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59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Hind" panose="02000000000000000000" pitchFamily="2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D89845-251B-450F-892F-AD4D11AD2FC3}">
  <a:tblStyle styleId="{25D89845-251B-450F-892F-AD4D11AD2F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8B1F90-1BAB-4732-B098-FD1D01DD3F4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1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647900" y="1659550"/>
            <a:ext cx="3848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647975" y="2763850"/>
            <a:ext cx="3848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›"/>
              <a:defRPr b="1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»"/>
              <a:defRPr b="1" i="1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37" name="Google Shape;37;p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42;p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 rot="-5400000" flipH="1">
            <a:off x="-358985" y="3663619"/>
            <a:ext cx="1838515" cy="1120555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›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9pPr>
          </a:lstStyle>
          <a:p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52" name="Google Shape;52;p5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58" name="Google Shape;58;p5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4224149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69" name="Google Shape;69;p6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6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75" name="Google Shape;75;p6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1067100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2"/>
          </p:nvPr>
        </p:nvSpPr>
        <p:spPr>
          <a:xfrm>
            <a:off x="3194801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3"/>
          </p:nvPr>
        </p:nvSpPr>
        <p:spPr>
          <a:xfrm>
            <a:off x="5322501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grpSp>
        <p:nvGrpSpPr>
          <p:cNvPr id="86" name="Google Shape;86;p7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87" name="Google Shape;87;p7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7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93" name="Google Shape;93;p7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0"/>
          <p:cNvGrpSpPr/>
          <p:nvPr/>
        </p:nvGrpSpPr>
        <p:grpSpPr>
          <a:xfrm>
            <a:off x="7934863" y="4"/>
            <a:ext cx="1209179" cy="2774603"/>
            <a:chOff x="7395202" y="-6"/>
            <a:chExt cx="1748884" cy="4013021"/>
          </a:xfrm>
        </p:grpSpPr>
        <p:sp>
          <p:nvSpPr>
            <p:cNvPr id="131" name="Google Shape;131;p10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-1" y="2232486"/>
            <a:ext cx="874634" cy="2911268"/>
            <a:chOff x="3" y="2750304"/>
            <a:chExt cx="722480" cy="2404814"/>
          </a:xfrm>
        </p:grpSpPr>
        <p:sp>
          <p:nvSpPr>
            <p:cNvPr id="137" name="Google Shape;137;p10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81" name="Google Shape;181;p1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rot="-5400000" flipH="1">
            <a:off x="-358955" y="3663589"/>
            <a:ext cx="1838400" cy="1120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>
            <a:spLocks noGrp="1"/>
          </p:cNvSpPr>
          <p:nvPr>
            <p:ph type="ctrTitle"/>
          </p:nvPr>
        </p:nvSpPr>
        <p:spPr>
          <a:xfrm>
            <a:off x="2012061" y="2113886"/>
            <a:ext cx="4487700" cy="4578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17500" marR="203835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US" sz="40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Ritel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Grosir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Logistik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F8559E-FAC2-3CF2-FD23-4FE70E20D304}"/>
              </a:ext>
            </a:extLst>
          </p:cNvPr>
          <p:cNvSpPr txBox="1"/>
          <p:nvPr/>
        </p:nvSpPr>
        <p:spPr>
          <a:xfrm>
            <a:off x="1333029" y="282223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 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>
            <a:spLocks noGrp="1"/>
          </p:cNvSpPr>
          <p:nvPr>
            <p:ph type="title"/>
          </p:nvPr>
        </p:nvSpPr>
        <p:spPr>
          <a:xfrm>
            <a:off x="440266" y="417350"/>
            <a:ext cx="4131734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>
              <a:spcBef>
                <a:spcPts val="1005"/>
              </a:spcBef>
              <a:spcAft>
                <a:spcPts val="0"/>
              </a:spcAft>
              <a:buSzPts val="1200"/>
              <a:tabLst>
                <a:tab pos="546735" algn="l"/>
              </a:tabLst>
            </a:pP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Retailing</a:t>
            </a:r>
            <a:r>
              <a:rPr lang="en-US" sz="2000" b="1" i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sz="20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eceran</a:t>
            </a:r>
            <a:endParaRPr lang="en-ID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Google Shape;202;p16"/>
          <p:cNvSpPr txBox="1">
            <a:spLocks noGrp="1"/>
          </p:cNvSpPr>
          <p:nvPr>
            <p:ph type="body" idx="2"/>
          </p:nvPr>
        </p:nvSpPr>
        <p:spPr>
          <a:xfrm>
            <a:off x="1067100" y="1220350"/>
            <a:ext cx="5627211" cy="28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engecer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ritel</a:t>
            </a:r>
            <a:r>
              <a:rPr lang="en-US" sz="1800" b="1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toko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en-US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US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ritel</a:t>
            </a:r>
            <a:r>
              <a:rPr lang="en" sz="1200" dirty="0"/>
              <a:t>.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</a:rPr>
              <a:t>       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Eceran</a:t>
            </a:r>
            <a:r>
              <a:rPr lang="en-US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adalah</a:t>
            </a:r>
            <a:r>
              <a:rPr lang="en-US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industri</a:t>
            </a:r>
            <a:r>
              <a:rPr lang="en-US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yang</a:t>
            </a:r>
            <a:r>
              <a:rPr lang="en-US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bergerak</a:t>
            </a:r>
            <a:r>
              <a:rPr lang="en-US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cepat</a:t>
            </a:r>
            <a:r>
              <a:rPr lang="en-US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dan</a:t>
            </a:r>
            <a:r>
              <a:rPr lang="en-US" sz="1800" spc="30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menantang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r>
              <a:rPr lang="en-US" sz="1800" spc="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Pertimbangkan</a:t>
            </a:r>
            <a:r>
              <a:rPr lang="en-US" sz="18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nasib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Sears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05" name="Google Shape;205;p1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5F815F-1943-AED0-C326-AC7E24883BAC}"/>
              </a:ext>
            </a:extLst>
          </p:cNvPr>
          <p:cNvSpPr txBox="1"/>
          <p:nvPr/>
        </p:nvSpPr>
        <p:spPr>
          <a:xfrm>
            <a:off x="1143424" y="338667"/>
            <a:ext cx="4023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1. Types</a:t>
            </a:r>
            <a:r>
              <a:rPr lang="en-US" sz="1800" b="1" i="1" spc="-1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of</a:t>
            </a:r>
            <a:r>
              <a:rPr lang="en-US" sz="1800" b="1" i="1" spc="-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Retailers /</a:t>
            </a:r>
            <a:r>
              <a:rPr lang="en-US" sz="1800" b="1" i="1" spc="-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Jenis</a:t>
            </a:r>
            <a:r>
              <a:rPr lang="en-US" sz="1800" b="1" spc="-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Pengecer</a:t>
            </a:r>
            <a:endParaRPr lang="en-ID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4B86F-7383-1801-7588-E8A4960638B1}"/>
              </a:ext>
            </a:extLst>
          </p:cNvPr>
          <p:cNvSpPr txBox="1"/>
          <p:nvPr/>
        </p:nvSpPr>
        <p:spPr>
          <a:xfrm>
            <a:off x="1143424" y="822965"/>
            <a:ext cx="68571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     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Konsumen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saat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ini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berbelanja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barang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jasa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di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pengecer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toko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pengecer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non-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toko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dan</a:t>
            </a:r>
            <a:r>
              <a:rPr lang="en-US" sz="1800" spc="-28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organisasi</a:t>
            </a:r>
            <a:r>
              <a:rPr lang="en-US" sz="1800" spc="-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ritel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ID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     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Secara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khusus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mereka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memposisikan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diri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sebagai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menawarkan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satu</a:t>
            </a:r>
            <a:r>
              <a:rPr lang="en-US" sz="1800" spc="-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empat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tingkat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layanan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yaitu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Self-service 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—Self-service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adalah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landasan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semua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opsi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diskon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Banyak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pelanggan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yang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akan</a:t>
            </a:r>
            <a:r>
              <a:rPr lang="en-US" sz="1800" spc="-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membawa</a:t>
            </a:r>
            <a:r>
              <a:rPr lang="en-US" sz="1800" spc="-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uang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elektronik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pembanding-sendiri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ID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b="1" i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Seleksi-diri</a:t>
            </a:r>
            <a:r>
              <a:rPr lang="en-US" sz="1800" b="1" i="1" spc="-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—</a:t>
            </a:r>
            <a:r>
              <a:rPr lang="en-US" sz="1800" b="1" i="1" spc="-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Pelanggan</a:t>
            </a:r>
            <a:r>
              <a:rPr lang="en-US" sz="1800" spc="-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kayu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</a:t>
            </a:r>
            <a:r>
              <a:rPr lang="en-US" sz="1800" spc="-1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meskipun</a:t>
            </a:r>
            <a:r>
              <a:rPr lang="en-US" sz="1800" spc="-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ada</a:t>
            </a:r>
            <a:r>
              <a:rPr lang="en-US" sz="1800" spc="-1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kemudahan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ID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b="1" i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Layanan</a:t>
            </a:r>
            <a:r>
              <a:rPr lang="en-US" sz="1800" b="1" i="1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terbatas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esetaiarrorhoppinoodnervices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berhasil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mendapatkan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hak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istimewa</a:t>
            </a:r>
            <a:r>
              <a:rPr lang="en-US" sz="1800" spc="-28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pengembalian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barang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dagangan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Pelanggan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membutuhkan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lebih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banyak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informasi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dan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bantuan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ID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b="1" i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Layanan</a:t>
            </a:r>
            <a:r>
              <a:rPr lang="en-US" sz="1800" b="1" i="1" spc="-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penuh</a:t>
            </a:r>
            <a:r>
              <a:rPr lang="en-US" sz="1800" b="1" i="1" spc="-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orang</a:t>
            </a:r>
            <a:r>
              <a:rPr lang="en-US" sz="1800" b="1" i="1" spc="-1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siap</a:t>
            </a:r>
            <a:r>
              <a:rPr lang="en-US" sz="1800" spc="-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membantu</a:t>
            </a:r>
            <a:r>
              <a:rPr lang="en-US" sz="1800" spc="-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setiap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fase</a:t>
            </a:r>
            <a:r>
              <a:rPr lang="en-US" sz="1800" spc="-1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pro-cate</a:t>
            </a:r>
            <a:r>
              <a:rPr lang="en-US" sz="1800" spc="-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electelect</a:t>
            </a:r>
            <a:r>
              <a:rPr lang="en-US" sz="1800" spc="-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pro.</a:t>
            </a:r>
            <a:endParaRPr lang="en-ID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D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86A97-98D0-B571-2EAC-6E03FF534217}"/>
              </a:ext>
            </a:extLst>
          </p:cNvPr>
          <p:cNvSpPr txBox="1"/>
          <p:nvPr/>
        </p:nvSpPr>
        <p:spPr>
          <a:xfrm>
            <a:off x="1659996" y="237067"/>
            <a:ext cx="50792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2. The</a:t>
            </a:r>
            <a:r>
              <a:rPr lang="en-US" sz="1800" b="1" i="1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Modern</a:t>
            </a:r>
            <a:r>
              <a:rPr lang="en-US" sz="1800" b="1" i="1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Retail</a:t>
            </a:r>
            <a:r>
              <a:rPr lang="en-US" sz="1800" b="1" i="1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Marketing</a:t>
            </a:r>
            <a:r>
              <a:rPr lang="en-US" sz="1800" b="1" i="1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Environment</a:t>
            </a:r>
            <a:r>
              <a:rPr lang="en-US" sz="1800" b="1" i="1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/</a:t>
            </a:r>
            <a:r>
              <a:rPr lang="en-US" sz="1800" b="1" i="1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Lingkungan</a:t>
            </a:r>
            <a:r>
              <a:rPr lang="en-US" sz="1800" b="1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Pemasaran</a:t>
            </a:r>
            <a:r>
              <a:rPr lang="en-US" sz="1800" b="1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Ritel</a:t>
            </a:r>
            <a:r>
              <a:rPr lang="en-US" sz="1800" b="1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Modern</a:t>
            </a:r>
            <a:endParaRPr lang="en-ID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00402-23D0-B36F-B399-C89038D50B68}"/>
              </a:ext>
            </a:extLst>
          </p:cNvPr>
          <p:cNvSpPr txBox="1"/>
          <p:nvPr/>
        </p:nvSpPr>
        <p:spPr>
          <a:xfrm>
            <a:off x="1535289" y="1309511"/>
            <a:ext cx="609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lima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US" sz="1600" spc="-28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ingkungan</a:t>
            </a:r>
            <a:r>
              <a:rPr lang="en-US" sz="1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5" dirty="0" err="1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emasaran</a:t>
            </a:r>
            <a:r>
              <a:rPr lang="en-US" sz="1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Ritel</a:t>
            </a:r>
            <a:r>
              <a:rPr lang="en-US" sz="16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Modern,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yaitu</a:t>
            </a:r>
            <a:r>
              <a:rPr lang="en-US" sz="1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:</a:t>
            </a:r>
          </a:p>
          <a:p>
            <a:endParaRPr lang="en-ID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D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Kombinasi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Ritel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endParaRPr lang="en-US" sz="1800" dirty="0"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Pengecer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Raksasa</a:t>
            </a:r>
            <a:endParaRPr lang="en-US" sz="1800" dirty="0"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c.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Persaingan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Intertype</a:t>
            </a:r>
          </a:p>
          <a:p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Munculnya</a:t>
            </a:r>
            <a:r>
              <a:rPr lang="en-US" sz="1800" spc="30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Retailing</a:t>
            </a:r>
            <a:r>
              <a:rPr lang="en-US" sz="1800" spc="30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spc="30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800" spc="305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e.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Pengecer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Pasar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Menengah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ID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926256" y="291962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Private</a:t>
            </a:r>
            <a:r>
              <a:rPr lang="en-US" sz="2000" b="1" i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Labels</a:t>
            </a:r>
            <a:r>
              <a:rPr lang="en-US" sz="2000" b="1" i="1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Label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" name="Google Shape;233;p2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1E386-CD95-B974-C24A-C1A7A6547D1A}"/>
              </a:ext>
            </a:extLst>
          </p:cNvPr>
          <p:cNvSpPr txBox="1"/>
          <p:nvPr/>
        </p:nvSpPr>
        <p:spPr>
          <a:xfrm>
            <a:off x="892390" y="961449"/>
            <a:ext cx="34086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en-US" sz="1600" b="1" i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600" b="1" i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n-US" sz="1600" b="1" i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Labels</a:t>
            </a:r>
            <a:r>
              <a:rPr lang="en-US" sz="1600" b="1" i="1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i="1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Peran</a:t>
            </a:r>
            <a:r>
              <a:rPr lang="en-US" sz="1600" b="1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n-US" sz="1600" b="1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endParaRPr lang="en-ID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Mengapa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perantara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mensponsori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menguntungkan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Perantara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produsen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berlebih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barang-barang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berlabel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lain,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periklanan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8D0A8-87B1-C942-EEBF-0C71EBED083B}"/>
              </a:ext>
            </a:extLst>
          </p:cNvPr>
          <p:cNvSpPr txBox="1"/>
          <p:nvPr/>
        </p:nvSpPr>
        <p:spPr>
          <a:xfrm>
            <a:off x="4436534" y="1159871"/>
            <a:ext cx="307455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Private-Label</a:t>
            </a:r>
            <a:r>
              <a:rPr lang="en-US" sz="1600" b="1" i="1" spc="-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en-US" sz="1600" b="1" i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Factors /</a:t>
            </a:r>
            <a:r>
              <a:rPr lang="en-US" sz="1600" b="1" i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1600" b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Keberhasilan</a:t>
            </a:r>
            <a:r>
              <a:rPr lang="en-US" sz="1600" b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Private-Label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label-label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produsen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langka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600" spc="-28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supermarket yang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membebankan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slotting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menutupi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listing dan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menyimpannya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Pengecer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mengenakan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tampilan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iklan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toko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D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 txBox="1">
            <a:spLocks noGrp="1"/>
          </p:cNvSpPr>
          <p:nvPr>
            <p:ph type="title"/>
          </p:nvPr>
        </p:nvSpPr>
        <p:spPr>
          <a:xfrm>
            <a:off x="728421" y="291961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>
              <a:spcBef>
                <a:spcPts val="1025"/>
              </a:spcBef>
              <a:spcAft>
                <a:spcPts val="0"/>
              </a:spcAft>
              <a:buSzPts val="1200"/>
              <a:tabLst>
                <a:tab pos="775335" algn="l"/>
              </a:tabLst>
            </a:pP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  Wholesaling</a:t>
            </a:r>
            <a:r>
              <a:rPr lang="en-US" sz="2000" b="1" i="1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i="1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Grosir</a:t>
            </a:r>
            <a:endParaRPr lang="en-ID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" name="Google Shape;259;p22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1F3F4-3F41-3735-6697-991A87662432}"/>
              </a:ext>
            </a:extLst>
          </p:cNvPr>
          <p:cNvSpPr txBox="1"/>
          <p:nvPr/>
        </p:nvSpPr>
        <p:spPr>
          <a:xfrm>
            <a:off x="728421" y="1049867"/>
            <a:ext cx="6157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Wholesaling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menjual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dijual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keperluan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sz="1800" dirty="0"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      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Mengapa</a:t>
            </a:r>
            <a:r>
              <a:rPr lang="en-US" sz="1800" spc="30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produsen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tidak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menjual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langsung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pengecer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</a:t>
            </a:r>
            <a:r>
              <a:rPr lang="en-US" sz="1800" spc="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konsumen</a:t>
            </a:r>
            <a:r>
              <a:rPr lang="en-US" sz="1800" spc="-28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akhir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?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Mengapa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menggunakan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grosir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sama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sekali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? </a:t>
            </a:r>
            <a:endParaRPr lang="en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/>
          <p:nvPr/>
        </p:nvSpPr>
        <p:spPr>
          <a:xfrm rot="-931596">
            <a:off x="8463569" y="144406"/>
            <a:ext cx="186411" cy="17799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4F2FB-C49D-40AB-E7BD-C8053103C028}"/>
              </a:ext>
            </a:extLst>
          </p:cNvPr>
          <p:cNvSpPr txBox="1"/>
          <p:nvPr/>
        </p:nvSpPr>
        <p:spPr>
          <a:xfrm>
            <a:off x="1388533" y="767644"/>
            <a:ext cx="64233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grosir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16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ID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Menjual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mempromosikan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lang="en-US" sz="1600" spc="24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spc="23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US" sz="1600" spc="24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bermacam-macam</a:t>
            </a:r>
            <a:endParaRPr lang="en-US" sz="1600" spc="5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Melanggar</a:t>
            </a:r>
            <a:r>
              <a:rPr lang="en-US" sz="1600" spc="37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massal</a:t>
            </a:r>
            <a:endParaRPr lang="en-US" sz="1600" spc="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Melanggar</a:t>
            </a:r>
            <a:r>
              <a:rPr lang="en-US" sz="1600" spc="37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massal</a:t>
            </a:r>
            <a:endParaRPr lang="en-US" sz="1600" spc="5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Angkutan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spc="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Pembiayaan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spc="5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Menanggung</a:t>
            </a:r>
            <a:r>
              <a:rPr lang="en-US" sz="1600" spc="14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endParaRPr lang="en-US" sz="1600" spc="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endParaRPr lang="en-US" sz="1600" spc="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konseling</a:t>
            </a:r>
            <a:endParaRPr lang="en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>
            <a:spLocks noGrp="1"/>
          </p:cNvSpPr>
          <p:nvPr>
            <p:ph type="title"/>
          </p:nvPr>
        </p:nvSpPr>
        <p:spPr>
          <a:xfrm>
            <a:off x="773576" y="12876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spcBef>
                <a:spcPts val="1025"/>
              </a:spcBef>
              <a:spcAft>
                <a:spcPts val="0"/>
              </a:spcAft>
              <a:buSzPts val="1200"/>
              <a:tabLst>
                <a:tab pos="775335" algn="l"/>
              </a:tabLst>
            </a:pPr>
            <a:r>
              <a:rPr lang="en-US" sz="18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D.   Market</a:t>
            </a:r>
            <a:r>
              <a:rPr lang="en-US" sz="1800" b="1" i="1" spc="-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Logistics</a:t>
            </a:r>
            <a:r>
              <a:rPr lang="en-US" sz="1800" b="1" i="1" spc="-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/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Logistik</a:t>
            </a:r>
            <a:r>
              <a:rPr lang="en-US" sz="1800" b="1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Pasar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Google Shape;265;p23"/>
          <p:cNvSpPr txBox="1">
            <a:spLocks noGrp="1"/>
          </p:cNvSpPr>
          <p:nvPr>
            <p:ph type="body" idx="1"/>
          </p:nvPr>
        </p:nvSpPr>
        <p:spPr>
          <a:xfrm>
            <a:off x="773576" y="868437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en-US" sz="1400" b="1" i="1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  <a:r>
              <a:rPr lang="en-US" sz="1400" b="1" i="1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Logistik</a:t>
            </a:r>
            <a:r>
              <a:rPr lang="en-US" sz="14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</a:p>
          <a:p>
            <a:pPr marL="0" indent="0" algn="just">
              <a:buNone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logistik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pasar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membutuhkan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logistik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terintegrasi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(ILS)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material , material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aliran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dibantu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(TI). 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66" name="Google Shape;266;p23"/>
          <p:cNvSpPr txBox="1">
            <a:spLocks noGrp="1"/>
          </p:cNvSpPr>
          <p:nvPr>
            <p:ph type="body" idx="2"/>
          </p:nvPr>
        </p:nvSpPr>
        <p:spPr>
          <a:xfrm>
            <a:off x="3010976" y="868437"/>
            <a:ext cx="2024100" cy="3643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Market-Logistics</a:t>
            </a:r>
            <a:r>
              <a:rPr lang="en-US" sz="1400" i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 /</a:t>
            </a:r>
            <a:r>
              <a:rPr lang="en-US" sz="1400" i="1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14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Logistik</a:t>
            </a:r>
            <a:r>
              <a:rPr lang="en-US" sz="14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sz="14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awalnya</a:t>
            </a:r>
            <a:r>
              <a:rPr lang="en-US" sz="14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4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US" sz="14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14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en-US" sz="14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dibutuhkan</a:t>
            </a:r>
            <a:r>
              <a:rPr lang="en-US" sz="14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14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14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en-US" sz="14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ditawarkan</a:t>
            </a:r>
            <a:r>
              <a:rPr lang="en-US" sz="1400" spc="1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pesaing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1400" spc="14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tertarik</a:t>
            </a:r>
            <a:r>
              <a:rPr lang="en-US" sz="1400" spc="14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400" spc="1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pengiriman</a:t>
            </a:r>
            <a:r>
              <a:rPr lang="en-US" sz="1400" spc="14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US" sz="1400" spc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spc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sz="1400" spc="1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darurat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penanganan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dagangan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pengembalian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penggantian</a:t>
            </a:r>
            <a:r>
              <a:rPr lang="en-US" sz="14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14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en-US" sz="14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rusak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Google Shape;267;p23"/>
          <p:cNvSpPr txBox="1">
            <a:spLocks noGrp="1"/>
          </p:cNvSpPr>
          <p:nvPr>
            <p:ph type="body" idx="3"/>
          </p:nvPr>
        </p:nvSpPr>
        <p:spPr>
          <a:xfrm>
            <a:off x="5248376" y="805949"/>
            <a:ext cx="2195899" cy="3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Market-Logistics</a:t>
            </a:r>
            <a:r>
              <a:rPr lang="en-US" sz="1400" b="1" i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en-US" sz="1400" b="1" i="1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b="1" i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1400" b="1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Logistik</a:t>
            </a:r>
            <a:r>
              <a:rPr lang="en-US" sz="1400" b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</a:p>
          <a:p>
            <a:pPr marL="0" indent="0" algn="just"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empat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logistik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pasarnya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1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menangani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pesanan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pemrosesan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pesanan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)? </a:t>
            </a:r>
          </a:p>
          <a:p>
            <a:pPr marL="0" indent="0" algn="just"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Di mana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stok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pergudangan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 algn="just"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Berapa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stok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1400" spc="3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pegang</a:t>
            </a:r>
            <a:r>
              <a:rPr lang="en-US" sz="1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inventaris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r>
              <a:rPr lang="en-US" sz="1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</a:p>
          <a:p>
            <a:pPr marL="0" indent="0" algn="just"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r>
              <a:rPr lang="en-US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seharusnya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kami</a:t>
            </a:r>
            <a:r>
              <a:rPr lang="en-US" sz="1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mengirimkan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transportasi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p23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>
            <a:spLocks noGrp="1"/>
          </p:cNvSpPr>
          <p:nvPr>
            <p:ph type="ctrTitle"/>
          </p:nvPr>
        </p:nvSpPr>
        <p:spPr>
          <a:xfrm>
            <a:off x="2489855" y="2032000"/>
            <a:ext cx="3848100" cy="9482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Google Shape;220;p18"/>
          <p:cNvSpPr txBox="1">
            <a:spLocks noGrp="1"/>
          </p:cNvSpPr>
          <p:nvPr>
            <p:ph type="sldNum" idx="4294967295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umaine">
  <a:themeElements>
    <a:clrScheme name="Custom 347">
      <a:dk1>
        <a:srgbClr val="FFFFFF"/>
      </a:dk1>
      <a:lt1>
        <a:srgbClr val="041F30"/>
      </a:lt1>
      <a:dk2>
        <a:srgbClr val="E3E7EC"/>
      </a:dk2>
      <a:lt2>
        <a:srgbClr val="5A6B85"/>
      </a:lt2>
      <a:accent1>
        <a:srgbClr val="6699FF"/>
      </a:accent1>
      <a:accent2>
        <a:srgbClr val="33CCFF"/>
      </a:accent2>
      <a:accent3>
        <a:srgbClr val="33CCCC"/>
      </a:accent3>
      <a:accent4>
        <a:srgbClr val="66FF33"/>
      </a:accent4>
      <a:accent5>
        <a:srgbClr val="FF0066"/>
      </a:accent5>
      <a:accent6>
        <a:srgbClr val="FF66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590</Words>
  <Application>Microsoft Office PowerPoint</Application>
  <PresentationFormat>On-screen Show (16:9)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Cambria</vt:lpstr>
      <vt:lpstr>Times New Roman</vt:lpstr>
      <vt:lpstr>Hind</vt:lpstr>
      <vt:lpstr>Calibri</vt:lpstr>
      <vt:lpstr>Wingdings</vt:lpstr>
      <vt:lpstr>Courier New</vt:lpstr>
      <vt:lpstr>Arial</vt:lpstr>
      <vt:lpstr>Dumaine</vt:lpstr>
      <vt:lpstr>Mengelola Ritel, Grosir dan Logistik</vt:lpstr>
      <vt:lpstr>A. Retailing / Penjualan eceran</vt:lpstr>
      <vt:lpstr>PowerPoint Presentation</vt:lpstr>
      <vt:lpstr>PowerPoint Presentation</vt:lpstr>
      <vt:lpstr>B. Private Labels / Label pribadi</vt:lpstr>
      <vt:lpstr>C.   Wholesaling / Grosir</vt:lpstr>
      <vt:lpstr>PowerPoint Presentation</vt:lpstr>
      <vt:lpstr>D.   Market Logistics / Logistik Pasar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Mengelola Ritel, Grosir dan Logistik</dc:title>
  <dc:creator>ASUS</dc:creator>
  <cp:lastModifiedBy>Acer</cp:lastModifiedBy>
  <cp:revision>11</cp:revision>
  <dcterms:modified xsi:type="dcterms:W3CDTF">2023-10-08T10:22:09Z</dcterms:modified>
</cp:coreProperties>
</file>