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78" r:id="rId11"/>
    <p:sldId id="292" r:id="rId12"/>
    <p:sldId id="29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9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-4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51" name="Title 2050"/>
          <p:cNvSpPr>
            <a:spLocks noGrp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t>Click to edit Master title style</a:t>
            </a:r>
          </a:p>
        </p:txBody>
      </p:sp>
      <p:sp>
        <p:nvSpPr>
          <p:cNvPr id="2052" name="Subtitle 2051"/>
          <p:cNvSpPr>
            <a:spLocks noGrp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 algn="r">
              <a:buNone/>
              <a:defRPr kern="1200">
                <a:solidFill>
                  <a:schemeClr val="tx1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1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1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1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1"/>
                </a:solidFill>
              </a:defRPr>
            </a:lvl5pPr>
          </a:lstStyle>
          <a:p>
            <a:pPr lvl="0"/>
            <a:r>
              <a:t>Click to edit Master subtitle style</a:t>
            </a:r>
          </a:p>
        </p:txBody>
      </p:sp>
      <p:sp>
        <p:nvSpPr>
          <p:cNvPr id="2053" name="Date Placeholder 2052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fld id="{FDE934FF-F4E1-47C5-9CA5-30A81DDE2BE4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2054" name="Footer Placeholder 2053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endParaRPr lang="en-US"/>
          </a:p>
        </p:txBody>
      </p:sp>
      <p:sp>
        <p:nvSpPr>
          <p:cNvPr id="2055" name="Slide Number Placeholder 2054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70573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76672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174750"/>
            <a:ext cx="5376672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27" name="Title 1026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8" name="Text Placeholder 1027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Date Placeholder 1028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fld id="{FDE934FF-F4E1-47C5-9CA5-30A81DDE2BE4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1030" name="Footer Placeholder 1029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Slide Number Placeholder 1030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6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512064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512064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512064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512064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emf"/><Relationship Id="rId9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4385" y="1701800"/>
            <a:ext cx="9211945" cy="1334770"/>
          </a:xfrm>
        </p:spPr>
        <p:txBody>
          <a:bodyPr/>
          <a:lstStyle/>
          <a:p>
            <a:r>
              <a:rPr lang="x-none" altLang="en-US"/>
              <a:t>Desain &amp; Pengelolaan Jaringan</a:t>
            </a:r>
            <a:br>
              <a:rPr lang="x-none" altLang="en-US"/>
            </a:br>
            <a:r>
              <a:rPr lang="x-none" altLang="en-US"/>
              <a:t/>
            </a:r>
            <a:br>
              <a:rPr lang="x-none" altLang="en-US"/>
            </a:br>
            <a:r>
              <a:rPr lang="x-none" altLang="en-US"/>
              <a:t>Konsep Dasar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3010" y="5142230"/>
            <a:ext cx="5752465" cy="982980"/>
          </a:xfrm>
        </p:spPr>
        <p:txBody>
          <a:bodyPr/>
          <a:lstStyle/>
          <a:p>
            <a:r>
              <a:rPr lang="x-none" altLang="en-US"/>
              <a:t>Rochmad M Thohir Yassin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/>
              <a:t>Cisco Model (4)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en-US" dirty="0" smtClean="0"/>
              <a:t>The implementation plan documentation should include the following:</a:t>
            </a:r>
          </a:p>
          <a:p>
            <a:pPr lvl="1"/>
            <a:r>
              <a:rPr lang="en-US" dirty="0" smtClean="0"/>
              <a:t>Network information 	</a:t>
            </a:r>
          </a:p>
          <a:p>
            <a:pPr lvl="1"/>
            <a:r>
              <a:rPr lang="en-US" dirty="0" smtClean="0"/>
              <a:t>Tools required</a:t>
            </a:r>
          </a:p>
          <a:p>
            <a:pPr lvl="1"/>
            <a:r>
              <a:rPr lang="en-US" dirty="0" smtClean="0"/>
              <a:t>Resources required</a:t>
            </a:r>
          </a:p>
          <a:p>
            <a:pPr lvl="1"/>
            <a:r>
              <a:rPr lang="en-US" dirty="0" smtClean="0"/>
              <a:t>Implementation plan tasks</a:t>
            </a:r>
          </a:p>
          <a:p>
            <a:pPr lvl="1"/>
            <a:r>
              <a:rPr lang="en-US" dirty="0" smtClean="0"/>
              <a:t>Verification tasks</a:t>
            </a:r>
          </a:p>
          <a:p>
            <a:pPr lvl="1"/>
            <a:r>
              <a:rPr lang="en-US" dirty="0" smtClean="0"/>
              <a:t>Performance measurement and results</a:t>
            </a:r>
          </a:p>
          <a:p>
            <a:pPr lvl="1"/>
            <a:r>
              <a:rPr lang="en-US" smtClean="0"/>
              <a:t>Screen shots </a:t>
            </a:r>
            <a:r>
              <a:rPr lang="en-US" dirty="0" smtClean="0"/>
              <a:t>and photos, as appropriate</a:t>
            </a:r>
          </a:p>
          <a:p>
            <a:r>
              <a:rPr lang="en-US" dirty="0" smtClean="0"/>
              <a:t>The documentation creation process is not finished until the end of the project, when the verification information is added to it.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McCabe Model</a:t>
            </a:r>
          </a:p>
        </p:txBody>
      </p:sp>
      <p:pic>
        <p:nvPicPr>
          <p:cNvPr id="526340" name="Picture 5263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65" y="1433830"/>
            <a:ext cx="3529965" cy="4145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6341" name="Text Box 526340"/>
          <p:cNvSpPr txBox="1"/>
          <p:nvPr/>
        </p:nvSpPr>
        <p:spPr>
          <a:xfrm>
            <a:off x="3999548" y="5711825"/>
            <a:ext cx="18288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1"/>
              </a:buClr>
            </a:pPr>
            <a:r>
              <a:rPr sz="1400"/>
              <a:t>(McCabe, 200</a:t>
            </a:r>
            <a:r>
              <a:rPr lang="en-US" sz="1400"/>
              <a:t>7</a:t>
            </a:r>
            <a:r>
              <a:rPr sz="1400"/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Complete McCabe Model Activity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ph idx="1"/>
          </p:nvPr>
        </p:nvGraphicFramePr>
        <p:xfrm>
          <a:off x="609600" y="1010920"/>
          <a:ext cx="9319895" cy="4953000"/>
        </p:xfrm>
        <a:graphic>
          <a:graphicData uri="http://schemas.openxmlformats.org/presentationml/2006/ole">
            <p:oleObj spid="_x0000_s1025" r:id="rId3" imgW="5982535" imgH="3591426" progId="PBrush">
              <p:embed/>
            </p:oleObj>
          </a:graphicData>
        </a:graphic>
      </p:graphicFrame>
      <p:sp>
        <p:nvSpPr>
          <p:cNvPr id="526341" name="Text Box 526340"/>
          <p:cNvSpPr txBox="1"/>
          <p:nvPr/>
        </p:nvSpPr>
        <p:spPr>
          <a:xfrm>
            <a:off x="4072573" y="6106160"/>
            <a:ext cx="18288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1"/>
              </a:buClr>
            </a:pPr>
            <a:r>
              <a:rPr sz="1400"/>
              <a:t>(McCabe, 200</a:t>
            </a:r>
            <a:r>
              <a:rPr lang="en-US" sz="1400"/>
              <a:t>7</a:t>
            </a:r>
            <a:r>
              <a:rPr sz="1400"/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/>
              <a:t>Seberapa besar network yang akan di desain ?</a:t>
            </a:r>
          </a:p>
        </p:txBody>
      </p:sp>
      <p:sp>
        <p:nvSpPr>
          <p:cNvPr id="4" name="Content Placeholder 1"/>
          <p:cNvSpPr>
            <a:spLocks noGrp="1"/>
          </p:cNvSpPr>
          <p:nvPr/>
        </p:nvSpPr>
        <p:spPr>
          <a:xfrm>
            <a:off x="608330" y="1036320"/>
            <a:ext cx="9179560" cy="26301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2124" tIns="41061" rIns="82124" bIns="41061" numCol="1" anchor="t" anchorCtr="0" compatLnSpc="1"/>
          <a:lstStyle>
            <a:lvl1pPr marL="236855" indent="-236855" algn="l" defTabSz="81407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070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070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070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5280" indent="224155" algn="l" defTabSz="814070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480" algn="l" defTabSz="814070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680" algn="l" defTabSz="814070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880" algn="l" defTabSz="814070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4080" algn="l" defTabSz="814070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dirty="0" smtClean="0"/>
              <a:t>Small network </a:t>
            </a:r>
            <a:r>
              <a:rPr lang="en-US" sz="2000" dirty="0" smtClean="0"/>
              <a:t>– Provides services for 1 to 200 devices.</a:t>
            </a:r>
          </a:p>
          <a:p>
            <a:r>
              <a:rPr lang="en-US" sz="2000" b="1" dirty="0" smtClean="0"/>
              <a:t>Medium-sized network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Provides services for 200 to 1,000 devices.</a:t>
            </a:r>
          </a:p>
          <a:p>
            <a:r>
              <a:rPr lang="en-US" sz="2000" b="1" dirty="0" smtClean="0"/>
              <a:t>Large network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Provides services for 1,000+ devices.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87880" y="2361565"/>
            <a:ext cx="5475605" cy="4220210"/>
          </a:xfrm>
          <a:prstGeom prst="rect">
            <a:avLst/>
          </a:prstGeom>
          <a:noFill/>
          <a:ln w="9525">
            <a:solidFill>
              <a:schemeClr val="tx1"/>
            </a:solidFill>
            <a:beve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/>
              <a:t>Arsitektur apa yang hendak digunakan 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1070" y="1174750"/>
            <a:ext cx="6244590" cy="453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/>
              <a:t>Hierarchy Network</a:t>
            </a:r>
          </a:p>
        </p:txBody>
      </p:sp>
      <p:sp>
        <p:nvSpPr>
          <p:cNvPr id="4" name="Content Placeholder 1"/>
          <p:cNvSpPr>
            <a:spLocks noGrp="1"/>
          </p:cNvSpPr>
          <p:nvPr/>
        </p:nvSpPr>
        <p:spPr>
          <a:xfrm>
            <a:off x="298087" y="1022951"/>
            <a:ext cx="8287657" cy="263002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2124" tIns="41061" rIns="82124" bIns="41061" numCol="1" anchor="t" anchorCtr="0" compatLnSpc="1"/>
          <a:lstStyle>
            <a:lvl1pPr marL="236855" indent="-236855" algn="l" defTabSz="81407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070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070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070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5280" indent="224155" algn="l" defTabSz="814070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480" algn="l" defTabSz="814070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680" algn="l" defTabSz="814070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880" algn="l" defTabSz="814070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4080" algn="l" defTabSz="814070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dirty="0" smtClean="0"/>
              <a:t>Access layer </a:t>
            </a:r>
            <a:r>
              <a:rPr lang="en-US" sz="2000" dirty="0" smtClean="0"/>
              <a:t>– Provides workgroup or user access to the network.</a:t>
            </a:r>
          </a:p>
          <a:p>
            <a:r>
              <a:rPr lang="en-US" sz="2000" b="1" dirty="0" smtClean="0"/>
              <a:t>Distribution layer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Provides policy-based connectivity.</a:t>
            </a:r>
          </a:p>
          <a:p>
            <a:r>
              <a:rPr lang="en-US" sz="2000" b="1" dirty="0" smtClean="0"/>
              <a:t>Core layer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Provides fast transport between distribution switches.</a:t>
            </a:r>
          </a:p>
          <a:p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83460" y="2402471"/>
            <a:ext cx="4557484" cy="4076877"/>
          </a:xfrm>
          <a:prstGeom prst="rect">
            <a:avLst/>
          </a:prstGeom>
          <a:noFill/>
          <a:ln w="9525">
            <a:solidFill>
              <a:schemeClr val="tx1"/>
            </a:solidFill>
            <a:beve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/>
              <a:t>Access Layer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1152" y="1187325"/>
            <a:ext cx="3788229" cy="5010365"/>
          </a:xfrm>
        </p:spPr>
        <p:txBody>
          <a:bodyPr/>
          <a:lstStyle/>
          <a:p>
            <a:r>
              <a:rPr lang="en-US" sz="2000" dirty="0" smtClean="0"/>
              <a:t>Layer 2 switching</a:t>
            </a:r>
          </a:p>
          <a:p>
            <a:r>
              <a:rPr lang="en-US" sz="2000" dirty="0" smtClean="0"/>
              <a:t>High availability</a:t>
            </a:r>
          </a:p>
          <a:p>
            <a:r>
              <a:rPr lang="en-US" sz="2000" dirty="0" smtClean="0"/>
              <a:t>Port security</a:t>
            </a:r>
          </a:p>
          <a:p>
            <a:r>
              <a:rPr lang="en-US" sz="2000" dirty="0" smtClean="0"/>
              <a:t>QoS classification and marking and trust boundaries</a:t>
            </a:r>
          </a:p>
          <a:p>
            <a:r>
              <a:rPr lang="en-US" sz="2000" dirty="0" smtClean="0"/>
              <a:t>Address Resolution Protocol (ARP) inspection</a:t>
            </a:r>
          </a:p>
          <a:p>
            <a:r>
              <a:rPr lang="en-US" sz="2000" dirty="0" smtClean="0"/>
              <a:t>Virtual access control lists (VACLs)</a:t>
            </a:r>
          </a:p>
          <a:p>
            <a:r>
              <a:rPr lang="en-US" sz="2000" dirty="0" smtClean="0"/>
              <a:t>Spanning tree</a:t>
            </a:r>
          </a:p>
          <a:p>
            <a:r>
              <a:rPr lang="en-US" sz="2000" dirty="0" smtClean="0"/>
              <a:t>Power over Ethernet (PoE) and auxiliary VLANs for VoIP</a:t>
            </a:r>
          </a:p>
          <a:p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7410" y="1149985"/>
            <a:ext cx="4822825" cy="4491990"/>
          </a:xfrm>
          <a:prstGeom prst="rect">
            <a:avLst/>
          </a:prstGeom>
          <a:noFill/>
          <a:ln w="9525">
            <a:solidFill>
              <a:schemeClr val="tx1"/>
            </a:solidFill>
            <a:beve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/>
              <a:t>Distribution Layer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0230" y="1075690"/>
            <a:ext cx="9244965" cy="4473575"/>
          </a:xfrm>
        </p:spPr>
        <p:txBody>
          <a:bodyPr/>
          <a:lstStyle/>
          <a:p>
            <a:r>
              <a:rPr lang="en-US" sz="2000" dirty="0" smtClean="0"/>
              <a:t>Aggregation of LAN or WAN links</a:t>
            </a:r>
          </a:p>
          <a:p>
            <a:r>
              <a:rPr lang="en-US" sz="2000" dirty="0" smtClean="0"/>
              <a:t>Policy-based security in the form of access control lists (ACLs) and filtering</a:t>
            </a:r>
          </a:p>
          <a:p>
            <a:r>
              <a:rPr lang="en-US" sz="2000" dirty="0" smtClean="0"/>
              <a:t>Routing services between LANs and VLANs and between routing domains (e.g., EIGRP to OSPF)</a:t>
            </a:r>
          </a:p>
          <a:p>
            <a:r>
              <a:rPr lang="en-US" sz="2000" dirty="0" smtClean="0"/>
              <a:t>Redundancy and load balancing</a:t>
            </a:r>
          </a:p>
          <a:p>
            <a:r>
              <a:rPr lang="en-US" sz="2000" dirty="0" smtClean="0"/>
              <a:t>A boundary for route aggregation and summarization configured on interfaces toward the core layer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/>
              <a:t>Core Layer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5285" y="1166495"/>
            <a:ext cx="9309100" cy="4473575"/>
          </a:xfrm>
        </p:spPr>
        <p:txBody>
          <a:bodyPr/>
          <a:lstStyle/>
          <a:p>
            <a:r>
              <a:rPr lang="en-US" sz="2400" dirty="0" smtClean="0"/>
              <a:t>Provides high-speed switching (i.e., fast transport)</a:t>
            </a:r>
          </a:p>
          <a:p>
            <a:r>
              <a:rPr lang="en-US" sz="2400" dirty="0" smtClean="0"/>
              <a:t>Provides reliability and fault tolerance</a:t>
            </a:r>
          </a:p>
          <a:p>
            <a:r>
              <a:rPr lang="en-US" sz="2400" dirty="0" smtClean="0"/>
              <a:t>Scales by using faster, and not more, equipment</a:t>
            </a:r>
          </a:p>
          <a:p>
            <a:r>
              <a:rPr lang="en-US" sz="2400" dirty="0" smtClean="0"/>
              <a:t>Avoids CPU-intensive packet manipulation caused by security, inspection, quality of service (QoS) classification, or other processes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/>
              <a:t>Cisco Enterprise Architecture</a:t>
            </a:r>
          </a:p>
        </p:txBody>
      </p:sp>
      <p:pic>
        <p:nvPicPr>
          <p:cNvPr id="131085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9045" y="1236345"/>
            <a:ext cx="7153275" cy="4829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/>
              <a:t>Perkembangan Teknologi</a:t>
            </a:r>
          </a:p>
        </p:txBody>
      </p:sp>
      <p:pic>
        <p:nvPicPr>
          <p:cNvPr id="6" name="Content Placeholder 3" descr="IT Evolution"/>
          <p:cNvPicPr>
            <a:picLocks noGrp="1" noChangeAspect="1"/>
          </p:cNvPicPr>
          <p:nvPr>
            <p:ph idx="1"/>
          </p:nvPr>
        </p:nvPicPr>
        <p:blipFill>
          <a:blip r:embed="rId2"/>
          <a:srcRect l="27348" t="18615" r="12665" b="32641"/>
          <a:stretch>
            <a:fillRect/>
          </a:stretch>
        </p:blipFill>
        <p:spPr>
          <a:xfrm>
            <a:off x="1254125" y="1271905"/>
            <a:ext cx="8809355" cy="49530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/>
              <a:t>Cisco Enterprise Architecture (2)</a:t>
            </a:r>
          </a:p>
        </p:txBody>
      </p:sp>
      <p:pic>
        <p:nvPicPr>
          <p:cNvPr id="433156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07970" y="1174750"/>
            <a:ext cx="6575425" cy="495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/>
              <a:t>Campus Architecture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736600" y="1301750"/>
            <a:ext cx="10972800" cy="4953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800" dirty="0" smtClean="0"/>
              <a:t> Provides</a:t>
            </a:r>
            <a:r>
              <a:rPr lang="en-US" sz="2800" dirty="0" smtClean="0"/>
              <a:t>: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800" dirty="0" smtClean="0"/>
              <a:t> High </a:t>
            </a:r>
            <a:r>
              <a:rPr lang="en-US" sz="2800" dirty="0" smtClean="0"/>
              <a:t>availability with a resilient multilayer design and redundant hardware and software features. 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800" dirty="0" smtClean="0"/>
              <a:t> Automatic </a:t>
            </a:r>
            <a:r>
              <a:rPr lang="en-US" sz="2800" dirty="0" smtClean="0"/>
              <a:t>procedures for reconfiguring network paths when failures occur.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800" dirty="0" smtClean="0"/>
              <a:t> Multicast </a:t>
            </a:r>
            <a:r>
              <a:rPr lang="en-US" sz="2800" dirty="0" smtClean="0"/>
              <a:t>to provide optimized bandwidth consumption. 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800" dirty="0" smtClean="0"/>
              <a:t> Quality </a:t>
            </a:r>
            <a:r>
              <a:rPr lang="en-US" sz="2800" dirty="0" smtClean="0"/>
              <a:t>of Service (</a:t>
            </a:r>
            <a:r>
              <a:rPr lang="en-US" sz="2800" dirty="0" err="1" smtClean="0"/>
              <a:t>QoS</a:t>
            </a:r>
            <a:r>
              <a:rPr lang="en-US" sz="2800" dirty="0" smtClean="0"/>
              <a:t>). 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800" dirty="0" smtClean="0"/>
              <a:t> Integrated </a:t>
            </a:r>
            <a:r>
              <a:rPr lang="en-US" sz="2800" dirty="0" smtClean="0"/>
              <a:t>security. 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800" dirty="0" smtClean="0"/>
              <a:t> Flexibility </a:t>
            </a:r>
            <a:r>
              <a:rPr lang="en-US" sz="2800" dirty="0" smtClean="0"/>
              <a:t>to add IP security (</a:t>
            </a:r>
            <a:r>
              <a:rPr lang="en-US" sz="2800" dirty="0" err="1" smtClean="0"/>
              <a:t>IPsec</a:t>
            </a:r>
            <a:r>
              <a:rPr lang="en-US" sz="2800" dirty="0" smtClean="0"/>
              <a:t>) and MPLS VPNs, identity and access management, and VLANs to compartmentalize access. 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Data Centre</a:t>
            </a:r>
            <a:r>
              <a:rPr lang="x-none" altLang="en-US" smtClean="0"/>
              <a:t> </a:t>
            </a:r>
            <a:r>
              <a:rPr lang="x-none" altLang="en-US"/>
              <a:t>Architecture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736600" y="1301750"/>
            <a:ext cx="10972800" cy="4953000"/>
          </a:xfrm>
        </p:spPr>
        <p:txBody>
          <a:bodyPr>
            <a:normAutofit fontScale="95000"/>
          </a:bodyPr>
          <a:lstStyle/>
          <a:p>
            <a:pPr marL="514350" indent="-5143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dirty="0" smtClean="0"/>
              <a:t>Provides head-office applications and services, such as security, Cisco IP Communications, and advanced application performance. </a:t>
            </a:r>
          </a:p>
          <a:p>
            <a:pPr marL="514350" indent="-5143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dirty="0" smtClean="0"/>
              <a:t>Integrates security, switching, network analysis, caching, and converged voice and video services into a series of integrated services routers in the branch. </a:t>
            </a:r>
          </a:p>
          <a:p>
            <a:pPr marL="514350" indent="-5143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dirty="0" smtClean="0"/>
              <a:t>Enterprises can centrally configure, monitor, and manage devices that are located at remote sites.</a:t>
            </a:r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/>
              <a:t>Branch Architecture</a:t>
            </a:r>
          </a:p>
        </p:txBody>
      </p:sp>
      <p:sp>
        <p:nvSpPr>
          <p:cNvPr id="9" name="Content Placeholder 8"/>
          <p:cNvSpPr>
            <a:spLocks noGrp="1"/>
          </p:cNvSpPr>
          <p:nvPr/>
        </p:nvSpPr>
        <p:spPr>
          <a:xfrm>
            <a:off x="280670" y="1198245"/>
            <a:ext cx="9708515" cy="519176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2124" tIns="41061" rIns="82124" bIns="41061" numCol="1" anchor="t" anchorCtr="0" compatLnSpc="1">
            <a:normAutofit/>
          </a:bodyPr>
          <a:lstStyle>
            <a:lvl1pPr marL="236855" indent="-236855" algn="l" defTabSz="81407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08CA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2280" indent="-236855" algn="l" defTabSz="81407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688975" indent="-227330" algn="l" defTabSz="81407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565150" indent="176530" algn="l" defTabSz="814070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744855" indent="170180" algn="l" defTabSz="814070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062480" algn="l" defTabSz="814070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680" algn="l" defTabSz="814070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880" algn="l" defTabSz="814070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4080" algn="l" defTabSz="814070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/>
              <a:t>Adaptive network architecture that supports the requirements for consolidation, business continuance, and security.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Redundant data centers provide backup services using synchronous and asynchronous data and application replication.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network and devices offer server and application load balancing to maximize performance.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This solution allows the enterprise to scale without major changes to the infrastructure.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/>
              <a:t>Teleworker Architecture</a:t>
            </a:r>
          </a:p>
        </p:txBody>
      </p:sp>
      <p:sp>
        <p:nvSpPr>
          <p:cNvPr id="9" name="Content Placeholder 8"/>
          <p:cNvSpPr>
            <a:spLocks noGrp="1"/>
          </p:cNvSpPr>
          <p:nvPr/>
        </p:nvSpPr>
        <p:spPr>
          <a:xfrm>
            <a:off x="368935" y="1198245"/>
            <a:ext cx="9487535" cy="519176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2124" tIns="41061" rIns="82124" bIns="41061" numCol="1" anchor="t" anchorCtr="0" compatLnSpc="1">
            <a:normAutofit/>
          </a:bodyPr>
          <a:lstStyle>
            <a:lvl1pPr marL="236855" indent="-236855" algn="l" defTabSz="81407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08CA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2280" indent="-236855" algn="l" defTabSz="81407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688975" indent="-227330" algn="l" defTabSz="81407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565150" indent="176530" algn="l" defTabSz="814070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744855" indent="170180" algn="l" defTabSz="814070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062480" algn="l" defTabSz="814070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680" algn="l" defTabSz="814070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880" algn="l" defTabSz="814070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4080" algn="l" defTabSz="814070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 smtClean="0"/>
              <a:t>Also called the Enterprise Branch-of-One, it allows enterprises to deliver secure voice and data services to remote SOHO offices over a broadband access service.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Centralized management minimizes the IT support costs.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Campus security policies are implemented using robust integrated security and identity-based networking services.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Staff can securely log on to the network over an always-on VPN and gain access to authorized applications and services.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/>
              <a:t>Enterprise Composite Network Model</a:t>
            </a:r>
          </a:p>
        </p:txBody>
      </p:sp>
      <p:sp>
        <p:nvSpPr>
          <p:cNvPr id="102" name="Rectangle 101"/>
          <p:cNvSpPr/>
          <p:nvPr/>
        </p:nvSpPr>
        <p:spPr bwMode="auto">
          <a:xfrm flipH="1">
            <a:off x="7851140" y="1319530"/>
            <a:ext cx="1573530" cy="5269230"/>
          </a:xfrm>
          <a:prstGeom prst="rect">
            <a:avLst/>
          </a:prstGeom>
          <a:solidFill>
            <a:schemeClr val="accent2">
              <a:lumMod val="75000"/>
              <a:alpha val="3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spAutoFit/>
          </a:bodyPr>
          <a:lstStyle/>
          <a:p>
            <a:pPr marL="0" marR="0" indent="0" algn="ctr" defTabSz="8140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 flipH="1">
            <a:off x="6018530" y="1323340"/>
            <a:ext cx="1828800" cy="5269230"/>
          </a:xfrm>
          <a:prstGeom prst="rect">
            <a:avLst/>
          </a:prstGeom>
          <a:solidFill>
            <a:srgbClr val="FFFF00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spAutoFit/>
          </a:bodyPr>
          <a:lstStyle/>
          <a:p>
            <a:pPr marL="0" marR="0" indent="0" algn="ctr" defTabSz="8140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65480" y="1323340"/>
            <a:ext cx="5353050" cy="5269230"/>
          </a:xfrm>
          <a:prstGeom prst="rect">
            <a:avLst/>
          </a:prstGeom>
          <a:solidFill>
            <a:schemeClr val="accent1">
              <a:alpha val="3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spAutoFit/>
          </a:bodyPr>
          <a:lstStyle/>
          <a:p>
            <a:pPr marL="0" marR="0" indent="0" algn="ctr" defTabSz="8140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/>
        </p:nvSpPr>
        <p:spPr>
          <a:xfrm>
            <a:off x="800100" y="568578"/>
            <a:ext cx="8521700" cy="7426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1407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+mj-lt"/>
                <a:ea typeface="+mj-ea"/>
                <a:cs typeface="+mj-cs"/>
              </a:defRPr>
            </a:lvl1pPr>
            <a:lvl2pPr algn="l" defTabSz="81407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panose="020B0604020202020204" pitchFamily="34" charset="0"/>
              </a:defRPr>
            </a:lvl2pPr>
            <a:lvl3pPr algn="l" defTabSz="81407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panose="020B0604020202020204" pitchFamily="34" charset="0"/>
              </a:defRPr>
            </a:lvl3pPr>
            <a:lvl4pPr algn="l" defTabSz="81407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panose="020B0604020202020204" pitchFamily="34" charset="0"/>
              </a:defRPr>
            </a:lvl4pPr>
            <a:lvl5pPr algn="l" defTabSz="81407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panose="020B0604020202020204" pitchFamily="34" charset="0"/>
              </a:defRPr>
            </a:lvl5pPr>
            <a:lvl6pPr marL="457200" algn="l" defTabSz="81407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panose="020B0604020202020204" pitchFamily="34" charset="0"/>
              </a:defRPr>
            </a:lvl6pPr>
            <a:lvl7pPr marL="914400" algn="l" defTabSz="81407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panose="020B0604020202020204" pitchFamily="34" charset="0"/>
              </a:defRPr>
            </a:lvl7pPr>
            <a:lvl8pPr marL="1371600" algn="l" defTabSz="81407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panose="020B0604020202020204" pitchFamily="34" charset="0"/>
              </a:defRPr>
            </a:lvl8pPr>
            <a:lvl9pPr marL="1828800" algn="l" defTabSz="81407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panose="020B0604020202020204" pitchFamily="34" charset="0"/>
              </a:defRPr>
            </a:lvl9pPr>
          </a:lstStyle>
          <a:p>
            <a:endParaRPr/>
          </a:p>
        </p:txBody>
      </p:sp>
      <p:sp>
        <p:nvSpPr>
          <p:cNvPr id="5" name="Rectangle 4"/>
          <p:cNvSpPr/>
          <p:nvPr/>
        </p:nvSpPr>
        <p:spPr bwMode="auto">
          <a:xfrm>
            <a:off x="772160" y="4306570"/>
            <a:ext cx="1120140" cy="93726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1061" rIns="91440" bIns="41061" numCol="1" rtlCol="0" anchor="t" anchorCtr="1" compatLnSpc="1">
            <a:noAutofit/>
          </a:bodyPr>
          <a:lstStyle/>
          <a:p>
            <a:pPr marL="0" marR="0" indent="0" algn="ctr" defTabSz="8140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3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443" y="4649470"/>
            <a:ext cx="467677" cy="44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1" descr="IP Ph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8080" y="2614930"/>
            <a:ext cx="633450" cy="34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8" descr="Wireless Router, Added 04/20/2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8965" y="2512059"/>
            <a:ext cx="501165" cy="44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0631" y="2637790"/>
            <a:ext cx="657800" cy="28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77540" y="3547110"/>
            <a:ext cx="4794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2" descr="File Server_Updated20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12391" y="5739562"/>
            <a:ext cx="415290" cy="55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4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97551" y="3335019"/>
            <a:ext cx="508884" cy="31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7" descr="icon_colo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5603" y="4163130"/>
            <a:ext cx="392164" cy="44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05540" y="5255261"/>
            <a:ext cx="372060" cy="3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09429" y="6078219"/>
            <a:ext cx="526696" cy="31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 bwMode="auto">
          <a:xfrm>
            <a:off x="2307590" y="2138680"/>
            <a:ext cx="2236470" cy="89916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1061" rIns="91440" bIns="41061" numCol="1" rtlCol="0" anchor="t" anchorCtr="1" compatLnSpc="1">
            <a:spAutoFit/>
          </a:bodyPr>
          <a:lstStyle/>
          <a:p>
            <a:pPr marL="0" marR="0" indent="0" algn="ctr" defTabSz="8140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Picture 42" descr="File Server_Updated20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67711" y="5743372"/>
            <a:ext cx="415290" cy="55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2" descr="File Server_Updated20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11601" y="5747182"/>
            <a:ext cx="415290" cy="55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4659630"/>
            <a:ext cx="4794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4674870"/>
            <a:ext cx="4794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 bwMode="auto">
          <a:xfrm>
            <a:off x="4928870" y="3072130"/>
            <a:ext cx="1066800" cy="339471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1061" rIns="91440" bIns="41061" numCol="1" rtlCol="0" anchor="t" anchorCtr="1" compatLnSpc="1">
            <a:spAutoFit/>
          </a:bodyPr>
          <a:lstStyle/>
          <a:p>
            <a:pPr marL="0" marR="0" indent="0" algn="ctr" defTabSz="8140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8" name="Picture 2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0660" y="4975860"/>
            <a:ext cx="479425" cy="44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 bwMode="auto">
          <a:xfrm>
            <a:off x="6399530" y="3037840"/>
            <a:ext cx="1447800" cy="6858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1061" rIns="91440" bIns="41061" numCol="1" rtlCol="0" anchor="t" anchorCtr="1" compatLnSpc="1">
            <a:spAutoFit/>
          </a:bodyPr>
          <a:lstStyle/>
          <a:p>
            <a:pPr marL="0" marR="0" indent="0" algn="ctr" defTabSz="8140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391910" y="3933190"/>
            <a:ext cx="1447800" cy="75057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1061" rIns="91440" bIns="41061" numCol="1" rtlCol="0" anchor="t" anchorCtr="1" compatLnSpc="1">
            <a:spAutoFit/>
          </a:bodyPr>
          <a:lstStyle/>
          <a:p>
            <a:pPr marL="0" marR="0" indent="0" algn="ctr" defTabSz="8140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395720" y="4839970"/>
            <a:ext cx="1447800" cy="82677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1061" rIns="91440" bIns="41061" numCol="1" rtlCol="0" anchor="t" anchorCtr="1" compatLnSpc="1">
            <a:spAutoFit/>
          </a:bodyPr>
          <a:lstStyle/>
          <a:p>
            <a:pPr marL="0" marR="0" indent="0" algn="ctr" defTabSz="8140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399530" y="5815330"/>
            <a:ext cx="1447800" cy="62865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1061" rIns="91440" bIns="41061" numCol="1" rtlCol="0" anchor="t" anchorCtr="1" compatLnSpc="1">
            <a:spAutoFit/>
          </a:bodyPr>
          <a:lstStyle/>
          <a:p>
            <a:pPr marL="0" marR="0" indent="0" algn="ctr" defTabSz="8140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255000" y="3037873"/>
            <a:ext cx="1070610" cy="69719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1061" rIns="91440" bIns="41061" numCol="1" rtlCol="0" anchor="t" anchorCtr="1" compatLnSpc="1">
            <a:spAutoFit/>
          </a:bodyPr>
          <a:lstStyle/>
          <a:p>
            <a:pPr marL="0" marR="0" indent="0" algn="ctr" defTabSz="8140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247380" y="3944653"/>
            <a:ext cx="1070610" cy="69719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1061" rIns="91440" bIns="41061" numCol="1" rtlCol="0" anchor="t" anchorCtr="1" compatLnSpc="1">
            <a:spAutoFit/>
          </a:bodyPr>
          <a:lstStyle/>
          <a:p>
            <a:pPr marL="0" marR="0" indent="0" algn="ctr" defTabSz="8140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8251190" y="4851433"/>
            <a:ext cx="1070610" cy="69719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1061" rIns="91440" bIns="41061" numCol="1" rtlCol="0" anchor="t" anchorCtr="1" compatLnSpc="1">
            <a:spAutoFit/>
          </a:bodyPr>
          <a:lstStyle/>
          <a:p>
            <a:pPr marL="0" marR="0" indent="0" algn="ctr" defTabSz="8140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8255000" y="5826793"/>
            <a:ext cx="1070610" cy="69719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1061" rIns="91440" bIns="41061" numCol="1" rtlCol="0" anchor="t" anchorCtr="1" compatLnSpc="1">
            <a:spAutoFit/>
          </a:bodyPr>
          <a:lstStyle/>
          <a:p>
            <a:pPr marL="0" marR="0" indent="0" algn="ctr" defTabSz="8140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15210" y="2157730"/>
            <a:ext cx="1376402" cy="258532"/>
          </a:xfrm>
          <a:prstGeom prst="rect">
            <a:avLst/>
          </a:prstGeom>
          <a:noFill/>
        </p:spPr>
        <p:txBody>
          <a:bodyPr vert="horz" wrap="square" lIns="91440" rIns="91440" numCol="1" rtlCol="0" anchor="t" anchorCtr="0">
            <a:noAutofit/>
          </a:bodyPr>
          <a:lstStyle/>
          <a:p>
            <a:pPr algn="l"/>
            <a:r>
              <a:rPr lang="en-US" sz="1200" b="1" dirty="0" smtClean="0"/>
              <a:t>Building Access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19020" y="3281680"/>
            <a:ext cx="1712328" cy="258532"/>
          </a:xfrm>
          <a:prstGeom prst="rect">
            <a:avLst/>
          </a:prstGeom>
          <a:noFill/>
        </p:spPr>
        <p:txBody>
          <a:bodyPr vert="horz" wrap="square" lIns="91440" rIns="91440" numCol="1" rtlCol="0" anchor="t" anchorCtr="0">
            <a:noAutofit/>
          </a:bodyPr>
          <a:lstStyle/>
          <a:p>
            <a:pPr algn="l"/>
            <a:r>
              <a:rPr lang="en-US" sz="1200" b="1" dirty="0" smtClean="0"/>
              <a:t>Building Distribution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30450" y="4321810"/>
            <a:ext cx="2047355" cy="258532"/>
          </a:xfrm>
          <a:prstGeom prst="rect">
            <a:avLst/>
          </a:prstGeom>
          <a:noFill/>
        </p:spPr>
        <p:txBody>
          <a:bodyPr vert="horz" wrap="square" lIns="91440" rIns="91440" numCol="1" rtlCol="0" anchor="t" anchorCtr="0">
            <a:noAutofit/>
          </a:bodyPr>
          <a:lstStyle/>
          <a:p>
            <a:pPr algn="l"/>
            <a:r>
              <a:rPr lang="en-US" sz="1200" b="1" dirty="0" smtClean="0"/>
              <a:t>Core (Campus backbone)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11400" y="5480050"/>
            <a:ext cx="1079142" cy="258532"/>
          </a:xfrm>
          <a:prstGeom prst="rect">
            <a:avLst/>
          </a:prstGeom>
          <a:noFill/>
        </p:spPr>
        <p:txBody>
          <a:bodyPr vert="horz" wrap="square" lIns="91440" rIns="91440" numCol="1" rtlCol="0" anchor="t" anchorCtr="0">
            <a:noAutofit/>
          </a:bodyPr>
          <a:lstStyle/>
          <a:p>
            <a:pPr algn="l"/>
            <a:r>
              <a:rPr lang="en-US" sz="1200" b="1" dirty="0" smtClean="0"/>
              <a:t>Server Farm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5020" y="4329430"/>
            <a:ext cx="1124026" cy="258532"/>
          </a:xfrm>
          <a:prstGeom prst="rect">
            <a:avLst/>
          </a:prstGeom>
          <a:noFill/>
        </p:spPr>
        <p:txBody>
          <a:bodyPr vert="horz" wrap="square" lIns="91440" rIns="91440" numCol="1" rtlCol="0" anchor="t" anchorCtr="0">
            <a:noAutofit/>
          </a:bodyPr>
          <a:lstStyle/>
          <a:p>
            <a:pPr algn="l"/>
            <a:r>
              <a:rPr lang="en-US" sz="1200" b="1" dirty="0" smtClean="0"/>
              <a:t>Management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29810" y="4138930"/>
            <a:ext cx="1271966" cy="424732"/>
          </a:xfrm>
          <a:prstGeom prst="rect">
            <a:avLst/>
          </a:prstGeom>
          <a:noFill/>
        </p:spPr>
        <p:txBody>
          <a:bodyPr vert="horz" wrap="square" lIns="91440" rIns="91440" numCol="1" rtlCol="0" anchor="t" anchorCtr="1">
            <a:spAutoFit/>
          </a:bodyPr>
          <a:lstStyle/>
          <a:p>
            <a:r>
              <a:rPr lang="en-US" sz="1200" b="1" dirty="0" smtClean="0"/>
              <a:t>Edge </a:t>
            </a:r>
          </a:p>
          <a:p>
            <a:r>
              <a:rPr lang="en-US" sz="1200" b="1" dirty="0" smtClean="0"/>
              <a:t>Distribution</a:t>
            </a:r>
            <a:endParaRPr lang="en-US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414770" y="3045460"/>
            <a:ext cx="1130438" cy="258532"/>
          </a:xfrm>
          <a:prstGeom prst="rect">
            <a:avLst/>
          </a:prstGeom>
          <a:noFill/>
        </p:spPr>
        <p:txBody>
          <a:bodyPr vert="horz" wrap="square" lIns="91440" rIns="91440" numCol="1" rtlCol="0" anchor="t" anchorCtr="0">
            <a:noAutofit/>
          </a:bodyPr>
          <a:lstStyle/>
          <a:p>
            <a:pPr algn="l"/>
            <a:r>
              <a:rPr lang="en-US" sz="1200" b="1" dirty="0" smtClean="0"/>
              <a:t>E-Commerce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243570" y="3056890"/>
            <a:ext cx="644407" cy="286232"/>
          </a:xfrm>
          <a:prstGeom prst="rect">
            <a:avLst/>
          </a:prstGeom>
          <a:noFill/>
        </p:spPr>
        <p:txBody>
          <a:bodyPr vert="horz" wrap="square" lIns="91440" rIns="91440" numCol="1" rtlCol="0" anchor="t" anchorCtr="0">
            <a:noAutofit/>
          </a:bodyPr>
          <a:lstStyle/>
          <a:p>
            <a:pPr algn="l"/>
            <a:r>
              <a:rPr lang="en-US" sz="1200" b="1" dirty="0" smtClean="0"/>
              <a:t>ISP 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46190" y="3914140"/>
            <a:ext cx="1745992" cy="286232"/>
          </a:xfrm>
          <a:prstGeom prst="rect">
            <a:avLst/>
          </a:prstGeom>
          <a:noFill/>
        </p:spPr>
        <p:txBody>
          <a:bodyPr vert="horz" wrap="square" lIns="91440" rIns="91440" numCol="1" rtlCol="0" anchor="t" anchorCtr="0">
            <a:noAutofit/>
          </a:bodyPr>
          <a:lstStyle/>
          <a:p>
            <a:pPr algn="l"/>
            <a:r>
              <a:rPr lang="en-US" sz="1200" b="1" dirty="0" smtClean="0"/>
              <a:t>Corporate Internet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03340" y="4862831"/>
            <a:ext cx="1581150" cy="323849"/>
          </a:xfrm>
          <a:prstGeom prst="rect">
            <a:avLst/>
          </a:prstGeom>
          <a:noFill/>
        </p:spPr>
        <p:txBody>
          <a:bodyPr vert="horz" wrap="square" lIns="91440" rIns="91440" numCol="1" rtlCol="0" anchor="t" anchorCtr="0">
            <a:noAutofit/>
          </a:bodyPr>
          <a:lstStyle/>
          <a:p>
            <a:pPr algn="l"/>
            <a:r>
              <a:rPr lang="en-US" sz="1200" b="1" dirty="0" smtClean="0"/>
              <a:t>Remote Access VPN</a:t>
            </a:r>
            <a:endParaRPr lang="en-US" sz="1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414770" y="5811520"/>
            <a:ext cx="604397" cy="286232"/>
          </a:xfrm>
          <a:prstGeom prst="rect">
            <a:avLst/>
          </a:prstGeom>
          <a:noFill/>
        </p:spPr>
        <p:txBody>
          <a:bodyPr vert="horz" wrap="square" lIns="91440" rIns="91440" numCol="1" rtlCol="0" anchor="t" anchorCtr="0">
            <a:noAutofit/>
          </a:bodyPr>
          <a:lstStyle/>
          <a:p>
            <a:pPr algn="l"/>
            <a:r>
              <a:rPr lang="en-US" sz="1200" b="1" dirty="0" smtClean="0"/>
              <a:t>WAN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55316" y="5811520"/>
            <a:ext cx="1089344" cy="495300"/>
          </a:xfrm>
          <a:prstGeom prst="rect">
            <a:avLst/>
          </a:prstGeom>
          <a:noFill/>
        </p:spPr>
        <p:txBody>
          <a:bodyPr vert="horz" wrap="square" lIns="91440" rIns="91440" numCol="1" rtlCol="0" anchor="t" anchorCtr="0">
            <a:noAutofit/>
          </a:bodyPr>
          <a:lstStyle/>
          <a:p>
            <a:pPr algn="l"/>
            <a:r>
              <a:rPr lang="en-US" sz="1200" b="1" dirty="0" smtClean="0"/>
              <a:t>Frame Relay </a:t>
            </a:r>
          </a:p>
          <a:p>
            <a:pPr algn="l"/>
            <a:r>
              <a:rPr lang="en-US" sz="1200" b="1" dirty="0" smtClean="0"/>
              <a:t>/  ATM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66746" y="4862830"/>
            <a:ext cx="663964" cy="286232"/>
          </a:xfrm>
          <a:prstGeom prst="rect">
            <a:avLst/>
          </a:prstGeom>
          <a:noFill/>
        </p:spPr>
        <p:txBody>
          <a:bodyPr vert="horz" wrap="square" lIns="91440" rIns="91440" numCol="1" rtlCol="0" anchor="t" anchorCtr="0">
            <a:noAutofit/>
          </a:bodyPr>
          <a:lstStyle/>
          <a:p>
            <a:pPr algn="l"/>
            <a:r>
              <a:rPr lang="en-US" sz="1200" b="1" dirty="0" smtClean="0"/>
              <a:t>PSTN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255316" y="3948430"/>
            <a:ext cx="651076" cy="286232"/>
          </a:xfrm>
          <a:prstGeom prst="rect">
            <a:avLst/>
          </a:prstGeom>
          <a:noFill/>
        </p:spPr>
        <p:txBody>
          <a:bodyPr vert="horz" wrap="square" lIns="91440" rIns="91440" numCol="1" rtlCol="0" anchor="t" anchorCtr="0">
            <a:noAutofit/>
          </a:bodyPr>
          <a:lstStyle/>
          <a:p>
            <a:pPr algn="l"/>
            <a:r>
              <a:rPr lang="en-US" sz="1200" b="1" dirty="0" smtClean="0"/>
              <a:t>ISP B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299970" y="3205480"/>
            <a:ext cx="2236470" cy="87249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1061" rIns="91440" bIns="41061" numCol="1" rtlCol="0" anchor="t" anchorCtr="1" compatLnSpc="1">
            <a:spAutoFit/>
          </a:bodyPr>
          <a:lstStyle/>
          <a:p>
            <a:pPr marL="0" marR="0" indent="0" algn="ctr" defTabSz="8140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311400" y="4302760"/>
            <a:ext cx="2236470" cy="9296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1061" rIns="91440" bIns="41061" numCol="1" rtlCol="0" anchor="t" anchorCtr="1" compatLnSpc="1">
            <a:spAutoFit/>
          </a:bodyPr>
          <a:lstStyle/>
          <a:p>
            <a:pPr marL="0" marR="0" indent="0" algn="ctr" defTabSz="8140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2334260" y="5457190"/>
            <a:ext cx="2236470" cy="96393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1061" rIns="91440" bIns="41061" numCol="1" rtlCol="0" anchor="t" anchorCtr="1" compatLnSpc="1">
            <a:spAutoFit/>
          </a:bodyPr>
          <a:lstStyle/>
          <a:p>
            <a:pPr marL="0" marR="0" indent="0" algn="ctr" defTabSz="8140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6" name="Straight Connector 55"/>
          <p:cNvCxnSpPr>
            <a:stCxn id="5" idx="3"/>
            <a:endCxn id="54" idx="1"/>
          </p:cNvCxnSpPr>
          <p:nvPr/>
        </p:nvCxnSpPr>
        <p:spPr bwMode="auto">
          <a:xfrm>
            <a:off x="1905000" y="4775200"/>
            <a:ext cx="441960" cy="116395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5" idx="3"/>
            <a:endCxn id="53" idx="1"/>
          </p:cNvCxnSpPr>
          <p:nvPr/>
        </p:nvCxnSpPr>
        <p:spPr bwMode="auto">
          <a:xfrm flipV="1">
            <a:off x="1905000" y="4767580"/>
            <a:ext cx="419100" cy="76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" idx="3"/>
            <a:endCxn id="52" idx="1"/>
          </p:cNvCxnSpPr>
          <p:nvPr/>
        </p:nvCxnSpPr>
        <p:spPr bwMode="auto">
          <a:xfrm flipV="1">
            <a:off x="1905000" y="3641725"/>
            <a:ext cx="407670" cy="11334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5" idx="3"/>
            <a:endCxn id="17" idx="1"/>
          </p:cNvCxnSpPr>
          <p:nvPr/>
        </p:nvCxnSpPr>
        <p:spPr bwMode="auto">
          <a:xfrm flipV="1">
            <a:off x="1905000" y="2588260"/>
            <a:ext cx="415290" cy="21869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53" idx="3"/>
            <a:endCxn id="25" idx="1"/>
          </p:cNvCxnSpPr>
          <p:nvPr/>
        </p:nvCxnSpPr>
        <p:spPr bwMode="auto">
          <a:xfrm>
            <a:off x="4560570" y="4767580"/>
            <a:ext cx="381000" cy="19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4563110" y="4919980"/>
            <a:ext cx="381000" cy="19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6003290" y="3194050"/>
            <a:ext cx="381000" cy="19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6018530" y="3346450"/>
            <a:ext cx="381000" cy="19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5995670" y="4032250"/>
            <a:ext cx="381000" cy="19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5999480" y="4184650"/>
            <a:ext cx="381000" cy="19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6022340" y="4973320"/>
            <a:ext cx="381000" cy="19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6026150" y="5125720"/>
            <a:ext cx="381000" cy="19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6003290" y="5925820"/>
            <a:ext cx="381000" cy="19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6007100" y="6078220"/>
            <a:ext cx="381000" cy="19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7866380" y="6120130"/>
            <a:ext cx="381000" cy="19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7870190" y="5255260"/>
            <a:ext cx="381000" cy="19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7851140" y="4298950"/>
            <a:ext cx="381000" cy="19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>
            <a:off x="7866380" y="3354070"/>
            <a:ext cx="381000" cy="19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30" idx="3"/>
            <a:endCxn id="33" idx="1"/>
          </p:cNvCxnSpPr>
          <p:nvPr/>
        </p:nvCxnSpPr>
        <p:spPr bwMode="auto">
          <a:xfrm flipV="1">
            <a:off x="7852410" y="3386455"/>
            <a:ext cx="415290" cy="9220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34" idx="1"/>
            <a:endCxn id="29" idx="3"/>
          </p:cNvCxnSpPr>
          <p:nvPr/>
        </p:nvCxnSpPr>
        <p:spPr bwMode="auto">
          <a:xfrm flipH="1" flipV="1">
            <a:off x="7860030" y="3380757"/>
            <a:ext cx="400050" cy="91249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692150" y="1357630"/>
            <a:ext cx="2194560" cy="377190"/>
          </a:xfrm>
          <a:prstGeom prst="rect">
            <a:avLst/>
          </a:prstGeom>
          <a:noFill/>
        </p:spPr>
        <p:txBody>
          <a:bodyPr vert="horz" wrap="square" lIns="91440" rIns="91440" numCol="1" rtlCol="0" anchor="t" anchorCtr="0">
            <a:noAutofit/>
          </a:bodyPr>
          <a:lstStyle/>
          <a:p>
            <a:pPr algn="l"/>
            <a:r>
              <a:rPr lang="en-US" sz="1400" b="1" dirty="0" smtClean="0"/>
              <a:t>Enterprise Campus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045200" y="1338580"/>
            <a:ext cx="2194560" cy="377190"/>
          </a:xfrm>
          <a:prstGeom prst="rect">
            <a:avLst/>
          </a:prstGeom>
          <a:noFill/>
        </p:spPr>
        <p:txBody>
          <a:bodyPr vert="horz" wrap="square" lIns="91440" rIns="91440" numCol="1" rtlCol="0" anchor="t" anchorCtr="0">
            <a:noAutofit/>
          </a:bodyPr>
          <a:lstStyle/>
          <a:p>
            <a:pPr algn="l"/>
            <a:r>
              <a:rPr lang="en-US" sz="1400" b="1" dirty="0" smtClean="0"/>
              <a:t>Enterprise Edge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866380" y="1323340"/>
            <a:ext cx="1386840" cy="377190"/>
          </a:xfrm>
          <a:prstGeom prst="rect">
            <a:avLst/>
          </a:prstGeom>
          <a:noFill/>
        </p:spPr>
        <p:txBody>
          <a:bodyPr vert="horz" wrap="square" lIns="91440" rIns="91440" numCol="1" rtlCol="0" anchor="t" anchorCtr="0">
            <a:noAutofit/>
          </a:bodyPr>
          <a:lstStyle/>
          <a:p>
            <a:pPr algn="l"/>
            <a:r>
              <a:rPr lang="en-US" sz="1400" b="1" dirty="0" smtClean="0"/>
              <a:t>Service Provider Edge</a:t>
            </a:r>
          </a:p>
        </p:txBody>
      </p:sp>
      <p:cxnSp>
        <p:nvCxnSpPr>
          <p:cNvPr id="96" name="Straight Connector 95"/>
          <p:cNvCxnSpPr/>
          <p:nvPr/>
        </p:nvCxnSpPr>
        <p:spPr bwMode="auto">
          <a:xfrm rot="16200000" flipH="1">
            <a:off x="3343219" y="3120446"/>
            <a:ext cx="167640" cy="24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 rot="16200000" flipH="1">
            <a:off x="3316549" y="4189674"/>
            <a:ext cx="224790" cy="13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 rot="16200000" flipH="1">
            <a:off x="3318622" y="5343413"/>
            <a:ext cx="224790" cy="27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McCabe, D, J., 2007, Network Analysis, Architecture and Design, Morgan Kauffman.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/>
              <a:t>Tantangan 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8320" y="1171575"/>
            <a:ext cx="5186680" cy="5055870"/>
          </a:xfrm>
        </p:spPr>
        <p:txBody>
          <a:bodyPr/>
          <a:lstStyle/>
          <a:p>
            <a:pPr>
              <a:buNone/>
            </a:pPr>
            <a:r>
              <a:rPr lang="x-none" altLang="en-US" sz="2800" dirty="0" smtClean="0"/>
              <a:t>IT (jaringan komputer pada khususnya) diharapkan dapat memberikan solusi pada tren sekarang 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Bring Your Own Device (BYOD)</a:t>
            </a:r>
          </a:p>
          <a:p>
            <a:r>
              <a:rPr lang="en-US" sz="2800" dirty="0" smtClean="0"/>
              <a:t>Online collaboration</a:t>
            </a:r>
          </a:p>
          <a:p>
            <a:r>
              <a:rPr lang="en-US" sz="2800" dirty="0" smtClean="0"/>
              <a:t>Video communication</a:t>
            </a:r>
          </a:p>
          <a:p>
            <a:r>
              <a:rPr lang="en-US" sz="2800" dirty="0" smtClean="0"/>
              <a:t>Cloud computing</a:t>
            </a:r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95724" y="1756319"/>
            <a:ext cx="4632725" cy="333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/>
              <a:t>Tantangan IT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altLang="en-US" dirty="0" smtClean="0">
                <a:sym typeface="+mn-ea"/>
              </a:rPr>
              <a:t>IT juga diharapkan dapat memberikan solusi pada </a:t>
            </a:r>
            <a:r>
              <a:rPr lang="x-none" dirty="0" smtClean="0">
                <a:sym typeface="+mn-ea"/>
              </a:rPr>
              <a:t>zaman tak terbatas (wilayah dan waktu serta perangkat) :</a:t>
            </a:r>
            <a:endParaRPr lang="x-non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24965" y="2374900"/>
            <a:ext cx="8996045" cy="4099560"/>
          </a:xfrm>
          <a:prstGeom prst="rect">
            <a:avLst/>
          </a:prstGeom>
          <a:noFill/>
          <a:ln w="9525">
            <a:solidFill>
              <a:schemeClr val="tx1"/>
            </a:solidFill>
            <a:beve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/>
              <a:t>How Important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altLang="en-US"/>
              <a:t>Setiap sistem yang baik memerlukan desain yang baik pula</a:t>
            </a:r>
          </a:p>
          <a:p>
            <a:r>
              <a:rPr lang="x-none" altLang="en-US"/>
              <a:t>Implementasi yang baik tergantung pada desain yang dilakukan sebelumnya</a:t>
            </a:r>
          </a:p>
          <a:p>
            <a:r>
              <a:rPr lang="x-none" altLang="en-US"/>
              <a:t>Pada sistem informasi contohnya banyak metode untuk mendesain sistem hingga tahapan implementasi :</a:t>
            </a:r>
          </a:p>
          <a:p>
            <a:pPr lvl="1"/>
            <a:r>
              <a:rPr lang="x-none" altLang="en-US"/>
              <a:t>Waterfall</a:t>
            </a:r>
          </a:p>
          <a:p>
            <a:pPr lvl="1"/>
            <a:r>
              <a:rPr lang="x-none" altLang="en-US"/>
              <a:t>Prototyping</a:t>
            </a:r>
          </a:p>
          <a:p>
            <a:pPr lvl="1"/>
            <a:r>
              <a:rPr lang="x-none" altLang="en-US"/>
              <a:t>Rapid Application Development</a:t>
            </a:r>
          </a:p>
          <a:p>
            <a:pPr lvl="1"/>
            <a:r>
              <a:rPr lang="x-none" altLang="en-US"/>
              <a:t>Extreme Programming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7018020" y="4944110"/>
            <a:ext cx="4432300" cy="1466215"/>
          </a:xfrm>
          <a:prstGeom prst="wedgeRectCallout">
            <a:avLst>
              <a:gd name="adj1" fmla="val -47134"/>
              <a:gd name="adj2" fmla="val -800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altLang="en-US" b="1"/>
              <a:t>Prinsip : Lebih baik mendesain tapi gagal daripada tidak sama sekali namun gagal juga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/>
              <a:t>Banyak Model dalam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 smtClean="0">
                <a:sym typeface="+mn-ea"/>
              </a:rPr>
              <a:t>The Cisco Lifecycle Services (PPDIOO) model</a:t>
            </a:r>
            <a:endParaRPr lang="en-US" sz="2800" dirty="0" smtClean="0"/>
          </a:p>
          <a:p>
            <a:pPr lvl="1"/>
            <a:r>
              <a:rPr lang="en-US" sz="2800" dirty="0" smtClean="0">
                <a:sym typeface="+mn-ea"/>
              </a:rPr>
              <a:t>IT Infrastructure Library (ITIL)</a:t>
            </a:r>
            <a:endParaRPr lang="en-US" sz="2800" dirty="0" smtClean="0"/>
          </a:p>
          <a:p>
            <a:pPr lvl="1"/>
            <a:r>
              <a:rPr lang="en-US" sz="2800" dirty="0" smtClean="0">
                <a:sym typeface="+mn-ea"/>
              </a:rPr>
              <a:t>The Fault, Configuration, Accounting, Performance, and Security (FCAPS) model</a:t>
            </a:r>
            <a:endParaRPr lang="en-US" sz="2800" dirty="0" smtClean="0"/>
          </a:p>
          <a:p>
            <a:pPr lvl="2"/>
            <a:r>
              <a:rPr lang="en-US" sz="2800" dirty="0" smtClean="0">
                <a:sym typeface="+mn-ea"/>
              </a:rPr>
              <a:t>International Organization for Standardization (ISO)</a:t>
            </a:r>
            <a:endParaRPr lang="en-US" sz="2800" dirty="0" smtClean="0"/>
          </a:p>
          <a:p>
            <a:pPr lvl="1"/>
            <a:r>
              <a:rPr lang="en-US" sz="2800" dirty="0" smtClean="0">
                <a:sym typeface="+mn-ea"/>
              </a:rPr>
              <a:t>The Telecommunications Management Network (TMN) model</a:t>
            </a:r>
            <a:endParaRPr lang="en-US" sz="2800" dirty="0" smtClean="0"/>
          </a:p>
          <a:p>
            <a:pPr lvl="2"/>
            <a:r>
              <a:rPr lang="en-US" sz="2800" dirty="0" smtClean="0">
                <a:sym typeface="+mn-ea"/>
              </a:rPr>
              <a:t>Telecommunications Standardization Sector (ITU-T)</a:t>
            </a:r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347980" y="5195570"/>
            <a:ext cx="4352925" cy="1372235"/>
          </a:xfrm>
          <a:prstGeom prst="wedgeEllipseCallout">
            <a:avLst>
              <a:gd name="adj1" fmla="val 43668"/>
              <a:gd name="adj2" fmla="val -6245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altLang="en-US" b="1"/>
              <a:t>Semuanya mengatur agar implementasi sesuai dengan desain (tujuan awal)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/>
              <a:t>Cisco Model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06095" y="1635760"/>
            <a:ext cx="10965180" cy="1059180"/>
            <a:chOff x="158298" y="2407920"/>
            <a:chExt cx="8641080" cy="727710"/>
          </a:xfrm>
        </p:grpSpPr>
        <p:sp>
          <p:nvSpPr>
            <p:cNvPr id="10" name="Diamond 9"/>
            <p:cNvSpPr/>
            <p:nvPr/>
          </p:nvSpPr>
          <p:spPr bwMode="auto">
            <a:xfrm>
              <a:off x="158298" y="2411730"/>
              <a:ext cx="1386840" cy="720090"/>
            </a:xfrm>
            <a:prstGeom prst="diamon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indent="0" algn="ctr" defTabSz="81407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1050" b="1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</a:rPr>
                <a:t>Prepare</a:t>
              </a:r>
            </a:p>
          </p:txBody>
        </p:sp>
        <p:sp>
          <p:nvSpPr>
            <p:cNvPr id="11" name="Diamond 10"/>
            <p:cNvSpPr/>
            <p:nvPr/>
          </p:nvSpPr>
          <p:spPr bwMode="auto">
            <a:xfrm>
              <a:off x="7412538" y="2407920"/>
              <a:ext cx="1386840" cy="720090"/>
            </a:xfrm>
            <a:prstGeom prst="diamond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indent="0" algn="ctr" defTabSz="81407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105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Optimize</a:t>
              </a:r>
            </a:p>
          </p:txBody>
        </p:sp>
        <p:cxnSp>
          <p:nvCxnSpPr>
            <p:cNvPr id="12" name="Straight Connector 11"/>
            <p:cNvCxnSpPr>
              <a:stCxn id="10" idx="3"/>
              <a:endCxn id="11" idx="1"/>
            </p:cNvCxnSpPr>
            <p:nvPr/>
          </p:nvCxnSpPr>
          <p:spPr bwMode="auto">
            <a:xfrm flipV="1">
              <a:off x="1545138" y="2767965"/>
              <a:ext cx="5867400" cy="38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Diamond 12"/>
            <p:cNvSpPr/>
            <p:nvPr/>
          </p:nvSpPr>
          <p:spPr bwMode="auto">
            <a:xfrm>
              <a:off x="1613718" y="2415540"/>
              <a:ext cx="1386840" cy="720090"/>
            </a:xfrm>
            <a:prstGeom prst="diamond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indent="0" algn="ctr" defTabSz="81407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1050" b="1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</a:rPr>
                <a:t>Plan</a:t>
              </a:r>
            </a:p>
          </p:txBody>
        </p:sp>
        <p:sp>
          <p:nvSpPr>
            <p:cNvPr id="17" name="Diamond 16"/>
            <p:cNvSpPr/>
            <p:nvPr/>
          </p:nvSpPr>
          <p:spPr bwMode="auto">
            <a:xfrm>
              <a:off x="3069138" y="2407920"/>
              <a:ext cx="1386840" cy="720090"/>
            </a:xfrm>
            <a:prstGeom prst="diamon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indent="0" algn="ctr" defTabSz="81407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105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Design</a:t>
              </a:r>
            </a:p>
          </p:txBody>
        </p:sp>
        <p:sp>
          <p:nvSpPr>
            <p:cNvPr id="18" name="Diamond 17"/>
            <p:cNvSpPr/>
            <p:nvPr/>
          </p:nvSpPr>
          <p:spPr bwMode="auto">
            <a:xfrm>
              <a:off x="4535988" y="2411730"/>
              <a:ext cx="1386840" cy="720090"/>
            </a:xfrm>
            <a:prstGeom prst="diamond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indent="0" algn="ctr" defTabSz="81407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105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Implement</a:t>
              </a:r>
            </a:p>
          </p:txBody>
        </p:sp>
        <p:sp>
          <p:nvSpPr>
            <p:cNvPr id="19" name="Diamond 18"/>
            <p:cNvSpPr/>
            <p:nvPr/>
          </p:nvSpPr>
          <p:spPr bwMode="auto">
            <a:xfrm>
              <a:off x="5968548" y="2415540"/>
              <a:ext cx="1386840" cy="720090"/>
            </a:xfrm>
            <a:prstGeom prst="diamond">
              <a:avLst/>
            </a:prstGeom>
            <a:solidFill>
              <a:schemeClr val="accent3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indent="0" algn="ctr" defTabSz="81407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1050" b="1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</a:rPr>
                <a:t>Operate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3015615"/>
            <a:ext cx="10648315" cy="33953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/>
              <a:t>Cisco Model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ym typeface="+mn-ea"/>
              </a:rPr>
              <a:t>The PPDIOO methodology begins with these three basic steps: </a:t>
            </a:r>
            <a:endParaRPr lang="en-US" sz="3200" dirty="0" smtClean="0"/>
          </a:p>
          <a:p>
            <a:pPr lvl="1"/>
            <a:r>
              <a:rPr lang="en-US" sz="3200" b="1" smtClean="0">
                <a:sym typeface="+mn-ea"/>
              </a:rPr>
              <a:t>Step 1: Identify </a:t>
            </a:r>
            <a:r>
              <a:rPr lang="en-US" sz="3200" b="1" dirty="0" smtClean="0">
                <a:sym typeface="+mn-ea"/>
              </a:rPr>
              <a:t>customer requirements</a:t>
            </a:r>
            <a:endParaRPr lang="en-US" sz="3200" b="1" dirty="0" smtClean="0"/>
          </a:p>
          <a:p>
            <a:pPr lvl="1"/>
            <a:r>
              <a:rPr lang="en-US" sz="3200" b="1" smtClean="0">
                <a:sym typeface="+mn-ea"/>
              </a:rPr>
              <a:t>Step 2: Characterize </a:t>
            </a:r>
            <a:r>
              <a:rPr lang="en-US" sz="3200" b="1" dirty="0" smtClean="0">
                <a:sym typeface="+mn-ea"/>
              </a:rPr>
              <a:t>the existing network and sites</a:t>
            </a:r>
            <a:endParaRPr lang="en-US" sz="3200" dirty="0" smtClean="0"/>
          </a:p>
          <a:p>
            <a:pPr lvl="1"/>
            <a:r>
              <a:rPr lang="en-US" sz="3200" b="1" smtClean="0">
                <a:sym typeface="+mn-ea"/>
              </a:rPr>
              <a:t>Step 3: Design </a:t>
            </a:r>
            <a:r>
              <a:rPr lang="en-US" sz="3200" b="1" dirty="0" smtClean="0">
                <a:sym typeface="+mn-ea"/>
              </a:rPr>
              <a:t>the network topology and solutions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smtClean="0"/>
          </a:p>
          <a:p>
            <a:r>
              <a:rPr lang="en-US" sz="3200" smtClean="0">
                <a:sym typeface="+mn-ea"/>
              </a:rPr>
              <a:t>Once </a:t>
            </a:r>
            <a:r>
              <a:rPr lang="en-US" sz="3200" dirty="0" smtClean="0">
                <a:sym typeface="+mn-ea"/>
              </a:rPr>
              <a:t>the design is defined, the implementation plan can be executed.</a:t>
            </a:r>
            <a:endParaRPr lang="en-US" sz="3200" dirty="0" smtClean="0"/>
          </a:p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713230" y="4272915"/>
            <a:ext cx="8768715" cy="1473835"/>
            <a:chOff x="560070" y="3230880"/>
            <a:chExt cx="8122920" cy="1836420"/>
          </a:xfrm>
        </p:grpSpPr>
        <p:sp>
          <p:nvSpPr>
            <p:cNvPr id="4" name="Diamond 3"/>
            <p:cNvSpPr/>
            <p:nvPr/>
          </p:nvSpPr>
          <p:spPr bwMode="auto">
            <a:xfrm>
              <a:off x="560070" y="3554730"/>
              <a:ext cx="2514600" cy="1508760"/>
            </a:xfrm>
            <a:prstGeom prst="diamond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indent="0" algn="ctr" defTabSz="81407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</a:rPr>
                <a:t>Identify customer requirements</a:t>
              </a:r>
            </a:p>
          </p:txBody>
        </p:sp>
        <p:sp>
          <p:nvSpPr>
            <p:cNvPr id="5" name="Diamond 4"/>
            <p:cNvSpPr/>
            <p:nvPr/>
          </p:nvSpPr>
          <p:spPr bwMode="auto">
            <a:xfrm>
              <a:off x="6168390" y="3550920"/>
              <a:ext cx="2514600" cy="1508760"/>
            </a:xfrm>
            <a:prstGeom prst="diamon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indent="0" algn="ctr" defTabSz="81407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Design the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network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6" name="Straight Connector 5"/>
            <p:cNvCxnSpPr>
              <a:stCxn id="4" idx="3"/>
              <a:endCxn id="5" idx="1"/>
            </p:cNvCxnSpPr>
            <p:nvPr/>
          </p:nvCxnSpPr>
          <p:spPr bwMode="auto">
            <a:xfrm flipV="1">
              <a:off x="3074670" y="4305300"/>
              <a:ext cx="3093720" cy="38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Diamond 6"/>
            <p:cNvSpPr/>
            <p:nvPr/>
          </p:nvSpPr>
          <p:spPr bwMode="auto">
            <a:xfrm>
              <a:off x="3364230" y="3558540"/>
              <a:ext cx="2514600" cy="1508760"/>
            </a:xfrm>
            <a:prstGeom prst="diamond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indent="0" algn="ctr" defTabSz="81407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</a:rPr>
                <a:t>Characterize existing network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48740" y="3246120"/>
              <a:ext cx="947695" cy="417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Prepare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12920" y="3238500"/>
              <a:ext cx="617478" cy="417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Plan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14210" y="3230880"/>
              <a:ext cx="867546" cy="417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Design</a:t>
              </a:r>
              <a:endParaRPr lang="en-US" b="1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/>
              <a:t>Cisco Model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ym typeface="+mn-ea"/>
              </a:rPr>
              <a:t>The next three steps include:</a:t>
            </a:r>
            <a:endParaRPr lang="en-US" sz="3200" dirty="0" smtClean="0"/>
          </a:p>
          <a:p>
            <a:pPr lvl="1"/>
            <a:r>
              <a:rPr lang="en-US" sz="3200" b="1" smtClean="0">
                <a:sym typeface="+mn-ea"/>
              </a:rPr>
              <a:t>Step 4: Plan </a:t>
            </a:r>
            <a:r>
              <a:rPr lang="en-US" sz="3200" b="1" dirty="0" smtClean="0">
                <a:sym typeface="+mn-ea"/>
              </a:rPr>
              <a:t>the implementation</a:t>
            </a:r>
            <a:r>
              <a:rPr lang="en-US" sz="3200" dirty="0" smtClean="0">
                <a:sym typeface="+mn-ea"/>
              </a:rPr>
              <a:t>:</a:t>
            </a:r>
            <a:endParaRPr lang="en-US" sz="3200" dirty="0" smtClean="0"/>
          </a:p>
          <a:p>
            <a:pPr lvl="1"/>
            <a:r>
              <a:rPr lang="en-US" sz="3200" b="1" smtClean="0">
                <a:sym typeface="+mn-ea"/>
              </a:rPr>
              <a:t>Step 5: Implement </a:t>
            </a:r>
            <a:r>
              <a:rPr lang="en-US" sz="3200" b="1" dirty="0" smtClean="0">
                <a:sym typeface="+mn-ea"/>
              </a:rPr>
              <a:t>and verify the design</a:t>
            </a:r>
            <a:r>
              <a:rPr lang="en-US" sz="3200" dirty="0" smtClean="0">
                <a:sym typeface="+mn-ea"/>
              </a:rPr>
              <a:t>:</a:t>
            </a:r>
            <a:endParaRPr lang="en-US" sz="3200" dirty="0" smtClean="0"/>
          </a:p>
          <a:p>
            <a:pPr lvl="1"/>
            <a:r>
              <a:rPr lang="en-US" sz="3200" b="1" smtClean="0">
                <a:sym typeface="+mn-ea"/>
              </a:rPr>
              <a:t>Step 6: Monitor </a:t>
            </a:r>
            <a:r>
              <a:rPr lang="en-US" sz="3200" b="1" dirty="0" smtClean="0">
                <a:sym typeface="+mn-ea"/>
              </a:rPr>
              <a:t>and optionally redesign</a:t>
            </a:r>
            <a:r>
              <a:rPr lang="en-US" sz="3200" dirty="0" smtClean="0">
                <a:sym typeface="+mn-ea"/>
              </a:rPr>
              <a:t>: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46975" y="3666490"/>
            <a:ext cx="200247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Operate / Optimize</a:t>
            </a:r>
            <a:endParaRPr lang="en-US" b="1" dirty="0"/>
          </a:p>
        </p:txBody>
      </p:sp>
      <p:sp>
        <p:nvSpPr>
          <p:cNvPr id="4" name="Diamond 3"/>
          <p:cNvSpPr/>
          <p:nvPr/>
        </p:nvSpPr>
        <p:spPr bwMode="auto">
          <a:xfrm>
            <a:off x="1687195" y="4017010"/>
            <a:ext cx="2514600" cy="1508760"/>
          </a:xfrm>
          <a:prstGeom prst="diamond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noAutofit/>
          </a:bodyPr>
          <a:lstStyle/>
          <a:p>
            <a:pPr marL="0" marR="0" indent="0" algn="ctr" defTabSz="8140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Plan the implementation</a:t>
            </a:r>
          </a:p>
        </p:txBody>
      </p:sp>
      <p:sp>
        <p:nvSpPr>
          <p:cNvPr id="5" name="Diamond 4"/>
          <p:cNvSpPr/>
          <p:nvPr/>
        </p:nvSpPr>
        <p:spPr bwMode="auto">
          <a:xfrm>
            <a:off x="7295515" y="4013200"/>
            <a:ext cx="2514600" cy="1508760"/>
          </a:xfrm>
          <a:prstGeom prst="diamond">
            <a:avLst/>
          </a:prstGeom>
          <a:gradFill>
            <a:gsLst>
              <a:gs pos="74000">
                <a:schemeClr val="accent6">
                  <a:alpha val="47000"/>
                </a:schemeClr>
              </a:gs>
              <a:gs pos="46000">
                <a:schemeClr val="bg1">
                  <a:lumMod val="50000"/>
                  <a:alpha val="90000"/>
                </a:schemeClr>
              </a:gs>
              <a:gs pos="100000">
                <a:schemeClr val="accent6"/>
              </a:gs>
              <a:gs pos="100000">
                <a:srgbClr val="005CBF"/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noAutofit/>
          </a:bodyPr>
          <a:lstStyle/>
          <a:p>
            <a:pPr defTabSz="814070"/>
            <a:r>
              <a:rPr lang="en-US" sz="1400" b="1" dirty="0" smtClean="0"/>
              <a:t>Monitor  / Redesign</a:t>
            </a:r>
          </a:p>
        </p:txBody>
      </p:sp>
      <p:cxnSp>
        <p:nvCxnSpPr>
          <p:cNvPr id="6" name="Straight Connector 5"/>
          <p:cNvCxnSpPr>
            <a:stCxn id="4" idx="3"/>
            <a:endCxn id="5" idx="1"/>
          </p:cNvCxnSpPr>
          <p:nvPr/>
        </p:nvCxnSpPr>
        <p:spPr bwMode="auto">
          <a:xfrm flipV="1">
            <a:off x="4201795" y="4767580"/>
            <a:ext cx="3093720" cy="38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Diamond 6"/>
          <p:cNvSpPr/>
          <p:nvPr/>
        </p:nvSpPr>
        <p:spPr bwMode="auto">
          <a:xfrm>
            <a:off x="4491355" y="4020820"/>
            <a:ext cx="2514600" cy="1508760"/>
          </a:xfrm>
          <a:prstGeom prst="diamo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noAutofit/>
          </a:bodyPr>
          <a:lstStyle/>
          <a:p>
            <a:pPr marL="0" marR="0" indent="0" algn="ctr" defTabSz="8140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Implement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Verify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8725" y="3731260"/>
            <a:ext cx="86754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Design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54295" y="3735070"/>
            <a:ext cx="121219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Implement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ar Drives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7B7B7"/>
      </a:accent5>
      <a:accent6>
        <a:srgbClr val="868686"/>
      </a:accent6>
      <a:hlink>
        <a:srgbClr val="CC3300"/>
      </a:hlink>
      <a:folHlink>
        <a:srgbClr val="996600"/>
      </a:folHlink>
    </a:clrScheme>
    <a:fontScheme name="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7B7B7"/>
        </a:accent5>
        <a:accent6>
          <a:srgbClr val="86868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846</Words>
  <Application>WPS Presentation</Application>
  <PresentationFormat>Custom</PresentationFormat>
  <Paragraphs>151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Gear Drives</vt:lpstr>
      <vt:lpstr>Desain &amp; Pengelolaan Jaringan  Konsep Dasar</vt:lpstr>
      <vt:lpstr>Perkembangan Teknologi</vt:lpstr>
      <vt:lpstr>Tantangan IT</vt:lpstr>
      <vt:lpstr>Tantangan IT (2)</vt:lpstr>
      <vt:lpstr>How Important ?</vt:lpstr>
      <vt:lpstr>Banyak Model dalam IT</vt:lpstr>
      <vt:lpstr>Cisco Model</vt:lpstr>
      <vt:lpstr>Cisco Model (2)</vt:lpstr>
      <vt:lpstr>Cisco Model (3)</vt:lpstr>
      <vt:lpstr>Cisco Model (4)</vt:lpstr>
      <vt:lpstr>McCabe Model</vt:lpstr>
      <vt:lpstr>Complete McCabe Model Activity</vt:lpstr>
      <vt:lpstr>Seberapa besar network yang akan di desain ?</vt:lpstr>
      <vt:lpstr>Arsitektur apa yang hendak digunakan ?</vt:lpstr>
      <vt:lpstr>Hierarchy Network</vt:lpstr>
      <vt:lpstr>Access Layer</vt:lpstr>
      <vt:lpstr>Distribution Layer</vt:lpstr>
      <vt:lpstr>Core Layer</vt:lpstr>
      <vt:lpstr>Cisco Enterprise Architecture</vt:lpstr>
      <vt:lpstr>Cisco Enterprise Architecture (2)</vt:lpstr>
      <vt:lpstr>Campus Architecture</vt:lpstr>
      <vt:lpstr>Data Centre Architecture</vt:lpstr>
      <vt:lpstr>Branch Architecture</vt:lpstr>
      <vt:lpstr>Teleworker Architecture</vt:lpstr>
      <vt:lpstr>Enterprise Composite Network Model</vt:lpstr>
      <vt:lpstr>Referensi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thohir</dc:creator>
  <cp:lastModifiedBy>user</cp:lastModifiedBy>
  <cp:revision>31</cp:revision>
  <dcterms:created xsi:type="dcterms:W3CDTF">2016-08-30T03:02:00Z</dcterms:created>
  <dcterms:modified xsi:type="dcterms:W3CDTF">2018-09-18T01:53:25Z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