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notesMasterIdLst>
    <p:notesMasterId r:id="rId10"/>
  </p:notesMaster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1-1.png"/><Relationship Id="rId2" Type="http://schemas.openxmlformats.org/officeDocument/2006/relationships/image" Target="../media/image-1-2.png"/><Relationship Id="rId4" Type="http://schemas.openxmlformats.org/officeDocument/2006/relationships/slideLayout" Target="../slideLayouts/slideLayout1.xml"/><Relationship Id="rId5"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2" Type="http://schemas.openxmlformats.org/officeDocument/2006/relationships/hyperlink" Target="https://gamma.app" TargetMode="External"/><Relationship Id="rId1" Type="http://schemas.openxmlformats.org/officeDocument/2006/relationships/image" Target="../media/image-2-1.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5" Type="http://schemas.openxmlformats.org/officeDocument/2006/relationships/hyperlink" Target="https://gamma.app" TargetMode="External"/><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2" Type="http://schemas.openxmlformats.org/officeDocument/2006/relationships/hyperlink" Target="https://gamma.app" TargetMode="External"/><Relationship Id="rId1" Type="http://schemas.openxmlformats.org/officeDocument/2006/relationships/image" Target="../media/image-4-1.png"/><Relationship Id="rId3" Type="http://schemas.openxmlformats.org/officeDocument/2006/relationships/slideLayout" Target="../slideLayouts/slideLayout1.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hyperlink" Target="https://gamma.app" TargetMode="External"/><Relationship Id="rId1" Type="http://schemas.openxmlformats.org/officeDocument/2006/relationships/image" Target="../media/image-5-1.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5" Type="http://schemas.openxmlformats.org/officeDocument/2006/relationships/hyperlink" Target="https://gamma.app" TargetMode="External"/><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2" Type="http://schemas.openxmlformats.org/officeDocument/2006/relationships/hyperlink" Target="https://gamma.app" TargetMode="External"/><Relationship Id="rId1" Type="http://schemas.openxmlformats.org/officeDocument/2006/relationships/image" Target="../media/image-7-1.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2" Type="http://schemas.openxmlformats.org/officeDocument/2006/relationships/hyperlink" Target="https://gamma.app" TargetMode="External"/><Relationship Id="rId1" Type="http://schemas.openxmlformats.org/officeDocument/2006/relationships/image" Target="../media/image-8-1.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w="13811">
            <a:solidFill>
              <a:srgbClr val="565151"/>
            </a:solidFill>
            <a:prstDash val="solid"/>
          </a:ln>
        </p:spPr>
      </p:sp>
      <p:sp>
        <p:nvSpPr>
          <p:cNvPr id="4" name="Text 2"/>
          <p:cNvSpPr/>
          <p:nvPr/>
        </p:nvSpPr>
        <p:spPr>
          <a:xfrm>
            <a:off x="833199" y="1668185"/>
            <a:ext cx="7477601" cy="2499598"/>
          </a:xfrm>
          <a:prstGeom prst="rect">
            <a:avLst/>
          </a:prstGeom>
          <a:noFill/>
          <a:ln/>
        </p:spPr>
        <p:txBody>
          <a:bodyPr wrap="square" rtlCol="0" anchor="t"/>
          <a:lstStyle/>
          <a:p>
            <a:pPr indent="0" marL="0">
              <a:lnSpc>
                <a:spcPts val="6561"/>
              </a:lnSpc>
              <a:buNone/>
            </a:pPr>
            <a:r>
              <a:rPr lang="en-US" sz="5249" dirty="0">
                <a:solidFill>
                  <a:srgbClr val="FFFFFF"/>
                </a:solidFill>
                <a:latin typeface="Fraunces" pitchFamily="34" charset="0"/>
                <a:ea typeface="Fraunces" pitchFamily="34" charset="-122"/>
                <a:cs typeface="Fraunces" pitchFamily="34" charset="-120"/>
              </a:rPr>
              <a:t>Melangkah ke Masa Depan: Pengantar Teknologi Metaverse</a:t>
            </a:r>
            <a:endParaRPr lang="en-US" sz="5249" dirty="0"/>
          </a:p>
        </p:txBody>
      </p:sp>
      <p:sp>
        <p:nvSpPr>
          <p:cNvPr id="5" name="Text 3"/>
          <p:cNvSpPr/>
          <p:nvPr/>
        </p:nvSpPr>
        <p:spPr>
          <a:xfrm>
            <a:off x="833199" y="4501039"/>
            <a:ext cx="7477601" cy="1421606"/>
          </a:xfrm>
          <a:prstGeom prst="rect">
            <a:avLst/>
          </a:prstGeom>
          <a:noFill/>
          <a:ln/>
        </p:spPr>
        <p:txBody>
          <a:bodyPr wrap="square" rtlCol="0" anchor="t"/>
          <a:lstStyle/>
          <a:p>
            <a:pPr indent="0" marL="0">
              <a:lnSpc>
                <a:spcPts val="2799"/>
              </a:lnSpc>
              <a:buNone/>
            </a:pPr>
            <a:r>
              <a:rPr lang="en-US" sz="1750" dirty="0">
                <a:solidFill>
                  <a:srgbClr val="EBECEF"/>
                </a:solidFill>
                <a:latin typeface="Epilogue" pitchFamily="34" charset="0"/>
                <a:ea typeface="Epilogue" pitchFamily="34" charset="-122"/>
                <a:cs typeface="Epilogue" pitchFamily="34" charset="-120"/>
              </a:rPr>
              <a:t>Metaverse adalah dunia maya tiga dimensi terintegrasi yang dapat diakses oleh pengguna dan terhubung melalui internet. Teknologi ini menawarkan kemungkinan tak terbatas untuk eksplorasi, interaksi, dan pengalaman unik.</a:t>
            </a:r>
            <a:endParaRPr lang="en-US" sz="1750" dirty="0"/>
          </a:p>
        </p:txBody>
      </p:sp>
      <p:sp>
        <p:nvSpPr>
          <p:cNvPr id="6" name="Shape 4"/>
          <p:cNvSpPr/>
          <p:nvPr/>
        </p:nvSpPr>
        <p:spPr>
          <a:xfrm>
            <a:off x="833199" y="6189226"/>
            <a:ext cx="355402" cy="355402"/>
          </a:xfrm>
          <a:prstGeom prst="roundRect">
            <a:avLst>
              <a:gd name="adj" fmla="val 25726039"/>
            </a:avLst>
          </a:prstGeom>
          <a:solidFill>
            <a:srgbClr val="E72F98"/>
          </a:solidFill>
          <a:ln w="7620">
            <a:solidFill>
              <a:srgbClr val="FFFFFF"/>
            </a:solidFill>
            <a:prstDash val="solid"/>
          </a:ln>
        </p:spPr>
      </p:sp>
      <p:sp>
        <p:nvSpPr>
          <p:cNvPr id="7" name="Text 5"/>
          <p:cNvSpPr/>
          <p:nvPr/>
        </p:nvSpPr>
        <p:spPr>
          <a:xfrm>
            <a:off x="923211" y="6184106"/>
            <a:ext cx="175260" cy="365760"/>
          </a:xfrm>
          <a:prstGeom prst="rect">
            <a:avLst/>
          </a:prstGeom>
          <a:noFill/>
          <a:ln/>
        </p:spPr>
        <p:txBody>
          <a:bodyPr wrap="none" rtlCol="0" anchor="t"/>
          <a:lstStyle/>
          <a:p>
            <a:pPr algn="ctr" indent="0" marL="0">
              <a:lnSpc>
                <a:spcPts val="2880"/>
              </a:lnSpc>
              <a:buNone/>
            </a:pPr>
            <a:r>
              <a:rPr lang="en-US" sz="1152" dirty="0">
                <a:solidFill>
                  <a:srgbClr val="FFFFFF"/>
                </a:solidFill>
                <a:latin typeface="Epilogue" pitchFamily="34" charset="0"/>
                <a:ea typeface="Epilogue" pitchFamily="34" charset="-122"/>
                <a:cs typeface="Epilogue" pitchFamily="34" charset="-120"/>
              </a:rPr>
              <a:t>YR</a:t>
            </a:r>
            <a:endParaRPr lang="en-US" sz="1152" dirty="0"/>
          </a:p>
        </p:txBody>
      </p:sp>
      <p:sp>
        <p:nvSpPr>
          <p:cNvPr id="8" name="Text 6"/>
          <p:cNvSpPr/>
          <p:nvPr/>
        </p:nvSpPr>
        <p:spPr>
          <a:xfrm>
            <a:off x="1299686" y="6172557"/>
            <a:ext cx="1744980" cy="388858"/>
          </a:xfrm>
          <a:prstGeom prst="rect">
            <a:avLst/>
          </a:prstGeom>
          <a:noFill/>
          <a:ln/>
        </p:spPr>
        <p:txBody>
          <a:bodyPr wrap="none" rtlCol="0" anchor="t"/>
          <a:lstStyle/>
          <a:p>
            <a:pPr algn="l" indent="0" marL="0">
              <a:lnSpc>
                <a:spcPts val="3062"/>
              </a:lnSpc>
              <a:buNone/>
            </a:pPr>
            <a:r>
              <a:rPr lang="en-US" sz="2187" b="1" dirty="0">
                <a:solidFill>
                  <a:srgbClr val="EBECEF"/>
                </a:solidFill>
                <a:latin typeface="Epilogue" pitchFamily="34" charset="0"/>
                <a:ea typeface="Epilogue" pitchFamily="34" charset="-122"/>
                <a:cs typeface="Epilogue" pitchFamily="34" charset="-120"/>
              </a:rPr>
              <a:t>by Yeni Raini</a:t>
            </a:r>
            <a:endParaRPr lang="en-US" sz="2187" dirty="0"/>
          </a:p>
        </p:txBody>
      </p:sp>
      <p:pic>
        <p:nvPicPr>
          <p:cNvPr id="9" name="Image 0" descr="preencoded.png">    </p:cNvPr>
          <p:cNvPicPr>
            <a:picLocks noChangeAspect="1"/>
          </p:cNvPicPr>
          <p:nvPr/>
        </p:nvPicPr>
        <p:blipFill>
          <a:blip r:embed="rId1"/>
          <a:stretch>
            <a:fillRect/>
          </a:stretch>
        </p:blipFill>
        <p:spPr>
          <a:xfrm>
            <a:off x="9144000" y="0"/>
            <a:ext cx="5486400" cy="8229600"/>
          </a:xfrm>
          <a:prstGeom prst="rect">
            <a:avLst/>
          </a:prstGeom>
        </p:spPr>
      </p:pic>
      <p:pic>
        <p:nvPicPr>
          <p:cNvPr id="10"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w="13811">
            <a:solidFill>
              <a:srgbClr val="565151"/>
            </a:solidFill>
            <a:prstDash val="solid"/>
          </a:ln>
        </p:spPr>
      </p:sp>
      <p:sp>
        <p:nvSpPr>
          <p:cNvPr id="4" name="Text 2"/>
          <p:cNvSpPr/>
          <p:nvPr/>
        </p:nvSpPr>
        <p:spPr>
          <a:xfrm>
            <a:off x="2037993" y="643652"/>
            <a:ext cx="4914900" cy="694373"/>
          </a:xfrm>
          <a:prstGeom prst="rect">
            <a:avLst/>
          </a:prstGeom>
          <a:noFill/>
          <a:ln/>
        </p:spPr>
        <p:txBody>
          <a:bodyPr wrap="none" rtlCol="0" anchor="t"/>
          <a:lstStyle/>
          <a:p>
            <a:pPr indent="0" marL="0">
              <a:lnSpc>
                <a:spcPts val="5468"/>
              </a:lnSpc>
              <a:buNone/>
            </a:pPr>
            <a:r>
              <a:rPr lang="en-US" sz="4374" dirty="0">
                <a:solidFill>
                  <a:srgbClr val="FFFFFF"/>
                </a:solidFill>
                <a:latin typeface="Fraunces" pitchFamily="34" charset="0"/>
                <a:ea typeface="Fraunces" pitchFamily="34" charset="-122"/>
                <a:cs typeface="Fraunces" pitchFamily="34" charset="-120"/>
              </a:rPr>
              <a:t>Definisi Metaverse</a:t>
            </a:r>
            <a:endParaRPr lang="en-US" sz="4374" dirty="0"/>
          </a:p>
        </p:txBody>
      </p:sp>
      <p:sp>
        <p:nvSpPr>
          <p:cNvPr id="5" name="Shape 3"/>
          <p:cNvSpPr/>
          <p:nvPr/>
        </p:nvSpPr>
        <p:spPr>
          <a:xfrm>
            <a:off x="7293054" y="1782366"/>
            <a:ext cx="44410" cy="5803583"/>
          </a:xfrm>
          <a:prstGeom prst="rect">
            <a:avLst/>
          </a:prstGeom>
          <a:solidFill>
            <a:srgbClr val="303B69"/>
          </a:solidFill>
          <a:ln/>
        </p:spPr>
      </p:sp>
      <p:sp>
        <p:nvSpPr>
          <p:cNvPr id="6" name="Shape 4"/>
          <p:cNvSpPr/>
          <p:nvPr/>
        </p:nvSpPr>
        <p:spPr>
          <a:xfrm>
            <a:off x="7565172" y="2183666"/>
            <a:ext cx="777597" cy="44410"/>
          </a:xfrm>
          <a:prstGeom prst="rect">
            <a:avLst/>
          </a:prstGeom>
          <a:solidFill>
            <a:srgbClr val="303B69"/>
          </a:solidFill>
          <a:ln/>
        </p:spPr>
      </p:sp>
      <p:sp>
        <p:nvSpPr>
          <p:cNvPr id="7" name="Shape 5"/>
          <p:cNvSpPr/>
          <p:nvPr/>
        </p:nvSpPr>
        <p:spPr>
          <a:xfrm>
            <a:off x="7065228" y="1955959"/>
            <a:ext cx="499943" cy="499943"/>
          </a:xfrm>
          <a:prstGeom prst="roundRect">
            <a:avLst>
              <a:gd name="adj" fmla="val 20000"/>
            </a:avLst>
          </a:prstGeom>
          <a:solidFill>
            <a:srgbClr val="283157"/>
          </a:solidFill>
          <a:ln w="13811">
            <a:solidFill>
              <a:srgbClr val="303B69"/>
            </a:solidFill>
            <a:prstDash val="solid"/>
          </a:ln>
        </p:spPr>
      </p:sp>
      <p:sp>
        <p:nvSpPr>
          <p:cNvPr id="8" name="Text 6"/>
          <p:cNvSpPr/>
          <p:nvPr/>
        </p:nvSpPr>
        <p:spPr>
          <a:xfrm>
            <a:off x="7238940" y="1997631"/>
            <a:ext cx="152400" cy="416481"/>
          </a:xfrm>
          <a:prstGeom prst="rect">
            <a:avLst/>
          </a:prstGeom>
          <a:noFill/>
          <a:ln/>
        </p:spPr>
        <p:txBody>
          <a:bodyPr wrap="none" rtlCol="0" anchor="t"/>
          <a:lstStyle/>
          <a:p>
            <a:pPr algn="ctr" indent="0" marL="0">
              <a:lnSpc>
                <a:spcPts val="3281"/>
              </a:lnSpc>
              <a:buNone/>
            </a:pPr>
            <a:r>
              <a:rPr lang="en-US" sz="2624" dirty="0">
                <a:solidFill>
                  <a:srgbClr val="EBECEF"/>
                </a:solidFill>
                <a:latin typeface="Fraunces" pitchFamily="34" charset="0"/>
                <a:ea typeface="Fraunces" pitchFamily="34" charset="-122"/>
                <a:cs typeface="Fraunces" pitchFamily="34" charset="-120"/>
              </a:rPr>
              <a:t>1</a:t>
            </a:r>
            <a:endParaRPr lang="en-US" sz="2624" dirty="0"/>
          </a:p>
        </p:txBody>
      </p:sp>
      <p:sp>
        <p:nvSpPr>
          <p:cNvPr id="9" name="Text 7"/>
          <p:cNvSpPr/>
          <p:nvPr/>
        </p:nvSpPr>
        <p:spPr>
          <a:xfrm>
            <a:off x="8537258" y="2004536"/>
            <a:ext cx="2221944" cy="347186"/>
          </a:xfrm>
          <a:prstGeom prst="rect">
            <a:avLst/>
          </a:prstGeom>
          <a:noFill/>
          <a:ln/>
        </p:spPr>
        <p:txBody>
          <a:bodyPr wrap="none" rtlCol="0" anchor="t"/>
          <a:lstStyle/>
          <a:p>
            <a:pPr algn="l" indent="0" marL="0">
              <a:lnSpc>
                <a:spcPts val="2734"/>
              </a:lnSpc>
              <a:buNone/>
            </a:pPr>
            <a:r>
              <a:rPr lang="en-US" sz="2187" dirty="0">
                <a:solidFill>
                  <a:srgbClr val="EBECEF"/>
                </a:solidFill>
                <a:latin typeface="Fraunces" pitchFamily="34" charset="0"/>
                <a:ea typeface="Fraunces" pitchFamily="34" charset="-122"/>
                <a:cs typeface="Fraunces" pitchFamily="34" charset="-120"/>
              </a:rPr>
              <a:t>Konsep dasar</a:t>
            </a:r>
            <a:endParaRPr lang="en-US" sz="2187" dirty="0"/>
          </a:p>
        </p:txBody>
      </p:sp>
      <p:sp>
        <p:nvSpPr>
          <p:cNvPr id="10" name="Text 8"/>
          <p:cNvSpPr/>
          <p:nvPr/>
        </p:nvSpPr>
        <p:spPr>
          <a:xfrm>
            <a:off x="8537258" y="2573893"/>
            <a:ext cx="4055150" cy="1777008"/>
          </a:xfrm>
          <a:prstGeom prst="rect">
            <a:avLst/>
          </a:prstGeom>
          <a:noFill/>
          <a:ln/>
        </p:spPr>
        <p:txBody>
          <a:bodyPr wrap="square" rtlCol="0" anchor="t"/>
          <a:lstStyle/>
          <a:p>
            <a:pPr algn="l" indent="0" marL="0">
              <a:lnSpc>
                <a:spcPts val="2799"/>
              </a:lnSpc>
              <a:buNone/>
            </a:pPr>
            <a:r>
              <a:rPr lang="en-US" sz="1750" dirty="0">
                <a:solidFill>
                  <a:srgbClr val="EBECEF"/>
                </a:solidFill>
                <a:latin typeface="Epilogue" pitchFamily="34" charset="0"/>
                <a:ea typeface="Epilogue" pitchFamily="34" charset="-122"/>
                <a:cs typeface="Epilogue" pitchFamily="34" charset="-120"/>
              </a:rPr>
              <a:t>Metaverse adalah sebuah konsep yang menggambarkan sebuah dunia maya terpadu dan terhubung, yang dapat diakses oleh pengguna melalui teknologi digital.</a:t>
            </a:r>
            <a:endParaRPr lang="en-US" sz="1750" dirty="0"/>
          </a:p>
        </p:txBody>
      </p:sp>
      <p:sp>
        <p:nvSpPr>
          <p:cNvPr id="11" name="Shape 9"/>
          <p:cNvSpPr/>
          <p:nvPr/>
        </p:nvSpPr>
        <p:spPr>
          <a:xfrm>
            <a:off x="6287631" y="3294519"/>
            <a:ext cx="777597" cy="44410"/>
          </a:xfrm>
          <a:prstGeom prst="rect">
            <a:avLst/>
          </a:prstGeom>
          <a:solidFill>
            <a:srgbClr val="303B69"/>
          </a:solidFill>
          <a:ln/>
        </p:spPr>
      </p:sp>
      <p:sp>
        <p:nvSpPr>
          <p:cNvPr id="12" name="Shape 10"/>
          <p:cNvSpPr/>
          <p:nvPr/>
        </p:nvSpPr>
        <p:spPr>
          <a:xfrm>
            <a:off x="7065228" y="3066812"/>
            <a:ext cx="499943" cy="499943"/>
          </a:xfrm>
          <a:prstGeom prst="roundRect">
            <a:avLst>
              <a:gd name="adj" fmla="val 20000"/>
            </a:avLst>
          </a:prstGeom>
          <a:solidFill>
            <a:srgbClr val="283157"/>
          </a:solidFill>
          <a:ln w="13811">
            <a:solidFill>
              <a:srgbClr val="303B69"/>
            </a:solidFill>
            <a:prstDash val="solid"/>
          </a:ln>
        </p:spPr>
      </p:sp>
      <p:sp>
        <p:nvSpPr>
          <p:cNvPr id="13" name="Text 11"/>
          <p:cNvSpPr/>
          <p:nvPr/>
        </p:nvSpPr>
        <p:spPr>
          <a:xfrm>
            <a:off x="7212270" y="3108484"/>
            <a:ext cx="205740" cy="416481"/>
          </a:xfrm>
          <a:prstGeom prst="rect">
            <a:avLst/>
          </a:prstGeom>
          <a:noFill/>
          <a:ln/>
        </p:spPr>
        <p:txBody>
          <a:bodyPr wrap="none" rtlCol="0" anchor="t"/>
          <a:lstStyle/>
          <a:p>
            <a:pPr algn="ctr" indent="0" marL="0">
              <a:lnSpc>
                <a:spcPts val="3281"/>
              </a:lnSpc>
              <a:buNone/>
            </a:pPr>
            <a:r>
              <a:rPr lang="en-US" sz="2624" dirty="0">
                <a:solidFill>
                  <a:srgbClr val="EBECEF"/>
                </a:solidFill>
                <a:latin typeface="Fraunces" pitchFamily="34" charset="0"/>
                <a:ea typeface="Fraunces" pitchFamily="34" charset="-122"/>
                <a:cs typeface="Fraunces" pitchFamily="34" charset="-120"/>
              </a:rPr>
              <a:t>2</a:t>
            </a:r>
            <a:endParaRPr lang="en-US" sz="2624" dirty="0"/>
          </a:p>
        </p:txBody>
      </p:sp>
      <p:sp>
        <p:nvSpPr>
          <p:cNvPr id="14" name="Text 12"/>
          <p:cNvSpPr/>
          <p:nvPr/>
        </p:nvSpPr>
        <p:spPr>
          <a:xfrm>
            <a:off x="3871198" y="3115389"/>
            <a:ext cx="2221944" cy="347186"/>
          </a:xfrm>
          <a:prstGeom prst="rect">
            <a:avLst/>
          </a:prstGeom>
          <a:noFill/>
          <a:ln/>
        </p:spPr>
        <p:txBody>
          <a:bodyPr wrap="none" rtlCol="0" anchor="t"/>
          <a:lstStyle/>
          <a:p>
            <a:pPr algn="r" indent="0" marL="0">
              <a:lnSpc>
                <a:spcPts val="2734"/>
              </a:lnSpc>
              <a:buNone/>
            </a:pPr>
            <a:r>
              <a:rPr lang="en-US" sz="2187" dirty="0">
                <a:solidFill>
                  <a:srgbClr val="EBECEF"/>
                </a:solidFill>
                <a:latin typeface="Fraunces" pitchFamily="34" charset="0"/>
                <a:ea typeface="Fraunces" pitchFamily="34" charset="-122"/>
                <a:cs typeface="Fraunces" pitchFamily="34" charset="-120"/>
              </a:rPr>
              <a:t>Aplikasi</a:t>
            </a:r>
            <a:endParaRPr lang="en-US" sz="2187" dirty="0"/>
          </a:p>
        </p:txBody>
      </p:sp>
      <p:sp>
        <p:nvSpPr>
          <p:cNvPr id="15" name="Text 13"/>
          <p:cNvSpPr/>
          <p:nvPr/>
        </p:nvSpPr>
        <p:spPr>
          <a:xfrm>
            <a:off x="2037993" y="3684746"/>
            <a:ext cx="4055150" cy="2132409"/>
          </a:xfrm>
          <a:prstGeom prst="rect">
            <a:avLst/>
          </a:prstGeom>
          <a:noFill/>
          <a:ln/>
        </p:spPr>
        <p:txBody>
          <a:bodyPr wrap="square" rtlCol="0" anchor="t"/>
          <a:lstStyle/>
          <a:p>
            <a:pPr algn="r" indent="0" marL="0">
              <a:lnSpc>
                <a:spcPts val="2799"/>
              </a:lnSpc>
              <a:buNone/>
            </a:pPr>
            <a:r>
              <a:rPr lang="en-US" sz="1750" dirty="0">
                <a:solidFill>
                  <a:srgbClr val="EBECEF"/>
                </a:solidFill>
                <a:latin typeface="Epilogue" pitchFamily="34" charset="0"/>
                <a:ea typeface="Epilogue" pitchFamily="34" charset="-122"/>
                <a:cs typeface="Epilogue" pitchFamily="34" charset="-120"/>
              </a:rPr>
              <a:t>Metaverse digunakan untuk menciptakan dunia maya tiga dimensi yang dapat diakses oleh pengguna dari seluruh dunia, membuka kemungkinan untuk interaksi, hiburan, dan bisnis baru.</a:t>
            </a:r>
            <a:endParaRPr lang="en-US" sz="1750" dirty="0"/>
          </a:p>
        </p:txBody>
      </p:sp>
      <p:sp>
        <p:nvSpPr>
          <p:cNvPr id="16" name="Shape 14"/>
          <p:cNvSpPr/>
          <p:nvPr/>
        </p:nvSpPr>
        <p:spPr>
          <a:xfrm>
            <a:off x="7565172" y="5196542"/>
            <a:ext cx="777597" cy="44410"/>
          </a:xfrm>
          <a:prstGeom prst="rect">
            <a:avLst/>
          </a:prstGeom>
          <a:solidFill>
            <a:srgbClr val="303B69"/>
          </a:solidFill>
          <a:ln/>
        </p:spPr>
      </p:sp>
      <p:sp>
        <p:nvSpPr>
          <p:cNvPr id="17" name="Shape 15"/>
          <p:cNvSpPr/>
          <p:nvPr/>
        </p:nvSpPr>
        <p:spPr>
          <a:xfrm>
            <a:off x="7065228" y="4968835"/>
            <a:ext cx="499943" cy="499943"/>
          </a:xfrm>
          <a:prstGeom prst="roundRect">
            <a:avLst>
              <a:gd name="adj" fmla="val 20000"/>
            </a:avLst>
          </a:prstGeom>
          <a:solidFill>
            <a:srgbClr val="283157"/>
          </a:solidFill>
          <a:ln w="13811">
            <a:solidFill>
              <a:srgbClr val="303B69"/>
            </a:solidFill>
            <a:prstDash val="solid"/>
          </a:ln>
        </p:spPr>
      </p:sp>
      <p:sp>
        <p:nvSpPr>
          <p:cNvPr id="18" name="Text 16"/>
          <p:cNvSpPr/>
          <p:nvPr/>
        </p:nvSpPr>
        <p:spPr>
          <a:xfrm>
            <a:off x="7223700" y="5010507"/>
            <a:ext cx="182880" cy="416481"/>
          </a:xfrm>
          <a:prstGeom prst="rect">
            <a:avLst/>
          </a:prstGeom>
          <a:noFill/>
          <a:ln/>
        </p:spPr>
        <p:txBody>
          <a:bodyPr wrap="none" rtlCol="0" anchor="t"/>
          <a:lstStyle/>
          <a:p>
            <a:pPr algn="ctr" indent="0" marL="0">
              <a:lnSpc>
                <a:spcPts val="3281"/>
              </a:lnSpc>
              <a:buNone/>
            </a:pPr>
            <a:r>
              <a:rPr lang="en-US" sz="2624" dirty="0">
                <a:solidFill>
                  <a:srgbClr val="EBECEF"/>
                </a:solidFill>
                <a:latin typeface="Fraunces" pitchFamily="34" charset="0"/>
                <a:ea typeface="Fraunces" pitchFamily="34" charset="-122"/>
                <a:cs typeface="Fraunces" pitchFamily="34" charset="-120"/>
              </a:rPr>
              <a:t>3</a:t>
            </a:r>
            <a:endParaRPr lang="en-US" sz="2624" dirty="0"/>
          </a:p>
        </p:txBody>
      </p:sp>
      <p:sp>
        <p:nvSpPr>
          <p:cNvPr id="19" name="Text 17"/>
          <p:cNvSpPr/>
          <p:nvPr/>
        </p:nvSpPr>
        <p:spPr>
          <a:xfrm>
            <a:off x="8537258" y="5017413"/>
            <a:ext cx="2221944" cy="347186"/>
          </a:xfrm>
          <a:prstGeom prst="rect">
            <a:avLst/>
          </a:prstGeom>
          <a:noFill/>
          <a:ln/>
        </p:spPr>
        <p:txBody>
          <a:bodyPr wrap="none" rtlCol="0" anchor="t"/>
          <a:lstStyle/>
          <a:p>
            <a:pPr algn="l" indent="0" marL="0">
              <a:lnSpc>
                <a:spcPts val="2734"/>
              </a:lnSpc>
              <a:buNone/>
            </a:pPr>
            <a:r>
              <a:rPr lang="en-US" sz="2187" dirty="0">
                <a:solidFill>
                  <a:srgbClr val="EBECEF"/>
                </a:solidFill>
                <a:latin typeface="Fraunces" pitchFamily="34" charset="0"/>
                <a:ea typeface="Fraunces" pitchFamily="34" charset="-122"/>
                <a:cs typeface="Fraunces" pitchFamily="34" charset="-120"/>
              </a:rPr>
              <a:t>Potensi</a:t>
            </a:r>
            <a:endParaRPr lang="en-US" sz="2187" dirty="0"/>
          </a:p>
        </p:txBody>
      </p:sp>
      <p:sp>
        <p:nvSpPr>
          <p:cNvPr id="20" name="Text 18"/>
          <p:cNvSpPr/>
          <p:nvPr/>
        </p:nvSpPr>
        <p:spPr>
          <a:xfrm>
            <a:off x="8537258" y="5586770"/>
            <a:ext cx="4055150" cy="1421606"/>
          </a:xfrm>
          <a:prstGeom prst="rect">
            <a:avLst/>
          </a:prstGeom>
          <a:noFill/>
          <a:ln/>
        </p:spPr>
        <p:txBody>
          <a:bodyPr wrap="square" rtlCol="0" anchor="t"/>
          <a:lstStyle/>
          <a:p>
            <a:pPr algn="l" indent="0" marL="0">
              <a:lnSpc>
                <a:spcPts val="2799"/>
              </a:lnSpc>
              <a:buNone/>
            </a:pPr>
            <a:r>
              <a:rPr lang="en-US" sz="1750" dirty="0">
                <a:solidFill>
                  <a:srgbClr val="EBECEF"/>
                </a:solidFill>
                <a:latin typeface="Epilogue" pitchFamily="34" charset="0"/>
                <a:ea typeface="Epilogue" pitchFamily="34" charset="-122"/>
                <a:cs typeface="Epilogue" pitchFamily="34" charset="-120"/>
              </a:rPr>
              <a:t>Metaverse memiliki potensi untuk mengubah cara kita berinteraksi, belajar, bekerja dan bermain, serta membuka peluang bisnis baru.</a:t>
            </a:r>
            <a:endParaRPr lang="en-US" sz="1750" dirty="0"/>
          </a:p>
        </p:txBody>
      </p:sp>
      <p:pic>
        <p:nvPicPr>
          <p:cNvPr id="21" name="Image 0" descr="preencoded.png">
            <a:hlinkClick r:id="rId2" tooltip=""/>
          </p:cNvPr>
          <p:cNvPicPr>
            <a:picLocks noChangeAspect="1"/>
          </p:cNvPicPr>
          <p:nvPr/>
        </p:nvPicPr>
        <p:blipFill>
          <a:blip r:embed="rId1"/>
          <a:stretch>
            <a:fillRect/>
          </a:stretch>
        </p:blipFill>
        <p:spPr>
          <a:xfrm>
            <a:off x="12242153" y="7589520"/>
            <a:ext cx="2296807" cy="5486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w="13811">
            <a:solidFill>
              <a:srgbClr val="565151"/>
            </a:solidFill>
            <a:prstDash val="solid"/>
          </a:ln>
        </p:spPr>
      </p:sp>
      <p:sp>
        <p:nvSpPr>
          <p:cNvPr id="4" name="Text 2"/>
          <p:cNvSpPr/>
          <p:nvPr/>
        </p:nvSpPr>
        <p:spPr>
          <a:xfrm>
            <a:off x="2037993" y="863560"/>
            <a:ext cx="4846320" cy="694373"/>
          </a:xfrm>
          <a:prstGeom prst="rect">
            <a:avLst/>
          </a:prstGeom>
          <a:noFill/>
          <a:ln/>
        </p:spPr>
        <p:txBody>
          <a:bodyPr wrap="none" rtlCol="0" anchor="t"/>
          <a:lstStyle/>
          <a:p>
            <a:pPr indent="0" marL="0">
              <a:lnSpc>
                <a:spcPts val="5468"/>
              </a:lnSpc>
              <a:buNone/>
            </a:pPr>
            <a:r>
              <a:rPr lang="en-US" sz="4374" dirty="0">
                <a:solidFill>
                  <a:srgbClr val="FFFFFF"/>
                </a:solidFill>
                <a:latin typeface="Fraunces" pitchFamily="34" charset="0"/>
                <a:ea typeface="Fraunces" pitchFamily="34" charset="-122"/>
                <a:cs typeface="Fraunces" pitchFamily="34" charset="-120"/>
              </a:rPr>
              <a:t>Sejarah Metaverse</a:t>
            </a:r>
            <a:endParaRPr lang="en-US" sz="4374" dirty="0"/>
          </a:p>
        </p:txBody>
      </p:sp>
      <p:pic>
        <p:nvPicPr>
          <p:cNvPr id="5" name="Image 0" descr="preencoded.png">    </p:cNvPr>
          <p:cNvPicPr>
            <a:picLocks noChangeAspect="1"/>
          </p:cNvPicPr>
          <p:nvPr/>
        </p:nvPicPr>
        <p:blipFill>
          <a:blip r:embed="rId1"/>
          <a:stretch>
            <a:fillRect/>
          </a:stretch>
        </p:blipFill>
        <p:spPr>
          <a:xfrm>
            <a:off x="2037993" y="2002274"/>
            <a:ext cx="3295888" cy="2036921"/>
          </a:xfrm>
          <a:prstGeom prst="rect">
            <a:avLst/>
          </a:prstGeom>
        </p:spPr>
      </p:pic>
      <p:sp>
        <p:nvSpPr>
          <p:cNvPr id="6" name="Text 3"/>
          <p:cNvSpPr/>
          <p:nvPr/>
        </p:nvSpPr>
        <p:spPr>
          <a:xfrm>
            <a:off x="2037993" y="4316849"/>
            <a:ext cx="3295888" cy="694373"/>
          </a:xfrm>
          <a:prstGeom prst="rect">
            <a:avLst/>
          </a:prstGeom>
          <a:noFill/>
          <a:ln/>
        </p:spPr>
        <p:txBody>
          <a:bodyPr wrap="square" rtlCol="0" anchor="t"/>
          <a:lstStyle/>
          <a:p>
            <a:pPr algn="l" indent="0" marL="0">
              <a:lnSpc>
                <a:spcPts val="2734"/>
              </a:lnSpc>
              <a:buNone/>
            </a:pPr>
            <a:r>
              <a:rPr lang="en-US" sz="2187" dirty="0">
                <a:solidFill>
                  <a:srgbClr val="FFFFFF"/>
                </a:solidFill>
                <a:latin typeface="Fraunces" pitchFamily="34" charset="0"/>
                <a:ea typeface="Fraunces" pitchFamily="34" charset="-122"/>
                <a:cs typeface="Fraunces" pitchFamily="34" charset="-120"/>
              </a:rPr>
              <a:t>Perkembangan teknologi</a:t>
            </a:r>
            <a:endParaRPr lang="en-US" sz="2187" dirty="0"/>
          </a:p>
        </p:txBody>
      </p:sp>
      <p:sp>
        <p:nvSpPr>
          <p:cNvPr id="7" name="Text 4"/>
          <p:cNvSpPr/>
          <p:nvPr/>
        </p:nvSpPr>
        <p:spPr>
          <a:xfrm>
            <a:off x="2037993" y="5233392"/>
            <a:ext cx="3295888" cy="2132409"/>
          </a:xfrm>
          <a:prstGeom prst="rect">
            <a:avLst/>
          </a:prstGeom>
          <a:noFill/>
          <a:ln/>
        </p:spPr>
        <p:txBody>
          <a:bodyPr wrap="square" rtlCol="0" anchor="t"/>
          <a:lstStyle/>
          <a:p>
            <a:pPr algn="l" indent="0" marL="0">
              <a:lnSpc>
                <a:spcPts val="2799"/>
              </a:lnSpc>
              <a:buNone/>
            </a:pPr>
            <a:r>
              <a:rPr lang="en-US" sz="1750" dirty="0">
                <a:solidFill>
                  <a:srgbClr val="EBECEF"/>
                </a:solidFill>
                <a:latin typeface="Epilogue" pitchFamily="34" charset="0"/>
                <a:ea typeface="Epilogue" pitchFamily="34" charset="-122"/>
                <a:cs typeface="Epilogue" pitchFamily="34" charset="-120"/>
              </a:rPr>
              <a:t>Metaverse merupakan hasil evolusi dari teknologi virtual reality yang pertama kali diciptakan pada tahun 1960-an, dan terus berkembang hingga saat ini.</a:t>
            </a:r>
            <a:endParaRPr lang="en-US" sz="1750" dirty="0"/>
          </a:p>
        </p:txBody>
      </p:sp>
      <p:pic>
        <p:nvPicPr>
          <p:cNvPr id="8" name="Image 1" descr="preencoded.png">    </p:cNvPr>
          <p:cNvPicPr>
            <a:picLocks noChangeAspect="1"/>
          </p:cNvPicPr>
          <p:nvPr/>
        </p:nvPicPr>
        <p:blipFill>
          <a:blip r:embed="rId2"/>
          <a:stretch>
            <a:fillRect/>
          </a:stretch>
        </p:blipFill>
        <p:spPr>
          <a:xfrm>
            <a:off x="5667137" y="2002274"/>
            <a:ext cx="3296007" cy="2037040"/>
          </a:xfrm>
          <a:prstGeom prst="rect">
            <a:avLst/>
          </a:prstGeom>
        </p:spPr>
      </p:pic>
      <p:sp>
        <p:nvSpPr>
          <p:cNvPr id="9" name="Text 5"/>
          <p:cNvSpPr/>
          <p:nvPr/>
        </p:nvSpPr>
        <p:spPr>
          <a:xfrm>
            <a:off x="5667137" y="4316968"/>
            <a:ext cx="2750820" cy="347186"/>
          </a:xfrm>
          <a:prstGeom prst="rect">
            <a:avLst/>
          </a:prstGeom>
          <a:noFill/>
          <a:ln/>
        </p:spPr>
        <p:txBody>
          <a:bodyPr wrap="none" rtlCol="0" anchor="t"/>
          <a:lstStyle/>
          <a:p>
            <a:pPr algn="l" indent="0" marL="0">
              <a:lnSpc>
                <a:spcPts val="2734"/>
              </a:lnSpc>
              <a:buNone/>
            </a:pPr>
            <a:r>
              <a:rPr lang="en-US" sz="2187" dirty="0">
                <a:solidFill>
                  <a:srgbClr val="FFFFFF"/>
                </a:solidFill>
                <a:latin typeface="Fraunces" pitchFamily="34" charset="0"/>
                <a:ea typeface="Fraunces" pitchFamily="34" charset="-122"/>
                <a:cs typeface="Fraunces" pitchFamily="34" charset="-120"/>
              </a:rPr>
              <a:t>Pengaruh kultur pop</a:t>
            </a:r>
            <a:endParaRPr lang="en-US" sz="2187" dirty="0"/>
          </a:p>
        </p:txBody>
      </p:sp>
      <p:sp>
        <p:nvSpPr>
          <p:cNvPr id="10" name="Text 6"/>
          <p:cNvSpPr/>
          <p:nvPr/>
        </p:nvSpPr>
        <p:spPr>
          <a:xfrm>
            <a:off x="5667137" y="4886325"/>
            <a:ext cx="3296007" cy="1777008"/>
          </a:xfrm>
          <a:prstGeom prst="rect">
            <a:avLst/>
          </a:prstGeom>
          <a:noFill/>
          <a:ln/>
        </p:spPr>
        <p:txBody>
          <a:bodyPr wrap="square" rtlCol="0" anchor="t"/>
          <a:lstStyle/>
          <a:p>
            <a:pPr algn="l" indent="0" marL="0">
              <a:lnSpc>
                <a:spcPts val="2799"/>
              </a:lnSpc>
              <a:buNone/>
            </a:pPr>
            <a:r>
              <a:rPr lang="en-US" sz="1750" dirty="0">
                <a:solidFill>
                  <a:srgbClr val="EBECEF"/>
                </a:solidFill>
                <a:latin typeface="Epilogue" pitchFamily="34" charset="0"/>
                <a:ea typeface="Epilogue" pitchFamily="34" charset="-122"/>
                <a:cs typeface="Epilogue" pitchFamily="34" charset="-120"/>
              </a:rPr>
              <a:t>Metaverse telah banyak dipopulerkan oleh karya-karya fiksi seperti film Matrix (1999) dan novel Snow Crash (1992) oleh Neal Stephenson.</a:t>
            </a:r>
            <a:endParaRPr lang="en-US" sz="1750" dirty="0"/>
          </a:p>
        </p:txBody>
      </p:sp>
      <p:pic>
        <p:nvPicPr>
          <p:cNvPr id="11" name="Image 2" descr="preencoded.png">    </p:cNvPr>
          <p:cNvPicPr>
            <a:picLocks noChangeAspect="1"/>
          </p:cNvPicPr>
          <p:nvPr/>
        </p:nvPicPr>
        <p:blipFill>
          <a:blip r:embed="rId3"/>
          <a:stretch>
            <a:fillRect/>
          </a:stretch>
        </p:blipFill>
        <p:spPr>
          <a:xfrm>
            <a:off x="9296400" y="2002274"/>
            <a:ext cx="3296007" cy="2037040"/>
          </a:xfrm>
          <a:prstGeom prst="rect">
            <a:avLst/>
          </a:prstGeom>
        </p:spPr>
      </p:pic>
      <p:sp>
        <p:nvSpPr>
          <p:cNvPr id="12" name="Text 7"/>
          <p:cNvSpPr/>
          <p:nvPr/>
        </p:nvSpPr>
        <p:spPr>
          <a:xfrm>
            <a:off x="9296400" y="4316968"/>
            <a:ext cx="3296007" cy="694373"/>
          </a:xfrm>
          <a:prstGeom prst="rect">
            <a:avLst/>
          </a:prstGeom>
          <a:noFill/>
          <a:ln/>
        </p:spPr>
        <p:txBody>
          <a:bodyPr wrap="square" rtlCol="0" anchor="t"/>
          <a:lstStyle/>
          <a:p>
            <a:pPr algn="l" indent="0" marL="0">
              <a:lnSpc>
                <a:spcPts val="2734"/>
              </a:lnSpc>
              <a:buNone/>
            </a:pPr>
            <a:r>
              <a:rPr lang="en-US" sz="2187" dirty="0">
                <a:solidFill>
                  <a:srgbClr val="FFFFFF"/>
                </a:solidFill>
                <a:latin typeface="Fraunces" pitchFamily="34" charset="0"/>
                <a:ea typeface="Fraunces" pitchFamily="34" charset="-122"/>
                <a:cs typeface="Fraunces" pitchFamily="34" charset="-120"/>
              </a:rPr>
              <a:t>Perkembangan media sosial</a:t>
            </a:r>
            <a:endParaRPr lang="en-US" sz="2187" dirty="0"/>
          </a:p>
        </p:txBody>
      </p:sp>
      <p:sp>
        <p:nvSpPr>
          <p:cNvPr id="13" name="Text 8"/>
          <p:cNvSpPr/>
          <p:nvPr/>
        </p:nvSpPr>
        <p:spPr>
          <a:xfrm>
            <a:off x="9296400" y="5233511"/>
            <a:ext cx="3296007" cy="2132409"/>
          </a:xfrm>
          <a:prstGeom prst="rect">
            <a:avLst/>
          </a:prstGeom>
          <a:noFill/>
          <a:ln/>
        </p:spPr>
        <p:txBody>
          <a:bodyPr wrap="square" rtlCol="0" anchor="t"/>
          <a:lstStyle/>
          <a:p>
            <a:pPr algn="l" indent="0" marL="0">
              <a:lnSpc>
                <a:spcPts val="2799"/>
              </a:lnSpc>
              <a:buNone/>
            </a:pPr>
            <a:r>
              <a:rPr lang="en-US" sz="1750" dirty="0">
                <a:solidFill>
                  <a:srgbClr val="EBECEF"/>
                </a:solidFill>
                <a:latin typeface="Epilogue" pitchFamily="34" charset="0"/>
                <a:ea typeface="Epilogue" pitchFamily="34" charset="-122"/>
                <a:cs typeface="Epilogue" pitchFamily="34" charset="-120"/>
              </a:rPr>
              <a:t>Metaverse juga terinspirasi oleh perkembangan media sosial dan forum online di internet, yang memungkinkan para pengguna terhubung secara global.</a:t>
            </a:r>
            <a:endParaRPr lang="en-US" sz="1750" dirty="0"/>
          </a:p>
        </p:txBody>
      </p:sp>
      <p:pic>
        <p:nvPicPr>
          <p:cNvPr id="14" name="Image 3" descr="preencoded.png">
            <a:hlinkClick r:id="rId5" tooltip=""/>
          </p:cNvPr>
          <p:cNvPicPr>
            <a:picLocks noChangeAspect="1"/>
          </p:cNvPicPr>
          <p:nvPr/>
        </p:nvPicPr>
        <p:blipFill>
          <a:blip r:embed="rId4"/>
          <a:stretch>
            <a:fillRect/>
          </a:stretch>
        </p:blipFill>
        <p:spPr>
          <a:xfrm>
            <a:off x="12242153" y="7589520"/>
            <a:ext cx="2296807" cy="5486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w="13811">
            <a:solidFill>
              <a:srgbClr val="565151"/>
            </a:solidFill>
            <a:prstDash val="solid"/>
          </a:ln>
        </p:spPr>
      </p:sp>
      <p:sp>
        <p:nvSpPr>
          <p:cNvPr id="4" name="Text 2"/>
          <p:cNvSpPr/>
          <p:nvPr/>
        </p:nvSpPr>
        <p:spPr>
          <a:xfrm>
            <a:off x="2037993" y="793671"/>
            <a:ext cx="8846820" cy="694373"/>
          </a:xfrm>
          <a:prstGeom prst="rect">
            <a:avLst/>
          </a:prstGeom>
          <a:noFill/>
          <a:ln/>
        </p:spPr>
        <p:txBody>
          <a:bodyPr wrap="none" rtlCol="0" anchor="t"/>
          <a:lstStyle/>
          <a:p>
            <a:pPr indent="0" marL="0">
              <a:lnSpc>
                <a:spcPts val="5468"/>
              </a:lnSpc>
              <a:buNone/>
            </a:pPr>
            <a:r>
              <a:rPr lang="en-US" sz="4374" dirty="0">
                <a:solidFill>
                  <a:srgbClr val="FFFFFF"/>
                </a:solidFill>
                <a:latin typeface="Fraunces" pitchFamily="34" charset="0"/>
                <a:ea typeface="Fraunces" pitchFamily="34" charset="-122"/>
                <a:cs typeface="Fraunces" pitchFamily="34" charset="-120"/>
              </a:rPr>
              <a:t>Komponen-komponen Metaverse</a:t>
            </a:r>
            <a:endParaRPr lang="en-US" sz="4374" dirty="0"/>
          </a:p>
        </p:txBody>
      </p:sp>
      <p:sp>
        <p:nvSpPr>
          <p:cNvPr id="5" name="Shape 3"/>
          <p:cNvSpPr/>
          <p:nvPr/>
        </p:nvSpPr>
        <p:spPr>
          <a:xfrm>
            <a:off x="2037993" y="1932384"/>
            <a:ext cx="5166122" cy="2818328"/>
          </a:xfrm>
          <a:prstGeom prst="roundRect">
            <a:avLst>
              <a:gd name="adj" fmla="val 3548"/>
            </a:avLst>
          </a:prstGeom>
          <a:solidFill>
            <a:srgbClr val="283157"/>
          </a:solidFill>
          <a:ln w="13811">
            <a:solidFill>
              <a:srgbClr val="303B69"/>
            </a:solidFill>
            <a:prstDash val="solid"/>
          </a:ln>
        </p:spPr>
      </p:sp>
      <p:sp>
        <p:nvSpPr>
          <p:cNvPr id="6" name="Text 4"/>
          <p:cNvSpPr/>
          <p:nvPr/>
        </p:nvSpPr>
        <p:spPr>
          <a:xfrm>
            <a:off x="2273975" y="2168366"/>
            <a:ext cx="2221944" cy="347186"/>
          </a:xfrm>
          <a:prstGeom prst="rect">
            <a:avLst/>
          </a:prstGeom>
          <a:noFill/>
          <a:ln/>
        </p:spPr>
        <p:txBody>
          <a:bodyPr wrap="none" rtlCol="0" anchor="t"/>
          <a:lstStyle/>
          <a:p>
            <a:pPr indent="0" marL="0">
              <a:lnSpc>
                <a:spcPts val="2734"/>
              </a:lnSpc>
              <a:buNone/>
            </a:pPr>
            <a:r>
              <a:rPr lang="en-US" sz="2187" dirty="0">
                <a:solidFill>
                  <a:srgbClr val="EBECEF"/>
                </a:solidFill>
                <a:latin typeface="Fraunces" pitchFamily="34" charset="0"/>
                <a:ea typeface="Fraunces" pitchFamily="34" charset="-122"/>
                <a:cs typeface="Fraunces" pitchFamily="34" charset="-120"/>
              </a:rPr>
              <a:t>Lingkungan</a:t>
            </a:r>
            <a:endParaRPr lang="en-US" sz="2187" dirty="0"/>
          </a:p>
        </p:txBody>
      </p:sp>
      <p:sp>
        <p:nvSpPr>
          <p:cNvPr id="7" name="Text 5"/>
          <p:cNvSpPr/>
          <p:nvPr/>
        </p:nvSpPr>
        <p:spPr>
          <a:xfrm>
            <a:off x="2273975" y="2737723"/>
            <a:ext cx="4694158" cy="1066205"/>
          </a:xfrm>
          <a:prstGeom prst="rect">
            <a:avLst/>
          </a:prstGeom>
          <a:noFill/>
          <a:ln/>
        </p:spPr>
        <p:txBody>
          <a:bodyPr wrap="square" rtlCol="0" anchor="t"/>
          <a:lstStyle/>
          <a:p>
            <a:pPr indent="0" marL="0">
              <a:lnSpc>
                <a:spcPts val="2799"/>
              </a:lnSpc>
              <a:buNone/>
            </a:pPr>
            <a:r>
              <a:rPr lang="en-US" sz="1750" dirty="0">
                <a:solidFill>
                  <a:srgbClr val="EBECEF"/>
                </a:solidFill>
                <a:latin typeface="Epilogue" pitchFamily="34" charset="0"/>
                <a:ea typeface="Epilogue" pitchFamily="34" charset="-122"/>
                <a:cs typeface="Epilogue" pitchFamily="34" charset="-120"/>
              </a:rPr>
              <a:t>Metaverse terdiri dari dunia maya tiga dimensi yang dapat diakses oleh pengguna dengan berbagai perangkat.</a:t>
            </a:r>
            <a:endParaRPr lang="en-US" sz="1750" dirty="0"/>
          </a:p>
        </p:txBody>
      </p:sp>
      <p:sp>
        <p:nvSpPr>
          <p:cNvPr id="8" name="Shape 6"/>
          <p:cNvSpPr/>
          <p:nvPr/>
        </p:nvSpPr>
        <p:spPr>
          <a:xfrm>
            <a:off x="7426285" y="1932384"/>
            <a:ext cx="5166122" cy="2818328"/>
          </a:xfrm>
          <a:prstGeom prst="roundRect">
            <a:avLst>
              <a:gd name="adj" fmla="val 3548"/>
            </a:avLst>
          </a:prstGeom>
          <a:solidFill>
            <a:srgbClr val="283157"/>
          </a:solidFill>
          <a:ln w="13811">
            <a:solidFill>
              <a:srgbClr val="303B69"/>
            </a:solidFill>
            <a:prstDash val="solid"/>
          </a:ln>
        </p:spPr>
      </p:sp>
      <p:sp>
        <p:nvSpPr>
          <p:cNvPr id="9" name="Text 7"/>
          <p:cNvSpPr/>
          <p:nvPr/>
        </p:nvSpPr>
        <p:spPr>
          <a:xfrm>
            <a:off x="7662267" y="2168366"/>
            <a:ext cx="2221944" cy="347186"/>
          </a:xfrm>
          <a:prstGeom prst="rect">
            <a:avLst/>
          </a:prstGeom>
          <a:noFill/>
          <a:ln/>
        </p:spPr>
        <p:txBody>
          <a:bodyPr wrap="none" rtlCol="0" anchor="t"/>
          <a:lstStyle/>
          <a:p>
            <a:pPr indent="0" marL="0">
              <a:lnSpc>
                <a:spcPts val="2734"/>
              </a:lnSpc>
              <a:buNone/>
            </a:pPr>
            <a:r>
              <a:rPr lang="en-US" sz="2187" dirty="0">
                <a:solidFill>
                  <a:srgbClr val="EBECEF"/>
                </a:solidFill>
                <a:latin typeface="Fraunces" pitchFamily="34" charset="0"/>
                <a:ea typeface="Fraunces" pitchFamily="34" charset="-122"/>
                <a:cs typeface="Fraunces" pitchFamily="34" charset="-120"/>
              </a:rPr>
              <a:t>Avatar</a:t>
            </a:r>
            <a:endParaRPr lang="en-US" sz="2187" dirty="0"/>
          </a:p>
        </p:txBody>
      </p:sp>
      <p:sp>
        <p:nvSpPr>
          <p:cNvPr id="10" name="Text 8"/>
          <p:cNvSpPr/>
          <p:nvPr/>
        </p:nvSpPr>
        <p:spPr>
          <a:xfrm>
            <a:off x="7662267" y="2737723"/>
            <a:ext cx="4694158" cy="1777008"/>
          </a:xfrm>
          <a:prstGeom prst="rect">
            <a:avLst/>
          </a:prstGeom>
          <a:noFill/>
          <a:ln/>
        </p:spPr>
        <p:txBody>
          <a:bodyPr wrap="square" rtlCol="0" anchor="t"/>
          <a:lstStyle/>
          <a:p>
            <a:pPr indent="0" marL="0">
              <a:lnSpc>
                <a:spcPts val="2799"/>
              </a:lnSpc>
              <a:buNone/>
            </a:pPr>
            <a:r>
              <a:rPr lang="en-US" sz="1750" dirty="0">
                <a:solidFill>
                  <a:srgbClr val="EBECEF"/>
                </a:solidFill>
                <a:latin typeface="Epilogue" pitchFamily="34" charset="0"/>
                <a:ea typeface="Epilogue" pitchFamily="34" charset="-122"/>
                <a:cs typeface="Epilogue" pitchFamily="34" charset="-120"/>
              </a:rPr>
              <a:t>Pengguna dapat membuat dan mengendalikan avatar mereka sendiri, yang dapat digunakan untuk berinteraksi dengan pengguna lain dan lingkungan dunia maya.</a:t>
            </a:r>
            <a:endParaRPr lang="en-US" sz="1750" dirty="0"/>
          </a:p>
        </p:txBody>
      </p:sp>
      <p:sp>
        <p:nvSpPr>
          <p:cNvPr id="11" name="Shape 9"/>
          <p:cNvSpPr/>
          <p:nvPr/>
        </p:nvSpPr>
        <p:spPr>
          <a:xfrm>
            <a:off x="2037993" y="4972883"/>
            <a:ext cx="5166122" cy="2462927"/>
          </a:xfrm>
          <a:prstGeom prst="roundRect">
            <a:avLst>
              <a:gd name="adj" fmla="val 4060"/>
            </a:avLst>
          </a:prstGeom>
          <a:solidFill>
            <a:srgbClr val="283157"/>
          </a:solidFill>
          <a:ln w="13811">
            <a:solidFill>
              <a:srgbClr val="303B69"/>
            </a:solidFill>
            <a:prstDash val="solid"/>
          </a:ln>
        </p:spPr>
      </p:sp>
      <p:sp>
        <p:nvSpPr>
          <p:cNvPr id="12" name="Text 10"/>
          <p:cNvSpPr/>
          <p:nvPr/>
        </p:nvSpPr>
        <p:spPr>
          <a:xfrm>
            <a:off x="2273975" y="5208865"/>
            <a:ext cx="2221944" cy="347186"/>
          </a:xfrm>
          <a:prstGeom prst="rect">
            <a:avLst/>
          </a:prstGeom>
          <a:noFill/>
          <a:ln/>
        </p:spPr>
        <p:txBody>
          <a:bodyPr wrap="none" rtlCol="0" anchor="t"/>
          <a:lstStyle/>
          <a:p>
            <a:pPr indent="0" marL="0">
              <a:lnSpc>
                <a:spcPts val="2734"/>
              </a:lnSpc>
              <a:buNone/>
            </a:pPr>
            <a:r>
              <a:rPr lang="en-US" sz="2187" dirty="0">
                <a:solidFill>
                  <a:srgbClr val="EBECEF"/>
                </a:solidFill>
                <a:latin typeface="Fraunces" pitchFamily="34" charset="0"/>
                <a:ea typeface="Fraunces" pitchFamily="34" charset="-122"/>
                <a:cs typeface="Fraunces" pitchFamily="34" charset="-120"/>
              </a:rPr>
              <a:t>Sistem ekonomi</a:t>
            </a:r>
            <a:endParaRPr lang="en-US" sz="2187" dirty="0"/>
          </a:p>
        </p:txBody>
      </p:sp>
      <p:sp>
        <p:nvSpPr>
          <p:cNvPr id="13" name="Text 11"/>
          <p:cNvSpPr/>
          <p:nvPr/>
        </p:nvSpPr>
        <p:spPr>
          <a:xfrm>
            <a:off x="2273975" y="5778222"/>
            <a:ext cx="4694158" cy="1421606"/>
          </a:xfrm>
          <a:prstGeom prst="rect">
            <a:avLst/>
          </a:prstGeom>
          <a:noFill/>
          <a:ln/>
        </p:spPr>
        <p:txBody>
          <a:bodyPr wrap="square" rtlCol="0" anchor="t"/>
          <a:lstStyle/>
          <a:p>
            <a:pPr indent="0" marL="0">
              <a:lnSpc>
                <a:spcPts val="2799"/>
              </a:lnSpc>
              <a:buNone/>
            </a:pPr>
            <a:r>
              <a:rPr lang="en-US" sz="1750" dirty="0">
                <a:solidFill>
                  <a:srgbClr val="EBECEF"/>
                </a:solidFill>
                <a:latin typeface="Epilogue" pitchFamily="34" charset="0"/>
                <a:ea typeface="Epilogue" pitchFamily="34" charset="-122"/>
                <a:cs typeface="Epilogue" pitchFamily="34" charset="-120"/>
              </a:rPr>
              <a:t>Metaverse memiliki sistem ekonomi dan pasar digital, di mana pengguna dapat membeli dan menjual barang dan jasa menggunakan mata uang virtual.</a:t>
            </a:r>
            <a:endParaRPr lang="en-US" sz="1750" dirty="0"/>
          </a:p>
        </p:txBody>
      </p:sp>
      <p:sp>
        <p:nvSpPr>
          <p:cNvPr id="14" name="Shape 12"/>
          <p:cNvSpPr/>
          <p:nvPr/>
        </p:nvSpPr>
        <p:spPr>
          <a:xfrm>
            <a:off x="7426285" y="4972883"/>
            <a:ext cx="5166122" cy="2462927"/>
          </a:xfrm>
          <a:prstGeom prst="roundRect">
            <a:avLst>
              <a:gd name="adj" fmla="val 4060"/>
            </a:avLst>
          </a:prstGeom>
          <a:solidFill>
            <a:srgbClr val="283157"/>
          </a:solidFill>
          <a:ln w="13811">
            <a:solidFill>
              <a:srgbClr val="303B69"/>
            </a:solidFill>
            <a:prstDash val="solid"/>
          </a:ln>
        </p:spPr>
      </p:sp>
      <p:sp>
        <p:nvSpPr>
          <p:cNvPr id="15" name="Text 13"/>
          <p:cNvSpPr/>
          <p:nvPr/>
        </p:nvSpPr>
        <p:spPr>
          <a:xfrm>
            <a:off x="7662267" y="5208865"/>
            <a:ext cx="2221944" cy="347186"/>
          </a:xfrm>
          <a:prstGeom prst="rect">
            <a:avLst/>
          </a:prstGeom>
          <a:noFill/>
          <a:ln/>
        </p:spPr>
        <p:txBody>
          <a:bodyPr wrap="none" rtlCol="0" anchor="t"/>
          <a:lstStyle/>
          <a:p>
            <a:pPr indent="0" marL="0">
              <a:lnSpc>
                <a:spcPts val="2734"/>
              </a:lnSpc>
              <a:buNone/>
            </a:pPr>
            <a:r>
              <a:rPr lang="en-US" sz="2187" dirty="0">
                <a:solidFill>
                  <a:srgbClr val="EBECEF"/>
                </a:solidFill>
                <a:latin typeface="Fraunces" pitchFamily="34" charset="0"/>
                <a:ea typeface="Fraunces" pitchFamily="34" charset="-122"/>
                <a:cs typeface="Fraunces" pitchFamily="34" charset="-120"/>
              </a:rPr>
              <a:t>Konten</a:t>
            </a:r>
            <a:endParaRPr lang="en-US" sz="2187" dirty="0"/>
          </a:p>
        </p:txBody>
      </p:sp>
      <p:sp>
        <p:nvSpPr>
          <p:cNvPr id="16" name="Text 14"/>
          <p:cNvSpPr/>
          <p:nvPr/>
        </p:nvSpPr>
        <p:spPr>
          <a:xfrm>
            <a:off x="7662267" y="5778222"/>
            <a:ext cx="4694158" cy="1421606"/>
          </a:xfrm>
          <a:prstGeom prst="rect">
            <a:avLst/>
          </a:prstGeom>
          <a:noFill/>
          <a:ln/>
        </p:spPr>
        <p:txBody>
          <a:bodyPr wrap="square" rtlCol="0" anchor="t"/>
          <a:lstStyle/>
          <a:p>
            <a:pPr indent="0" marL="0">
              <a:lnSpc>
                <a:spcPts val="2799"/>
              </a:lnSpc>
              <a:buNone/>
            </a:pPr>
            <a:r>
              <a:rPr lang="en-US" sz="1750" dirty="0">
                <a:solidFill>
                  <a:srgbClr val="EBECEF"/>
                </a:solidFill>
                <a:latin typeface="Epilogue" pitchFamily="34" charset="0"/>
                <a:ea typeface="Epilogue" pitchFamily="34" charset="-122"/>
                <a:cs typeface="Epilogue" pitchFamily="34" charset="-120"/>
              </a:rPr>
              <a:t>Konten yang tersedia di metaverse dapat berupa hiburan, edukasi, bisnis, dan banyak lagi, sesuai dengan kebutuhan dan minat pengguna.</a:t>
            </a:r>
            <a:endParaRPr lang="en-US" sz="1750" dirty="0"/>
          </a:p>
        </p:txBody>
      </p:sp>
      <p:pic>
        <p:nvPicPr>
          <p:cNvPr id="17" name="Image 0" descr="preencoded.png">
            <a:hlinkClick r:id="rId2" tooltip=""/>
          </p:cNvPr>
          <p:cNvPicPr>
            <a:picLocks noChangeAspect="1"/>
          </p:cNvPicPr>
          <p:nvPr/>
        </p:nvPicPr>
        <p:blipFill>
          <a:blip r:embed="rId1"/>
          <a:stretch>
            <a:fillRect/>
          </a:stretch>
        </p:blipFill>
        <p:spPr>
          <a:xfrm>
            <a:off x="12242153" y="7589520"/>
            <a:ext cx="2296807" cy="5486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w="13811">
            <a:solidFill>
              <a:srgbClr val="565151"/>
            </a:solidFill>
            <a:prstDash val="solid"/>
          </a:ln>
        </p:spPr>
      </p:sp>
      <p:sp>
        <p:nvSpPr>
          <p:cNvPr id="4" name="Text 2"/>
          <p:cNvSpPr/>
          <p:nvPr/>
        </p:nvSpPr>
        <p:spPr>
          <a:xfrm>
            <a:off x="2037993" y="656987"/>
            <a:ext cx="5021580" cy="694373"/>
          </a:xfrm>
          <a:prstGeom prst="rect">
            <a:avLst/>
          </a:prstGeom>
          <a:noFill/>
          <a:ln/>
        </p:spPr>
        <p:txBody>
          <a:bodyPr wrap="none" rtlCol="0" anchor="t"/>
          <a:lstStyle/>
          <a:p>
            <a:pPr indent="0" marL="0">
              <a:lnSpc>
                <a:spcPts val="5468"/>
              </a:lnSpc>
              <a:buNone/>
            </a:pPr>
            <a:r>
              <a:rPr lang="en-US" sz="4374" dirty="0">
                <a:solidFill>
                  <a:srgbClr val="FFFFFF"/>
                </a:solidFill>
                <a:latin typeface="Fraunces" pitchFamily="34" charset="0"/>
                <a:ea typeface="Fraunces" pitchFamily="34" charset="-122"/>
                <a:cs typeface="Fraunces" pitchFamily="34" charset="-120"/>
              </a:rPr>
              <a:t>Manfaat Metaverse</a:t>
            </a:r>
            <a:endParaRPr lang="en-US" sz="4374" dirty="0"/>
          </a:p>
        </p:txBody>
      </p:sp>
      <p:sp>
        <p:nvSpPr>
          <p:cNvPr id="5" name="Shape 3"/>
          <p:cNvSpPr/>
          <p:nvPr/>
        </p:nvSpPr>
        <p:spPr>
          <a:xfrm>
            <a:off x="2349103" y="1795701"/>
            <a:ext cx="44410" cy="5776793"/>
          </a:xfrm>
          <a:prstGeom prst="rect">
            <a:avLst/>
          </a:prstGeom>
          <a:solidFill>
            <a:srgbClr val="303B69"/>
          </a:solidFill>
          <a:ln/>
        </p:spPr>
      </p:sp>
      <p:sp>
        <p:nvSpPr>
          <p:cNvPr id="6" name="Shape 4"/>
          <p:cNvSpPr/>
          <p:nvPr/>
        </p:nvSpPr>
        <p:spPr>
          <a:xfrm>
            <a:off x="2621220" y="2197001"/>
            <a:ext cx="777597" cy="44410"/>
          </a:xfrm>
          <a:prstGeom prst="rect">
            <a:avLst/>
          </a:prstGeom>
          <a:solidFill>
            <a:srgbClr val="303B69"/>
          </a:solidFill>
          <a:ln/>
        </p:spPr>
      </p:sp>
      <p:sp>
        <p:nvSpPr>
          <p:cNvPr id="7" name="Shape 5"/>
          <p:cNvSpPr/>
          <p:nvPr/>
        </p:nvSpPr>
        <p:spPr>
          <a:xfrm>
            <a:off x="2121277" y="1969294"/>
            <a:ext cx="499943" cy="499943"/>
          </a:xfrm>
          <a:prstGeom prst="roundRect">
            <a:avLst>
              <a:gd name="adj" fmla="val 20000"/>
            </a:avLst>
          </a:prstGeom>
          <a:solidFill>
            <a:srgbClr val="283157"/>
          </a:solidFill>
          <a:ln w="13811">
            <a:solidFill>
              <a:srgbClr val="303B69"/>
            </a:solidFill>
            <a:prstDash val="solid"/>
          </a:ln>
        </p:spPr>
      </p:sp>
      <p:sp>
        <p:nvSpPr>
          <p:cNvPr id="8" name="Text 6"/>
          <p:cNvSpPr/>
          <p:nvPr/>
        </p:nvSpPr>
        <p:spPr>
          <a:xfrm>
            <a:off x="2294989" y="2010966"/>
            <a:ext cx="152400" cy="416481"/>
          </a:xfrm>
          <a:prstGeom prst="rect">
            <a:avLst/>
          </a:prstGeom>
          <a:noFill/>
          <a:ln/>
        </p:spPr>
        <p:txBody>
          <a:bodyPr wrap="none" rtlCol="0" anchor="t"/>
          <a:lstStyle/>
          <a:p>
            <a:pPr algn="ctr" indent="0" marL="0">
              <a:lnSpc>
                <a:spcPts val="3281"/>
              </a:lnSpc>
              <a:buNone/>
            </a:pPr>
            <a:r>
              <a:rPr lang="en-US" sz="2624" dirty="0">
                <a:solidFill>
                  <a:srgbClr val="EBECEF"/>
                </a:solidFill>
                <a:latin typeface="Fraunces" pitchFamily="34" charset="0"/>
                <a:ea typeface="Fraunces" pitchFamily="34" charset="-122"/>
                <a:cs typeface="Fraunces" pitchFamily="34" charset="-120"/>
              </a:rPr>
              <a:t>1</a:t>
            </a:r>
            <a:endParaRPr lang="en-US" sz="2624" dirty="0"/>
          </a:p>
        </p:txBody>
      </p:sp>
      <p:sp>
        <p:nvSpPr>
          <p:cNvPr id="9" name="Text 7"/>
          <p:cNvSpPr/>
          <p:nvPr/>
        </p:nvSpPr>
        <p:spPr>
          <a:xfrm>
            <a:off x="3593306" y="2017871"/>
            <a:ext cx="2221944" cy="347186"/>
          </a:xfrm>
          <a:prstGeom prst="rect">
            <a:avLst/>
          </a:prstGeom>
          <a:noFill/>
          <a:ln/>
        </p:spPr>
        <p:txBody>
          <a:bodyPr wrap="none" rtlCol="0" anchor="t"/>
          <a:lstStyle/>
          <a:p>
            <a:pPr algn="l" indent="0" marL="0">
              <a:lnSpc>
                <a:spcPts val="2734"/>
              </a:lnSpc>
              <a:buNone/>
            </a:pPr>
            <a:r>
              <a:rPr lang="en-US" sz="2187" dirty="0">
                <a:solidFill>
                  <a:srgbClr val="EBECEF"/>
                </a:solidFill>
                <a:latin typeface="Fraunces" pitchFamily="34" charset="0"/>
                <a:ea typeface="Fraunces" pitchFamily="34" charset="-122"/>
                <a:cs typeface="Fraunces" pitchFamily="34" charset="-120"/>
              </a:rPr>
              <a:t>Interaksi global</a:t>
            </a:r>
            <a:endParaRPr lang="en-US" sz="2187" dirty="0"/>
          </a:p>
        </p:txBody>
      </p:sp>
      <p:sp>
        <p:nvSpPr>
          <p:cNvPr id="10" name="Text 8"/>
          <p:cNvSpPr/>
          <p:nvPr/>
        </p:nvSpPr>
        <p:spPr>
          <a:xfrm>
            <a:off x="3593306" y="2587228"/>
            <a:ext cx="8999101" cy="710803"/>
          </a:xfrm>
          <a:prstGeom prst="rect">
            <a:avLst/>
          </a:prstGeom>
          <a:noFill/>
          <a:ln/>
        </p:spPr>
        <p:txBody>
          <a:bodyPr wrap="square" rtlCol="0" anchor="t"/>
          <a:lstStyle/>
          <a:p>
            <a:pPr algn="l" indent="0" marL="0">
              <a:lnSpc>
                <a:spcPts val="2799"/>
              </a:lnSpc>
              <a:buNone/>
            </a:pPr>
            <a:r>
              <a:rPr lang="en-US" sz="1750" dirty="0">
                <a:solidFill>
                  <a:srgbClr val="EBECEF"/>
                </a:solidFill>
                <a:latin typeface="Epilogue" pitchFamily="34" charset="0"/>
                <a:ea typeface="Epilogue" pitchFamily="34" charset="-122"/>
                <a:cs typeface="Epilogue" pitchFamily="34" charset="-120"/>
              </a:rPr>
              <a:t>Metaverse memungkinkan para pengguna dari seluruh dunia untuk berinteraksi, belajar, berkarya, dan bersosialisasi tanpa batasan geografis.</a:t>
            </a:r>
            <a:endParaRPr lang="en-US" sz="1750" dirty="0"/>
          </a:p>
        </p:txBody>
      </p:sp>
      <p:sp>
        <p:nvSpPr>
          <p:cNvPr id="11" name="Shape 9"/>
          <p:cNvSpPr/>
          <p:nvPr/>
        </p:nvSpPr>
        <p:spPr>
          <a:xfrm>
            <a:off x="2621220" y="4196655"/>
            <a:ext cx="777597" cy="44410"/>
          </a:xfrm>
          <a:prstGeom prst="rect">
            <a:avLst/>
          </a:prstGeom>
          <a:solidFill>
            <a:srgbClr val="303B69"/>
          </a:solidFill>
          <a:ln/>
        </p:spPr>
      </p:sp>
      <p:sp>
        <p:nvSpPr>
          <p:cNvPr id="12" name="Shape 10"/>
          <p:cNvSpPr/>
          <p:nvPr/>
        </p:nvSpPr>
        <p:spPr>
          <a:xfrm>
            <a:off x="2121277" y="3968948"/>
            <a:ext cx="499943" cy="499943"/>
          </a:xfrm>
          <a:prstGeom prst="roundRect">
            <a:avLst>
              <a:gd name="adj" fmla="val 20000"/>
            </a:avLst>
          </a:prstGeom>
          <a:solidFill>
            <a:srgbClr val="283157"/>
          </a:solidFill>
          <a:ln w="13811">
            <a:solidFill>
              <a:srgbClr val="303B69"/>
            </a:solidFill>
            <a:prstDash val="solid"/>
          </a:ln>
        </p:spPr>
      </p:sp>
      <p:sp>
        <p:nvSpPr>
          <p:cNvPr id="13" name="Text 11"/>
          <p:cNvSpPr/>
          <p:nvPr/>
        </p:nvSpPr>
        <p:spPr>
          <a:xfrm>
            <a:off x="2268319" y="4010620"/>
            <a:ext cx="205740" cy="416481"/>
          </a:xfrm>
          <a:prstGeom prst="rect">
            <a:avLst/>
          </a:prstGeom>
          <a:noFill/>
          <a:ln/>
        </p:spPr>
        <p:txBody>
          <a:bodyPr wrap="none" rtlCol="0" anchor="t"/>
          <a:lstStyle/>
          <a:p>
            <a:pPr algn="ctr" indent="0" marL="0">
              <a:lnSpc>
                <a:spcPts val="3281"/>
              </a:lnSpc>
              <a:buNone/>
            </a:pPr>
            <a:r>
              <a:rPr lang="en-US" sz="2624" dirty="0">
                <a:solidFill>
                  <a:srgbClr val="EBECEF"/>
                </a:solidFill>
                <a:latin typeface="Fraunces" pitchFamily="34" charset="0"/>
                <a:ea typeface="Fraunces" pitchFamily="34" charset="-122"/>
                <a:cs typeface="Fraunces" pitchFamily="34" charset="-120"/>
              </a:rPr>
              <a:t>2</a:t>
            </a:r>
            <a:endParaRPr lang="en-US" sz="2624" dirty="0"/>
          </a:p>
        </p:txBody>
      </p:sp>
      <p:sp>
        <p:nvSpPr>
          <p:cNvPr id="14" name="Text 12"/>
          <p:cNvSpPr/>
          <p:nvPr/>
        </p:nvSpPr>
        <p:spPr>
          <a:xfrm>
            <a:off x="3593306" y="4017526"/>
            <a:ext cx="3253740" cy="347186"/>
          </a:xfrm>
          <a:prstGeom prst="rect">
            <a:avLst/>
          </a:prstGeom>
          <a:noFill/>
          <a:ln/>
        </p:spPr>
        <p:txBody>
          <a:bodyPr wrap="none" rtlCol="0" anchor="t"/>
          <a:lstStyle/>
          <a:p>
            <a:pPr algn="l" indent="0" marL="0">
              <a:lnSpc>
                <a:spcPts val="2734"/>
              </a:lnSpc>
              <a:buNone/>
            </a:pPr>
            <a:r>
              <a:rPr lang="en-US" sz="2187" dirty="0">
                <a:solidFill>
                  <a:srgbClr val="EBECEF"/>
                </a:solidFill>
                <a:latin typeface="Fraunces" pitchFamily="34" charset="0"/>
                <a:ea typeface="Fraunces" pitchFamily="34" charset="-122"/>
                <a:cs typeface="Fraunces" pitchFamily="34" charset="-120"/>
              </a:rPr>
              <a:t>Bisnis dan ekonomi baru</a:t>
            </a:r>
            <a:endParaRPr lang="en-US" sz="2187" dirty="0"/>
          </a:p>
        </p:txBody>
      </p:sp>
      <p:sp>
        <p:nvSpPr>
          <p:cNvPr id="15" name="Text 13"/>
          <p:cNvSpPr/>
          <p:nvPr/>
        </p:nvSpPr>
        <p:spPr>
          <a:xfrm>
            <a:off x="3593306" y="4586883"/>
            <a:ext cx="8999101" cy="710803"/>
          </a:xfrm>
          <a:prstGeom prst="rect">
            <a:avLst/>
          </a:prstGeom>
          <a:noFill/>
          <a:ln/>
        </p:spPr>
        <p:txBody>
          <a:bodyPr wrap="square" rtlCol="0" anchor="t"/>
          <a:lstStyle/>
          <a:p>
            <a:pPr algn="l" indent="0" marL="0">
              <a:lnSpc>
                <a:spcPts val="2799"/>
              </a:lnSpc>
              <a:buNone/>
            </a:pPr>
            <a:r>
              <a:rPr lang="en-US" sz="1750" dirty="0">
                <a:solidFill>
                  <a:srgbClr val="EBECEF"/>
                </a:solidFill>
                <a:latin typeface="Epilogue" pitchFamily="34" charset="0"/>
                <a:ea typeface="Epilogue" pitchFamily="34" charset="-122"/>
                <a:cs typeface="Epilogue" pitchFamily="34" charset="-120"/>
              </a:rPr>
              <a:t>Metaverse memberikan peluang baru dalam bidang bisnis dan ekonomi, seperti pengembangan aplikasi, perdagangan mata uang virtual, dan lain-lain.</a:t>
            </a:r>
            <a:endParaRPr lang="en-US" sz="1750" dirty="0"/>
          </a:p>
        </p:txBody>
      </p:sp>
      <p:sp>
        <p:nvSpPr>
          <p:cNvPr id="16" name="Shape 14"/>
          <p:cNvSpPr/>
          <p:nvPr/>
        </p:nvSpPr>
        <p:spPr>
          <a:xfrm>
            <a:off x="2621220" y="6196310"/>
            <a:ext cx="777597" cy="44410"/>
          </a:xfrm>
          <a:prstGeom prst="rect">
            <a:avLst/>
          </a:prstGeom>
          <a:solidFill>
            <a:srgbClr val="303B69"/>
          </a:solidFill>
          <a:ln/>
        </p:spPr>
      </p:sp>
      <p:sp>
        <p:nvSpPr>
          <p:cNvPr id="17" name="Shape 15"/>
          <p:cNvSpPr/>
          <p:nvPr/>
        </p:nvSpPr>
        <p:spPr>
          <a:xfrm>
            <a:off x="2121277" y="5968603"/>
            <a:ext cx="499943" cy="499943"/>
          </a:xfrm>
          <a:prstGeom prst="roundRect">
            <a:avLst>
              <a:gd name="adj" fmla="val 20000"/>
            </a:avLst>
          </a:prstGeom>
          <a:solidFill>
            <a:srgbClr val="283157"/>
          </a:solidFill>
          <a:ln w="13811">
            <a:solidFill>
              <a:srgbClr val="303B69"/>
            </a:solidFill>
            <a:prstDash val="solid"/>
          </a:ln>
        </p:spPr>
      </p:sp>
      <p:sp>
        <p:nvSpPr>
          <p:cNvPr id="18" name="Text 16"/>
          <p:cNvSpPr/>
          <p:nvPr/>
        </p:nvSpPr>
        <p:spPr>
          <a:xfrm>
            <a:off x="2279749" y="6010275"/>
            <a:ext cx="182880" cy="416481"/>
          </a:xfrm>
          <a:prstGeom prst="rect">
            <a:avLst/>
          </a:prstGeom>
          <a:noFill/>
          <a:ln/>
        </p:spPr>
        <p:txBody>
          <a:bodyPr wrap="none" rtlCol="0" anchor="t"/>
          <a:lstStyle/>
          <a:p>
            <a:pPr algn="ctr" indent="0" marL="0">
              <a:lnSpc>
                <a:spcPts val="3281"/>
              </a:lnSpc>
              <a:buNone/>
            </a:pPr>
            <a:r>
              <a:rPr lang="en-US" sz="2624" dirty="0">
                <a:solidFill>
                  <a:srgbClr val="EBECEF"/>
                </a:solidFill>
                <a:latin typeface="Fraunces" pitchFamily="34" charset="0"/>
                <a:ea typeface="Fraunces" pitchFamily="34" charset="-122"/>
                <a:cs typeface="Fraunces" pitchFamily="34" charset="-120"/>
              </a:rPr>
              <a:t>3</a:t>
            </a:r>
            <a:endParaRPr lang="en-US" sz="2624" dirty="0"/>
          </a:p>
        </p:txBody>
      </p:sp>
      <p:sp>
        <p:nvSpPr>
          <p:cNvPr id="19" name="Text 17"/>
          <p:cNvSpPr/>
          <p:nvPr/>
        </p:nvSpPr>
        <p:spPr>
          <a:xfrm>
            <a:off x="3593306" y="6017181"/>
            <a:ext cx="3223260" cy="347186"/>
          </a:xfrm>
          <a:prstGeom prst="rect">
            <a:avLst/>
          </a:prstGeom>
          <a:noFill/>
          <a:ln/>
        </p:spPr>
        <p:txBody>
          <a:bodyPr wrap="none" rtlCol="0" anchor="t"/>
          <a:lstStyle/>
          <a:p>
            <a:pPr algn="l" indent="0" marL="0">
              <a:lnSpc>
                <a:spcPts val="2734"/>
              </a:lnSpc>
              <a:buNone/>
            </a:pPr>
            <a:r>
              <a:rPr lang="en-US" sz="2187" dirty="0">
                <a:solidFill>
                  <a:srgbClr val="EBECEF"/>
                </a:solidFill>
                <a:latin typeface="Fraunces" pitchFamily="34" charset="0"/>
                <a:ea typeface="Fraunces" pitchFamily="34" charset="-122"/>
                <a:cs typeface="Fraunces" pitchFamily="34" charset="-120"/>
              </a:rPr>
              <a:t>Pendidikan dan simulasi</a:t>
            </a:r>
            <a:endParaRPr lang="en-US" sz="2187" dirty="0"/>
          </a:p>
        </p:txBody>
      </p:sp>
      <p:sp>
        <p:nvSpPr>
          <p:cNvPr id="20" name="Text 18"/>
          <p:cNvSpPr/>
          <p:nvPr/>
        </p:nvSpPr>
        <p:spPr>
          <a:xfrm>
            <a:off x="3593306" y="6586538"/>
            <a:ext cx="8999101" cy="710803"/>
          </a:xfrm>
          <a:prstGeom prst="rect">
            <a:avLst/>
          </a:prstGeom>
          <a:noFill/>
          <a:ln/>
        </p:spPr>
        <p:txBody>
          <a:bodyPr wrap="square" rtlCol="0" anchor="t"/>
          <a:lstStyle/>
          <a:p>
            <a:pPr algn="l" indent="0" marL="0">
              <a:lnSpc>
                <a:spcPts val="2799"/>
              </a:lnSpc>
              <a:buNone/>
            </a:pPr>
            <a:r>
              <a:rPr lang="en-US" sz="1750" dirty="0">
                <a:solidFill>
                  <a:srgbClr val="EBECEF"/>
                </a:solidFill>
                <a:latin typeface="Epilogue" pitchFamily="34" charset="0"/>
                <a:ea typeface="Epilogue" pitchFamily="34" charset="-122"/>
                <a:cs typeface="Epilogue" pitchFamily="34" charset="-120"/>
              </a:rPr>
              <a:t>Metaverse dapat digunakan untuk pendidikan dan simulasi, seperti pelatihan industri, penelitian ilmiah, dan lain-lain.</a:t>
            </a:r>
            <a:endParaRPr lang="en-US" sz="1750" dirty="0"/>
          </a:p>
        </p:txBody>
      </p:sp>
      <p:pic>
        <p:nvPicPr>
          <p:cNvPr id="21" name="Image 0" descr="preencoded.png">
            <a:hlinkClick r:id="rId2" tooltip=""/>
          </p:cNvPr>
          <p:cNvPicPr>
            <a:picLocks noChangeAspect="1"/>
          </p:cNvPicPr>
          <p:nvPr/>
        </p:nvPicPr>
        <p:blipFill>
          <a:blip r:embed="rId1"/>
          <a:stretch>
            <a:fillRect/>
          </a:stretch>
        </p:blipFill>
        <p:spPr>
          <a:xfrm>
            <a:off x="12242153" y="7589520"/>
            <a:ext cx="2296807" cy="5486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32815"/>
          </a:xfrm>
          <a:prstGeom prst="rect">
            <a:avLst/>
          </a:prstGeom>
          <a:solidFill>
            <a:srgbClr val="080E26"/>
          </a:solidFill>
          <a:ln w="12978">
            <a:solidFill>
              <a:srgbClr val="565151"/>
            </a:solidFill>
            <a:prstDash val="solid"/>
          </a:ln>
        </p:spPr>
      </p:sp>
      <p:sp>
        <p:nvSpPr>
          <p:cNvPr id="4" name="Text 2"/>
          <p:cNvSpPr/>
          <p:nvPr/>
        </p:nvSpPr>
        <p:spPr>
          <a:xfrm>
            <a:off x="2363510" y="573286"/>
            <a:ext cx="9903381" cy="1303020"/>
          </a:xfrm>
          <a:prstGeom prst="rect">
            <a:avLst/>
          </a:prstGeom>
          <a:noFill/>
          <a:ln/>
        </p:spPr>
        <p:txBody>
          <a:bodyPr wrap="square" rtlCol="0" anchor="t"/>
          <a:lstStyle/>
          <a:p>
            <a:pPr indent="0" marL="0">
              <a:lnSpc>
                <a:spcPts val="5130"/>
              </a:lnSpc>
              <a:buNone/>
            </a:pPr>
            <a:r>
              <a:rPr lang="en-US" sz="4104" dirty="0">
                <a:solidFill>
                  <a:srgbClr val="FFFFFF"/>
                </a:solidFill>
                <a:latin typeface="Fraunces" pitchFamily="34" charset="0"/>
                <a:ea typeface="Fraunces" pitchFamily="34" charset="-122"/>
                <a:cs typeface="Fraunces" pitchFamily="34" charset="-120"/>
              </a:rPr>
              <a:t>Tantangan dalam Pengembangan Metaverse</a:t>
            </a:r>
            <a:endParaRPr lang="en-US" sz="4104" dirty="0"/>
          </a:p>
        </p:txBody>
      </p:sp>
      <p:pic>
        <p:nvPicPr>
          <p:cNvPr id="5" name="Image 0" descr="preencoded.png">    </p:cNvPr>
          <p:cNvPicPr>
            <a:picLocks noChangeAspect="1"/>
          </p:cNvPicPr>
          <p:nvPr/>
        </p:nvPicPr>
        <p:blipFill>
          <a:blip r:embed="rId1"/>
          <a:stretch>
            <a:fillRect/>
          </a:stretch>
        </p:blipFill>
        <p:spPr>
          <a:xfrm>
            <a:off x="2363510" y="2293263"/>
            <a:ext cx="3092648" cy="1911310"/>
          </a:xfrm>
          <a:prstGeom prst="rect">
            <a:avLst/>
          </a:prstGeom>
        </p:spPr>
      </p:pic>
      <p:sp>
        <p:nvSpPr>
          <p:cNvPr id="6" name="Text 3"/>
          <p:cNvSpPr/>
          <p:nvPr/>
        </p:nvSpPr>
        <p:spPr>
          <a:xfrm>
            <a:off x="2363510" y="4465082"/>
            <a:ext cx="2956560" cy="325755"/>
          </a:xfrm>
          <a:prstGeom prst="rect">
            <a:avLst/>
          </a:prstGeom>
          <a:noFill/>
          <a:ln/>
        </p:spPr>
        <p:txBody>
          <a:bodyPr wrap="none" rtlCol="0" anchor="t"/>
          <a:lstStyle/>
          <a:p>
            <a:pPr algn="l" indent="0" marL="0">
              <a:lnSpc>
                <a:spcPts val="2565"/>
              </a:lnSpc>
              <a:buNone/>
            </a:pPr>
            <a:r>
              <a:rPr lang="en-US" sz="2052" dirty="0">
                <a:solidFill>
                  <a:srgbClr val="FFFFFF"/>
                </a:solidFill>
                <a:latin typeface="Fraunces" pitchFamily="34" charset="0"/>
                <a:ea typeface="Fraunces" pitchFamily="34" charset="-122"/>
                <a:cs typeface="Fraunces" pitchFamily="34" charset="-120"/>
              </a:rPr>
              <a:t>Kompleksitas teknologi</a:t>
            </a:r>
            <a:endParaRPr lang="en-US" sz="2052" dirty="0"/>
          </a:p>
        </p:txBody>
      </p:sp>
      <p:sp>
        <p:nvSpPr>
          <p:cNvPr id="7" name="Text 4"/>
          <p:cNvSpPr/>
          <p:nvPr/>
        </p:nvSpPr>
        <p:spPr>
          <a:xfrm>
            <a:off x="2363510" y="4999315"/>
            <a:ext cx="3092648" cy="2334458"/>
          </a:xfrm>
          <a:prstGeom prst="rect">
            <a:avLst/>
          </a:prstGeom>
          <a:noFill/>
          <a:ln/>
        </p:spPr>
        <p:txBody>
          <a:bodyPr wrap="square" rtlCol="0" anchor="t"/>
          <a:lstStyle/>
          <a:p>
            <a:pPr algn="l" indent="0" marL="0">
              <a:lnSpc>
                <a:spcPts val="2627"/>
              </a:lnSpc>
              <a:buNone/>
            </a:pPr>
            <a:r>
              <a:rPr lang="en-US" sz="1642" dirty="0">
                <a:solidFill>
                  <a:srgbClr val="EBECEF"/>
                </a:solidFill>
                <a:latin typeface="Epilogue" pitchFamily="34" charset="0"/>
                <a:ea typeface="Epilogue" pitchFamily="34" charset="-122"/>
                <a:cs typeface="Epilogue" pitchFamily="34" charset="-120"/>
              </a:rPr>
              <a:t>Pengembangan teknologi metaverse memerlukan sistem jaringan dan komputasi yang canggih, serta penyergingan infrastruktur teknologi yang berbeda.</a:t>
            </a:r>
            <a:endParaRPr lang="en-US" sz="1642" dirty="0"/>
          </a:p>
        </p:txBody>
      </p:sp>
      <p:pic>
        <p:nvPicPr>
          <p:cNvPr id="8" name="Image 1" descr="preencoded.png">    </p:cNvPr>
          <p:cNvPicPr>
            <a:picLocks noChangeAspect="1"/>
          </p:cNvPicPr>
          <p:nvPr/>
        </p:nvPicPr>
        <p:blipFill>
          <a:blip r:embed="rId2"/>
          <a:stretch>
            <a:fillRect/>
          </a:stretch>
        </p:blipFill>
        <p:spPr>
          <a:xfrm>
            <a:off x="5768816" y="2293263"/>
            <a:ext cx="3092648" cy="1911310"/>
          </a:xfrm>
          <a:prstGeom prst="rect">
            <a:avLst/>
          </a:prstGeom>
        </p:spPr>
      </p:pic>
      <p:sp>
        <p:nvSpPr>
          <p:cNvPr id="9" name="Text 5"/>
          <p:cNvSpPr/>
          <p:nvPr/>
        </p:nvSpPr>
        <p:spPr>
          <a:xfrm>
            <a:off x="5768816" y="4465082"/>
            <a:ext cx="3092648" cy="651510"/>
          </a:xfrm>
          <a:prstGeom prst="rect">
            <a:avLst/>
          </a:prstGeom>
          <a:noFill/>
          <a:ln/>
        </p:spPr>
        <p:txBody>
          <a:bodyPr wrap="square" rtlCol="0" anchor="t"/>
          <a:lstStyle/>
          <a:p>
            <a:pPr algn="l" indent="0" marL="0">
              <a:lnSpc>
                <a:spcPts val="2565"/>
              </a:lnSpc>
              <a:buNone/>
            </a:pPr>
            <a:r>
              <a:rPr lang="en-US" sz="2052" dirty="0">
                <a:solidFill>
                  <a:srgbClr val="FFFFFF"/>
                </a:solidFill>
                <a:latin typeface="Fraunces" pitchFamily="34" charset="0"/>
                <a:ea typeface="Fraunces" pitchFamily="34" charset="-122"/>
                <a:cs typeface="Fraunces" pitchFamily="34" charset="-120"/>
              </a:rPr>
              <a:t>Regulasi dan persetujuan</a:t>
            </a:r>
            <a:endParaRPr lang="en-US" sz="2052" dirty="0"/>
          </a:p>
        </p:txBody>
      </p:sp>
      <p:sp>
        <p:nvSpPr>
          <p:cNvPr id="10" name="Text 6"/>
          <p:cNvSpPr/>
          <p:nvPr/>
        </p:nvSpPr>
        <p:spPr>
          <a:xfrm>
            <a:off x="5768816" y="5325070"/>
            <a:ext cx="3092648" cy="2334458"/>
          </a:xfrm>
          <a:prstGeom prst="rect">
            <a:avLst/>
          </a:prstGeom>
          <a:noFill/>
          <a:ln/>
        </p:spPr>
        <p:txBody>
          <a:bodyPr wrap="square" rtlCol="0" anchor="t"/>
          <a:lstStyle/>
          <a:p>
            <a:pPr algn="l" indent="0" marL="0">
              <a:lnSpc>
                <a:spcPts val="2627"/>
              </a:lnSpc>
              <a:buNone/>
            </a:pPr>
            <a:r>
              <a:rPr lang="en-US" sz="1642" dirty="0">
                <a:solidFill>
                  <a:srgbClr val="EBECEF"/>
                </a:solidFill>
                <a:latin typeface="Epilogue" pitchFamily="34" charset="0"/>
                <a:ea typeface="Epilogue" pitchFamily="34" charset="-122"/>
                <a:cs typeface="Epilogue" pitchFamily="34" charset="-120"/>
              </a:rPr>
              <a:t>Pengembangan metaverse menghadapi tantangan dalam hal pengaturan dan persetujuan dari pemerintah dan masyarakat, terutama terkait masalah privasi, keamanan, dan etika.</a:t>
            </a:r>
            <a:endParaRPr lang="en-US" sz="1642" dirty="0"/>
          </a:p>
        </p:txBody>
      </p:sp>
      <p:pic>
        <p:nvPicPr>
          <p:cNvPr id="11" name="Image 2" descr="preencoded.png">    </p:cNvPr>
          <p:cNvPicPr>
            <a:picLocks noChangeAspect="1"/>
          </p:cNvPicPr>
          <p:nvPr/>
        </p:nvPicPr>
        <p:blipFill>
          <a:blip r:embed="rId3"/>
          <a:stretch>
            <a:fillRect/>
          </a:stretch>
        </p:blipFill>
        <p:spPr>
          <a:xfrm>
            <a:off x="9174123" y="2293263"/>
            <a:ext cx="3092768" cy="1911429"/>
          </a:xfrm>
          <a:prstGeom prst="rect">
            <a:avLst/>
          </a:prstGeom>
        </p:spPr>
      </p:pic>
      <p:sp>
        <p:nvSpPr>
          <p:cNvPr id="12" name="Text 7"/>
          <p:cNvSpPr/>
          <p:nvPr/>
        </p:nvSpPr>
        <p:spPr>
          <a:xfrm>
            <a:off x="9174123" y="4465201"/>
            <a:ext cx="3092768" cy="651510"/>
          </a:xfrm>
          <a:prstGeom prst="rect">
            <a:avLst/>
          </a:prstGeom>
          <a:noFill/>
          <a:ln/>
        </p:spPr>
        <p:txBody>
          <a:bodyPr wrap="square" rtlCol="0" anchor="t"/>
          <a:lstStyle/>
          <a:p>
            <a:pPr algn="l" indent="0" marL="0">
              <a:lnSpc>
                <a:spcPts val="2565"/>
              </a:lnSpc>
              <a:buNone/>
            </a:pPr>
            <a:r>
              <a:rPr lang="en-US" sz="2052" dirty="0">
                <a:solidFill>
                  <a:srgbClr val="FFFFFF"/>
                </a:solidFill>
                <a:latin typeface="Fraunces" pitchFamily="34" charset="0"/>
                <a:ea typeface="Fraunces" pitchFamily="34" charset="-122"/>
                <a:cs typeface="Fraunces" pitchFamily="34" charset="-120"/>
              </a:rPr>
              <a:t>Integrasi dan interoperabilitas</a:t>
            </a:r>
            <a:endParaRPr lang="en-US" sz="2052" dirty="0"/>
          </a:p>
        </p:txBody>
      </p:sp>
      <p:sp>
        <p:nvSpPr>
          <p:cNvPr id="13" name="Text 8"/>
          <p:cNvSpPr/>
          <p:nvPr/>
        </p:nvSpPr>
        <p:spPr>
          <a:xfrm>
            <a:off x="9174123" y="5325189"/>
            <a:ext cx="3092768" cy="1667470"/>
          </a:xfrm>
          <a:prstGeom prst="rect">
            <a:avLst/>
          </a:prstGeom>
          <a:noFill/>
          <a:ln/>
        </p:spPr>
        <p:txBody>
          <a:bodyPr wrap="square" rtlCol="0" anchor="t"/>
          <a:lstStyle/>
          <a:p>
            <a:pPr algn="l" indent="0" marL="0">
              <a:lnSpc>
                <a:spcPts val="2627"/>
              </a:lnSpc>
              <a:buNone/>
            </a:pPr>
            <a:r>
              <a:rPr lang="en-US" sz="1642" dirty="0">
                <a:solidFill>
                  <a:srgbClr val="EBECEF"/>
                </a:solidFill>
                <a:latin typeface="Epilogue" pitchFamily="34" charset="0"/>
                <a:ea typeface="Epilogue" pitchFamily="34" charset="-122"/>
                <a:cs typeface="Epilogue" pitchFamily="34" charset="-120"/>
              </a:rPr>
              <a:t>Pengembangan metaverse memerlukan integrasi dan interoperabilitas yang lebih baik antara berbagai platform dan lingkungan tehknologi.</a:t>
            </a:r>
            <a:endParaRPr lang="en-US" sz="1642" dirty="0"/>
          </a:p>
        </p:txBody>
      </p:sp>
      <p:pic>
        <p:nvPicPr>
          <p:cNvPr id="14" name="Image 3" descr="preencoded.png">
            <a:hlinkClick r:id="rId5" tooltip=""/>
          </p:cNvPr>
          <p:cNvPicPr>
            <a:picLocks noChangeAspect="1"/>
          </p:cNvPicPr>
          <p:nvPr/>
        </p:nvPicPr>
        <p:blipFill>
          <a:blip r:embed="rId4"/>
          <a:stretch>
            <a:fillRect/>
          </a:stretch>
        </p:blipFill>
        <p:spPr>
          <a:xfrm>
            <a:off x="12242153" y="7589520"/>
            <a:ext cx="2296807" cy="5486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w="13811">
            <a:solidFill>
              <a:srgbClr val="565151"/>
            </a:solidFill>
            <a:prstDash val="solid"/>
          </a:ln>
        </p:spPr>
      </p:sp>
      <p:sp>
        <p:nvSpPr>
          <p:cNvPr id="4" name="Text 2"/>
          <p:cNvSpPr/>
          <p:nvPr/>
        </p:nvSpPr>
        <p:spPr>
          <a:xfrm>
            <a:off x="2037993" y="616029"/>
            <a:ext cx="8183880" cy="694373"/>
          </a:xfrm>
          <a:prstGeom prst="rect">
            <a:avLst/>
          </a:prstGeom>
          <a:noFill/>
          <a:ln/>
        </p:spPr>
        <p:txBody>
          <a:bodyPr wrap="none" rtlCol="0" anchor="t"/>
          <a:lstStyle/>
          <a:p>
            <a:pPr indent="0" marL="0">
              <a:lnSpc>
                <a:spcPts val="5468"/>
              </a:lnSpc>
              <a:buNone/>
            </a:pPr>
            <a:r>
              <a:rPr lang="en-US" sz="4374" dirty="0">
                <a:solidFill>
                  <a:srgbClr val="FFFFFF"/>
                </a:solidFill>
                <a:latin typeface="Fraunces" pitchFamily="34" charset="0"/>
                <a:ea typeface="Fraunces" pitchFamily="34" charset="-122"/>
                <a:cs typeface="Fraunces" pitchFamily="34" charset="-120"/>
              </a:rPr>
              <a:t>Contoh Penggunaan Metaverse</a:t>
            </a:r>
            <a:endParaRPr lang="en-US" sz="4374" dirty="0"/>
          </a:p>
        </p:txBody>
      </p:sp>
      <p:sp>
        <p:nvSpPr>
          <p:cNvPr id="5" name="Shape 3"/>
          <p:cNvSpPr/>
          <p:nvPr/>
        </p:nvSpPr>
        <p:spPr>
          <a:xfrm>
            <a:off x="2037993" y="1754743"/>
            <a:ext cx="5166122" cy="2818328"/>
          </a:xfrm>
          <a:prstGeom prst="roundRect">
            <a:avLst>
              <a:gd name="adj" fmla="val 3548"/>
            </a:avLst>
          </a:prstGeom>
          <a:solidFill>
            <a:srgbClr val="283157"/>
          </a:solidFill>
          <a:ln w="13811">
            <a:solidFill>
              <a:srgbClr val="303B69"/>
            </a:solidFill>
            <a:prstDash val="solid"/>
          </a:ln>
        </p:spPr>
      </p:sp>
      <p:sp>
        <p:nvSpPr>
          <p:cNvPr id="6" name="Text 4"/>
          <p:cNvSpPr/>
          <p:nvPr/>
        </p:nvSpPr>
        <p:spPr>
          <a:xfrm>
            <a:off x="2273975" y="1990725"/>
            <a:ext cx="2221944" cy="347186"/>
          </a:xfrm>
          <a:prstGeom prst="rect">
            <a:avLst/>
          </a:prstGeom>
          <a:noFill/>
          <a:ln/>
        </p:spPr>
        <p:txBody>
          <a:bodyPr wrap="none" rtlCol="0" anchor="t"/>
          <a:lstStyle/>
          <a:p>
            <a:pPr indent="0" marL="0">
              <a:lnSpc>
                <a:spcPts val="2734"/>
              </a:lnSpc>
              <a:buNone/>
            </a:pPr>
            <a:r>
              <a:rPr lang="en-US" sz="2187" dirty="0">
                <a:solidFill>
                  <a:srgbClr val="EBECEF"/>
                </a:solidFill>
                <a:latin typeface="Fraunces" pitchFamily="34" charset="0"/>
                <a:ea typeface="Fraunces" pitchFamily="34" charset="-122"/>
                <a:cs typeface="Fraunces" pitchFamily="34" charset="-120"/>
              </a:rPr>
              <a:t>Game online</a:t>
            </a:r>
            <a:endParaRPr lang="en-US" sz="2187" dirty="0"/>
          </a:p>
        </p:txBody>
      </p:sp>
      <p:sp>
        <p:nvSpPr>
          <p:cNvPr id="7" name="Text 5"/>
          <p:cNvSpPr/>
          <p:nvPr/>
        </p:nvSpPr>
        <p:spPr>
          <a:xfrm>
            <a:off x="2273975" y="2560082"/>
            <a:ext cx="4694158" cy="1777008"/>
          </a:xfrm>
          <a:prstGeom prst="rect">
            <a:avLst/>
          </a:prstGeom>
          <a:noFill/>
          <a:ln/>
        </p:spPr>
        <p:txBody>
          <a:bodyPr wrap="square" rtlCol="0" anchor="t"/>
          <a:lstStyle/>
          <a:p>
            <a:pPr indent="0" marL="0">
              <a:lnSpc>
                <a:spcPts val="2799"/>
              </a:lnSpc>
              <a:buNone/>
            </a:pPr>
            <a:r>
              <a:rPr lang="en-US" sz="1750" dirty="0">
                <a:solidFill>
                  <a:srgbClr val="EBECEF"/>
                </a:solidFill>
                <a:latin typeface="Epilogue" pitchFamily="34" charset="0"/>
                <a:ea typeface="Epilogue" pitchFamily="34" charset="-122"/>
                <a:cs typeface="Epilogue" pitchFamily="34" charset="-120"/>
              </a:rPr>
              <a:t>Metaverse digunakan dalam game online seperti World of Warcraft dan Second Life, yang memungkinkan para pengguna untuk berinteraksi dalam dunia maya tiga dimensi.</a:t>
            </a:r>
            <a:endParaRPr lang="en-US" sz="1750" dirty="0"/>
          </a:p>
        </p:txBody>
      </p:sp>
      <p:sp>
        <p:nvSpPr>
          <p:cNvPr id="8" name="Shape 6"/>
          <p:cNvSpPr/>
          <p:nvPr/>
        </p:nvSpPr>
        <p:spPr>
          <a:xfrm>
            <a:off x="7426285" y="1754743"/>
            <a:ext cx="5166122" cy="2818328"/>
          </a:xfrm>
          <a:prstGeom prst="roundRect">
            <a:avLst>
              <a:gd name="adj" fmla="val 3548"/>
            </a:avLst>
          </a:prstGeom>
          <a:solidFill>
            <a:srgbClr val="283157"/>
          </a:solidFill>
          <a:ln w="13811">
            <a:solidFill>
              <a:srgbClr val="303B69"/>
            </a:solidFill>
            <a:prstDash val="solid"/>
          </a:ln>
        </p:spPr>
      </p:sp>
      <p:sp>
        <p:nvSpPr>
          <p:cNvPr id="9" name="Text 7"/>
          <p:cNvSpPr/>
          <p:nvPr/>
        </p:nvSpPr>
        <p:spPr>
          <a:xfrm>
            <a:off x="7662267" y="1990725"/>
            <a:ext cx="2221944" cy="347186"/>
          </a:xfrm>
          <a:prstGeom prst="rect">
            <a:avLst/>
          </a:prstGeom>
          <a:noFill/>
          <a:ln/>
        </p:spPr>
        <p:txBody>
          <a:bodyPr wrap="none" rtlCol="0" anchor="t"/>
          <a:lstStyle/>
          <a:p>
            <a:pPr indent="0" marL="0">
              <a:lnSpc>
                <a:spcPts val="2734"/>
              </a:lnSpc>
              <a:buNone/>
            </a:pPr>
            <a:r>
              <a:rPr lang="en-US" sz="2187" dirty="0">
                <a:solidFill>
                  <a:srgbClr val="EBECEF"/>
                </a:solidFill>
                <a:latin typeface="Fraunces" pitchFamily="34" charset="0"/>
                <a:ea typeface="Fraunces" pitchFamily="34" charset="-122"/>
                <a:cs typeface="Fraunces" pitchFamily="34" charset="-120"/>
              </a:rPr>
              <a:t>Bisnis online</a:t>
            </a:r>
            <a:endParaRPr lang="en-US" sz="2187" dirty="0"/>
          </a:p>
        </p:txBody>
      </p:sp>
      <p:sp>
        <p:nvSpPr>
          <p:cNvPr id="10" name="Text 8"/>
          <p:cNvSpPr/>
          <p:nvPr/>
        </p:nvSpPr>
        <p:spPr>
          <a:xfrm>
            <a:off x="7662267" y="2560082"/>
            <a:ext cx="4694158" cy="1421606"/>
          </a:xfrm>
          <a:prstGeom prst="rect">
            <a:avLst/>
          </a:prstGeom>
          <a:noFill/>
          <a:ln/>
        </p:spPr>
        <p:txBody>
          <a:bodyPr wrap="square" rtlCol="0" anchor="t"/>
          <a:lstStyle/>
          <a:p>
            <a:pPr indent="0" marL="0">
              <a:lnSpc>
                <a:spcPts val="2799"/>
              </a:lnSpc>
              <a:buNone/>
            </a:pPr>
            <a:r>
              <a:rPr lang="en-US" sz="1750" dirty="0">
                <a:solidFill>
                  <a:srgbClr val="EBECEF"/>
                </a:solidFill>
                <a:latin typeface="Epilogue" pitchFamily="34" charset="0"/>
                <a:ea typeface="Epilogue" pitchFamily="34" charset="-122"/>
                <a:cs typeface="Epilogue" pitchFamily="34" charset="-120"/>
              </a:rPr>
              <a:t>Metaverse digunakan dalam platform bisnis online seperti eBay dan Amazon, yang menyediakan sistem pasar dan perdagangan virtual.</a:t>
            </a:r>
            <a:endParaRPr lang="en-US" sz="1750" dirty="0"/>
          </a:p>
        </p:txBody>
      </p:sp>
      <p:sp>
        <p:nvSpPr>
          <p:cNvPr id="11" name="Shape 9"/>
          <p:cNvSpPr/>
          <p:nvPr/>
        </p:nvSpPr>
        <p:spPr>
          <a:xfrm>
            <a:off x="2037993" y="4795242"/>
            <a:ext cx="5166122" cy="2818328"/>
          </a:xfrm>
          <a:prstGeom prst="roundRect">
            <a:avLst>
              <a:gd name="adj" fmla="val 3548"/>
            </a:avLst>
          </a:prstGeom>
          <a:solidFill>
            <a:srgbClr val="283157"/>
          </a:solidFill>
          <a:ln w="13811">
            <a:solidFill>
              <a:srgbClr val="303B69"/>
            </a:solidFill>
            <a:prstDash val="solid"/>
          </a:ln>
        </p:spPr>
      </p:sp>
      <p:sp>
        <p:nvSpPr>
          <p:cNvPr id="12" name="Text 10"/>
          <p:cNvSpPr/>
          <p:nvPr/>
        </p:nvSpPr>
        <p:spPr>
          <a:xfrm>
            <a:off x="2273975" y="5031224"/>
            <a:ext cx="2221944" cy="347186"/>
          </a:xfrm>
          <a:prstGeom prst="rect">
            <a:avLst/>
          </a:prstGeom>
          <a:noFill/>
          <a:ln/>
        </p:spPr>
        <p:txBody>
          <a:bodyPr wrap="none" rtlCol="0" anchor="t"/>
          <a:lstStyle/>
          <a:p>
            <a:pPr indent="0" marL="0">
              <a:lnSpc>
                <a:spcPts val="2734"/>
              </a:lnSpc>
              <a:buNone/>
            </a:pPr>
            <a:r>
              <a:rPr lang="en-US" sz="2187" dirty="0">
                <a:solidFill>
                  <a:srgbClr val="EBECEF"/>
                </a:solidFill>
                <a:latin typeface="Fraunces" pitchFamily="34" charset="0"/>
                <a:ea typeface="Fraunces" pitchFamily="34" charset="-122"/>
                <a:cs typeface="Fraunces" pitchFamily="34" charset="-120"/>
              </a:rPr>
              <a:t>Simulasi medis</a:t>
            </a:r>
            <a:endParaRPr lang="en-US" sz="2187" dirty="0"/>
          </a:p>
        </p:txBody>
      </p:sp>
      <p:sp>
        <p:nvSpPr>
          <p:cNvPr id="13" name="Text 11"/>
          <p:cNvSpPr/>
          <p:nvPr/>
        </p:nvSpPr>
        <p:spPr>
          <a:xfrm>
            <a:off x="2273975" y="5600581"/>
            <a:ext cx="4694158" cy="1066205"/>
          </a:xfrm>
          <a:prstGeom prst="rect">
            <a:avLst/>
          </a:prstGeom>
          <a:noFill/>
          <a:ln/>
        </p:spPr>
        <p:txBody>
          <a:bodyPr wrap="square" rtlCol="0" anchor="t"/>
          <a:lstStyle/>
          <a:p>
            <a:pPr indent="0" marL="0">
              <a:lnSpc>
                <a:spcPts val="2799"/>
              </a:lnSpc>
              <a:buNone/>
            </a:pPr>
            <a:r>
              <a:rPr lang="en-US" sz="1750" dirty="0">
                <a:solidFill>
                  <a:srgbClr val="EBECEF"/>
                </a:solidFill>
                <a:latin typeface="Epilogue" pitchFamily="34" charset="0"/>
                <a:ea typeface="Epilogue" pitchFamily="34" charset="-122"/>
                <a:cs typeface="Epilogue" pitchFamily="34" charset="-120"/>
              </a:rPr>
              <a:t>Metaverse digunakan dalam simulasi medis dan porgram pelatihan industri, untuk melatih keterampilan dan pengalaman.</a:t>
            </a:r>
            <a:endParaRPr lang="en-US" sz="1750" dirty="0"/>
          </a:p>
        </p:txBody>
      </p:sp>
      <p:sp>
        <p:nvSpPr>
          <p:cNvPr id="14" name="Shape 12"/>
          <p:cNvSpPr/>
          <p:nvPr/>
        </p:nvSpPr>
        <p:spPr>
          <a:xfrm>
            <a:off x="7426285" y="4795242"/>
            <a:ext cx="5166122" cy="2818328"/>
          </a:xfrm>
          <a:prstGeom prst="roundRect">
            <a:avLst>
              <a:gd name="adj" fmla="val 3548"/>
            </a:avLst>
          </a:prstGeom>
          <a:solidFill>
            <a:srgbClr val="283157"/>
          </a:solidFill>
          <a:ln w="13811">
            <a:solidFill>
              <a:srgbClr val="303B69"/>
            </a:solidFill>
            <a:prstDash val="solid"/>
          </a:ln>
        </p:spPr>
      </p:sp>
      <p:sp>
        <p:nvSpPr>
          <p:cNvPr id="15" name="Text 13"/>
          <p:cNvSpPr/>
          <p:nvPr/>
        </p:nvSpPr>
        <p:spPr>
          <a:xfrm>
            <a:off x="7662267" y="5031224"/>
            <a:ext cx="2221944" cy="347186"/>
          </a:xfrm>
          <a:prstGeom prst="rect">
            <a:avLst/>
          </a:prstGeom>
          <a:noFill/>
          <a:ln/>
        </p:spPr>
        <p:txBody>
          <a:bodyPr wrap="none" rtlCol="0" anchor="t"/>
          <a:lstStyle/>
          <a:p>
            <a:pPr indent="0" marL="0">
              <a:lnSpc>
                <a:spcPts val="2734"/>
              </a:lnSpc>
              <a:buNone/>
            </a:pPr>
            <a:r>
              <a:rPr lang="en-US" sz="2187" dirty="0">
                <a:solidFill>
                  <a:srgbClr val="EBECEF"/>
                </a:solidFill>
                <a:latin typeface="Fraunces" pitchFamily="34" charset="0"/>
                <a:ea typeface="Fraunces" pitchFamily="34" charset="-122"/>
                <a:cs typeface="Fraunces" pitchFamily="34" charset="-120"/>
              </a:rPr>
              <a:t>Event online</a:t>
            </a:r>
            <a:endParaRPr lang="en-US" sz="2187" dirty="0"/>
          </a:p>
        </p:txBody>
      </p:sp>
      <p:sp>
        <p:nvSpPr>
          <p:cNvPr id="16" name="Text 14"/>
          <p:cNvSpPr/>
          <p:nvPr/>
        </p:nvSpPr>
        <p:spPr>
          <a:xfrm>
            <a:off x="7662267" y="5600581"/>
            <a:ext cx="4694158" cy="1777008"/>
          </a:xfrm>
          <a:prstGeom prst="rect">
            <a:avLst/>
          </a:prstGeom>
          <a:noFill/>
          <a:ln/>
        </p:spPr>
        <p:txBody>
          <a:bodyPr wrap="square" rtlCol="0" anchor="t"/>
          <a:lstStyle/>
          <a:p>
            <a:pPr indent="0" marL="0">
              <a:lnSpc>
                <a:spcPts val="2799"/>
              </a:lnSpc>
              <a:buNone/>
            </a:pPr>
            <a:r>
              <a:rPr lang="en-US" sz="1750" dirty="0">
                <a:solidFill>
                  <a:srgbClr val="EBECEF"/>
                </a:solidFill>
                <a:latin typeface="Epilogue" pitchFamily="34" charset="0"/>
                <a:ea typeface="Epilogue" pitchFamily="34" charset="-122"/>
                <a:cs typeface="Epilogue" pitchFamily="34" charset="-120"/>
              </a:rPr>
              <a:t>Metaverse digunakan dalam event online, seperti konser, konferensi, dan pertunjukan virtual yang memungkinkan orang untuk berkumpul dan berinteraksi dengan cara yang baru.</a:t>
            </a:r>
            <a:endParaRPr lang="en-US" sz="1750" dirty="0"/>
          </a:p>
        </p:txBody>
      </p:sp>
      <p:pic>
        <p:nvPicPr>
          <p:cNvPr id="17" name="Image 0" descr="preencoded.png">
            <a:hlinkClick r:id="rId2" tooltip=""/>
          </p:cNvPr>
          <p:cNvPicPr>
            <a:picLocks noChangeAspect="1"/>
          </p:cNvPicPr>
          <p:nvPr/>
        </p:nvPicPr>
        <p:blipFill>
          <a:blip r:embed="rId1"/>
          <a:stretch>
            <a:fillRect/>
          </a:stretch>
        </p:blipFill>
        <p:spPr>
          <a:xfrm>
            <a:off x="12242153" y="7589520"/>
            <a:ext cx="2296807" cy="5486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w="13811">
            <a:solidFill>
              <a:srgbClr val="565151"/>
            </a:solidFill>
            <a:prstDash val="solid"/>
          </a:ln>
        </p:spPr>
      </p:sp>
      <p:sp>
        <p:nvSpPr>
          <p:cNvPr id="4" name="Text 2"/>
          <p:cNvSpPr/>
          <p:nvPr/>
        </p:nvSpPr>
        <p:spPr>
          <a:xfrm>
            <a:off x="2037993" y="1479471"/>
            <a:ext cx="10554414" cy="1388745"/>
          </a:xfrm>
          <a:prstGeom prst="rect">
            <a:avLst/>
          </a:prstGeom>
          <a:noFill/>
          <a:ln/>
        </p:spPr>
        <p:txBody>
          <a:bodyPr wrap="square" rtlCol="0" anchor="t"/>
          <a:lstStyle/>
          <a:p>
            <a:pPr indent="0" marL="0">
              <a:lnSpc>
                <a:spcPts val="5468"/>
              </a:lnSpc>
              <a:buNone/>
            </a:pPr>
            <a:r>
              <a:rPr lang="en-US" sz="4374" dirty="0">
                <a:solidFill>
                  <a:srgbClr val="FFFFFF"/>
                </a:solidFill>
                <a:latin typeface="Fraunces" pitchFamily="34" charset="0"/>
                <a:ea typeface="Fraunces" pitchFamily="34" charset="-122"/>
                <a:cs typeface="Fraunces" pitchFamily="34" charset="-120"/>
              </a:rPr>
              <a:t>Kesimpulan dan Arah Masa Depan Metaverse</a:t>
            </a:r>
            <a:endParaRPr lang="en-US" sz="4374" dirty="0"/>
          </a:p>
        </p:txBody>
      </p:sp>
      <p:sp>
        <p:nvSpPr>
          <p:cNvPr id="5" name="Text 3"/>
          <p:cNvSpPr/>
          <p:nvPr/>
        </p:nvSpPr>
        <p:spPr>
          <a:xfrm>
            <a:off x="2037993" y="3423642"/>
            <a:ext cx="2666286" cy="416481"/>
          </a:xfrm>
          <a:prstGeom prst="rect">
            <a:avLst/>
          </a:prstGeom>
          <a:noFill/>
          <a:ln/>
        </p:spPr>
        <p:txBody>
          <a:bodyPr wrap="none" rtlCol="0" anchor="t"/>
          <a:lstStyle/>
          <a:p>
            <a:pPr indent="0" marL="0">
              <a:lnSpc>
                <a:spcPts val="3281"/>
              </a:lnSpc>
              <a:buNone/>
            </a:pPr>
            <a:r>
              <a:rPr lang="en-US" sz="2624" dirty="0">
                <a:solidFill>
                  <a:srgbClr val="FFFFFF"/>
                </a:solidFill>
                <a:latin typeface="Fraunces" pitchFamily="34" charset="0"/>
                <a:ea typeface="Fraunces" pitchFamily="34" charset="-122"/>
                <a:cs typeface="Fraunces" pitchFamily="34" charset="-120"/>
              </a:rPr>
              <a:t>Kesimpulan</a:t>
            </a:r>
            <a:endParaRPr lang="en-US" sz="2624" dirty="0"/>
          </a:p>
        </p:txBody>
      </p:sp>
      <p:sp>
        <p:nvSpPr>
          <p:cNvPr id="6" name="Text 4"/>
          <p:cNvSpPr/>
          <p:nvPr/>
        </p:nvSpPr>
        <p:spPr>
          <a:xfrm>
            <a:off x="2037993" y="4062293"/>
            <a:ext cx="5006221" cy="2487811"/>
          </a:xfrm>
          <a:prstGeom prst="rect">
            <a:avLst/>
          </a:prstGeom>
          <a:noFill/>
          <a:ln/>
        </p:spPr>
        <p:txBody>
          <a:bodyPr wrap="square" rtlCol="0" anchor="t"/>
          <a:lstStyle/>
          <a:p>
            <a:pPr indent="0" marL="0">
              <a:lnSpc>
                <a:spcPts val="2799"/>
              </a:lnSpc>
              <a:buNone/>
            </a:pPr>
            <a:r>
              <a:rPr lang="en-US" sz="1750" dirty="0">
                <a:solidFill>
                  <a:srgbClr val="EBECEF"/>
                </a:solidFill>
                <a:latin typeface="Epilogue" pitchFamily="34" charset="0"/>
                <a:ea typeface="Epilogue" pitchFamily="34" charset="-122"/>
                <a:cs typeface="Epilogue" pitchFamily="34" charset="-120"/>
              </a:rPr>
              <a:t>Metaverse adalah suatu konsep teknologi yang memiliki potensi untuk mengubah cara kita berinteraksi, belajar dan bekerja. Namun, pengembangan teknologi metaverse juga menghadapi berbagai tantangan, seperti kompleksitas teknologi, regulasi dan persetujuan, dan integrasi interoperabilitas.</a:t>
            </a:r>
            <a:endParaRPr lang="en-US" sz="1750" dirty="0"/>
          </a:p>
        </p:txBody>
      </p:sp>
      <p:sp>
        <p:nvSpPr>
          <p:cNvPr id="7" name="Text 5"/>
          <p:cNvSpPr/>
          <p:nvPr/>
        </p:nvSpPr>
        <p:spPr>
          <a:xfrm>
            <a:off x="7593806" y="3423642"/>
            <a:ext cx="2819400" cy="416481"/>
          </a:xfrm>
          <a:prstGeom prst="rect">
            <a:avLst/>
          </a:prstGeom>
          <a:noFill/>
          <a:ln/>
        </p:spPr>
        <p:txBody>
          <a:bodyPr wrap="none" rtlCol="0" anchor="t"/>
          <a:lstStyle/>
          <a:p>
            <a:pPr indent="0" marL="0">
              <a:lnSpc>
                <a:spcPts val="3281"/>
              </a:lnSpc>
              <a:buNone/>
            </a:pPr>
            <a:r>
              <a:rPr lang="en-US" sz="2624" dirty="0">
                <a:solidFill>
                  <a:srgbClr val="FFFFFF"/>
                </a:solidFill>
                <a:latin typeface="Fraunces" pitchFamily="34" charset="0"/>
                <a:ea typeface="Fraunces" pitchFamily="34" charset="-122"/>
                <a:cs typeface="Fraunces" pitchFamily="34" charset="-120"/>
              </a:rPr>
              <a:t>Arah Masa Depan</a:t>
            </a:r>
            <a:endParaRPr lang="en-US" sz="2624" dirty="0"/>
          </a:p>
        </p:txBody>
      </p:sp>
      <p:sp>
        <p:nvSpPr>
          <p:cNvPr id="8" name="Text 6"/>
          <p:cNvSpPr/>
          <p:nvPr/>
        </p:nvSpPr>
        <p:spPr>
          <a:xfrm>
            <a:off x="7593806" y="4062293"/>
            <a:ext cx="5006221" cy="2487811"/>
          </a:xfrm>
          <a:prstGeom prst="rect">
            <a:avLst/>
          </a:prstGeom>
          <a:noFill/>
          <a:ln/>
        </p:spPr>
        <p:txBody>
          <a:bodyPr wrap="square" rtlCol="0" anchor="t"/>
          <a:lstStyle/>
          <a:p>
            <a:pPr indent="0" marL="0">
              <a:lnSpc>
                <a:spcPts val="2799"/>
              </a:lnSpc>
              <a:buNone/>
            </a:pPr>
            <a:r>
              <a:rPr lang="en-US" sz="1750" dirty="0">
                <a:solidFill>
                  <a:srgbClr val="EBECEF"/>
                </a:solidFill>
                <a:latin typeface="Epilogue" pitchFamily="34" charset="0"/>
                <a:ea typeface="Epilogue" pitchFamily="34" charset="-122"/>
                <a:cs typeface="Epilogue" pitchFamily="34" charset="-120"/>
              </a:rPr>
              <a:t>Masa depan metaverse terlihat sangat menjanjikan, dan potensi pemanfaatannya sangat luas. Namun, pengembangan teknologi perlu dilakukan dengan hati-hati, untuk menghindari risiko yang tidak diinginkan dan memastikan keamanan dan kesejahteraan pengguna.</a:t>
            </a:r>
            <a:endParaRPr lang="en-US" sz="1750" dirty="0"/>
          </a:p>
        </p:txBody>
      </p:sp>
      <p:pic>
        <p:nvPicPr>
          <p:cNvPr id="9" name="Image 0" descr="preencoded.png">
            <a:hlinkClick r:id="rId2" tooltip=""/>
          </p:cNvPr>
          <p:cNvPicPr>
            <a:picLocks noChangeAspect="1"/>
          </p:cNvPicPr>
          <p:nvPr/>
        </p:nvPicPr>
        <p:blipFill>
          <a:blip r:embed="rId1"/>
          <a:stretch>
            <a:fillRect/>
          </a:stretch>
        </p:blipFill>
        <p:spPr>
          <a:xfrm>
            <a:off x="12242153" y="7589520"/>
            <a:ext cx="2296807" cy="54864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Slide 1</vt:lpstr>
      <vt:lpstr>Slide 2</vt:lpstr>
      <vt:lpstr>Slide 3</vt:lpstr>
      <vt:lpstr>Slide 4</vt:lpstr>
      <vt:lpstr>Slide 5</vt:lpstr>
      <vt:lpstr>Slide 6</vt:lpstr>
      <vt:lpstr>Slide 7</vt:lpstr>
      <vt:lpstr>Slide 8</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2023-09-26T05:24:23Z</dcterms:created>
  <dcterms:modified xsi:type="dcterms:W3CDTF">2023-09-26T05:24:23Z</dcterms:modified>
</cp:coreProperties>
</file>