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0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301" r:id="rId12"/>
    <p:sldId id="267" r:id="rId13"/>
    <p:sldId id="270" r:id="rId14"/>
    <p:sldId id="302" r:id="rId15"/>
    <p:sldId id="272" r:id="rId16"/>
    <p:sldId id="280" r:id="rId17"/>
    <p:sldId id="303" r:id="rId18"/>
    <p:sldId id="275" r:id="rId19"/>
    <p:sldId id="304" r:id="rId20"/>
    <p:sldId id="305" r:id="rId21"/>
    <p:sldId id="306" r:id="rId22"/>
    <p:sldId id="307" r:id="rId23"/>
    <p:sldId id="308" r:id="rId24"/>
    <p:sldId id="309" r:id="rId25"/>
    <p:sldId id="29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46" autoAdjust="0"/>
    <p:restoredTop sz="79892" autoAdjust="0"/>
  </p:normalViewPr>
  <p:slideViewPr>
    <p:cSldViewPr>
      <p:cViewPr varScale="1">
        <p:scale>
          <a:sx n="59" d="100"/>
          <a:sy n="59" d="100"/>
        </p:scale>
        <p:origin x="20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DE7BC-6A2D-4BC5-9A5F-8343EE00BF7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10511-0A70-40DD-9F65-6D2D7B8B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8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417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50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56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99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170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657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256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246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807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652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03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179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424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183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309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431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31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82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95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endParaRPr lang="en-US" dirty="0" smtClean="0">
              <a:solidFill>
                <a:srgbClr val="C00000"/>
              </a:solidFill>
            </a:endParaRP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97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39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7950" indent="0">
              <a:buNone/>
              <a:defRPr/>
            </a:pP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82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39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68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600200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8382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219200" y="5715000"/>
            <a:ext cx="4038600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Nama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Dosen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74661" y="5715000"/>
            <a:ext cx="1120739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2000" b="1">
                <a:solidFill>
                  <a:srgbClr val="002060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DOSEN 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4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2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2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2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1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3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1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5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1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010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553200"/>
            <a:ext cx="1752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fld id="{31DB2422-387D-4E7D-BD13-DA96FC6E0F1E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00" y="6553200"/>
            <a:ext cx="495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B3F74CC-6543-45BD-9478-04BA9142D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7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.xml"/><Relationship Id="rId7" Type="http://schemas.openxmlformats.org/officeDocument/2006/relationships/slide" Target="slide2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8.xml"/><Relationship Id="rId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1867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8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685800" y="2743200"/>
            <a:ext cx="2133600" cy="1719072"/>
          </a:xfrm>
          <a:prstGeom prst="horizontalScrol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Topik</a:t>
            </a:r>
            <a:r>
              <a:rPr lang="en-US" dirty="0" smtClean="0"/>
              <a:t>, TIK, </a:t>
            </a:r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6" name="Cloud Callout 5"/>
          <p:cNvSpPr/>
          <p:nvPr/>
        </p:nvSpPr>
        <p:spPr>
          <a:xfrm>
            <a:off x="6248400" y="1676400"/>
            <a:ext cx="2895600" cy="2362200"/>
          </a:xfrm>
          <a:prstGeom prst="cloudCallout">
            <a:avLst>
              <a:gd name="adj1" fmla="val -135871"/>
              <a:gd name="adj2" fmla="val 27477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/</a:t>
            </a:r>
            <a:r>
              <a:rPr lang="en-US" dirty="0" err="1" smtClean="0"/>
              <a:t>Perspektif</a:t>
            </a:r>
            <a:r>
              <a:rPr lang="en-US" dirty="0" smtClean="0"/>
              <a:t> </a:t>
            </a:r>
            <a:r>
              <a:rPr lang="en-US" dirty="0" err="1"/>
              <a:t>Konflik</a:t>
            </a:r>
            <a:endParaRPr lang="en-US" dirty="0"/>
          </a:p>
        </p:txBody>
      </p:sp>
      <p:sp>
        <p:nvSpPr>
          <p:cNvPr id="7" name="Oval Callout 6"/>
          <p:cNvSpPr/>
          <p:nvPr/>
        </p:nvSpPr>
        <p:spPr>
          <a:xfrm>
            <a:off x="4800600" y="4572000"/>
            <a:ext cx="2971800" cy="1905000"/>
          </a:xfrm>
          <a:prstGeom prst="wedgeEllipseCallout">
            <a:avLst>
              <a:gd name="adj1" fmla="val -101419"/>
              <a:gd name="adj2" fmla="val -7007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/</a:t>
            </a:r>
            <a:r>
              <a:rPr lang="en-US" dirty="0" err="1"/>
              <a:t>Perspektif</a:t>
            </a:r>
            <a:r>
              <a:rPr lang="en-US" dirty="0"/>
              <a:t>  </a:t>
            </a:r>
            <a:r>
              <a:rPr lang="en-US" dirty="0" err="1"/>
              <a:t>Interaksi</a:t>
            </a:r>
            <a:r>
              <a:rPr lang="en-US" dirty="0"/>
              <a:t> 	</a:t>
            </a:r>
            <a:r>
              <a:rPr lang="en-US" dirty="0" err="1"/>
              <a:t>Simbolik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1143000" y="5181600"/>
            <a:ext cx="2590800" cy="993648"/>
          </a:xfrm>
          <a:prstGeom prst="wedgeRoundRectCallout">
            <a:avLst>
              <a:gd name="adj1" fmla="val -30917"/>
              <a:gd name="adj2" fmla="val -128122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Perspektif</a:t>
            </a:r>
            <a:r>
              <a:rPr lang="en-US" dirty="0" smtClean="0"/>
              <a:t> </a:t>
            </a:r>
            <a:r>
              <a:rPr lang="en-US" dirty="0" err="1"/>
              <a:t>Teologis</a:t>
            </a:r>
            <a:endParaRPr lang="en-US" dirty="0"/>
          </a:p>
        </p:txBody>
      </p:sp>
      <p:sp>
        <p:nvSpPr>
          <p:cNvPr id="9" name="Explosion 2 8"/>
          <p:cNvSpPr/>
          <p:nvPr/>
        </p:nvSpPr>
        <p:spPr>
          <a:xfrm>
            <a:off x="2438400" y="-152400"/>
            <a:ext cx="4191000" cy="2819400"/>
          </a:xfrm>
          <a:prstGeom prst="irregularSeal2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Teori</a:t>
            </a:r>
            <a:r>
              <a:rPr lang="en-US" dirty="0" smtClean="0"/>
              <a:t> /</a:t>
            </a:r>
            <a:r>
              <a:rPr lang="en-US" dirty="0" err="1" smtClean="0"/>
              <a:t>Perspektif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Sosiologi</a:t>
            </a:r>
            <a:r>
              <a:rPr lang="en-US" dirty="0" smtClean="0"/>
              <a:t> :</a:t>
            </a:r>
          </a:p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/>
              <a:t>Fungsional</a:t>
            </a:r>
            <a:r>
              <a:rPr lang="en-US" dirty="0" smtClean="0"/>
              <a:t>/</a:t>
            </a:r>
          </a:p>
          <a:p>
            <a:r>
              <a:rPr lang="en-US" dirty="0" err="1" smtClean="0"/>
              <a:t>Perspektif</a:t>
            </a:r>
            <a:r>
              <a:rPr lang="en-US" dirty="0" smtClean="0"/>
              <a:t> </a:t>
            </a:r>
            <a:r>
              <a:rPr lang="en-US" dirty="0" err="1"/>
              <a:t>Fungsional</a:t>
            </a:r>
            <a:endParaRPr lang="en-US" dirty="0"/>
          </a:p>
        </p:txBody>
      </p:sp>
      <p:sp>
        <p:nvSpPr>
          <p:cNvPr id="10" name="Explosion 1 9"/>
          <p:cNvSpPr/>
          <p:nvPr/>
        </p:nvSpPr>
        <p:spPr>
          <a:xfrm>
            <a:off x="0" y="533400"/>
            <a:ext cx="2438400" cy="2286000"/>
          </a:xfrm>
          <a:prstGeom prst="irregularSeal1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</a:t>
            </a:r>
          </a:p>
        </p:txBody>
      </p:sp>
      <p:sp>
        <p:nvSpPr>
          <p:cNvPr id="11" name="Action Button: Custom 10">
            <a:hlinkClick r:id="rId3" action="ppaction://hlinksldjump" highlightClick="1"/>
          </p:cNvPr>
          <p:cNvSpPr/>
          <p:nvPr/>
        </p:nvSpPr>
        <p:spPr>
          <a:xfrm>
            <a:off x="990600" y="3048000"/>
            <a:ext cx="1752600" cy="12192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Custom 11">
            <a:hlinkClick r:id="rId4" action="ppaction://hlinksldjump" highlightClick="1"/>
          </p:cNvPr>
          <p:cNvSpPr/>
          <p:nvPr/>
        </p:nvSpPr>
        <p:spPr>
          <a:xfrm>
            <a:off x="304800" y="990600"/>
            <a:ext cx="2057400" cy="1524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Custom 13">
            <a:hlinkClick r:id="rId5" action="ppaction://hlinksldjump" highlightClick="1"/>
          </p:cNvPr>
          <p:cNvSpPr/>
          <p:nvPr/>
        </p:nvSpPr>
        <p:spPr>
          <a:xfrm>
            <a:off x="3429000" y="609600"/>
            <a:ext cx="2133600" cy="14478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Custom 15">
            <a:hlinkClick r:id="rId6" action="ppaction://hlinksldjump" highlightClick="1"/>
          </p:cNvPr>
          <p:cNvSpPr/>
          <p:nvPr/>
        </p:nvSpPr>
        <p:spPr>
          <a:xfrm>
            <a:off x="6477000" y="1905000"/>
            <a:ext cx="2133600" cy="16764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Custom 16">
            <a:hlinkClick r:id="rId7" action="ppaction://hlinksldjump" highlightClick="1"/>
          </p:cNvPr>
          <p:cNvSpPr/>
          <p:nvPr/>
        </p:nvSpPr>
        <p:spPr>
          <a:xfrm>
            <a:off x="4800600" y="4572000"/>
            <a:ext cx="2514600" cy="16764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ction Button: Custom 17">
            <a:hlinkClick r:id="rId8" action="ppaction://hlinksldjump" highlightClick="1"/>
          </p:cNvPr>
          <p:cNvSpPr/>
          <p:nvPr/>
        </p:nvSpPr>
        <p:spPr>
          <a:xfrm>
            <a:off x="1143000" y="5029200"/>
            <a:ext cx="2667000" cy="12954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23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029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Font typeface="Wingdings 3" pitchFamily="18" charset="2"/>
              <a:buNone/>
              <a:defRPr/>
            </a:pPr>
            <a:endParaRPr lang="en-US" sz="2800" dirty="0" smtClean="0"/>
          </a:p>
          <a:p>
            <a:pPr marL="0" indent="0">
              <a:buFont typeface="Wingdings 3" pitchFamily="18" charset="2"/>
              <a:buNone/>
              <a:defRPr/>
            </a:pPr>
            <a:endParaRPr lang="en-US" dirty="0"/>
          </a:p>
        </p:txBody>
      </p:sp>
      <p:sp>
        <p:nvSpPr>
          <p:cNvPr id="2" name="Flowchart: Multidocument 1"/>
          <p:cNvSpPr/>
          <p:nvPr/>
        </p:nvSpPr>
        <p:spPr>
          <a:xfrm>
            <a:off x="533400" y="1371600"/>
            <a:ext cx="2286000" cy="758952"/>
          </a:xfrm>
          <a:prstGeom prst="flowChartMultidocumen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dirty="0" err="1">
                <a:solidFill>
                  <a:schemeClr val="tx1"/>
                </a:solidFill>
              </a:rPr>
              <a:t>Karya-karyanya</a:t>
            </a:r>
            <a:r>
              <a:rPr lang="en-US" dirty="0">
                <a:solidFill>
                  <a:schemeClr val="tx1"/>
                </a:solidFill>
              </a:rPr>
              <a:t> :</a:t>
            </a:r>
          </a:p>
        </p:txBody>
      </p:sp>
      <p:sp>
        <p:nvSpPr>
          <p:cNvPr id="4" name="Flowchart: Predefined Process 3"/>
          <p:cNvSpPr/>
          <p:nvPr/>
        </p:nvSpPr>
        <p:spPr>
          <a:xfrm>
            <a:off x="838200" y="2438400"/>
            <a:ext cx="6248400" cy="1755648"/>
          </a:xfrm>
          <a:prstGeom prst="flowChartPredefined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en-US" sz="1600" dirty="0">
                <a:solidFill>
                  <a:schemeClr val="bg1"/>
                </a:solidFill>
              </a:rPr>
              <a:t>1. </a:t>
            </a:r>
            <a:r>
              <a:rPr lang="en-US" dirty="0" err="1">
                <a:solidFill>
                  <a:schemeClr val="bg1"/>
                </a:solidFill>
              </a:rPr>
              <a:t>karya</a:t>
            </a:r>
            <a:r>
              <a:rPr lang="en-US" dirty="0">
                <a:solidFill>
                  <a:schemeClr val="bg1"/>
                </a:solidFill>
              </a:rPr>
              <a:t> : Le suicide ( 1897 )</a:t>
            </a:r>
            <a:r>
              <a:rPr lang="id-ID" dirty="0">
                <a:solidFill>
                  <a:schemeClr val="bg1"/>
                </a:solidFill>
              </a:rPr>
              <a:t> membahas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id-ID" dirty="0">
                <a:solidFill>
                  <a:schemeClr val="bg1"/>
                </a:solidFill>
              </a:rPr>
              <a:t> tentang:</a:t>
            </a:r>
            <a:endParaRPr lang="en-US" dirty="0">
              <a:solidFill>
                <a:schemeClr val="bg1"/>
              </a:solidFill>
            </a:endParaRPr>
          </a:p>
          <a:p>
            <a:pPr algn="just">
              <a:defRPr/>
            </a:pPr>
            <a:r>
              <a:rPr lang="en-US" dirty="0">
                <a:solidFill>
                  <a:schemeClr val="bg1"/>
                </a:solidFill>
              </a:rPr>
              <a:t>-</a:t>
            </a:r>
            <a:r>
              <a:rPr lang="en-US" sz="1400" dirty="0" err="1">
                <a:solidFill>
                  <a:schemeClr val="bg1"/>
                </a:solidFill>
              </a:rPr>
              <a:t>Egoistis</a:t>
            </a:r>
            <a:r>
              <a:rPr lang="en-US" sz="1400" dirty="0">
                <a:solidFill>
                  <a:schemeClr val="bg1"/>
                </a:solidFill>
              </a:rPr>
              <a:t>  : </a:t>
            </a:r>
            <a:r>
              <a:rPr lang="en-US" sz="1400" dirty="0" err="1">
                <a:solidFill>
                  <a:schemeClr val="bg1"/>
                </a:solidFill>
              </a:rPr>
              <a:t>bunuh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diri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karena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kurang</a:t>
            </a:r>
            <a:r>
              <a:rPr lang="en-US" sz="1400" dirty="0">
                <a:solidFill>
                  <a:schemeClr val="bg1"/>
                </a:solidFill>
              </a:rPr>
              <a:t>  </a:t>
            </a:r>
            <a:r>
              <a:rPr lang="en-US" sz="1400" dirty="0" err="1">
                <a:solidFill>
                  <a:schemeClr val="bg1"/>
                </a:solidFill>
              </a:rPr>
              <a:t>integrasi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dlm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kelompok</a:t>
            </a:r>
            <a:endParaRPr lang="en-US" sz="1400" dirty="0">
              <a:solidFill>
                <a:schemeClr val="bg1"/>
              </a:solidFill>
            </a:endParaRPr>
          </a:p>
          <a:p>
            <a:pPr algn="just">
              <a:defRPr/>
            </a:pPr>
            <a:r>
              <a:rPr lang="en-US" sz="1400" dirty="0">
                <a:solidFill>
                  <a:schemeClr val="bg1"/>
                </a:solidFill>
              </a:rPr>
              <a:t>-</a:t>
            </a:r>
            <a:r>
              <a:rPr lang="en-US" sz="1400" dirty="0" err="1">
                <a:solidFill>
                  <a:schemeClr val="bg1"/>
                </a:solidFill>
              </a:rPr>
              <a:t>Altruistik</a:t>
            </a:r>
            <a:r>
              <a:rPr lang="en-US" sz="1400" dirty="0">
                <a:solidFill>
                  <a:schemeClr val="bg1"/>
                </a:solidFill>
              </a:rPr>
              <a:t> : </a:t>
            </a:r>
            <a:r>
              <a:rPr lang="en-US" sz="1400" dirty="0" err="1">
                <a:solidFill>
                  <a:schemeClr val="bg1"/>
                </a:solidFill>
              </a:rPr>
              <a:t>bunuh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diri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karena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ikatan</a:t>
            </a:r>
            <a:r>
              <a:rPr lang="en-US" sz="1400" dirty="0">
                <a:solidFill>
                  <a:schemeClr val="bg1"/>
                </a:solidFill>
              </a:rPr>
              <a:t>  </a:t>
            </a:r>
            <a:r>
              <a:rPr lang="en-US" sz="1400" dirty="0" err="1">
                <a:solidFill>
                  <a:schemeClr val="bg1"/>
                </a:solidFill>
              </a:rPr>
              <a:t>sangat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kuat</a:t>
            </a:r>
            <a:endParaRPr lang="en-US" sz="1400" dirty="0">
              <a:solidFill>
                <a:schemeClr val="bg1"/>
              </a:solidFill>
            </a:endParaRPr>
          </a:p>
          <a:p>
            <a:pPr algn="just">
              <a:defRPr/>
            </a:pPr>
            <a:r>
              <a:rPr lang="en-US" sz="1400" dirty="0">
                <a:solidFill>
                  <a:schemeClr val="bg1"/>
                </a:solidFill>
              </a:rPr>
              <a:t>-</a:t>
            </a:r>
            <a:r>
              <a:rPr lang="en-US" sz="1400" dirty="0" err="1">
                <a:solidFill>
                  <a:schemeClr val="bg1"/>
                </a:solidFill>
              </a:rPr>
              <a:t>Anomi</a:t>
            </a:r>
            <a:r>
              <a:rPr lang="en-US" sz="1400" dirty="0">
                <a:solidFill>
                  <a:schemeClr val="bg1"/>
                </a:solidFill>
              </a:rPr>
              <a:t> : </a:t>
            </a:r>
            <a:r>
              <a:rPr lang="en-US" sz="1400" dirty="0" err="1">
                <a:solidFill>
                  <a:schemeClr val="bg1"/>
                </a:solidFill>
              </a:rPr>
              <a:t>bunuh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diri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karena</a:t>
            </a:r>
            <a:r>
              <a:rPr lang="en-US" sz="1400" dirty="0">
                <a:solidFill>
                  <a:schemeClr val="bg1"/>
                </a:solidFill>
              </a:rPr>
              <a:t>  </a:t>
            </a:r>
            <a:r>
              <a:rPr lang="en-US" sz="1400" dirty="0" err="1">
                <a:solidFill>
                  <a:schemeClr val="bg1"/>
                </a:solidFill>
              </a:rPr>
              <a:t>longgarnya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aturan</a:t>
            </a:r>
            <a:endParaRPr lang="en-US" sz="1400" dirty="0">
              <a:solidFill>
                <a:schemeClr val="bg1"/>
              </a:solidFill>
            </a:endParaRPr>
          </a:p>
          <a:p>
            <a:pPr algn="just">
              <a:defRPr/>
            </a:pPr>
            <a:r>
              <a:rPr lang="en-US" sz="1400" dirty="0">
                <a:solidFill>
                  <a:schemeClr val="bg1"/>
                </a:solidFill>
              </a:rPr>
              <a:t>-</a:t>
            </a:r>
            <a:r>
              <a:rPr lang="en-US" sz="1400" dirty="0" err="1">
                <a:solidFill>
                  <a:schemeClr val="bg1"/>
                </a:solidFill>
              </a:rPr>
              <a:t>Fatalistis</a:t>
            </a:r>
            <a:r>
              <a:rPr lang="en-US" sz="1400" dirty="0">
                <a:solidFill>
                  <a:schemeClr val="bg1"/>
                </a:solidFill>
              </a:rPr>
              <a:t>  : </a:t>
            </a:r>
            <a:r>
              <a:rPr lang="en-US" sz="1400" dirty="0" err="1">
                <a:solidFill>
                  <a:schemeClr val="bg1"/>
                </a:solidFill>
              </a:rPr>
              <a:t>bunuh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diri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karena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kuatnya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aturan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" name="Flowchart: Internal Storage 4"/>
          <p:cNvSpPr/>
          <p:nvPr/>
        </p:nvSpPr>
        <p:spPr>
          <a:xfrm>
            <a:off x="2438400" y="4343400"/>
            <a:ext cx="6172200" cy="1831848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2. </a:t>
            </a:r>
            <a:r>
              <a:rPr lang="en-US" dirty="0" err="1">
                <a:solidFill>
                  <a:schemeClr val="bg1"/>
                </a:solidFill>
              </a:rPr>
              <a:t>karya</a:t>
            </a:r>
            <a:r>
              <a:rPr lang="en-US" dirty="0">
                <a:solidFill>
                  <a:schemeClr val="bg1"/>
                </a:solidFill>
              </a:rPr>
              <a:t> : De la division du travail social (1893 )</a:t>
            </a:r>
            <a:r>
              <a:rPr lang="id-ID" dirty="0">
                <a:solidFill>
                  <a:schemeClr val="bg1"/>
                </a:solidFill>
              </a:rPr>
              <a:t>  </a:t>
            </a:r>
            <a:r>
              <a:rPr lang="en-US" dirty="0">
                <a:solidFill>
                  <a:schemeClr val="bg1"/>
                </a:solidFill>
              </a:rPr>
              <a:t>  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    me</a:t>
            </a:r>
            <a:r>
              <a:rPr lang="id-ID" dirty="0">
                <a:solidFill>
                  <a:schemeClr val="bg1"/>
                </a:solidFill>
              </a:rPr>
              <a:t>mbahas tentang :</a:t>
            </a:r>
            <a:endParaRPr lang="en-US" dirty="0">
              <a:solidFill>
                <a:schemeClr val="bg1"/>
              </a:solidFill>
            </a:endParaRPr>
          </a:p>
          <a:p>
            <a:pPr>
              <a:buFontTx/>
              <a:buChar char="-"/>
              <a:defRPr/>
            </a:pPr>
            <a:r>
              <a:rPr lang="en-US" sz="1600" dirty="0" err="1">
                <a:solidFill>
                  <a:schemeClr val="bg1"/>
                </a:solidFill>
              </a:rPr>
              <a:t>Integrasi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masyarakat</a:t>
            </a:r>
            <a:r>
              <a:rPr lang="en-US" sz="1600" dirty="0">
                <a:solidFill>
                  <a:schemeClr val="bg1"/>
                </a:solidFill>
              </a:rPr>
              <a:t> (</a:t>
            </a:r>
            <a:r>
              <a:rPr lang="en-US" sz="1600" dirty="0" err="1">
                <a:solidFill>
                  <a:schemeClr val="bg1"/>
                </a:solidFill>
              </a:rPr>
              <a:t>Solidaritas</a:t>
            </a:r>
            <a:r>
              <a:rPr lang="en-US" sz="1600" dirty="0">
                <a:solidFill>
                  <a:schemeClr val="bg1"/>
                </a:solidFill>
              </a:rPr>
              <a:t>) :  </a:t>
            </a:r>
            <a:r>
              <a:rPr lang="en-US" sz="1600" dirty="0" err="1">
                <a:solidFill>
                  <a:schemeClr val="bg1"/>
                </a:solidFill>
              </a:rPr>
              <a:t>solidaritas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mekanis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id-ID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solidaritas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id-ID" sz="1600" dirty="0">
                <a:solidFill>
                  <a:schemeClr val="bg1"/>
                </a:solidFill>
              </a:rPr>
              <a:t>	</a:t>
            </a:r>
            <a:r>
              <a:rPr lang="en-US" sz="1600" dirty="0" err="1">
                <a:solidFill>
                  <a:schemeClr val="bg1"/>
                </a:solidFill>
              </a:rPr>
              <a:t>organis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4-Point Star 6"/>
          <p:cNvSpPr/>
          <p:nvPr/>
        </p:nvSpPr>
        <p:spPr>
          <a:xfrm>
            <a:off x="1600200" y="4876800"/>
            <a:ext cx="914400" cy="914400"/>
          </a:xfrm>
          <a:prstGeom prst="star4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152400" y="3124200"/>
            <a:ext cx="914400" cy="914400"/>
          </a:xfrm>
          <a:prstGeom prst="star4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rId3" action="ppaction://hlinksldjump" highlightClick="1"/>
          </p:cNvPr>
          <p:cNvSpPr/>
          <p:nvPr/>
        </p:nvSpPr>
        <p:spPr>
          <a:xfrm>
            <a:off x="7086600" y="6172200"/>
            <a:ext cx="1219200" cy="6858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8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151447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1676400"/>
            <a:ext cx="598858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 smtClean="0"/>
              <a:t> 2</a:t>
            </a:r>
            <a:endParaRPr lang="en-US" sz="4800" b="1" dirty="0"/>
          </a:p>
        </p:txBody>
      </p:sp>
      <p:sp>
        <p:nvSpPr>
          <p:cNvPr id="6" name="Flowchart: Terminator 5"/>
          <p:cNvSpPr/>
          <p:nvPr/>
        </p:nvSpPr>
        <p:spPr>
          <a:xfrm>
            <a:off x="228600" y="4343400"/>
            <a:ext cx="1828800" cy="457200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id-ID" altLang="id-ID" dirty="0"/>
              <a:t>Auguste Comte </a:t>
            </a:r>
            <a:endParaRPr lang="en-US" altLang="id-ID" dirty="0"/>
          </a:p>
        </p:txBody>
      </p:sp>
      <p:sp>
        <p:nvSpPr>
          <p:cNvPr id="7" name="Can 6"/>
          <p:cNvSpPr/>
          <p:nvPr/>
        </p:nvSpPr>
        <p:spPr>
          <a:xfrm>
            <a:off x="1981200" y="3048000"/>
            <a:ext cx="1447800" cy="1216152"/>
          </a:xfrm>
          <a:prstGeom prst="ca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4495800" y="3581400"/>
            <a:ext cx="2895600" cy="1905000"/>
          </a:xfrm>
          <a:prstGeom prst="wedgeRoundRectCallout">
            <a:avLst>
              <a:gd name="adj1" fmla="val -78558"/>
              <a:gd name="adj2" fmla="val -33681"/>
              <a:gd name="adj3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dinamika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smtClean="0"/>
              <a:t> :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 </a:t>
            </a:r>
            <a:r>
              <a:rPr lang="en-US" dirty="0" err="1"/>
              <a:t>Dinamika</a:t>
            </a:r>
            <a:r>
              <a:rPr lang="en-US" dirty="0"/>
              <a:t> </a:t>
            </a:r>
            <a:r>
              <a:rPr lang="en-US" dirty="0" err="1"/>
              <a:t>mewakili</a:t>
            </a:r>
            <a:r>
              <a:rPr lang="en-US" dirty="0"/>
              <a:t> </a:t>
            </a:r>
            <a:r>
              <a:rPr lang="en-US" dirty="0" err="1"/>
              <a:t>perubahan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3810000" y="1219200"/>
            <a:ext cx="2286000" cy="1600200"/>
          </a:xfrm>
          <a:prstGeom prst="wedgeRectCallout">
            <a:avLst>
              <a:gd name="adj1" fmla="val -64938"/>
              <a:gd name="adj2" fmla="val 5868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Statika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tatanan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 </a:t>
            </a:r>
            <a:r>
              <a:rPr lang="en-US" dirty="0" err="1"/>
              <a:t>Statika</a:t>
            </a:r>
            <a:r>
              <a:rPr lang="en-US" dirty="0"/>
              <a:t> </a:t>
            </a:r>
            <a:r>
              <a:rPr lang="en-US" dirty="0" err="1"/>
              <a:t>mewakili</a:t>
            </a:r>
            <a:r>
              <a:rPr lang="en-US" dirty="0"/>
              <a:t> </a:t>
            </a:r>
            <a:r>
              <a:rPr lang="en-US" dirty="0" err="1"/>
              <a:t>stabilitas</a:t>
            </a:r>
            <a:endParaRPr lang="en-US" dirty="0"/>
          </a:p>
        </p:txBody>
      </p:sp>
      <p:sp>
        <p:nvSpPr>
          <p:cNvPr id="2" name="Action Button: Forward or Next 1">
            <a:hlinkClick r:id="rId4" action="ppaction://hlinksldjump" highlightClick="1"/>
          </p:cNvPr>
          <p:cNvSpPr/>
          <p:nvPr/>
        </p:nvSpPr>
        <p:spPr>
          <a:xfrm>
            <a:off x="7086600" y="5867400"/>
            <a:ext cx="762000" cy="990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0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evel 4"/>
          <p:cNvSpPr/>
          <p:nvPr/>
        </p:nvSpPr>
        <p:spPr>
          <a:xfrm>
            <a:off x="1828800" y="1524000"/>
            <a:ext cx="2362200" cy="4495800"/>
          </a:xfrm>
          <a:prstGeom prst="beve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id-ID" dirty="0" err="1"/>
              <a:t>Bukunya</a:t>
            </a:r>
            <a:r>
              <a:rPr lang="en-US" altLang="id-ID" dirty="0"/>
              <a:t> </a:t>
            </a:r>
            <a:r>
              <a:rPr lang="en-US" altLang="id-ID" dirty="0" err="1"/>
              <a:t>berjudul</a:t>
            </a:r>
            <a:r>
              <a:rPr lang="en-US" altLang="id-ID" dirty="0"/>
              <a:t> “</a:t>
            </a:r>
            <a:r>
              <a:rPr lang="en-US" altLang="id-ID" i="1" dirty="0"/>
              <a:t>Course de </a:t>
            </a:r>
            <a:r>
              <a:rPr lang="en-US" altLang="id-ID" i="1" dirty="0" err="1"/>
              <a:t>Philosophie</a:t>
            </a:r>
            <a:r>
              <a:rPr lang="en-US" altLang="id-ID" i="1" dirty="0"/>
              <a:t> Positive</a:t>
            </a:r>
            <a:r>
              <a:rPr lang="en-US" altLang="id-ID" i="1" dirty="0" smtClean="0"/>
              <a:t>”</a:t>
            </a:r>
            <a:r>
              <a:rPr lang="en-US" altLang="id-ID" dirty="0"/>
              <a:t> </a:t>
            </a:r>
            <a:r>
              <a:rPr lang="en-US" altLang="id-ID" dirty="0" smtClean="0"/>
              <a:t>, </a:t>
            </a:r>
            <a:r>
              <a:rPr lang="en-US" altLang="id-ID" dirty="0" err="1"/>
              <a:t>mengemukakan</a:t>
            </a:r>
            <a:r>
              <a:rPr lang="en-US" altLang="id-ID" dirty="0"/>
              <a:t> </a:t>
            </a:r>
            <a:r>
              <a:rPr lang="en-US" altLang="id-ID" dirty="0" err="1"/>
              <a:t>pandangannya</a:t>
            </a:r>
            <a:r>
              <a:rPr lang="en-US" altLang="id-ID" dirty="0"/>
              <a:t> </a:t>
            </a:r>
            <a:r>
              <a:rPr lang="en-US" altLang="id-ID" dirty="0" err="1"/>
              <a:t>mengenai</a:t>
            </a:r>
            <a:r>
              <a:rPr lang="en-US" altLang="id-ID" dirty="0"/>
              <a:t> “</a:t>
            </a:r>
            <a:r>
              <a:rPr lang="en-US" altLang="id-ID" dirty="0" err="1"/>
              <a:t>hukum</a:t>
            </a:r>
            <a:r>
              <a:rPr lang="en-US" altLang="id-ID" dirty="0"/>
              <a:t> </a:t>
            </a:r>
            <a:r>
              <a:rPr lang="en-US" altLang="id-ID" dirty="0" err="1"/>
              <a:t>kemajuan</a:t>
            </a:r>
            <a:r>
              <a:rPr lang="en-US" altLang="id-ID" dirty="0"/>
              <a:t> </a:t>
            </a:r>
            <a:r>
              <a:rPr lang="en-US" altLang="id-ID" dirty="0" err="1"/>
              <a:t>manusia</a:t>
            </a:r>
            <a:r>
              <a:rPr lang="en-US" altLang="id-ID" dirty="0"/>
              <a:t>” </a:t>
            </a:r>
            <a:r>
              <a:rPr lang="en-US" altLang="id-ID" dirty="0" err="1"/>
              <a:t>atau</a:t>
            </a:r>
            <a:r>
              <a:rPr lang="en-US" altLang="id-ID" dirty="0"/>
              <a:t> </a:t>
            </a:r>
            <a:r>
              <a:rPr lang="en-US" altLang="id-ID" dirty="0" err="1"/>
              <a:t>tiga</a:t>
            </a:r>
            <a:r>
              <a:rPr lang="en-US" altLang="id-ID" dirty="0"/>
              <a:t> </a:t>
            </a:r>
            <a:r>
              <a:rPr lang="en-US" altLang="id-ID" dirty="0" err="1"/>
              <a:t>tahap</a:t>
            </a:r>
            <a:r>
              <a:rPr lang="en-US" altLang="id-ID" dirty="0"/>
              <a:t> </a:t>
            </a:r>
            <a:r>
              <a:rPr lang="en-US" altLang="id-ID" dirty="0" err="1"/>
              <a:t>perkembangan</a:t>
            </a:r>
            <a:r>
              <a:rPr lang="en-US" altLang="id-ID" dirty="0"/>
              <a:t> </a:t>
            </a:r>
            <a:r>
              <a:rPr lang="en-US" altLang="id-ID" dirty="0" err="1"/>
              <a:t>manusia</a:t>
            </a:r>
            <a:r>
              <a:rPr lang="en-US" altLang="id-ID" dirty="0"/>
              <a:t> :</a:t>
            </a:r>
          </a:p>
          <a:p>
            <a:pPr algn="ctr"/>
            <a:endParaRPr lang="en-US" dirty="0"/>
          </a:p>
        </p:txBody>
      </p:sp>
      <p:sp>
        <p:nvSpPr>
          <p:cNvPr id="7" name="Left Arrow Callout 6"/>
          <p:cNvSpPr/>
          <p:nvPr/>
        </p:nvSpPr>
        <p:spPr>
          <a:xfrm>
            <a:off x="4038600" y="762000"/>
            <a:ext cx="5105400" cy="20574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543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altLang="id-ID" dirty="0" smtClean="0"/>
              <a:t>2.Tahap </a:t>
            </a:r>
            <a:r>
              <a:rPr lang="en-US" altLang="id-ID" dirty="0" err="1" smtClean="0"/>
              <a:t>teologis</a:t>
            </a:r>
            <a:r>
              <a:rPr lang="en-US" altLang="id-ID" dirty="0" smtClean="0"/>
              <a:t> :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dibelakang</a:t>
            </a:r>
            <a:r>
              <a:rPr lang="en-US" dirty="0"/>
              <a:t> </a:t>
            </a:r>
            <a:r>
              <a:rPr lang="en-US" dirty="0" err="1" smtClean="0"/>
              <a:t>gejala-gejala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kuasa-kuasa</a:t>
            </a:r>
            <a:r>
              <a:rPr lang="en-US" dirty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/>
              <a:t>adikodrati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sebagai ‘supra natural’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keliahatan</a:t>
            </a:r>
            <a:r>
              <a:rPr lang="en-US" dirty="0"/>
              <a:t>, yang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gejala-gejala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ditimbulkan</a:t>
            </a:r>
            <a:endParaRPr lang="en-US" altLang="id-ID" dirty="0"/>
          </a:p>
        </p:txBody>
      </p:sp>
      <p:sp>
        <p:nvSpPr>
          <p:cNvPr id="9" name="Left Arrow Callout 8"/>
          <p:cNvSpPr/>
          <p:nvPr/>
        </p:nvSpPr>
        <p:spPr>
          <a:xfrm>
            <a:off x="4114800" y="2895600"/>
            <a:ext cx="5029200" cy="18288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119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id-ID" dirty="0" smtClean="0"/>
              <a:t>2.Tahap </a:t>
            </a:r>
            <a:r>
              <a:rPr lang="en-US" altLang="id-ID" dirty="0" err="1" smtClean="0"/>
              <a:t>metafisika</a:t>
            </a:r>
            <a:r>
              <a:rPr lang="en-US" altLang="id-ID" dirty="0" smtClean="0"/>
              <a:t> : </a:t>
            </a:r>
            <a:r>
              <a:rPr lang="en-US" dirty="0" err="1"/>
              <a:t>dewa-dewa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kekuatan-kekuatan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benda-benda</a:t>
            </a:r>
            <a:r>
              <a:rPr lang="en-US" dirty="0"/>
              <a:t> </a:t>
            </a:r>
            <a:r>
              <a:rPr lang="en-US" dirty="0" err="1"/>
              <a:t>lahiriah</a:t>
            </a:r>
            <a:r>
              <a:rPr lang="en-US" dirty="0"/>
              <a:t>, yang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dipersatukan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altLang="id-ID" dirty="0" smtClean="0"/>
              <a:t> </a:t>
            </a:r>
            <a:endParaRPr lang="en-US" altLang="id-ID" dirty="0"/>
          </a:p>
        </p:txBody>
      </p:sp>
      <p:sp>
        <p:nvSpPr>
          <p:cNvPr id="10" name="Left Arrow Callout 9"/>
          <p:cNvSpPr/>
          <p:nvPr/>
        </p:nvSpPr>
        <p:spPr>
          <a:xfrm>
            <a:off x="4191000" y="4800600"/>
            <a:ext cx="4953000" cy="18288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altLang="id-ID" dirty="0" smtClean="0"/>
              <a:t>3.Tahap </a:t>
            </a:r>
            <a:r>
              <a:rPr lang="en-US" altLang="id-ID" dirty="0" err="1" smtClean="0"/>
              <a:t>positif</a:t>
            </a:r>
            <a:r>
              <a:rPr lang="en-US" altLang="id-ID" dirty="0" smtClean="0"/>
              <a:t> :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hukum-hukum</a:t>
            </a:r>
            <a:r>
              <a:rPr lang="en-US" dirty="0"/>
              <a:t> </a:t>
            </a:r>
            <a:r>
              <a:rPr lang="en-US" dirty="0" err="1"/>
              <a:t>kesamaan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yang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fakta-fakta</a:t>
            </a:r>
            <a:r>
              <a:rPr lang="en-US" dirty="0"/>
              <a:t> yang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kepadanya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“</a:t>
            </a:r>
            <a:r>
              <a:rPr lang="en-US" dirty="0" err="1"/>
              <a:t>pengamati</a:t>
            </a:r>
            <a:r>
              <a:rPr lang="en-US" dirty="0"/>
              <a:t>”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“</a:t>
            </a:r>
            <a:r>
              <a:rPr lang="en-US" dirty="0" err="1"/>
              <a:t>akal</a:t>
            </a:r>
            <a:r>
              <a:rPr lang="en-US" dirty="0"/>
              <a:t>”.</a:t>
            </a:r>
            <a:r>
              <a:rPr lang="en-US" altLang="id-ID" dirty="0" smtClean="0"/>
              <a:t> </a:t>
            </a:r>
            <a:endParaRPr lang="en-US" altLang="id-ID" dirty="0"/>
          </a:p>
        </p:txBody>
      </p:sp>
      <p:sp>
        <p:nvSpPr>
          <p:cNvPr id="12" name="Flowchart: Multidocument 11"/>
          <p:cNvSpPr/>
          <p:nvPr/>
        </p:nvSpPr>
        <p:spPr>
          <a:xfrm>
            <a:off x="0" y="1295400"/>
            <a:ext cx="2286000" cy="758952"/>
          </a:xfrm>
          <a:prstGeom prst="flowChartMultidocumen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dirty="0" err="1">
                <a:solidFill>
                  <a:schemeClr val="tx1"/>
                </a:solidFill>
              </a:rPr>
              <a:t>Karya-karyanya</a:t>
            </a:r>
            <a:r>
              <a:rPr lang="en-US" dirty="0">
                <a:solidFill>
                  <a:schemeClr val="tx1"/>
                </a:solidFill>
              </a:rPr>
              <a:t> :</a:t>
            </a:r>
          </a:p>
        </p:txBody>
      </p:sp>
      <p:sp>
        <p:nvSpPr>
          <p:cNvPr id="2" name="Action Button: Forward or Next 1">
            <a:hlinkClick r:id="rId3" action="ppaction://hlinksldjump" highlightClick="1"/>
          </p:cNvPr>
          <p:cNvSpPr/>
          <p:nvPr/>
        </p:nvSpPr>
        <p:spPr>
          <a:xfrm>
            <a:off x="1905000" y="6096000"/>
            <a:ext cx="1143000" cy="7620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0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219200"/>
            <a:ext cx="2057400" cy="533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B. Modern</a:t>
            </a:r>
            <a:endParaRPr lang="en-US" dirty="0"/>
          </a:p>
        </p:txBody>
      </p:sp>
      <p:pic>
        <p:nvPicPr>
          <p:cNvPr id="3074" name="Picture 2" descr="http://media2.picsearch.com/is?jCYeoR-MF9SzuzYH5IIWYAtGGBhPoA62S7H4jKwOaVE&amp;height=29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000" y="2895600"/>
            <a:ext cx="19812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7200" y="2209800"/>
            <a:ext cx="598858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 smtClean="0"/>
              <a:t> 3</a:t>
            </a:r>
            <a:endParaRPr lang="en-US" sz="4800" b="1" dirty="0"/>
          </a:p>
        </p:txBody>
      </p:sp>
      <p:sp>
        <p:nvSpPr>
          <p:cNvPr id="6" name="Flowchart: Terminator 5"/>
          <p:cNvSpPr/>
          <p:nvPr/>
        </p:nvSpPr>
        <p:spPr>
          <a:xfrm>
            <a:off x="609600" y="5105400"/>
            <a:ext cx="2209800" cy="457200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altLang="id-ID" dirty="0" smtClean="0"/>
              <a:t>Robert K. Merton</a:t>
            </a:r>
            <a:endParaRPr lang="en-US" altLang="id-ID" dirty="0"/>
          </a:p>
        </p:txBody>
      </p:sp>
      <p:sp>
        <p:nvSpPr>
          <p:cNvPr id="7" name="Can 6"/>
          <p:cNvSpPr/>
          <p:nvPr/>
        </p:nvSpPr>
        <p:spPr>
          <a:xfrm>
            <a:off x="2514600" y="3581400"/>
            <a:ext cx="1447800" cy="1216152"/>
          </a:xfrm>
          <a:prstGeom prst="ca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Explosion 2 7"/>
          <p:cNvSpPr/>
          <p:nvPr/>
        </p:nvSpPr>
        <p:spPr>
          <a:xfrm>
            <a:off x="3886200" y="1143000"/>
            <a:ext cx="3886200" cy="51816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dirty="0" err="1"/>
              <a:t>f</a:t>
            </a:r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:</a:t>
            </a:r>
          </a:p>
          <a:p>
            <a:pPr algn="ctr"/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pola-pola</a:t>
            </a:r>
            <a:r>
              <a:rPr lang="en-US" dirty="0" smtClean="0"/>
              <a:t> </a:t>
            </a:r>
            <a:r>
              <a:rPr lang="en-US" dirty="0" err="1" smtClean="0"/>
              <a:t>institusional</a:t>
            </a:r>
            <a:r>
              <a:rPr lang="en-US" dirty="0" smtClean="0"/>
              <a:t>, proses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,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/>
          </a:p>
        </p:txBody>
      </p:sp>
      <p:sp>
        <p:nvSpPr>
          <p:cNvPr id="2" name="Action Button: Forward or Next 1">
            <a:hlinkClick r:id="rId4" action="ppaction://hlinksldjump" highlightClick="1"/>
          </p:cNvPr>
          <p:cNvSpPr/>
          <p:nvPr/>
        </p:nvSpPr>
        <p:spPr>
          <a:xfrm>
            <a:off x="6781800" y="5943600"/>
            <a:ext cx="914400" cy="7620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ultidocument 3"/>
          <p:cNvSpPr/>
          <p:nvPr/>
        </p:nvSpPr>
        <p:spPr>
          <a:xfrm>
            <a:off x="381000" y="1143000"/>
            <a:ext cx="2286000" cy="758952"/>
          </a:xfrm>
          <a:prstGeom prst="flowChartMultidocumen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dirty="0" err="1">
                <a:solidFill>
                  <a:schemeClr val="tx1"/>
                </a:solidFill>
              </a:rPr>
              <a:t>Karya-karyanya</a:t>
            </a:r>
            <a:r>
              <a:rPr lang="en-US" dirty="0">
                <a:solidFill>
                  <a:schemeClr val="tx1"/>
                </a:solidFill>
              </a:rPr>
              <a:t> :</a:t>
            </a:r>
          </a:p>
        </p:txBody>
      </p:sp>
      <p:sp>
        <p:nvSpPr>
          <p:cNvPr id="5" name="Flowchart: Internal Storage 4"/>
          <p:cNvSpPr/>
          <p:nvPr/>
        </p:nvSpPr>
        <p:spPr>
          <a:xfrm>
            <a:off x="3124200" y="1066800"/>
            <a:ext cx="5638800" cy="1447800"/>
          </a:xfrm>
          <a:prstGeom prst="flowChartInternalStorag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0"/>
              </a:spcBef>
              <a:defRPr/>
            </a:pPr>
            <a:r>
              <a:rPr lang="en-US" dirty="0" err="1">
                <a:solidFill>
                  <a:schemeClr val="tx1"/>
                </a:solidFill>
              </a:rPr>
              <a:t>Fungsionalisme</a:t>
            </a:r>
            <a:r>
              <a:rPr lang="en-US" dirty="0">
                <a:solidFill>
                  <a:schemeClr val="tx1"/>
                </a:solidFill>
              </a:rPr>
              <a:t> manifest : </a:t>
            </a:r>
            <a:r>
              <a:rPr lang="en-US" dirty="0" err="1">
                <a:solidFill>
                  <a:schemeClr val="tx1"/>
                </a:solidFill>
              </a:rPr>
              <a:t>konsensus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obyektif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sehingga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mampu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penyesuaian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diri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0"/>
              </a:spcBef>
              <a:defRPr/>
            </a:pPr>
            <a:r>
              <a:rPr lang="en-US" dirty="0" err="1">
                <a:solidFill>
                  <a:schemeClr val="tx1"/>
                </a:solidFill>
              </a:rPr>
              <a:t>Fungsionalisme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laten</a:t>
            </a:r>
            <a:r>
              <a:rPr lang="en-US" dirty="0">
                <a:solidFill>
                  <a:schemeClr val="tx1"/>
                </a:solidFill>
              </a:rPr>
              <a:t> : </a:t>
            </a:r>
            <a:r>
              <a:rPr lang="en-US" dirty="0" err="1">
                <a:solidFill>
                  <a:schemeClr val="tx1"/>
                </a:solidFill>
              </a:rPr>
              <a:t>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tujuan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disadari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Flowchart: Predefined Process 5"/>
          <p:cNvSpPr/>
          <p:nvPr/>
        </p:nvSpPr>
        <p:spPr>
          <a:xfrm>
            <a:off x="381000" y="2819400"/>
            <a:ext cx="8534400" cy="3657600"/>
          </a:xfrm>
          <a:prstGeom prst="flowChartPredefined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109537" indent="0" algn="just">
              <a:spcBef>
                <a:spcPts val="0"/>
              </a:spcBef>
              <a:buNone/>
              <a:defRPr/>
            </a:pPr>
            <a:r>
              <a:rPr lang="en-US" dirty="0"/>
              <a:t>Ada 3 </a:t>
            </a:r>
            <a:r>
              <a:rPr lang="en-US" dirty="0" err="1"/>
              <a:t>postulat</a:t>
            </a:r>
            <a:r>
              <a:rPr lang="en-US" dirty="0"/>
              <a:t> Merton  :</a:t>
            </a:r>
          </a:p>
          <a:p>
            <a:pPr marL="109537" indent="0" algn="just">
              <a:spcBef>
                <a:spcPts val="0"/>
              </a:spcBef>
              <a:buNone/>
              <a:defRPr/>
            </a:pPr>
            <a:r>
              <a:rPr lang="en-US" dirty="0"/>
              <a:t>1.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: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tingkatan</a:t>
            </a:r>
            <a:r>
              <a:rPr lang="en-US" dirty="0"/>
              <a:t> yang </a:t>
            </a:r>
            <a:r>
              <a:rPr lang="en-US" dirty="0" err="1"/>
              <a:t>memadai</a:t>
            </a:r>
            <a:r>
              <a:rPr lang="en-US" dirty="0"/>
              <a:t>,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berkepanjangan</a:t>
            </a:r>
            <a:r>
              <a:rPr lang="en-US" dirty="0"/>
              <a:t>. </a:t>
            </a:r>
          </a:p>
          <a:p>
            <a:pPr marL="566737" indent="-457200">
              <a:buFont typeface="Wingdings 3" pitchFamily="18" charset="2"/>
              <a:buAutoNum type="arabicPeriod"/>
              <a:defRPr/>
            </a:pPr>
            <a:endParaRPr lang="en-US" dirty="0"/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dirty="0"/>
              <a:t>2. </a:t>
            </a:r>
            <a:r>
              <a:rPr lang="en-US" dirty="0" err="1"/>
              <a:t>Fungsionalisme</a:t>
            </a:r>
            <a:r>
              <a:rPr lang="en-US" dirty="0"/>
              <a:t> universal :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(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)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fungsi-fungsi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. </a:t>
            </a:r>
          </a:p>
          <a:p>
            <a:pPr marL="109537" indent="0">
              <a:buFont typeface="Wingdings 3" pitchFamily="18" charset="2"/>
              <a:buNone/>
              <a:defRPr/>
            </a:pPr>
            <a:endParaRPr lang="en-US" dirty="0"/>
          </a:p>
          <a:p>
            <a:pPr marL="109537" indent="0">
              <a:spcBef>
                <a:spcPts val="0"/>
              </a:spcBef>
              <a:buNone/>
              <a:defRPr/>
            </a:pPr>
            <a:r>
              <a:rPr lang="en-US" dirty="0"/>
              <a:t>3. </a:t>
            </a:r>
            <a:r>
              <a:rPr lang="en-US" i="1" dirty="0"/>
              <a:t>Indispensability</a:t>
            </a:r>
            <a:r>
              <a:rPr lang="en-US" dirty="0"/>
              <a:t>  : 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peradaban</a:t>
            </a:r>
            <a:r>
              <a:rPr lang="en-US" dirty="0"/>
              <a:t>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, ide, </a:t>
            </a:r>
            <a:r>
              <a:rPr lang="en-US" dirty="0" err="1"/>
              <a:t>obyek</a:t>
            </a:r>
            <a:r>
              <a:rPr lang="en-US" dirty="0"/>
              <a:t> </a:t>
            </a:r>
            <a:r>
              <a:rPr lang="en-US" dirty="0" err="1"/>
              <a:t>materil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,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dijalankan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dipisahkan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sebagai </a:t>
            </a:r>
            <a:r>
              <a:rPr lang="en-US" dirty="0" err="1"/>
              <a:t>keseluruhan</a:t>
            </a:r>
            <a:r>
              <a:rPr lang="en-US" dirty="0"/>
              <a:t>.</a:t>
            </a:r>
            <a:endParaRPr lang="en-US" i="1" dirty="0"/>
          </a:p>
        </p:txBody>
      </p:sp>
      <p:sp>
        <p:nvSpPr>
          <p:cNvPr id="2" name="Action Button: Home 1">
            <a:hlinkClick r:id="rId3" action="ppaction://hlinksldjump" highlightClick="1"/>
          </p:cNvPr>
          <p:cNvSpPr/>
          <p:nvPr/>
        </p:nvSpPr>
        <p:spPr>
          <a:xfrm>
            <a:off x="8153400" y="5715000"/>
            <a:ext cx="762000" cy="9144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9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rved Down Ribbon 3"/>
          <p:cNvSpPr/>
          <p:nvPr/>
        </p:nvSpPr>
        <p:spPr>
          <a:xfrm>
            <a:off x="0" y="1295400"/>
            <a:ext cx="4495800" cy="1139952"/>
          </a:xfrm>
          <a:prstGeom prst="ellipseRibbon">
            <a:avLst>
              <a:gd name="adj1" fmla="val 25000"/>
              <a:gd name="adj2" fmla="val 65496"/>
              <a:gd name="adj3" fmla="val 125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09537" algn="just">
              <a:spcBef>
                <a:spcPts val="0"/>
              </a:spcBef>
              <a:defRPr/>
            </a:pPr>
            <a:r>
              <a:rPr lang="en-US" dirty="0" smtClean="0">
                <a:solidFill>
                  <a:srgbClr val="FF0000"/>
                </a:solidFill>
              </a:rPr>
              <a:t>         </a:t>
            </a:r>
            <a:r>
              <a:rPr lang="en-US" b="1" dirty="0" smtClean="0">
                <a:solidFill>
                  <a:srgbClr val="FF0000"/>
                </a:solidFill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</a:rPr>
              <a:t>Teori</a:t>
            </a:r>
            <a:r>
              <a:rPr lang="id-ID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Konflik</a:t>
            </a:r>
            <a:endParaRPr lang="id-ID" b="1" dirty="0">
              <a:solidFill>
                <a:srgbClr val="FF0000"/>
              </a:solidFill>
            </a:endParaRPr>
          </a:p>
        </p:txBody>
      </p:sp>
      <p:sp>
        <p:nvSpPr>
          <p:cNvPr id="5" name="Smiley Face 4"/>
          <p:cNvSpPr/>
          <p:nvPr/>
        </p:nvSpPr>
        <p:spPr>
          <a:xfrm>
            <a:off x="1143000" y="2819400"/>
            <a:ext cx="1905000" cy="1371600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ysClr val="windowText" lastClr="000000"/>
                </a:solidFill>
              </a:rPr>
              <a:t>Apa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itu</a:t>
            </a:r>
            <a:r>
              <a:rPr lang="en-US" dirty="0" smtClean="0">
                <a:solidFill>
                  <a:sysClr val="windowText" lastClr="000000"/>
                </a:solidFill>
              </a:rPr>
              <a:t>  </a:t>
            </a:r>
            <a:r>
              <a:rPr lang="en-US" dirty="0" err="1" smtClean="0">
                <a:solidFill>
                  <a:sysClr val="windowText" lastClr="000000"/>
                </a:solidFill>
              </a:rPr>
              <a:t>teori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konflik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6" name="Cloud Callout 5"/>
          <p:cNvSpPr/>
          <p:nvPr/>
        </p:nvSpPr>
        <p:spPr>
          <a:xfrm>
            <a:off x="3755571" y="1371600"/>
            <a:ext cx="5410200" cy="2895600"/>
          </a:xfrm>
          <a:prstGeom prst="cloudCallout">
            <a:avLst>
              <a:gd name="adj1" fmla="val -64211"/>
              <a:gd name="adj2" fmla="val 3020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65150" indent="-457200" algn="just">
              <a:buFont typeface="Wingdings" pitchFamily="2" charset="2"/>
              <a:buChar char="ü"/>
              <a:defRPr/>
            </a:pPr>
            <a:endParaRPr lang="en-US" dirty="0" smtClean="0"/>
          </a:p>
          <a:p>
            <a:pPr marL="565150" indent="-457200" algn="just">
              <a:buFont typeface="Wingdings" pitchFamily="2" charset="2"/>
              <a:buChar char="ü"/>
              <a:defRPr/>
            </a:pP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 </a:t>
            </a:r>
          </a:p>
          <a:p>
            <a:pPr marL="565150" indent="-457200" algn="just">
              <a:buFont typeface="Wingdings" pitchFamily="2" charset="2"/>
              <a:buChar char="ü"/>
              <a:defRPr/>
            </a:pPr>
            <a:r>
              <a:rPr lang="en-US" dirty="0" err="1" smtClean="0"/>
              <a:t>lahir</a:t>
            </a:r>
            <a:r>
              <a:rPr lang="en-US" dirty="0" smtClean="0"/>
              <a:t> sebagai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antitesis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struktural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 yang </a:t>
            </a:r>
            <a:r>
              <a:rPr lang="en-US" dirty="0" err="1" smtClean="0"/>
              <a:t>memandang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keteraturan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masyarakat</a:t>
            </a:r>
            <a:endParaRPr lang="id-ID" dirty="0"/>
          </a:p>
        </p:txBody>
      </p:sp>
      <p:sp>
        <p:nvSpPr>
          <p:cNvPr id="7" name="Striped Right Arrow 6"/>
          <p:cNvSpPr/>
          <p:nvPr/>
        </p:nvSpPr>
        <p:spPr>
          <a:xfrm>
            <a:off x="990600" y="4572000"/>
            <a:ext cx="2654808" cy="1371600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</a:p>
        </p:txBody>
      </p:sp>
      <p:sp>
        <p:nvSpPr>
          <p:cNvPr id="8" name="Flowchart: Card 7"/>
          <p:cNvSpPr/>
          <p:nvPr/>
        </p:nvSpPr>
        <p:spPr>
          <a:xfrm>
            <a:off x="3657600" y="4572000"/>
            <a:ext cx="4876800" cy="1828800"/>
          </a:xfrm>
          <a:prstGeom prst="flowChartPunchedCard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algn="just">
              <a:defRPr/>
            </a:pP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yang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 smtClean="0"/>
              <a:t>kompromi-kompromi</a:t>
            </a:r>
            <a:endParaRPr lang="en-US" dirty="0"/>
          </a:p>
        </p:txBody>
      </p:sp>
      <p:sp>
        <p:nvSpPr>
          <p:cNvPr id="2" name="Action Button: Forward or Next 1">
            <a:hlinkClick r:id="rId3" action="ppaction://hlinksldjump" highlightClick="1"/>
          </p:cNvPr>
          <p:cNvSpPr/>
          <p:nvPr/>
        </p:nvSpPr>
        <p:spPr>
          <a:xfrm>
            <a:off x="7543800" y="6096000"/>
            <a:ext cx="838200" cy="7620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2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Perspektif Konflik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04800" y="1295400"/>
            <a:ext cx="2057400" cy="533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A. Klasik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1000" y="2286000"/>
            <a:ext cx="16764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lowchart: Terminator 5"/>
          <p:cNvSpPr/>
          <p:nvPr/>
        </p:nvSpPr>
        <p:spPr>
          <a:xfrm>
            <a:off x="228600" y="4419600"/>
            <a:ext cx="2057400" cy="381000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id-ID" dirty="0"/>
              <a:t>Karl Marx</a:t>
            </a:r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2057400" y="3048000"/>
            <a:ext cx="1447800" cy="1216152"/>
          </a:xfrm>
          <a:prstGeom prst="ca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Cloud Callout 6"/>
          <p:cNvSpPr/>
          <p:nvPr/>
        </p:nvSpPr>
        <p:spPr>
          <a:xfrm>
            <a:off x="3048000" y="1219200"/>
            <a:ext cx="3657600" cy="1981200"/>
          </a:xfrm>
          <a:prstGeom prst="cloudCallout">
            <a:avLst>
              <a:gd name="adj1" fmla="val -47788"/>
              <a:gd name="adj2" fmla="val 4111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 smtClean="0"/>
              <a:t>1</a:t>
            </a:r>
            <a:r>
              <a:rPr lang="en-US" sz="1600" dirty="0" smtClean="0"/>
              <a:t>. </a:t>
            </a:r>
            <a:r>
              <a:rPr lang="en-US" sz="1600" dirty="0" err="1" smtClean="0"/>
              <a:t>Masyarakat</a:t>
            </a:r>
            <a:r>
              <a:rPr lang="en-US" sz="1600" dirty="0" smtClean="0"/>
              <a:t> </a:t>
            </a:r>
            <a:r>
              <a:rPr lang="en-US" sz="1600" dirty="0" err="1" smtClean="0"/>
              <a:t>borjuis</a:t>
            </a:r>
            <a:r>
              <a:rPr lang="en-US" sz="1600" dirty="0" smtClean="0"/>
              <a:t> : </a:t>
            </a:r>
            <a:r>
              <a:rPr lang="en-US" sz="1600" dirty="0" err="1" smtClean="0"/>
              <a:t>kelompok</a:t>
            </a:r>
            <a:r>
              <a:rPr lang="en-US" sz="1600" dirty="0" smtClean="0"/>
              <a:t> </a:t>
            </a:r>
            <a:r>
              <a:rPr lang="en-US" sz="1600" dirty="0" err="1" smtClean="0"/>
              <a:t>masyarakat</a:t>
            </a:r>
            <a:r>
              <a:rPr lang="en-US" sz="1600" dirty="0" smtClean="0"/>
              <a:t> strata </a:t>
            </a:r>
            <a:r>
              <a:rPr lang="en-US" sz="1600" dirty="0" err="1" smtClean="0"/>
              <a:t>atas</a:t>
            </a:r>
            <a:r>
              <a:rPr lang="en-US" sz="1600" dirty="0" smtClean="0"/>
              <a:t> (</a:t>
            </a:r>
            <a:r>
              <a:rPr lang="en-US" sz="1600" dirty="0" err="1" smtClean="0"/>
              <a:t>pemilik</a:t>
            </a:r>
            <a:r>
              <a:rPr lang="en-US" sz="1600" dirty="0" smtClean="0"/>
              <a:t> modal, </a:t>
            </a:r>
            <a:r>
              <a:rPr lang="en-US" sz="1600" dirty="0" err="1" smtClean="0"/>
              <a:t>pemilik</a:t>
            </a:r>
            <a:r>
              <a:rPr lang="en-US" sz="1600" dirty="0" smtClean="0"/>
              <a:t> </a:t>
            </a:r>
            <a:r>
              <a:rPr lang="en-US" sz="1600" dirty="0" err="1" smtClean="0"/>
              <a:t>pabrik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9" name="Oval Callout 8"/>
          <p:cNvSpPr/>
          <p:nvPr/>
        </p:nvSpPr>
        <p:spPr>
          <a:xfrm>
            <a:off x="4114800" y="3505200"/>
            <a:ext cx="3124200" cy="2438400"/>
          </a:xfrm>
          <a:prstGeom prst="wedgeEllipseCallout">
            <a:avLst>
              <a:gd name="adj1" fmla="val -69208"/>
              <a:gd name="adj2" fmla="val -22213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2. </a:t>
            </a:r>
            <a:r>
              <a:rPr lang="en-US" sz="1600" dirty="0" err="1" smtClean="0"/>
              <a:t>Masyarakat</a:t>
            </a:r>
            <a:r>
              <a:rPr lang="en-US" sz="1600" dirty="0" smtClean="0"/>
              <a:t> </a:t>
            </a:r>
            <a:r>
              <a:rPr lang="en-US" sz="1600" dirty="0" err="1" smtClean="0"/>
              <a:t>proletar</a:t>
            </a:r>
            <a:r>
              <a:rPr lang="en-US" sz="1600" dirty="0" smtClean="0"/>
              <a:t> : </a:t>
            </a:r>
            <a:r>
              <a:rPr lang="en-US" sz="1600" dirty="0" err="1" smtClean="0"/>
              <a:t>kelompok</a:t>
            </a:r>
            <a:r>
              <a:rPr lang="en-US" sz="1600" dirty="0" smtClean="0"/>
              <a:t> </a:t>
            </a:r>
            <a:r>
              <a:rPr lang="en-US" sz="1600" dirty="0" err="1" smtClean="0"/>
              <a:t>masyarakat</a:t>
            </a:r>
            <a:r>
              <a:rPr lang="en-US" sz="1600" dirty="0" smtClean="0"/>
              <a:t> </a:t>
            </a:r>
            <a:r>
              <a:rPr lang="en-US" sz="1600" dirty="0" err="1" smtClean="0"/>
              <a:t>strara</a:t>
            </a:r>
            <a:r>
              <a:rPr lang="en-US" sz="1600" dirty="0" smtClean="0"/>
              <a:t> </a:t>
            </a:r>
            <a:r>
              <a:rPr lang="en-US" sz="1600" dirty="0" err="1" smtClean="0"/>
              <a:t>bawah</a:t>
            </a:r>
            <a:r>
              <a:rPr lang="en-US" sz="1600" dirty="0" smtClean="0"/>
              <a:t> (</a:t>
            </a:r>
            <a:r>
              <a:rPr lang="en-US" sz="1600" dirty="0" err="1" smtClean="0"/>
              <a:t>buruh</a:t>
            </a:r>
            <a:r>
              <a:rPr lang="en-US" sz="1600" dirty="0" smtClean="0"/>
              <a:t>) </a:t>
            </a:r>
            <a:endParaRPr lang="en-US" sz="1600" dirty="0"/>
          </a:p>
        </p:txBody>
      </p:sp>
      <p:sp>
        <p:nvSpPr>
          <p:cNvPr id="4" name="Action Button: Forward or Next 3">
            <a:hlinkClick r:id="rId4" action="ppaction://hlinksldjump" highlightClick="1"/>
          </p:cNvPr>
          <p:cNvSpPr/>
          <p:nvPr/>
        </p:nvSpPr>
        <p:spPr>
          <a:xfrm>
            <a:off x="2514600" y="6019800"/>
            <a:ext cx="10668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3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ultidocument 3"/>
          <p:cNvSpPr/>
          <p:nvPr/>
        </p:nvSpPr>
        <p:spPr>
          <a:xfrm>
            <a:off x="381000" y="1143000"/>
            <a:ext cx="2286000" cy="758952"/>
          </a:xfrm>
          <a:prstGeom prst="flowChartMultidocumen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dirty="0" err="1">
                <a:solidFill>
                  <a:schemeClr val="tx1"/>
                </a:solidFill>
              </a:rPr>
              <a:t>Karya-karyanya</a:t>
            </a:r>
            <a:r>
              <a:rPr lang="en-US" dirty="0">
                <a:solidFill>
                  <a:schemeClr val="tx1"/>
                </a:solidFill>
              </a:rPr>
              <a:t> :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1981200"/>
            <a:ext cx="1870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Das </a:t>
            </a:r>
            <a:r>
              <a:rPr lang="en-US" i="1" dirty="0" err="1"/>
              <a:t>Kapital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dirty="0" smtClean="0">
                <a:hlinkClick r:id="rId3" tooltip="1867"/>
              </a:rPr>
              <a:t>1867</a:t>
            </a:r>
            <a:endParaRPr lang="en-US" dirty="0"/>
          </a:p>
        </p:txBody>
      </p:sp>
      <p:pic>
        <p:nvPicPr>
          <p:cNvPr id="1026" name="Picture 2" descr="Zentralbibliothek Zürich Das Kapital Marx 186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62200"/>
            <a:ext cx="1905000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590800" y="1524000"/>
            <a:ext cx="6400800" cy="50475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n-US" sz="1600" dirty="0"/>
              <a:t>Marx </a:t>
            </a:r>
            <a:r>
              <a:rPr lang="en-US" sz="1600" dirty="0" err="1" smtClean="0"/>
              <a:t>mengambil</a:t>
            </a:r>
            <a:r>
              <a:rPr lang="en-US" sz="1600" dirty="0" smtClean="0"/>
              <a:t> </a:t>
            </a:r>
            <a:r>
              <a:rPr lang="en-US" sz="1600" dirty="0" err="1" smtClean="0"/>
              <a:t>unsur</a:t>
            </a:r>
            <a:r>
              <a:rPr lang="en-US" sz="1600" dirty="0" smtClean="0"/>
              <a:t> </a:t>
            </a:r>
            <a:r>
              <a:rPr lang="en-US" sz="1600" dirty="0" err="1"/>
              <a:t>terpenting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dua</a:t>
            </a:r>
            <a:r>
              <a:rPr lang="en-US" sz="1600" dirty="0"/>
              <a:t> </a:t>
            </a:r>
            <a:r>
              <a:rPr lang="en-US" sz="1600" dirty="0" err="1" smtClean="0"/>
              <a:t>pemikir</a:t>
            </a:r>
            <a:r>
              <a:rPr lang="en-US" sz="1600" dirty="0" smtClean="0"/>
              <a:t>; </a:t>
            </a:r>
            <a:r>
              <a:rPr lang="en-US" sz="1600" dirty="0" err="1" smtClean="0"/>
              <a:t>dialektika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 </a:t>
            </a:r>
            <a:r>
              <a:rPr lang="en-US" sz="1600" dirty="0"/>
              <a:t>Hegel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smtClean="0"/>
              <a:t>materialism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smtClean="0"/>
              <a:t>Feuerbach,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meleburnya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orientasi</a:t>
            </a:r>
            <a:r>
              <a:rPr lang="en-US" sz="1600" dirty="0"/>
              <a:t> </a:t>
            </a:r>
            <a:r>
              <a:rPr lang="en-US" sz="1600" dirty="0" err="1"/>
              <a:t>filsafat</a:t>
            </a:r>
            <a:r>
              <a:rPr lang="en-US" sz="1600" dirty="0"/>
              <a:t> </a:t>
            </a:r>
            <a:r>
              <a:rPr lang="en-US" sz="1600" dirty="0" err="1"/>
              <a:t>sendiri</a:t>
            </a:r>
            <a:r>
              <a:rPr lang="en-US" sz="1600" dirty="0"/>
              <a:t>, </a:t>
            </a:r>
            <a:r>
              <a:rPr lang="en-US" sz="1600" dirty="0" err="1"/>
              <a:t>yakni</a:t>
            </a:r>
            <a:r>
              <a:rPr lang="en-US" sz="1600" dirty="0"/>
              <a:t> </a:t>
            </a:r>
            <a:r>
              <a:rPr lang="en-US" sz="1600" i="1" dirty="0" err="1"/>
              <a:t>materialisme</a:t>
            </a:r>
            <a:r>
              <a:rPr lang="en-US" sz="1600" i="1" dirty="0"/>
              <a:t> </a:t>
            </a:r>
            <a:r>
              <a:rPr lang="en-US" sz="1600" i="1" dirty="0" err="1"/>
              <a:t>dialektika</a:t>
            </a:r>
            <a:r>
              <a:rPr lang="en-US" sz="1600" dirty="0"/>
              <a:t> </a:t>
            </a:r>
            <a:r>
              <a:rPr lang="en-US" sz="1600" dirty="0" smtClean="0"/>
              <a:t>; </a:t>
            </a:r>
            <a:r>
              <a:rPr lang="en-US" sz="1600" dirty="0" err="1" smtClean="0"/>
              <a:t>menekankan</a:t>
            </a:r>
            <a:r>
              <a:rPr lang="en-US" sz="1600" dirty="0" smtClean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hubungan</a:t>
            </a:r>
            <a:r>
              <a:rPr lang="en-US" sz="1600" dirty="0"/>
              <a:t> </a:t>
            </a:r>
            <a:r>
              <a:rPr lang="en-US" sz="1600" dirty="0" err="1"/>
              <a:t>dialektika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kehidupan</a:t>
            </a:r>
            <a:r>
              <a:rPr lang="en-US" sz="1600" dirty="0"/>
              <a:t> material</a:t>
            </a:r>
            <a:r>
              <a:rPr lang="en-US" sz="16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n-US" sz="1600" dirty="0" err="1" smtClean="0"/>
              <a:t>Konsep</a:t>
            </a:r>
            <a:r>
              <a:rPr lang="en-US" sz="1600" dirty="0" smtClean="0"/>
              <a:t> </a:t>
            </a:r>
            <a:r>
              <a:rPr lang="en-US" sz="1600" dirty="0" err="1" smtClean="0"/>
              <a:t>materialisme</a:t>
            </a:r>
            <a:r>
              <a:rPr lang="en-US" sz="1600" dirty="0" smtClean="0"/>
              <a:t> </a:t>
            </a:r>
            <a:r>
              <a:rPr lang="en-US" sz="1600" dirty="0" smtClean="0"/>
              <a:t>Marx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penekanannya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 smtClean="0"/>
              <a:t>sektor</a:t>
            </a:r>
            <a:r>
              <a:rPr lang="en-US" sz="1600" dirty="0" smtClean="0"/>
              <a:t> </a:t>
            </a:r>
            <a:r>
              <a:rPr lang="en-US" sz="1600" dirty="0" err="1"/>
              <a:t>ekonomi</a:t>
            </a:r>
            <a:r>
              <a:rPr lang="en-US" sz="1600" dirty="0"/>
              <a:t> </a:t>
            </a:r>
            <a:r>
              <a:rPr lang="en-US" sz="1600" dirty="0" err="1"/>
              <a:t>menyebabkan</a:t>
            </a:r>
            <a:r>
              <a:rPr lang="en-US" sz="1600" dirty="0"/>
              <a:t> </a:t>
            </a:r>
            <a:r>
              <a:rPr lang="en-US" sz="1600" dirty="0" err="1" smtClean="0"/>
              <a:t>pemikirannya</a:t>
            </a:r>
            <a:r>
              <a:rPr lang="en-US" sz="1600" dirty="0" smtClean="0"/>
              <a:t> </a:t>
            </a:r>
            <a:r>
              <a:rPr lang="en-US" sz="1600" dirty="0" err="1"/>
              <a:t>sejalan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pemikiran</a:t>
            </a:r>
            <a:r>
              <a:rPr lang="en-US" sz="1600" dirty="0"/>
              <a:t> </a:t>
            </a:r>
            <a:r>
              <a:rPr lang="en-US" sz="1600" dirty="0" err="1"/>
              <a:t>kelompok</a:t>
            </a:r>
            <a:r>
              <a:rPr lang="en-US" sz="1600" dirty="0"/>
              <a:t> </a:t>
            </a:r>
            <a:r>
              <a:rPr lang="en-US" sz="1600" dirty="0" err="1"/>
              <a:t>ekonom</a:t>
            </a:r>
            <a:r>
              <a:rPr lang="en-US" sz="1600" dirty="0"/>
              <a:t> </a:t>
            </a:r>
            <a:r>
              <a:rPr lang="en-US" sz="1600" dirty="0" err="1"/>
              <a:t>politik</a:t>
            </a:r>
            <a:r>
              <a:rPr lang="en-US" sz="1600" dirty="0"/>
              <a:t> </a:t>
            </a:r>
            <a:r>
              <a:rPr lang="en-US" sz="1600" dirty="0" err="1" smtClean="0"/>
              <a:t>seperti</a:t>
            </a:r>
            <a:r>
              <a:rPr lang="en-US" sz="1600" dirty="0" smtClean="0"/>
              <a:t> </a:t>
            </a:r>
            <a:r>
              <a:rPr lang="en-US" sz="1600" dirty="0"/>
              <a:t>Adam Smith </a:t>
            </a:r>
            <a:r>
              <a:rPr lang="en-US" sz="1600" dirty="0" err="1"/>
              <a:t>dan</a:t>
            </a:r>
            <a:r>
              <a:rPr lang="en-US" sz="1600" dirty="0"/>
              <a:t> David </a:t>
            </a:r>
            <a:r>
              <a:rPr lang="en-US" sz="1600" dirty="0" smtClean="0"/>
              <a:t>Ricardo. </a:t>
            </a:r>
            <a:r>
              <a:rPr lang="en-US" sz="1600" dirty="0" err="1"/>
              <a:t>Ia</a:t>
            </a:r>
            <a:r>
              <a:rPr lang="en-US" sz="1600" dirty="0"/>
              <a:t> </a:t>
            </a:r>
            <a:r>
              <a:rPr lang="en-US" sz="1600" dirty="0" err="1"/>
              <a:t>memuji</a:t>
            </a:r>
            <a:r>
              <a:rPr lang="en-US" sz="1600" dirty="0"/>
              <a:t> </a:t>
            </a:r>
            <a:r>
              <a:rPr lang="en-US" sz="1600" dirty="0" err="1"/>
              <a:t>premis</a:t>
            </a:r>
            <a:r>
              <a:rPr lang="en-US" sz="1600" dirty="0"/>
              <a:t> </a:t>
            </a:r>
            <a:r>
              <a:rPr lang="en-US" sz="1600" dirty="0" err="1"/>
              <a:t>dasar</a:t>
            </a:r>
            <a:r>
              <a:rPr lang="en-US" sz="1600" dirty="0"/>
              <a:t> </a:t>
            </a:r>
            <a:r>
              <a:rPr lang="en-US" sz="1600" dirty="0" err="1"/>
              <a:t>mereka</a:t>
            </a:r>
            <a:r>
              <a:rPr lang="en-US" sz="1600" dirty="0"/>
              <a:t> yang </a:t>
            </a:r>
            <a:r>
              <a:rPr lang="en-US" sz="1600" dirty="0" err="1"/>
              <a:t>menyatakan</a:t>
            </a:r>
            <a:r>
              <a:rPr lang="en-US" sz="1600" dirty="0"/>
              <a:t> </a:t>
            </a:r>
            <a:r>
              <a:rPr lang="en-US" sz="1600" dirty="0" err="1"/>
              <a:t>bahwa</a:t>
            </a:r>
            <a:r>
              <a:rPr lang="en-US" sz="1600" dirty="0"/>
              <a:t> </a:t>
            </a:r>
            <a:r>
              <a:rPr lang="en-US" sz="1600" dirty="0" err="1"/>
              <a:t>tenaga</a:t>
            </a:r>
            <a:r>
              <a:rPr lang="en-US" sz="1600" dirty="0"/>
              <a:t> </a:t>
            </a:r>
            <a:r>
              <a:rPr lang="en-US" sz="1600" dirty="0" err="1"/>
              <a:t>kerja</a:t>
            </a:r>
            <a:r>
              <a:rPr lang="en-US" sz="1600" dirty="0"/>
              <a:t> </a:t>
            </a:r>
            <a:r>
              <a:rPr lang="en-US" sz="1600" dirty="0" err="1"/>
              <a:t>merupakan</a:t>
            </a:r>
            <a:r>
              <a:rPr lang="en-US" sz="1600" dirty="0"/>
              <a:t> </a:t>
            </a:r>
            <a:r>
              <a:rPr lang="en-US" sz="1600" dirty="0" err="1"/>
              <a:t>sumber</a:t>
            </a:r>
            <a:r>
              <a:rPr lang="en-US" sz="1600" dirty="0"/>
              <a:t> </a:t>
            </a:r>
            <a:r>
              <a:rPr lang="en-US" sz="1600" dirty="0" err="1"/>
              <a:t>seluruh</a:t>
            </a:r>
            <a:r>
              <a:rPr lang="en-US" sz="1600" dirty="0"/>
              <a:t> </a:t>
            </a:r>
            <a:r>
              <a:rPr lang="en-US" sz="1600" dirty="0" err="1"/>
              <a:t>kekayaan</a:t>
            </a:r>
            <a:r>
              <a:rPr lang="en-US" sz="1600" dirty="0"/>
              <a:t>. </a:t>
            </a:r>
            <a:r>
              <a:rPr lang="en-US" sz="1600" dirty="0" err="1" smtClean="0"/>
              <a:t>Premis</a:t>
            </a:r>
            <a:r>
              <a:rPr lang="en-US" sz="1600" dirty="0" smtClean="0"/>
              <a:t> </a:t>
            </a:r>
            <a:r>
              <a:rPr lang="en-US" sz="1600" dirty="0" err="1"/>
              <a:t>inilah</a:t>
            </a:r>
            <a:r>
              <a:rPr lang="en-US" sz="1600" dirty="0"/>
              <a:t> yang </a:t>
            </a:r>
            <a:r>
              <a:rPr lang="en-US" sz="1600" dirty="0" err="1"/>
              <a:t>menyebabkan</a:t>
            </a:r>
            <a:r>
              <a:rPr lang="en-US" sz="1600" dirty="0"/>
              <a:t> Marx </a:t>
            </a:r>
            <a:r>
              <a:rPr lang="en-US" sz="1600" dirty="0" err="1"/>
              <a:t>merumuskan</a:t>
            </a:r>
            <a:r>
              <a:rPr lang="en-US" sz="1600" dirty="0"/>
              <a:t> </a:t>
            </a:r>
            <a:r>
              <a:rPr lang="en-US" sz="1600" i="1" dirty="0" err="1"/>
              <a:t>teori</a:t>
            </a:r>
            <a:r>
              <a:rPr lang="en-US" sz="1600" i="1" dirty="0"/>
              <a:t> </a:t>
            </a:r>
            <a:r>
              <a:rPr lang="en-US" sz="1600" i="1" dirty="0" err="1" smtClean="0"/>
              <a:t>nilai</a:t>
            </a:r>
            <a:r>
              <a:rPr lang="en-US" sz="1600" i="1" dirty="0" smtClean="0"/>
              <a:t> </a:t>
            </a:r>
            <a:r>
              <a:rPr lang="en-US" sz="1600" i="1" dirty="0" err="1"/>
              <a:t>tenaga</a:t>
            </a:r>
            <a:r>
              <a:rPr lang="en-US" sz="1600" i="1" dirty="0"/>
              <a:t> </a:t>
            </a:r>
            <a:r>
              <a:rPr lang="en-US" sz="1600" i="1" dirty="0" err="1"/>
              <a:t>kerja</a:t>
            </a:r>
            <a:r>
              <a:rPr lang="en-US" sz="1600" i="1" dirty="0"/>
              <a:t>. </a:t>
            </a:r>
            <a:endParaRPr lang="en-US" sz="1600" i="1" dirty="0" smtClean="0"/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n-US" sz="1600" dirty="0" err="1" smtClean="0"/>
              <a:t>Kapitalis</a:t>
            </a:r>
            <a:r>
              <a:rPr lang="en-US" sz="1600" dirty="0" smtClean="0"/>
              <a:t> </a:t>
            </a:r>
            <a:r>
              <a:rPr lang="en-US" sz="1600" dirty="0" err="1"/>
              <a:t>melakukan</a:t>
            </a:r>
            <a:r>
              <a:rPr lang="en-US" sz="1600" dirty="0"/>
              <a:t> </a:t>
            </a:r>
            <a:r>
              <a:rPr lang="en-US" sz="1600" dirty="0" err="1" smtClean="0"/>
              <a:t>taktik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/>
              <a:t>membayar</a:t>
            </a:r>
            <a:r>
              <a:rPr lang="en-US" sz="1600" dirty="0"/>
              <a:t> </a:t>
            </a:r>
            <a:r>
              <a:rPr lang="en-US" sz="1600" dirty="0" err="1"/>
              <a:t>upah</a:t>
            </a:r>
            <a:r>
              <a:rPr lang="en-US" sz="1600" dirty="0"/>
              <a:t> </a:t>
            </a:r>
            <a:r>
              <a:rPr lang="en-US" sz="1600" dirty="0" err="1"/>
              <a:t>tenaga</a:t>
            </a:r>
            <a:r>
              <a:rPr lang="en-US" sz="1600" dirty="0"/>
              <a:t> </a:t>
            </a:r>
            <a:r>
              <a:rPr lang="en-US" sz="1600" dirty="0" err="1"/>
              <a:t>kerja</a:t>
            </a:r>
            <a:r>
              <a:rPr lang="en-US" sz="1600" dirty="0"/>
              <a:t> </a:t>
            </a:r>
            <a:r>
              <a:rPr lang="en-US" sz="1600" dirty="0" err="1"/>
              <a:t>kurang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yang </a:t>
            </a:r>
            <a:r>
              <a:rPr lang="en-US" sz="1600" dirty="0" err="1"/>
              <a:t>selayaknya</a:t>
            </a:r>
            <a:r>
              <a:rPr lang="en-US" sz="1600" dirty="0"/>
              <a:t> </a:t>
            </a:r>
            <a:r>
              <a:rPr lang="en-US" sz="1600" dirty="0" err="1"/>
              <a:t>mereka</a:t>
            </a:r>
            <a:r>
              <a:rPr lang="en-US" sz="1600" dirty="0"/>
              <a:t> </a:t>
            </a:r>
            <a:r>
              <a:rPr lang="en-US" sz="1600" dirty="0" err="1"/>
              <a:t>terima</a:t>
            </a:r>
            <a:r>
              <a:rPr lang="en-US" sz="1600" dirty="0"/>
              <a:t>, </a:t>
            </a:r>
            <a:r>
              <a:rPr lang="en-US" sz="1600" dirty="0" err="1"/>
              <a:t>karena</a:t>
            </a:r>
            <a:r>
              <a:rPr lang="en-US" sz="1600" dirty="0"/>
              <a:t> </a:t>
            </a:r>
            <a:r>
              <a:rPr lang="en-US" sz="1600" dirty="0" err="1"/>
              <a:t>mereka</a:t>
            </a:r>
            <a:r>
              <a:rPr lang="en-US" sz="1600" dirty="0"/>
              <a:t> </a:t>
            </a:r>
            <a:r>
              <a:rPr lang="en-US" sz="1600" dirty="0" err="1"/>
              <a:t>menerima</a:t>
            </a:r>
            <a:r>
              <a:rPr lang="en-US" sz="1600" dirty="0"/>
              <a:t> </a:t>
            </a:r>
            <a:r>
              <a:rPr lang="en-US" sz="1600" dirty="0" err="1"/>
              <a:t>upah</a:t>
            </a:r>
            <a:r>
              <a:rPr lang="en-US" sz="1600" dirty="0"/>
              <a:t> </a:t>
            </a:r>
            <a:r>
              <a:rPr lang="en-US" sz="1600" dirty="0" err="1"/>
              <a:t>kurang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nilai</a:t>
            </a:r>
            <a:r>
              <a:rPr lang="en-US" sz="1600" dirty="0"/>
              <a:t> </a:t>
            </a:r>
            <a:r>
              <a:rPr lang="en-US" sz="1600" dirty="0" err="1"/>
              <a:t>barang</a:t>
            </a:r>
            <a:r>
              <a:rPr lang="en-US" sz="1600" dirty="0"/>
              <a:t> yang </a:t>
            </a:r>
            <a:r>
              <a:rPr lang="en-US" sz="1600" dirty="0" err="1"/>
              <a:t>sebenarnya</a:t>
            </a:r>
            <a:r>
              <a:rPr lang="en-US" sz="1600" dirty="0"/>
              <a:t> </a:t>
            </a:r>
            <a:r>
              <a:rPr lang="en-US" sz="1600" dirty="0" err="1"/>
              <a:t>mereka</a:t>
            </a:r>
            <a:r>
              <a:rPr lang="en-US" sz="1600" dirty="0"/>
              <a:t> </a:t>
            </a:r>
            <a:r>
              <a:rPr lang="en-US" sz="1600" dirty="0" err="1"/>
              <a:t>hasilkan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suatu</a:t>
            </a:r>
            <a:r>
              <a:rPr lang="en-US" sz="1600" dirty="0"/>
              <a:t> </a:t>
            </a:r>
            <a:r>
              <a:rPr lang="en-US" sz="1600" dirty="0" err="1"/>
              <a:t>periode</a:t>
            </a:r>
            <a:r>
              <a:rPr lang="en-US" sz="1600" dirty="0"/>
              <a:t> </a:t>
            </a:r>
            <a:r>
              <a:rPr lang="en-US" sz="1600" dirty="0" err="1"/>
              <a:t>bekerja</a:t>
            </a:r>
            <a:r>
              <a:rPr lang="en-US" sz="1600" dirty="0"/>
              <a:t>. </a:t>
            </a:r>
            <a:r>
              <a:rPr lang="en-US" sz="1600" dirty="0" err="1"/>
              <a:t>Nilai</a:t>
            </a:r>
            <a:r>
              <a:rPr lang="en-US" sz="1600" dirty="0"/>
              <a:t> surplus </a:t>
            </a:r>
            <a:r>
              <a:rPr lang="en-US" sz="1600" dirty="0" err="1"/>
              <a:t>ini</a:t>
            </a:r>
            <a:r>
              <a:rPr lang="en-US" sz="1600" dirty="0"/>
              <a:t>, yang </a:t>
            </a:r>
            <a:r>
              <a:rPr lang="en-US" sz="1600" dirty="0" err="1"/>
              <a:t>disimpan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di </a:t>
            </a:r>
            <a:r>
              <a:rPr lang="en-US" sz="1600" dirty="0" err="1"/>
              <a:t>investasikan</a:t>
            </a:r>
            <a:r>
              <a:rPr lang="en-US" sz="1600" dirty="0"/>
              <a:t> </a:t>
            </a:r>
            <a:r>
              <a:rPr lang="en-US" sz="1600" dirty="0" err="1"/>
              <a:t>kembali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kapitalis</a:t>
            </a:r>
            <a:r>
              <a:rPr lang="en-US" sz="1600" dirty="0"/>
              <a:t>,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menjadi</a:t>
            </a:r>
            <a:r>
              <a:rPr lang="en-US" sz="1600" dirty="0" smtClean="0"/>
              <a:t> </a:t>
            </a:r>
            <a:r>
              <a:rPr lang="en-US" sz="1600" dirty="0"/>
              <a:t>basis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seluruh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kapitalis</a:t>
            </a:r>
            <a:r>
              <a:rPr lang="en-US" sz="1600" dirty="0"/>
              <a:t>. </a:t>
            </a: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/>
              <a:t>kapitalis</a:t>
            </a:r>
            <a:r>
              <a:rPr lang="en-US" sz="1600" dirty="0"/>
              <a:t> </a:t>
            </a:r>
            <a:r>
              <a:rPr lang="en-US" sz="1600" dirty="0" err="1"/>
              <a:t>tumbuh</a:t>
            </a:r>
            <a:r>
              <a:rPr lang="en-US" sz="1600" dirty="0"/>
              <a:t> </a:t>
            </a:r>
            <a:r>
              <a:rPr lang="en-US" sz="1600" dirty="0" err="1" smtClean="0"/>
              <a:t>melalui</a:t>
            </a:r>
            <a:r>
              <a:rPr lang="en-US" sz="1600" dirty="0" smtClean="0"/>
              <a:t> : </a:t>
            </a:r>
          </a:p>
          <a:p>
            <a:pPr lvl="1">
              <a:defRPr/>
            </a:pPr>
            <a:r>
              <a:rPr lang="en-US" sz="1600" dirty="0" smtClean="0"/>
              <a:t>1). </a:t>
            </a:r>
            <a:r>
              <a:rPr lang="en-US" sz="1600" dirty="0" err="1"/>
              <a:t>tingkatan</a:t>
            </a:r>
            <a:r>
              <a:rPr lang="en-US" sz="1600" dirty="0"/>
              <a:t> </a:t>
            </a:r>
            <a:r>
              <a:rPr lang="en-US" sz="1600" dirty="0" err="1"/>
              <a:t>eksploitasi</a:t>
            </a:r>
            <a:r>
              <a:rPr lang="en-US" sz="1600" dirty="0"/>
              <a:t> </a:t>
            </a:r>
            <a:r>
              <a:rPr lang="en-US" sz="1600" dirty="0" err="1"/>
              <a:t>terhadap</a:t>
            </a:r>
            <a:r>
              <a:rPr lang="en-US" sz="1600" dirty="0"/>
              <a:t> </a:t>
            </a:r>
            <a:r>
              <a:rPr lang="en-US" sz="1600" dirty="0" err="1"/>
              <a:t>tenaga</a:t>
            </a:r>
            <a:r>
              <a:rPr lang="en-US" sz="1600" dirty="0"/>
              <a:t> </a:t>
            </a:r>
            <a:r>
              <a:rPr lang="en-US" sz="1600" dirty="0" err="1"/>
              <a:t>kerja</a:t>
            </a:r>
            <a:r>
              <a:rPr lang="en-US" sz="1600" dirty="0"/>
              <a:t> yang </a:t>
            </a:r>
            <a:r>
              <a:rPr lang="en-US" sz="1600" dirty="0" err="1"/>
              <a:t>terus</a:t>
            </a:r>
            <a:r>
              <a:rPr lang="en-US" sz="1600" dirty="0"/>
              <a:t> </a:t>
            </a:r>
            <a:r>
              <a:rPr lang="en-US" sz="1600" dirty="0" err="1"/>
              <a:t>menerus</a:t>
            </a:r>
            <a:r>
              <a:rPr lang="en-US" sz="1600" dirty="0"/>
              <a:t> </a:t>
            </a:r>
            <a:r>
              <a:rPr lang="en-US" sz="1600" dirty="0" err="1" smtClean="0"/>
              <a:t>meningkat</a:t>
            </a:r>
            <a:r>
              <a:rPr lang="en-US" sz="1600" dirty="0" smtClean="0"/>
              <a:t> </a:t>
            </a:r>
            <a:r>
              <a:rPr lang="en-US" sz="1600" dirty="0" err="1" smtClean="0"/>
              <a:t>sehingga</a:t>
            </a:r>
            <a:r>
              <a:rPr lang="en-US" sz="1600" dirty="0" smtClean="0"/>
              <a:t> </a:t>
            </a:r>
            <a:r>
              <a:rPr lang="en-US" sz="1600" dirty="0" err="1"/>
              <a:t>jumlah</a:t>
            </a:r>
            <a:r>
              <a:rPr lang="en-US" sz="1600" dirty="0"/>
              <a:t> </a:t>
            </a:r>
            <a:r>
              <a:rPr lang="en-US" sz="1600" dirty="0" err="1"/>
              <a:t>nilai</a:t>
            </a:r>
            <a:r>
              <a:rPr lang="en-US" sz="1600" dirty="0"/>
              <a:t> surplus pun </a:t>
            </a:r>
            <a:r>
              <a:rPr lang="en-US" sz="1600" dirty="0" err="1"/>
              <a:t>terus</a:t>
            </a:r>
            <a:r>
              <a:rPr lang="en-US" sz="1600" dirty="0"/>
              <a:t> </a:t>
            </a:r>
            <a:r>
              <a:rPr lang="en-US" sz="1600" dirty="0" err="1" smtClean="0"/>
              <a:t>meningkat</a:t>
            </a:r>
            <a:r>
              <a:rPr lang="en-US" sz="1600" dirty="0"/>
              <a:t> </a:t>
            </a:r>
            <a:r>
              <a:rPr lang="en-US" sz="1600" dirty="0"/>
              <a:t> </a:t>
            </a:r>
            <a:r>
              <a:rPr lang="en-US" sz="1600" dirty="0" smtClean="0"/>
              <a:t>juga.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lvl="1">
              <a:defRPr/>
            </a:pPr>
            <a:r>
              <a:rPr lang="en-US" sz="1600" dirty="0" smtClean="0"/>
              <a:t>2).</a:t>
            </a:r>
            <a:r>
              <a:rPr lang="en-US" sz="1600" dirty="0" err="1" smtClean="0"/>
              <a:t>menginvestasikan</a:t>
            </a:r>
            <a:r>
              <a:rPr lang="en-US" sz="1600" dirty="0" smtClean="0"/>
              <a:t> </a:t>
            </a:r>
            <a:r>
              <a:rPr lang="en-US" sz="1600" dirty="0" err="1"/>
              <a:t>keuntungan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mengembangkan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. </a:t>
            </a:r>
          </a:p>
          <a:p>
            <a:pPr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00400" y="1143000"/>
            <a:ext cx="36975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Dialektika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Materialisme</a:t>
            </a:r>
            <a:r>
              <a:rPr lang="en-US" b="1" dirty="0"/>
              <a:t> </a:t>
            </a:r>
            <a:r>
              <a:rPr lang="en-US" b="1" dirty="0" err="1"/>
              <a:t>Historis</a:t>
            </a:r>
            <a:r>
              <a:rPr lang="en-US" b="1" dirty="0"/>
              <a:t> </a:t>
            </a:r>
          </a:p>
        </p:txBody>
      </p:sp>
      <p:sp>
        <p:nvSpPr>
          <p:cNvPr id="2" name="Action Button: Forward or Next 1">
            <a:hlinkClick r:id="rId5" action="ppaction://hlinksldjump" highlightClick="1"/>
          </p:cNvPr>
          <p:cNvSpPr/>
          <p:nvPr/>
        </p:nvSpPr>
        <p:spPr>
          <a:xfrm>
            <a:off x="990600" y="5715000"/>
            <a:ext cx="990600" cy="7620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1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0782" y="152400"/>
            <a:ext cx="2057400" cy="533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B. Modern</a:t>
            </a:r>
            <a:endParaRPr lang="en-US" dirty="0"/>
          </a:p>
        </p:txBody>
      </p:sp>
      <p:pic>
        <p:nvPicPr>
          <p:cNvPr id="2050" name="Picture 2" descr="http://media1.picsearch.com/is?haTe6Q8KlwxipObNrZ11fSv5csTrhAh83MkXL0yz-pk&amp;height=3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2286000"/>
            <a:ext cx="12954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Terminator 4"/>
          <p:cNvSpPr/>
          <p:nvPr/>
        </p:nvSpPr>
        <p:spPr>
          <a:xfrm>
            <a:off x="-152400" y="3962400"/>
            <a:ext cx="2209800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altLang="id-ID" dirty="0" smtClean="0"/>
              <a:t>Ralph </a:t>
            </a:r>
            <a:r>
              <a:rPr lang="en-US" altLang="id-ID" dirty="0" err="1" smtClean="0"/>
              <a:t>Dahrendorf</a:t>
            </a:r>
            <a:endParaRPr lang="en-US" altLang="id-ID" dirty="0"/>
          </a:p>
        </p:txBody>
      </p:sp>
      <p:sp>
        <p:nvSpPr>
          <p:cNvPr id="7" name="Can 6"/>
          <p:cNvSpPr/>
          <p:nvPr/>
        </p:nvSpPr>
        <p:spPr>
          <a:xfrm>
            <a:off x="1295400" y="2590800"/>
            <a:ext cx="1447800" cy="1216152"/>
          </a:xfrm>
          <a:prstGeom prst="ca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Kekuasaan</a:t>
            </a:r>
            <a:r>
              <a:rPr lang="en-US" dirty="0" smtClean="0"/>
              <a:t> / </a:t>
            </a:r>
            <a:r>
              <a:rPr lang="en-US" dirty="0" err="1" smtClean="0"/>
              <a:t>otoritas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Explosion 2 5"/>
          <p:cNvSpPr/>
          <p:nvPr/>
        </p:nvSpPr>
        <p:spPr>
          <a:xfrm>
            <a:off x="1066800" y="-304800"/>
            <a:ext cx="4724400" cy="3048000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just"/>
            <a:r>
              <a:rPr lang="en-US" dirty="0" smtClean="0"/>
              <a:t> </a:t>
            </a:r>
            <a:r>
              <a:rPr lang="en-US" sz="1600" dirty="0" smtClean="0"/>
              <a:t>1.Tipe </a:t>
            </a:r>
            <a:r>
              <a:rPr lang="en-US" sz="1600" dirty="0" err="1"/>
              <a:t>Kelompok</a:t>
            </a:r>
            <a:r>
              <a:rPr lang="en-US" sz="1600" dirty="0"/>
              <a:t> </a:t>
            </a:r>
            <a:r>
              <a:rPr lang="en-US" sz="1600" dirty="0" err="1"/>
              <a:t>Semu</a:t>
            </a:r>
            <a:r>
              <a:rPr lang="en-US" sz="1600" dirty="0"/>
              <a:t> (</a:t>
            </a:r>
            <a:r>
              <a:rPr lang="en-US" sz="1600" i="1" dirty="0"/>
              <a:t>quasi group</a:t>
            </a:r>
            <a:r>
              <a:rPr lang="en-US" sz="1600" dirty="0"/>
              <a:t>): </a:t>
            </a:r>
            <a:r>
              <a:rPr lang="en-US" sz="1600" dirty="0" err="1"/>
              <a:t>sejumlah</a:t>
            </a:r>
            <a:r>
              <a:rPr lang="en-US" sz="1600" dirty="0"/>
              <a:t> </a:t>
            </a:r>
            <a:r>
              <a:rPr lang="en-US" sz="1600" dirty="0" err="1"/>
              <a:t>pemegang</a:t>
            </a:r>
            <a:r>
              <a:rPr lang="en-US" sz="1600" dirty="0"/>
              <a:t> </a:t>
            </a:r>
            <a:r>
              <a:rPr lang="en-US" sz="1600" dirty="0" err="1"/>
              <a:t>posisi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kepentingan</a:t>
            </a:r>
            <a:r>
              <a:rPr lang="en-US" sz="1600" dirty="0"/>
              <a:t> yang </a:t>
            </a:r>
            <a:r>
              <a:rPr lang="en-US" sz="1600" dirty="0" err="1"/>
              <a:t>sama</a:t>
            </a:r>
            <a:r>
              <a:rPr lang="en-US" sz="1600" dirty="0"/>
              <a:t> </a:t>
            </a:r>
          </a:p>
        </p:txBody>
      </p:sp>
      <p:sp>
        <p:nvSpPr>
          <p:cNvPr id="8" name="Explosion 1 7"/>
          <p:cNvSpPr/>
          <p:nvPr/>
        </p:nvSpPr>
        <p:spPr>
          <a:xfrm>
            <a:off x="1676400" y="3505200"/>
            <a:ext cx="3962400" cy="2895600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/>
              <a:t>3. </a:t>
            </a:r>
            <a:r>
              <a:rPr lang="en-US" sz="1600" dirty="0" err="1"/>
              <a:t>Tipe</a:t>
            </a:r>
            <a:r>
              <a:rPr lang="en-US" sz="1600" dirty="0"/>
              <a:t> </a:t>
            </a:r>
            <a:r>
              <a:rPr lang="en-US" sz="1600" dirty="0" err="1"/>
              <a:t>Kelompok</a:t>
            </a:r>
            <a:r>
              <a:rPr lang="en-US" sz="1600" dirty="0"/>
              <a:t> </a:t>
            </a:r>
            <a:r>
              <a:rPr lang="en-US" sz="1600" dirty="0" err="1" smtClean="0"/>
              <a:t>Konflik</a:t>
            </a:r>
            <a:r>
              <a:rPr lang="en-US" sz="1600" dirty="0" smtClean="0"/>
              <a:t>: </a:t>
            </a:r>
            <a:r>
              <a:rPr lang="en-US" sz="1600" dirty="0" err="1"/>
              <a:t>kelompok</a:t>
            </a:r>
            <a:r>
              <a:rPr lang="en-US" sz="1600" dirty="0"/>
              <a:t> yang </a:t>
            </a:r>
            <a:r>
              <a:rPr lang="en-US" sz="1600" dirty="0" err="1"/>
              <a:t>terlibat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konflik</a:t>
            </a:r>
            <a:r>
              <a:rPr lang="en-US" sz="1600" dirty="0"/>
              <a:t> </a:t>
            </a:r>
            <a:r>
              <a:rPr lang="en-US" sz="1600" dirty="0" err="1" smtClean="0"/>
              <a:t>kelompok</a:t>
            </a:r>
            <a:r>
              <a:rPr lang="en-US" sz="1600" dirty="0" smtClean="0"/>
              <a:t> </a:t>
            </a:r>
            <a:r>
              <a:rPr lang="en-US" sz="1600" dirty="0" err="1" smtClean="0"/>
              <a:t>aktual</a:t>
            </a:r>
            <a:r>
              <a:rPr lang="en-US" sz="1600" dirty="0"/>
              <a:t>.</a:t>
            </a:r>
          </a:p>
        </p:txBody>
      </p:sp>
      <p:sp>
        <p:nvSpPr>
          <p:cNvPr id="9" name="Cloud 8"/>
          <p:cNvSpPr/>
          <p:nvPr/>
        </p:nvSpPr>
        <p:spPr>
          <a:xfrm>
            <a:off x="2514600" y="1828800"/>
            <a:ext cx="4419600" cy="2438400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/>
              <a:t>2.Tipe </a:t>
            </a:r>
            <a:r>
              <a:rPr lang="en-US" sz="1600" dirty="0" err="1"/>
              <a:t>Kelompok</a:t>
            </a:r>
            <a:r>
              <a:rPr lang="en-US" sz="1600" dirty="0"/>
              <a:t> </a:t>
            </a:r>
            <a:r>
              <a:rPr lang="en-US" sz="1600" dirty="0" err="1"/>
              <a:t>Kepentingan</a:t>
            </a:r>
            <a:r>
              <a:rPr lang="en-US" sz="1600" dirty="0"/>
              <a:t> (</a:t>
            </a:r>
            <a:r>
              <a:rPr lang="en-US" sz="1600" i="1" dirty="0" err="1"/>
              <a:t>manifes</a:t>
            </a:r>
            <a:r>
              <a:rPr lang="en-US" sz="1600" dirty="0"/>
              <a:t>): </a:t>
            </a:r>
            <a:r>
              <a:rPr lang="en-US" sz="1600" dirty="0" err="1"/>
              <a:t>kelompok</a:t>
            </a:r>
            <a:r>
              <a:rPr lang="en-US" sz="1600" dirty="0"/>
              <a:t> yang </a:t>
            </a:r>
            <a:r>
              <a:rPr lang="en-US" sz="1600" dirty="0" err="1"/>
              <a:t>memiliki</a:t>
            </a:r>
            <a:r>
              <a:rPr lang="en-US" sz="1600" dirty="0"/>
              <a:t> </a:t>
            </a:r>
            <a:r>
              <a:rPr lang="en-US" sz="1600" dirty="0" err="1"/>
              <a:t>struktur</a:t>
            </a:r>
            <a:r>
              <a:rPr lang="en-US" sz="1600" dirty="0"/>
              <a:t>, </a:t>
            </a:r>
            <a:r>
              <a:rPr lang="en-US" sz="1600" dirty="0" err="1"/>
              <a:t>bentuk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r>
              <a:rPr lang="en-US" sz="1600" dirty="0"/>
              <a:t>, </a:t>
            </a:r>
            <a:r>
              <a:rPr lang="en-US" sz="1600" dirty="0" err="1"/>
              <a:t>tujuan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program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anggota</a:t>
            </a:r>
            <a:r>
              <a:rPr lang="en-US" sz="1600" dirty="0"/>
              <a:t> </a:t>
            </a:r>
            <a:r>
              <a:rPr lang="en-US" sz="1600" dirty="0" err="1"/>
              <a:t>perorangan</a:t>
            </a:r>
            <a:r>
              <a:rPr lang="en-US" sz="1600" dirty="0"/>
              <a:t>. </a:t>
            </a:r>
            <a:r>
              <a:rPr lang="en-US" sz="1600" dirty="0" err="1"/>
              <a:t>Kelompok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merupakan</a:t>
            </a:r>
            <a:r>
              <a:rPr lang="en-US" sz="1600" dirty="0"/>
              <a:t> </a:t>
            </a:r>
            <a:r>
              <a:rPr lang="en-US" sz="1600" dirty="0" err="1"/>
              <a:t>agen</a:t>
            </a:r>
            <a:r>
              <a:rPr lang="en-US" sz="1600" dirty="0"/>
              <a:t> </a:t>
            </a:r>
            <a:r>
              <a:rPr lang="en-US" sz="1600" dirty="0" err="1"/>
              <a:t>riil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konflik</a:t>
            </a:r>
            <a:r>
              <a:rPr lang="en-US" sz="1600" dirty="0"/>
              <a:t> </a:t>
            </a:r>
            <a:r>
              <a:rPr lang="en-US" sz="1600" dirty="0" err="1"/>
              <a:t>kelompok</a:t>
            </a:r>
            <a:endParaRPr lang="en-US" sz="1600" dirty="0"/>
          </a:p>
        </p:txBody>
      </p:sp>
      <p:sp>
        <p:nvSpPr>
          <p:cNvPr id="11" name="Action Button: Forward or Next 10">
            <a:hlinkClick r:id="rId4" action="ppaction://hlinksldjump" highlightClick="1"/>
          </p:cNvPr>
          <p:cNvSpPr/>
          <p:nvPr/>
        </p:nvSpPr>
        <p:spPr>
          <a:xfrm>
            <a:off x="27214" y="5998029"/>
            <a:ext cx="762000" cy="8382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ocess 11"/>
          <p:cNvSpPr/>
          <p:nvPr/>
        </p:nvSpPr>
        <p:spPr>
          <a:xfrm>
            <a:off x="5867400" y="0"/>
            <a:ext cx="3255818" cy="685800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err="1"/>
              <a:t>Asumsi</a:t>
            </a:r>
            <a:r>
              <a:rPr lang="en-US" sz="1400" dirty="0"/>
              <a:t> Ralf </a:t>
            </a:r>
            <a:r>
              <a:rPr lang="en-US" sz="1400" dirty="0" err="1"/>
              <a:t>tentang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r>
              <a:rPr lang="en-US" sz="1400" dirty="0"/>
              <a:t> </a:t>
            </a:r>
            <a:r>
              <a:rPr lang="en-US" sz="1400" dirty="0" err="1" smtClean="0"/>
              <a:t>bahwa</a:t>
            </a:r>
            <a:r>
              <a:rPr lang="en-US" sz="1400" dirty="0" smtClean="0"/>
              <a:t> </a:t>
            </a:r>
            <a:r>
              <a:rPr lang="en-US" sz="1400" dirty="0" err="1"/>
              <a:t>setiap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r>
              <a:rPr lang="en-US" sz="1400" dirty="0"/>
              <a:t> </a:t>
            </a:r>
            <a:r>
              <a:rPr lang="en-US" sz="1400" dirty="0" err="1"/>
              <a:t>setiap</a:t>
            </a:r>
            <a:r>
              <a:rPr lang="en-US" sz="1400" dirty="0"/>
              <a:t> </a:t>
            </a:r>
            <a:r>
              <a:rPr lang="en-US" sz="1400" dirty="0" err="1"/>
              <a:t>saat</a:t>
            </a:r>
            <a:r>
              <a:rPr lang="en-US" sz="1400" dirty="0"/>
              <a:t> </a:t>
            </a:r>
            <a:r>
              <a:rPr lang="en-US" sz="1400" dirty="0" err="1"/>
              <a:t>tunduk</a:t>
            </a:r>
            <a:r>
              <a:rPr lang="en-US" sz="1400" dirty="0"/>
              <a:t> </a:t>
            </a:r>
            <a:r>
              <a:rPr lang="en-US" sz="1400" dirty="0" err="1"/>
              <a:t>pada</a:t>
            </a:r>
            <a:r>
              <a:rPr lang="en-US" sz="1400" dirty="0"/>
              <a:t> proses </a:t>
            </a:r>
            <a:r>
              <a:rPr lang="en-US" sz="1400" dirty="0" err="1"/>
              <a:t>perubahan</a:t>
            </a:r>
            <a:r>
              <a:rPr lang="en-US" sz="1400" dirty="0"/>
              <a:t>,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pertikaian</a:t>
            </a:r>
            <a:r>
              <a:rPr lang="en-US" sz="1400" dirty="0"/>
              <a:t> </a:t>
            </a:r>
            <a:r>
              <a:rPr lang="en-US" sz="1400" dirty="0" err="1"/>
              <a:t>serta</a:t>
            </a:r>
            <a:r>
              <a:rPr lang="en-US" sz="1400" dirty="0"/>
              <a:t> </a:t>
            </a:r>
            <a:r>
              <a:rPr lang="en-US" sz="1400" dirty="0" err="1" smtClean="0"/>
              <a:t>konflik</a:t>
            </a:r>
            <a:r>
              <a:rPr lang="en-US" sz="1400" dirty="0" smtClean="0"/>
              <a:t> yang </a:t>
            </a:r>
            <a:r>
              <a:rPr lang="en-US" sz="1400" dirty="0" err="1"/>
              <a:t>ada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sistem</a:t>
            </a:r>
            <a:r>
              <a:rPr lang="en-US" sz="1400" dirty="0"/>
              <a:t> </a:t>
            </a:r>
            <a:r>
              <a:rPr lang="en-US" sz="1400" dirty="0" err="1" smtClean="0"/>
              <a:t>sosial</a:t>
            </a:r>
            <a:r>
              <a:rPr lang="en-US" sz="1400" dirty="0" smtClean="0"/>
              <a:t> </a:t>
            </a:r>
            <a:r>
              <a:rPr lang="en-US" sz="1400" dirty="0" err="1" smtClean="0"/>
              <a:t>termasuk</a:t>
            </a:r>
            <a:r>
              <a:rPr lang="en-US" sz="1400" dirty="0" smtClean="0"/>
              <a:t> </a:t>
            </a:r>
            <a:r>
              <a:rPr lang="en-US" sz="1400" dirty="0" smtClean="0"/>
              <a:t>di </a:t>
            </a:r>
            <a:r>
              <a:rPr lang="en-US" sz="1400" dirty="0" err="1"/>
              <a:t>berbagai</a:t>
            </a:r>
            <a:r>
              <a:rPr lang="en-US" sz="1400" dirty="0"/>
              <a:t> </a:t>
            </a:r>
            <a:r>
              <a:rPr lang="en-US" sz="1400" dirty="0" err="1"/>
              <a:t>elemen</a:t>
            </a:r>
            <a:r>
              <a:rPr lang="en-US" sz="1400" dirty="0"/>
              <a:t> </a:t>
            </a:r>
            <a:r>
              <a:rPr lang="en-US" sz="1400" dirty="0" err="1" smtClean="0"/>
              <a:t>kemasyarakatan</a:t>
            </a:r>
            <a:r>
              <a:rPr lang="en-US" sz="1400" dirty="0" smtClean="0"/>
              <a:t> </a:t>
            </a:r>
            <a:r>
              <a:rPr lang="en-US" sz="1400" dirty="0" err="1" smtClean="0"/>
              <a:t>yg</a:t>
            </a:r>
            <a:r>
              <a:rPr lang="en-US" sz="1400" dirty="0" smtClean="0"/>
              <a:t> </a:t>
            </a:r>
            <a:r>
              <a:rPr lang="en-US" sz="1400" dirty="0" err="1"/>
              <a:t>memberikan</a:t>
            </a:r>
            <a:r>
              <a:rPr lang="en-US" sz="1400" dirty="0"/>
              <a:t> </a:t>
            </a:r>
            <a:r>
              <a:rPr lang="en-US" sz="1400" dirty="0" err="1"/>
              <a:t>kontribusi</a:t>
            </a:r>
            <a:r>
              <a:rPr lang="en-US" sz="1400" dirty="0"/>
              <a:t> </a:t>
            </a:r>
            <a:r>
              <a:rPr lang="en-US" sz="1400" dirty="0" err="1"/>
              <a:t>bagi</a:t>
            </a:r>
            <a:r>
              <a:rPr lang="en-US" sz="1400" dirty="0"/>
              <a:t> </a:t>
            </a:r>
            <a:r>
              <a:rPr lang="en-US" sz="1400" dirty="0" err="1"/>
              <a:t>disintegrasi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perubahan</a:t>
            </a:r>
            <a:r>
              <a:rPr lang="en-US" sz="1400" dirty="0"/>
              <a:t>. </a:t>
            </a:r>
            <a:r>
              <a:rPr lang="en-US" sz="1400" dirty="0" err="1"/>
              <a:t>Suatu</a:t>
            </a:r>
            <a:r>
              <a:rPr lang="en-US" sz="1400" dirty="0"/>
              <a:t> </a:t>
            </a:r>
            <a:r>
              <a:rPr lang="en-US" sz="1400" dirty="0" err="1"/>
              <a:t>bentuk</a:t>
            </a:r>
            <a:r>
              <a:rPr lang="en-US" sz="1400" dirty="0"/>
              <a:t> </a:t>
            </a:r>
            <a:r>
              <a:rPr lang="en-US" sz="1400" dirty="0" err="1"/>
              <a:t>keteraturan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r>
              <a:rPr lang="en-US" sz="1400" dirty="0"/>
              <a:t> </a:t>
            </a:r>
            <a:r>
              <a:rPr lang="en-US" sz="1400" dirty="0" err="1"/>
              <a:t>berasal</a:t>
            </a:r>
            <a:r>
              <a:rPr lang="en-US" sz="1400" dirty="0"/>
              <a:t>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  <a:r>
              <a:rPr lang="en-US" sz="1400" dirty="0" err="1"/>
              <a:t>pemaksaan</a:t>
            </a:r>
            <a:r>
              <a:rPr lang="en-US" sz="1400" dirty="0"/>
              <a:t> </a:t>
            </a:r>
            <a:r>
              <a:rPr lang="en-US" sz="1400" dirty="0" err="1"/>
              <a:t>terhadap</a:t>
            </a:r>
            <a:r>
              <a:rPr lang="en-US" sz="1400" dirty="0"/>
              <a:t> </a:t>
            </a:r>
            <a:r>
              <a:rPr lang="en-US" sz="1400" dirty="0" err="1"/>
              <a:t>anggotanya</a:t>
            </a:r>
            <a:r>
              <a:rPr lang="en-US" sz="1400" dirty="0"/>
              <a:t> </a:t>
            </a:r>
            <a:r>
              <a:rPr lang="en-US" sz="1400" dirty="0" err="1"/>
              <a:t>oleh</a:t>
            </a:r>
            <a:r>
              <a:rPr lang="en-US" sz="1400" dirty="0"/>
              <a:t> </a:t>
            </a:r>
            <a:r>
              <a:rPr lang="en-US" sz="1400" dirty="0" err="1"/>
              <a:t>mereka</a:t>
            </a:r>
            <a:r>
              <a:rPr lang="en-US" sz="1400" dirty="0"/>
              <a:t> yang </a:t>
            </a:r>
            <a:r>
              <a:rPr lang="en-US" sz="1400" dirty="0" err="1"/>
              <a:t>memiliki</a:t>
            </a:r>
            <a:r>
              <a:rPr lang="en-US" sz="1400" dirty="0"/>
              <a:t> </a:t>
            </a:r>
            <a:r>
              <a:rPr lang="en-US" sz="1400" dirty="0" err="1"/>
              <a:t>kekuasaan</a:t>
            </a:r>
            <a:r>
              <a:rPr lang="en-US" sz="1400" dirty="0"/>
              <a:t>, </a:t>
            </a:r>
            <a:r>
              <a:rPr lang="en-US" sz="1400" dirty="0" err="1"/>
              <a:t>sehingga</a:t>
            </a:r>
            <a:r>
              <a:rPr lang="en-US" sz="1400" dirty="0"/>
              <a:t> </a:t>
            </a:r>
            <a:r>
              <a:rPr lang="en-US" sz="1400" dirty="0" err="1"/>
              <a:t>ia</a:t>
            </a:r>
            <a:r>
              <a:rPr lang="en-US" sz="1400" dirty="0"/>
              <a:t> </a:t>
            </a:r>
            <a:r>
              <a:rPr lang="en-US" sz="1400" dirty="0" err="1"/>
              <a:t>menekankan</a:t>
            </a:r>
            <a:r>
              <a:rPr lang="en-US" sz="1400" dirty="0"/>
              <a:t> </a:t>
            </a:r>
            <a:r>
              <a:rPr lang="en-US" sz="1400" dirty="0" err="1"/>
              <a:t>tentang</a:t>
            </a:r>
            <a:r>
              <a:rPr lang="en-US" sz="1400" dirty="0"/>
              <a:t> </a:t>
            </a:r>
            <a:r>
              <a:rPr lang="en-US" sz="1400" dirty="0" err="1"/>
              <a:t>peran</a:t>
            </a:r>
            <a:r>
              <a:rPr lang="en-US" sz="1400" dirty="0"/>
              <a:t> </a:t>
            </a:r>
            <a:r>
              <a:rPr lang="en-US" sz="1400" dirty="0" err="1"/>
              <a:t>kekuasaan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mempertahankan</a:t>
            </a:r>
            <a:r>
              <a:rPr lang="en-US" sz="1400" dirty="0"/>
              <a:t> </a:t>
            </a:r>
            <a:r>
              <a:rPr lang="en-US" sz="1400" dirty="0" err="1"/>
              <a:t>ketertiban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r>
              <a:rPr lang="en-US" sz="14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err="1" smtClean="0"/>
              <a:t>Bagi</a:t>
            </a:r>
            <a:r>
              <a:rPr lang="en-US" sz="1400" dirty="0" smtClean="0"/>
              <a:t> </a:t>
            </a:r>
            <a:r>
              <a:rPr lang="en-US" sz="1400" dirty="0" err="1"/>
              <a:t>Dahrendorf</a:t>
            </a:r>
            <a:r>
              <a:rPr lang="en-US" sz="1400" dirty="0"/>
              <a:t>, </a:t>
            </a:r>
            <a:r>
              <a:rPr lang="en-US" sz="1400" dirty="0" err="1"/>
              <a:t>masyarakat</a:t>
            </a:r>
            <a:r>
              <a:rPr lang="en-US" sz="1400" dirty="0"/>
              <a:t> </a:t>
            </a:r>
            <a:r>
              <a:rPr lang="en-US" sz="1400" dirty="0" err="1"/>
              <a:t>memiliki</a:t>
            </a:r>
            <a:r>
              <a:rPr lang="en-US" sz="1400" dirty="0"/>
              <a:t> </a:t>
            </a:r>
            <a:r>
              <a:rPr lang="en-US" sz="1400" dirty="0" err="1"/>
              <a:t>dua</a:t>
            </a:r>
            <a:r>
              <a:rPr lang="en-US" sz="1400" dirty="0"/>
              <a:t> </a:t>
            </a:r>
            <a:r>
              <a:rPr lang="en-US" sz="1400" dirty="0" err="1"/>
              <a:t>wajah</a:t>
            </a:r>
            <a:r>
              <a:rPr lang="en-US" sz="1400" dirty="0"/>
              <a:t>, </a:t>
            </a:r>
            <a:r>
              <a:rPr lang="en-US" sz="1400" dirty="0" err="1"/>
              <a:t>yakni</a:t>
            </a:r>
            <a:r>
              <a:rPr lang="en-US" sz="1400" dirty="0"/>
              <a:t> </a:t>
            </a:r>
            <a:r>
              <a:rPr lang="en-US" sz="1400" dirty="0" err="1"/>
              <a:t>konflik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konsesus</a:t>
            </a:r>
            <a:r>
              <a:rPr lang="en-US" sz="1400" dirty="0"/>
              <a:t> yang </a:t>
            </a:r>
            <a:r>
              <a:rPr lang="en-US" sz="1400" dirty="0" err="1"/>
              <a:t>dikenal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teori</a:t>
            </a:r>
            <a:r>
              <a:rPr lang="en-US" sz="1400" dirty="0"/>
              <a:t> </a:t>
            </a:r>
            <a:r>
              <a:rPr lang="en-US" sz="1400" dirty="0" err="1"/>
              <a:t>konflik</a:t>
            </a:r>
            <a:r>
              <a:rPr lang="en-US" sz="1400" dirty="0"/>
              <a:t> </a:t>
            </a:r>
            <a:r>
              <a:rPr lang="en-US" sz="1400" dirty="0" err="1" smtClean="0"/>
              <a:t>dialektika</a:t>
            </a:r>
            <a:r>
              <a:rPr lang="en-US" sz="1400" dirty="0" smtClean="0"/>
              <a:t>. </a:t>
            </a:r>
            <a:r>
              <a:rPr lang="en-US" sz="1400" dirty="0" smtClean="0"/>
              <a:t> </a:t>
            </a:r>
            <a:r>
              <a:rPr lang="en-US" sz="1400" dirty="0" err="1" smtClean="0"/>
              <a:t>Sehingga</a:t>
            </a:r>
            <a:r>
              <a:rPr lang="en-US" sz="1400" dirty="0" smtClean="0"/>
              <a:t> </a:t>
            </a:r>
            <a:r>
              <a:rPr lang="en-US" sz="1400" dirty="0" err="1" smtClean="0"/>
              <a:t>teori</a:t>
            </a:r>
            <a:r>
              <a:rPr lang="en-US" sz="1400" dirty="0" smtClean="0"/>
              <a:t> </a:t>
            </a:r>
            <a:r>
              <a:rPr lang="en-US" sz="1400" dirty="0" err="1"/>
              <a:t>konflik</a:t>
            </a:r>
            <a:r>
              <a:rPr lang="en-US" sz="1400" dirty="0"/>
              <a:t> </a:t>
            </a:r>
            <a:r>
              <a:rPr lang="en-US" sz="1400" dirty="0" err="1"/>
              <a:t>harus</a:t>
            </a:r>
            <a:r>
              <a:rPr lang="en-US" sz="1400" dirty="0"/>
              <a:t> </a:t>
            </a:r>
            <a:r>
              <a:rPr lang="en-US" sz="1400" dirty="0" err="1"/>
              <a:t>menguji</a:t>
            </a:r>
            <a:r>
              <a:rPr lang="en-US" sz="1400" dirty="0"/>
              <a:t> </a:t>
            </a:r>
            <a:r>
              <a:rPr lang="en-US" sz="1400" dirty="0" err="1"/>
              <a:t>konflik</a:t>
            </a:r>
            <a:r>
              <a:rPr lang="en-US" sz="1400" dirty="0"/>
              <a:t> </a:t>
            </a:r>
            <a:r>
              <a:rPr lang="en-US" sz="1400" dirty="0" err="1"/>
              <a:t>kepentingan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penggunaan</a:t>
            </a:r>
            <a:r>
              <a:rPr lang="en-US" sz="1400" dirty="0"/>
              <a:t> </a:t>
            </a:r>
            <a:r>
              <a:rPr lang="en-US" sz="1400" dirty="0" err="1"/>
              <a:t>kekerasan</a:t>
            </a:r>
            <a:r>
              <a:rPr lang="en-US" sz="1400" dirty="0"/>
              <a:t> yang </a:t>
            </a:r>
            <a:r>
              <a:rPr lang="en-US" sz="1400" dirty="0" err="1"/>
              <a:t>mengikat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r>
              <a:rPr lang="en-US" sz="1400" dirty="0"/>
              <a:t> </a:t>
            </a:r>
            <a:r>
              <a:rPr lang="en-US" sz="1400" dirty="0" err="1"/>
              <a:t>sedangkan</a:t>
            </a:r>
            <a:r>
              <a:rPr lang="en-US" sz="1400" dirty="0"/>
              <a:t> </a:t>
            </a:r>
            <a:r>
              <a:rPr lang="en-US" sz="1400" dirty="0" err="1"/>
              <a:t>teori</a:t>
            </a:r>
            <a:r>
              <a:rPr lang="en-US" sz="1400" dirty="0"/>
              <a:t> </a:t>
            </a:r>
            <a:r>
              <a:rPr lang="en-US" sz="1400" dirty="0" err="1"/>
              <a:t>konsesus</a:t>
            </a:r>
            <a:r>
              <a:rPr lang="en-US" sz="1400" dirty="0"/>
              <a:t> </a:t>
            </a:r>
            <a:r>
              <a:rPr lang="en-US" sz="1400" dirty="0" err="1"/>
              <a:t>harus</a:t>
            </a:r>
            <a:r>
              <a:rPr lang="en-US" sz="1400" dirty="0"/>
              <a:t> </a:t>
            </a:r>
            <a:r>
              <a:rPr lang="en-US" sz="1400" dirty="0" err="1"/>
              <a:t>menguji</a:t>
            </a:r>
            <a:r>
              <a:rPr lang="en-US" sz="1400" dirty="0"/>
              <a:t> </a:t>
            </a:r>
            <a:r>
              <a:rPr lang="en-US" sz="1400" dirty="0" err="1"/>
              <a:t>nilai</a:t>
            </a:r>
            <a:r>
              <a:rPr lang="en-US" sz="1400" dirty="0"/>
              <a:t> </a:t>
            </a:r>
            <a:r>
              <a:rPr lang="en-US" sz="1400" dirty="0" err="1"/>
              <a:t>integrasi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r>
              <a:rPr lang="en-US" sz="1400" dirty="0"/>
              <a:t>. </a:t>
            </a:r>
            <a:r>
              <a:rPr lang="en-US" sz="1400" dirty="0" err="1"/>
              <a:t>Bagi</a:t>
            </a:r>
            <a:r>
              <a:rPr lang="en-US" sz="1400" dirty="0"/>
              <a:t> </a:t>
            </a:r>
            <a:r>
              <a:rPr lang="en-US" sz="1400" dirty="0" smtClean="0"/>
              <a:t>Ralf </a:t>
            </a:r>
            <a:r>
              <a:rPr lang="en-US" sz="1400" dirty="0" err="1" smtClean="0"/>
              <a:t>Dahrendorf</a:t>
            </a:r>
            <a:r>
              <a:rPr lang="en-US" sz="1400" dirty="0" smtClean="0"/>
              <a:t> </a:t>
            </a:r>
            <a:r>
              <a:rPr lang="en-US" sz="1400" dirty="0" err="1"/>
              <a:t>masyarakat</a:t>
            </a:r>
            <a:r>
              <a:rPr lang="en-US" sz="1400" dirty="0"/>
              <a:t> </a:t>
            </a:r>
            <a:r>
              <a:rPr lang="en-US" sz="1400" dirty="0" err="1"/>
              <a:t>tidak</a:t>
            </a:r>
            <a:r>
              <a:rPr lang="en-US" sz="1400" dirty="0"/>
              <a:t> </a:t>
            </a:r>
            <a:r>
              <a:rPr lang="en-US" sz="1400" dirty="0" err="1"/>
              <a:t>akan</a:t>
            </a:r>
            <a:r>
              <a:rPr lang="en-US" sz="1400" dirty="0"/>
              <a:t> </a:t>
            </a:r>
            <a:r>
              <a:rPr lang="en-US" sz="1400" dirty="0" err="1"/>
              <a:t>ada</a:t>
            </a:r>
            <a:r>
              <a:rPr lang="en-US" sz="1400" dirty="0"/>
              <a:t> </a:t>
            </a:r>
            <a:r>
              <a:rPr lang="en-US" sz="1400" dirty="0" err="1"/>
              <a:t>tanpa</a:t>
            </a:r>
            <a:r>
              <a:rPr lang="en-US" sz="1400" dirty="0"/>
              <a:t> </a:t>
            </a:r>
            <a:r>
              <a:rPr lang="en-US" sz="1400" dirty="0" err="1"/>
              <a:t>konsesus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konflik</a:t>
            </a:r>
            <a:r>
              <a:rPr lang="en-US" sz="1400" dirty="0"/>
              <a:t>. </a:t>
            </a:r>
            <a:r>
              <a:rPr lang="en-US" sz="1400" dirty="0" err="1"/>
              <a:t>Masyarakat</a:t>
            </a:r>
            <a:r>
              <a:rPr lang="en-US" sz="1400" dirty="0"/>
              <a:t> </a:t>
            </a:r>
            <a:r>
              <a:rPr lang="en-US" sz="1400" dirty="0" err="1"/>
              <a:t>disatukan</a:t>
            </a:r>
            <a:r>
              <a:rPr lang="en-US" sz="1400" dirty="0"/>
              <a:t> </a:t>
            </a:r>
            <a:r>
              <a:rPr lang="en-US" sz="1400" dirty="0" err="1"/>
              <a:t>oleh</a:t>
            </a:r>
            <a:r>
              <a:rPr lang="en-US" sz="1400" dirty="0"/>
              <a:t> </a:t>
            </a:r>
            <a:r>
              <a:rPr lang="en-US" sz="1400" dirty="0" err="1"/>
              <a:t>ketidakbebasan</a:t>
            </a:r>
            <a:r>
              <a:rPr lang="en-US" sz="1400" dirty="0"/>
              <a:t> yang </a:t>
            </a:r>
            <a:r>
              <a:rPr lang="en-US" sz="1400" dirty="0" err="1"/>
              <a:t>dipaksakan</a:t>
            </a:r>
            <a:r>
              <a:rPr lang="en-US" sz="1400" dirty="0"/>
              <a:t>.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demikian</a:t>
            </a:r>
            <a:r>
              <a:rPr lang="en-US" sz="1400" dirty="0"/>
              <a:t>, </a:t>
            </a:r>
            <a:r>
              <a:rPr lang="en-US" sz="1400" dirty="0" err="1"/>
              <a:t>posisi</a:t>
            </a:r>
            <a:r>
              <a:rPr lang="en-US" sz="1400" dirty="0"/>
              <a:t> </a:t>
            </a:r>
            <a:r>
              <a:rPr lang="en-US" sz="1400" dirty="0" err="1"/>
              <a:t>tertentu</a:t>
            </a:r>
            <a:r>
              <a:rPr lang="en-US" sz="1400" dirty="0"/>
              <a:t> di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r>
              <a:rPr lang="en-US" sz="1400" dirty="0"/>
              <a:t> </a:t>
            </a:r>
            <a:r>
              <a:rPr lang="en-US" sz="1400" dirty="0" err="1"/>
              <a:t>mendelegasikan</a:t>
            </a:r>
            <a:r>
              <a:rPr lang="en-US" sz="1400" dirty="0"/>
              <a:t> </a:t>
            </a:r>
            <a:r>
              <a:rPr lang="en-US" sz="1400" dirty="0" err="1"/>
              <a:t>kekuasaan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otoritas</a:t>
            </a:r>
            <a:r>
              <a:rPr lang="en-US" sz="1400" dirty="0"/>
              <a:t> </a:t>
            </a:r>
            <a:r>
              <a:rPr lang="en-US" sz="1400" dirty="0" err="1"/>
              <a:t>terhadap</a:t>
            </a:r>
            <a:r>
              <a:rPr lang="en-US" sz="1400" dirty="0"/>
              <a:t> </a:t>
            </a:r>
            <a:r>
              <a:rPr lang="en-US" sz="1400" dirty="0" err="1"/>
              <a:t>posisi</a:t>
            </a:r>
            <a:r>
              <a:rPr lang="en-US" sz="1400" dirty="0"/>
              <a:t> yang lain.</a:t>
            </a:r>
          </a:p>
        </p:txBody>
      </p:sp>
    </p:spTree>
    <p:extLst>
      <p:ext uri="{BB962C8B-B14F-4D97-AF65-F5344CB8AC3E}">
        <p14:creationId xmlns:p14="http://schemas.microsoft.com/office/powerpoint/2010/main" val="328457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ultidocument 3"/>
          <p:cNvSpPr/>
          <p:nvPr/>
        </p:nvSpPr>
        <p:spPr>
          <a:xfrm>
            <a:off x="381000" y="1143000"/>
            <a:ext cx="2286000" cy="758952"/>
          </a:xfrm>
          <a:prstGeom prst="flowChartMultidocumen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dirty="0" err="1">
                <a:solidFill>
                  <a:schemeClr val="tx1"/>
                </a:solidFill>
              </a:rPr>
              <a:t>Karya-karyanya</a:t>
            </a:r>
            <a:r>
              <a:rPr lang="en-US" dirty="0">
                <a:solidFill>
                  <a:schemeClr val="tx1"/>
                </a:solidFill>
              </a:rPr>
              <a:t> :</a:t>
            </a:r>
          </a:p>
        </p:txBody>
      </p:sp>
      <p:sp>
        <p:nvSpPr>
          <p:cNvPr id="5" name="Flowchart: Internal Storage 4"/>
          <p:cNvSpPr/>
          <p:nvPr/>
        </p:nvSpPr>
        <p:spPr>
          <a:xfrm>
            <a:off x="1066800" y="2057400"/>
            <a:ext cx="1524000" cy="1981200"/>
          </a:xfrm>
          <a:prstGeom prst="flowChartInternalStorag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“</a:t>
            </a:r>
            <a:r>
              <a:rPr lang="en-US" b="1" i="1" dirty="0"/>
              <a:t>Class and Class Conflict in Industrial Society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7000" y="2438400"/>
            <a:ext cx="3886200" cy="39703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smtClean="0"/>
              <a:t>Ralph 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/>
              <a:t>S</a:t>
            </a:r>
            <a:r>
              <a:rPr lang="en-US" dirty="0" err="1" smtClean="0"/>
              <a:t>etiap</a:t>
            </a:r>
            <a:r>
              <a:rPr lang="en-US" dirty="0" smtClean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dirty="0" err="1" smtClean="0"/>
              <a:t>kapanpun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/>
              <a:t>tunduk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proses </a:t>
            </a:r>
            <a:r>
              <a:rPr lang="en-US" dirty="0" err="1" smtClean="0"/>
              <a:t>perubahan</a:t>
            </a:r>
            <a:r>
              <a:rPr lang="en-US" dirty="0"/>
              <a:t>.</a:t>
            </a:r>
            <a:endParaRPr lang="en-US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/>
              <a:t>Pertikaian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/>
              <a:t>kemasyarakatan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kontribusi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disintegrasi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. </a:t>
            </a:r>
            <a:endParaRPr lang="en-US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keteraturan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pemaksaan</a:t>
            </a:r>
            <a:r>
              <a:rPr lang="en-US" dirty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pemilik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 </a:t>
            </a:r>
            <a:r>
              <a:rPr lang="en-US" dirty="0" err="1" smtClean="0"/>
              <a:t>karakter</a:t>
            </a:r>
            <a:r>
              <a:rPr lang="en-US" dirty="0" smtClean="0"/>
              <a:t> :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konsesus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dialektika</a:t>
            </a:r>
            <a:r>
              <a:rPr lang="en-US" dirty="0"/>
              <a:t>. </a:t>
            </a:r>
          </a:p>
        </p:txBody>
      </p:sp>
      <p:sp>
        <p:nvSpPr>
          <p:cNvPr id="3" name="Action Button: Home 2">
            <a:hlinkClick r:id="rId3" action="ppaction://hlinksldjump" highlightClick="1"/>
          </p:cNvPr>
          <p:cNvSpPr/>
          <p:nvPr/>
        </p:nvSpPr>
        <p:spPr>
          <a:xfrm>
            <a:off x="7924800" y="6019800"/>
            <a:ext cx="838200" cy="6858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8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Teori</a:t>
            </a:r>
            <a:r>
              <a:rPr lang="en-US" dirty="0"/>
              <a:t>; </a:t>
            </a: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smtClean="0"/>
              <a:t>andangan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eologi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21336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/>
              <a:t>•	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</a:t>
            </a:r>
          </a:p>
          <a:p>
            <a:pPr algn="l"/>
            <a:r>
              <a:rPr lang="en-US" dirty="0"/>
              <a:t>•	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/</a:t>
            </a: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Fungsional</a:t>
            </a:r>
            <a:endParaRPr lang="en-US" dirty="0"/>
          </a:p>
          <a:p>
            <a:pPr algn="l"/>
            <a:r>
              <a:rPr lang="en-US" dirty="0"/>
              <a:t>•	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/</a:t>
            </a: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Konflik</a:t>
            </a:r>
            <a:endParaRPr lang="en-US" dirty="0"/>
          </a:p>
          <a:p>
            <a:pPr algn="l"/>
            <a:r>
              <a:rPr lang="en-US" dirty="0"/>
              <a:t>•	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/</a:t>
            </a:r>
            <a:r>
              <a:rPr lang="en-US" dirty="0" err="1"/>
              <a:t>Perspektif</a:t>
            </a:r>
            <a:r>
              <a:rPr lang="en-US" dirty="0"/>
              <a:t> 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Simbolik</a:t>
            </a:r>
            <a:endParaRPr lang="en-US" dirty="0" smtClean="0"/>
          </a:p>
          <a:p>
            <a:pPr marL="457200" indent="-457200" algn="l"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Persepektif</a:t>
            </a:r>
            <a:r>
              <a:rPr lang="en-US" dirty="0" smtClean="0"/>
              <a:t> </a:t>
            </a:r>
            <a:r>
              <a:rPr lang="en-US" dirty="0" err="1" smtClean="0"/>
              <a:t>Teologis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4953000" y="6019800"/>
            <a:ext cx="9906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rved Down Ribbon 5"/>
          <p:cNvSpPr/>
          <p:nvPr/>
        </p:nvSpPr>
        <p:spPr>
          <a:xfrm>
            <a:off x="-10886" y="914400"/>
            <a:ext cx="5029200" cy="1139952"/>
          </a:xfrm>
          <a:prstGeom prst="ellipseRibbon">
            <a:avLst>
              <a:gd name="adj1" fmla="val 25000"/>
              <a:gd name="adj2" fmla="val 65496"/>
              <a:gd name="adj3" fmla="val 125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09537" algn="just">
              <a:defRPr/>
            </a:pPr>
            <a:r>
              <a:rPr lang="en-US" dirty="0" smtClean="0">
                <a:solidFill>
                  <a:srgbClr val="FF0000"/>
                </a:solidFill>
              </a:rPr>
              <a:t>       </a:t>
            </a:r>
          </a:p>
          <a:p>
            <a:pPr marL="109537" algn="just">
              <a:defRPr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id-ID" b="1" dirty="0">
                <a:solidFill>
                  <a:srgbClr val="FF0000"/>
                </a:solidFill>
              </a:rPr>
              <a:t>3. </a:t>
            </a:r>
            <a:r>
              <a:rPr lang="en-US" b="1" dirty="0" err="1">
                <a:solidFill>
                  <a:srgbClr val="FF0000"/>
                </a:solidFill>
              </a:rPr>
              <a:t>Teori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id-ID" b="1" dirty="0">
                <a:solidFill>
                  <a:srgbClr val="FF0000"/>
                </a:solidFill>
              </a:rPr>
              <a:t>Interaksionis Simbolis</a:t>
            </a:r>
            <a:endParaRPr lang="en-US" b="1" dirty="0">
              <a:solidFill>
                <a:srgbClr val="FF0000"/>
              </a:solidFill>
            </a:endParaRPr>
          </a:p>
          <a:p>
            <a:pPr marL="109537" algn="just">
              <a:spcBef>
                <a:spcPts val="0"/>
              </a:spcBef>
              <a:defRPr/>
            </a:pP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7" name="Smiley Face 6"/>
          <p:cNvSpPr/>
          <p:nvPr/>
        </p:nvSpPr>
        <p:spPr>
          <a:xfrm>
            <a:off x="838200" y="2743200"/>
            <a:ext cx="2133600" cy="1371600"/>
          </a:xfrm>
          <a:prstGeom prst="smileyFac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ysClr val="windowText" lastClr="000000"/>
                </a:solidFill>
              </a:rPr>
              <a:t>Apa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itu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interaksionis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simbolik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8" name="Cloud Callout 7"/>
          <p:cNvSpPr/>
          <p:nvPr/>
        </p:nvSpPr>
        <p:spPr>
          <a:xfrm>
            <a:off x="4572000" y="1219200"/>
            <a:ext cx="4267200" cy="2362200"/>
          </a:xfrm>
          <a:prstGeom prst="cloudCallout">
            <a:avLst>
              <a:gd name="adj1" fmla="val -79337"/>
              <a:gd name="adj2" fmla="val 3445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lain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yang lain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 </a:t>
            </a:r>
            <a:r>
              <a:rPr lang="en-US" dirty="0" err="1"/>
              <a:t>simbol</a:t>
            </a:r>
            <a:r>
              <a:rPr lang="en-US" dirty="0"/>
              <a:t> </a:t>
            </a:r>
            <a:r>
              <a:rPr lang="en-US" dirty="0" err="1"/>
              <a:t>tersebut</a:t>
            </a:r>
            <a:endParaRPr lang="en-US" dirty="0"/>
          </a:p>
        </p:txBody>
      </p:sp>
      <p:sp>
        <p:nvSpPr>
          <p:cNvPr id="9" name="Striped Right Arrow 8"/>
          <p:cNvSpPr/>
          <p:nvPr/>
        </p:nvSpPr>
        <p:spPr>
          <a:xfrm>
            <a:off x="990600" y="4572000"/>
            <a:ext cx="2654808" cy="1371600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</a:p>
        </p:txBody>
      </p:sp>
      <p:sp>
        <p:nvSpPr>
          <p:cNvPr id="10" name="Flowchart: Card 9"/>
          <p:cNvSpPr/>
          <p:nvPr/>
        </p:nvSpPr>
        <p:spPr>
          <a:xfrm>
            <a:off x="3657600" y="3962400"/>
            <a:ext cx="4876800" cy="2438400"/>
          </a:xfrm>
          <a:prstGeom prst="flowChartPunchedCard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452437" indent="-342900" algn="just">
              <a:buFont typeface="+mj-lt"/>
              <a:buAutoNum type="arabicPeriod"/>
              <a:defRPr/>
            </a:pP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. </a:t>
            </a:r>
          </a:p>
          <a:p>
            <a:pPr marL="452437" indent="-342900" algn="just">
              <a:buFont typeface="+mj-lt"/>
              <a:buAutoNum type="arabicPeriod"/>
              <a:defRPr/>
            </a:pP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simbolik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penafsiran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Action Button: Forward or Next 1">
            <a:hlinkClick r:id="rId3" action="ppaction://hlinksldjump" highlightClick="1"/>
          </p:cNvPr>
          <p:cNvSpPr/>
          <p:nvPr/>
        </p:nvSpPr>
        <p:spPr>
          <a:xfrm>
            <a:off x="7924800" y="6248400"/>
            <a:ext cx="8382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7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1143000"/>
            <a:ext cx="2057400" cy="533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A. Klasik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381000"/>
            <a:ext cx="56978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 err="1">
                <a:solidFill>
                  <a:schemeClr val="bg1"/>
                </a:solidFill>
              </a:rPr>
              <a:t>Perspektif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Interaksionis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simbolik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media4.picsearch.com/is?l834Z2zo95f42z7oUbGNF-ATmeEAcQzt-u2wreT6NfA&amp;height=29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2590800"/>
            <a:ext cx="16002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owchart: Terminator 6"/>
          <p:cNvSpPr/>
          <p:nvPr/>
        </p:nvSpPr>
        <p:spPr>
          <a:xfrm>
            <a:off x="21771" y="5105400"/>
            <a:ext cx="2057400" cy="381000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dirty="0" smtClean="0"/>
              <a:t>Max Weber</a:t>
            </a:r>
            <a:endParaRPr lang="en-US" dirty="0"/>
          </a:p>
        </p:txBody>
      </p:sp>
      <p:sp>
        <p:nvSpPr>
          <p:cNvPr id="6" name="Frame 5"/>
          <p:cNvSpPr/>
          <p:nvPr/>
        </p:nvSpPr>
        <p:spPr>
          <a:xfrm>
            <a:off x="2362200" y="1828800"/>
            <a:ext cx="3429000" cy="1676400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Konsep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tindakan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sosial</a:t>
            </a:r>
            <a:r>
              <a:rPr lang="en-US" dirty="0" smtClean="0">
                <a:solidFill>
                  <a:schemeClr val="tx1"/>
                </a:solidFill>
              </a:rPr>
              <a:t> : </a:t>
            </a:r>
            <a:r>
              <a:rPr lang="en-US" dirty="0" err="1" smtClean="0">
                <a:solidFill>
                  <a:schemeClr val="tx1"/>
                </a:solidFill>
              </a:rPr>
              <a:t>tindakan</a:t>
            </a:r>
            <a:r>
              <a:rPr lang="en-US" dirty="0" smtClean="0">
                <a:solidFill>
                  <a:schemeClr val="tx1"/>
                </a:solidFill>
              </a:rPr>
              <a:t> / </a:t>
            </a:r>
            <a:r>
              <a:rPr lang="en-US" dirty="0" err="1" smtClean="0">
                <a:solidFill>
                  <a:schemeClr val="tx1"/>
                </a:solidFill>
              </a:rPr>
              <a:t>perilaku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dilakukan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masyarakat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umumnya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lowchart: Multidocument 8"/>
          <p:cNvSpPr/>
          <p:nvPr/>
        </p:nvSpPr>
        <p:spPr>
          <a:xfrm>
            <a:off x="2590800" y="3733800"/>
            <a:ext cx="6248400" cy="3124200"/>
          </a:xfrm>
          <a:prstGeom prst="flowChartMultidocumen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  <a:defRPr/>
            </a:pPr>
            <a:r>
              <a:rPr lang="en-US" dirty="0" err="1" smtClean="0"/>
              <a:t>Karya-karyanya</a:t>
            </a:r>
            <a:r>
              <a:rPr lang="en-US" dirty="0" smtClean="0"/>
              <a:t> :</a:t>
            </a:r>
            <a:endParaRPr lang="en-US" dirty="0"/>
          </a:p>
          <a:p>
            <a:pPr>
              <a:defRPr/>
            </a:pPr>
            <a:r>
              <a:rPr lang="en-US" sz="1100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. Die rationale und </a:t>
            </a:r>
            <a:r>
              <a:rPr lang="en-US" dirty="0" err="1">
                <a:solidFill>
                  <a:schemeClr val="bg1"/>
                </a:solidFill>
              </a:rPr>
              <a:t>soziologische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Grundlagen</a:t>
            </a:r>
            <a:r>
              <a:rPr lang="en-US" dirty="0">
                <a:solidFill>
                  <a:schemeClr val="bg1"/>
                </a:solidFill>
              </a:rPr>
              <a:t> der  </a:t>
            </a:r>
            <a:r>
              <a:rPr lang="en-US" dirty="0" err="1">
                <a:solidFill>
                  <a:schemeClr val="bg1"/>
                </a:solidFill>
              </a:rPr>
              <a:t>Musik</a:t>
            </a:r>
            <a:r>
              <a:rPr lang="en-US" dirty="0" smtClean="0">
                <a:solidFill>
                  <a:schemeClr val="bg1"/>
                </a:solidFill>
              </a:rPr>
              <a:t>.: </a:t>
            </a:r>
            <a:r>
              <a:rPr lang="en-US" dirty="0" err="1" smtClean="0">
                <a:solidFill>
                  <a:schemeClr val="bg1"/>
                </a:solidFill>
              </a:rPr>
              <a:t>tindakan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sosial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cara</a:t>
            </a:r>
            <a:r>
              <a:rPr lang="en-US" dirty="0">
                <a:solidFill>
                  <a:schemeClr val="bg1"/>
                </a:solidFill>
              </a:rPr>
              <a:t> ‘</a:t>
            </a:r>
            <a:r>
              <a:rPr lang="en-US" dirty="0" err="1">
                <a:solidFill>
                  <a:schemeClr val="bg1"/>
                </a:solidFill>
              </a:rPr>
              <a:t>Verstehen</a:t>
            </a:r>
            <a:r>
              <a:rPr lang="en-US" dirty="0">
                <a:solidFill>
                  <a:schemeClr val="bg1"/>
                </a:solidFill>
              </a:rPr>
              <a:t>’ (</a:t>
            </a:r>
            <a:r>
              <a:rPr lang="en-US" dirty="0" err="1">
                <a:solidFill>
                  <a:schemeClr val="bg1"/>
                </a:solidFill>
              </a:rPr>
              <a:t>dipahami</a:t>
            </a:r>
            <a:r>
              <a:rPr lang="en-US" dirty="0">
                <a:solidFill>
                  <a:schemeClr val="bg1"/>
                </a:solidFill>
              </a:rPr>
              <a:t> / </a:t>
            </a:r>
            <a:r>
              <a:rPr lang="en-US" dirty="0" err="1">
                <a:solidFill>
                  <a:schemeClr val="bg1"/>
                </a:solidFill>
              </a:rPr>
              <a:t>dimengerti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mendalam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en-US" dirty="0">
              <a:solidFill>
                <a:schemeClr val="bg1"/>
              </a:solidFill>
            </a:endParaRPr>
          </a:p>
          <a:p>
            <a:pPr algn="just">
              <a:defRPr/>
            </a:pPr>
            <a:r>
              <a:rPr lang="en-US" dirty="0">
                <a:solidFill>
                  <a:schemeClr val="bg1"/>
                </a:solidFill>
              </a:rPr>
              <a:t>2.Gesammelte </a:t>
            </a:r>
            <a:r>
              <a:rPr lang="en-US" dirty="0" err="1">
                <a:solidFill>
                  <a:schemeClr val="bg1"/>
                </a:solidFill>
              </a:rPr>
              <a:t>Aufsatze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Religionssoziologie</a:t>
            </a:r>
            <a:r>
              <a:rPr lang="en-US" dirty="0" smtClean="0">
                <a:solidFill>
                  <a:schemeClr val="bg1"/>
                </a:solidFill>
              </a:rPr>
              <a:t>: ‘</a:t>
            </a:r>
            <a:r>
              <a:rPr lang="en-US" dirty="0" err="1" smtClean="0">
                <a:solidFill>
                  <a:schemeClr val="bg1"/>
                </a:solidFill>
              </a:rPr>
              <a:t>Etika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Protestan</a:t>
            </a:r>
            <a:r>
              <a:rPr lang="en-US" dirty="0" smtClean="0">
                <a:solidFill>
                  <a:schemeClr val="bg1"/>
                </a:solidFill>
              </a:rPr>
              <a:t>’; </a:t>
            </a:r>
            <a:r>
              <a:rPr lang="en-US" dirty="0" err="1" smtClean="0">
                <a:solidFill>
                  <a:schemeClr val="bg1"/>
                </a:solidFill>
              </a:rPr>
              <a:t>manusia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ditugaskan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Tuhan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mengelolah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dunia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tapi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milik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pribadi</a:t>
            </a:r>
            <a:endParaRPr lang="en-US" dirty="0"/>
          </a:p>
        </p:txBody>
      </p:sp>
      <p:sp>
        <p:nvSpPr>
          <p:cNvPr id="11" name="4-Point Star 10"/>
          <p:cNvSpPr/>
          <p:nvPr/>
        </p:nvSpPr>
        <p:spPr>
          <a:xfrm>
            <a:off x="1905000" y="1828800"/>
            <a:ext cx="762000" cy="762000"/>
          </a:xfrm>
          <a:prstGeom prst="star4">
            <a:avLst>
              <a:gd name="adj" fmla="val 1428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1"/>
          <p:cNvSpPr/>
          <p:nvPr/>
        </p:nvSpPr>
        <p:spPr>
          <a:xfrm>
            <a:off x="2209800" y="3886200"/>
            <a:ext cx="762000" cy="762000"/>
          </a:xfrm>
          <a:prstGeom prst="star4">
            <a:avLst>
              <a:gd name="adj" fmla="val 14286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ction Button: Forward or Next 1">
            <a:hlinkClick r:id="rId4" action="ppaction://hlinksldjump" highlightClick="1"/>
          </p:cNvPr>
          <p:cNvSpPr/>
          <p:nvPr/>
        </p:nvSpPr>
        <p:spPr>
          <a:xfrm>
            <a:off x="8458200" y="6096000"/>
            <a:ext cx="6858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3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219200"/>
            <a:ext cx="2057400" cy="533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B. Modern</a:t>
            </a:r>
            <a:endParaRPr lang="en-US" dirty="0"/>
          </a:p>
        </p:txBody>
      </p:sp>
      <p:sp>
        <p:nvSpPr>
          <p:cNvPr id="5" name="Flowchart: Terminator 4"/>
          <p:cNvSpPr/>
          <p:nvPr/>
        </p:nvSpPr>
        <p:spPr>
          <a:xfrm>
            <a:off x="0" y="5029200"/>
            <a:ext cx="2590800" cy="45720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09537" indent="0">
              <a:spcBef>
                <a:spcPct val="0"/>
              </a:spcBef>
              <a:buNone/>
              <a:defRPr/>
            </a:pPr>
            <a:r>
              <a:rPr lang="id-ID" dirty="0">
                <a:solidFill>
                  <a:srgbClr val="0070C0"/>
                </a:solidFill>
              </a:rPr>
              <a:t>George Herbert </a:t>
            </a:r>
            <a:r>
              <a:rPr lang="en-US" altLang="id-ID" dirty="0">
                <a:solidFill>
                  <a:srgbClr val="0070C0"/>
                </a:solidFill>
              </a:rPr>
              <a:t>Mead </a:t>
            </a:r>
            <a:endParaRPr lang="id-ID" altLang="id-ID" dirty="0">
              <a:solidFill>
                <a:srgbClr val="0070C0"/>
              </a:solidFill>
            </a:endParaRPr>
          </a:p>
        </p:txBody>
      </p:sp>
      <p:pic>
        <p:nvPicPr>
          <p:cNvPr id="2050" name="Picture 2" descr="http://media2.picsearch.com/is?tIP3_RcJBJxkSdG7uiPlsrgU1DM322iEVBCDSWffR3w&amp;height=18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18288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lowchart: Internal Storage 5"/>
          <p:cNvSpPr/>
          <p:nvPr/>
        </p:nvSpPr>
        <p:spPr>
          <a:xfrm>
            <a:off x="2971800" y="2514600"/>
            <a:ext cx="4724400" cy="2743200"/>
          </a:xfrm>
          <a:prstGeom prst="flowChartInternalStorag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Terminologi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: </a:t>
            </a:r>
            <a:endParaRPr lang="en-US" dirty="0" smtClean="0"/>
          </a:p>
          <a:p>
            <a:pPr algn="just"/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isyarat</a:t>
            </a:r>
            <a:r>
              <a:rPr lang="en-US" dirty="0"/>
              <a:t> non verbal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verbal yang </a:t>
            </a:r>
            <a:r>
              <a:rPr lang="en-US" dirty="0" err="1"/>
              <a:t>dimaknai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kesepakatan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endParaRPr lang="en-US" dirty="0"/>
          </a:p>
        </p:txBody>
      </p:sp>
      <p:sp>
        <p:nvSpPr>
          <p:cNvPr id="7" name="4-Point Star 6"/>
          <p:cNvSpPr/>
          <p:nvPr/>
        </p:nvSpPr>
        <p:spPr>
          <a:xfrm>
            <a:off x="2667000" y="2209800"/>
            <a:ext cx="914400" cy="914400"/>
          </a:xfrm>
          <a:prstGeom prst="star4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ction Button: Forward or Next 1">
            <a:hlinkClick r:id="rId4" action="ppaction://hlinksldjump" highlightClick="1"/>
          </p:cNvPr>
          <p:cNvSpPr/>
          <p:nvPr/>
        </p:nvSpPr>
        <p:spPr>
          <a:xfrm>
            <a:off x="7924800" y="5791200"/>
            <a:ext cx="838200" cy="838200"/>
          </a:xfrm>
          <a:prstGeom prst="actionButtonForwardNex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5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ultidocument 3"/>
          <p:cNvSpPr/>
          <p:nvPr/>
        </p:nvSpPr>
        <p:spPr>
          <a:xfrm>
            <a:off x="0" y="1143000"/>
            <a:ext cx="2286000" cy="758952"/>
          </a:xfrm>
          <a:prstGeom prst="flowChartMultidocumen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dirty="0" err="1">
                <a:solidFill>
                  <a:schemeClr val="tx1"/>
                </a:solidFill>
              </a:rPr>
              <a:t>Karya-karyanya</a:t>
            </a:r>
            <a:r>
              <a:rPr lang="en-US" dirty="0">
                <a:solidFill>
                  <a:schemeClr val="tx1"/>
                </a:solidFill>
              </a:rPr>
              <a:t> :</a:t>
            </a:r>
          </a:p>
        </p:txBody>
      </p:sp>
      <p:sp>
        <p:nvSpPr>
          <p:cNvPr id="9" name="Flowchart: Predefined Process 8"/>
          <p:cNvSpPr/>
          <p:nvPr/>
        </p:nvSpPr>
        <p:spPr>
          <a:xfrm>
            <a:off x="381000" y="2438400"/>
            <a:ext cx="2133600" cy="1603248"/>
          </a:xfrm>
          <a:prstGeom prst="flowChartPredefinedProcess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Simbolic</a:t>
            </a:r>
            <a:r>
              <a:rPr lang="en-US" dirty="0" smtClean="0"/>
              <a:t> Interactionism</a:t>
            </a:r>
            <a:endParaRPr lang="en-US" dirty="0"/>
          </a:p>
        </p:txBody>
      </p:sp>
      <p:sp>
        <p:nvSpPr>
          <p:cNvPr id="10" name="4-Point Star 9"/>
          <p:cNvSpPr/>
          <p:nvPr/>
        </p:nvSpPr>
        <p:spPr>
          <a:xfrm>
            <a:off x="33130" y="2133600"/>
            <a:ext cx="762000" cy="838200"/>
          </a:xfrm>
          <a:prstGeom prst="star4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ame 10"/>
          <p:cNvSpPr/>
          <p:nvPr/>
        </p:nvSpPr>
        <p:spPr>
          <a:xfrm>
            <a:off x="2133600" y="1905000"/>
            <a:ext cx="1447800" cy="1295400"/>
          </a:xfrm>
          <a:prstGeom prst="fram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Konsep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tindakan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3810000" y="762000"/>
            <a:ext cx="5681472" cy="6096000"/>
          </a:xfrm>
          <a:prstGeom prst="verticalScrol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ü"/>
              <a:defRPr/>
            </a:pPr>
            <a:r>
              <a:rPr lang="en-US" b="1" dirty="0" err="1"/>
              <a:t>Gestur</a:t>
            </a:r>
            <a:r>
              <a:rPr lang="en-US" b="1" dirty="0"/>
              <a:t> : </a:t>
            </a:r>
            <a:r>
              <a:rPr lang="en-US" b="1" dirty="0" err="1"/>
              <a:t>ada</a:t>
            </a:r>
            <a:r>
              <a:rPr lang="en-US" b="1" dirty="0"/>
              <a:t> </a:t>
            </a:r>
            <a:r>
              <a:rPr lang="en-US" b="1" dirty="0" err="1"/>
              <a:t>hubungan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gestur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stimulus, yang </a:t>
            </a:r>
            <a:r>
              <a:rPr lang="en-US" b="1" dirty="0" err="1"/>
              <a:t>menghasilkan</a:t>
            </a:r>
            <a:r>
              <a:rPr lang="en-US" b="1" dirty="0"/>
              <a:t> </a:t>
            </a:r>
            <a:r>
              <a:rPr lang="en-US" b="1" dirty="0" err="1"/>
              <a:t>respon</a:t>
            </a:r>
            <a:r>
              <a:rPr lang="en-US" b="1" dirty="0"/>
              <a:t>.</a:t>
            </a:r>
          </a:p>
          <a:p>
            <a:pPr marL="285750" indent="-285750" algn="just">
              <a:buFont typeface="Wingdings" pitchFamily="2" charset="2"/>
              <a:buChar char="ü"/>
              <a:defRPr/>
            </a:pPr>
            <a:r>
              <a:rPr lang="en-US" b="1" dirty="0" err="1"/>
              <a:t>Simbol</a:t>
            </a:r>
            <a:r>
              <a:rPr lang="en-US" b="1" dirty="0"/>
              <a:t> : </a:t>
            </a:r>
            <a:r>
              <a:rPr lang="en-US" b="1" dirty="0" err="1"/>
              <a:t>gestur</a:t>
            </a:r>
            <a:r>
              <a:rPr lang="en-US" b="1" dirty="0"/>
              <a:t> </a:t>
            </a:r>
            <a:r>
              <a:rPr lang="en-US" b="1" dirty="0" err="1"/>
              <a:t>hanya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 </a:t>
            </a:r>
            <a:r>
              <a:rPr lang="en-US" b="1" dirty="0" err="1"/>
              <a:t>diinterpretasikan</a:t>
            </a:r>
            <a:r>
              <a:rPr lang="en-US" b="1" dirty="0"/>
              <a:t>, </a:t>
            </a:r>
            <a:r>
              <a:rPr lang="en-US" b="1" dirty="0" err="1"/>
              <a:t>sehingga</a:t>
            </a:r>
            <a:r>
              <a:rPr lang="en-US" b="1" dirty="0"/>
              <a:t> </a:t>
            </a:r>
            <a:r>
              <a:rPr lang="en-US" b="1" dirty="0" err="1"/>
              <a:t>simbol</a:t>
            </a:r>
            <a:r>
              <a:rPr lang="en-US" b="1" dirty="0"/>
              <a:t> </a:t>
            </a:r>
            <a:r>
              <a:rPr lang="en-US" b="1" dirty="0" err="1"/>
              <a:t>menyebabkan</a:t>
            </a:r>
            <a:r>
              <a:rPr lang="en-US" b="1" dirty="0"/>
              <a:t> </a:t>
            </a:r>
            <a:r>
              <a:rPr lang="en-US" b="1" dirty="0" err="1"/>
              <a:t>terbentuknya</a:t>
            </a:r>
            <a:r>
              <a:rPr lang="en-US" b="1" dirty="0"/>
              <a:t> </a:t>
            </a:r>
            <a:r>
              <a:rPr lang="en-US" b="1" dirty="0" err="1"/>
              <a:t>pikiran</a:t>
            </a:r>
            <a:r>
              <a:rPr lang="en-US" b="1" dirty="0"/>
              <a:t>.</a:t>
            </a:r>
          </a:p>
          <a:p>
            <a:pPr marL="285750" indent="-285750" algn="just">
              <a:buFont typeface="Wingdings" pitchFamily="2" charset="2"/>
              <a:buChar char="ü"/>
              <a:defRPr/>
            </a:pPr>
            <a:r>
              <a:rPr lang="en-US" b="1" dirty="0"/>
              <a:t>Mind (</a:t>
            </a:r>
            <a:r>
              <a:rPr lang="en-US" b="1" dirty="0" err="1"/>
              <a:t>pikiran</a:t>
            </a:r>
            <a:r>
              <a:rPr lang="en-US" b="1" dirty="0"/>
              <a:t>, </a:t>
            </a:r>
            <a:r>
              <a:rPr lang="en-US" b="1" dirty="0" err="1"/>
              <a:t>akal</a:t>
            </a:r>
            <a:r>
              <a:rPr lang="en-US" b="1" dirty="0"/>
              <a:t> </a:t>
            </a:r>
            <a:r>
              <a:rPr lang="en-US" b="1" dirty="0" err="1"/>
              <a:t>budi</a:t>
            </a:r>
            <a:r>
              <a:rPr lang="en-US" b="1" dirty="0"/>
              <a:t>) : </a:t>
            </a:r>
            <a:r>
              <a:rPr lang="en-US" b="1" dirty="0" err="1"/>
              <a:t>tindakan</a:t>
            </a:r>
            <a:r>
              <a:rPr lang="en-US" b="1" dirty="0"/>
              <a:t> </a:t>
            </a:r>
            <a:r>
              <a:rPr lang="en-US" b="1" dirty="0" err="1"/>
              <a:t>melibatkan</a:t>
            </a:r>
            <a:r>
              <a:rPr lang="en-US" b="1" dirty="0"/>
              <a:t> proses mental, yang </a:t>
            </a:r>
            <a:r>
              <a:rPr lang="en-US" b="1" dirty="0" err="1"/>
              <a:t>menghasilkan</a:t>
            </a:r>
            <a:r>
              <a:rPr lang="en-US" b="1" dirty="0"/>
              <a:t> </a:t>
            </a:r>
            <a:r>
              <a:rPr lang="en-US" b="1" dirty="0" err="1"/>
              <a:t>pikiran</a:t>
            </a:r>
            <a:r>
              <a:rPr lang="en-US" b="1" dirty="0"/>
              <a:t>, </a:t>
            </a:r>
            <a:r>
              <a:rPr lang="en-US" b="1" dirty="0" err="1"/>
              <a:t>kemudian</a:t>
            </a:r>
            <a:r>
              <a:rPr lang="en-US" b="1" dirty="0"/>
              <a:t> </a:t>
            </a:r>
            <a:r>
              <a:rPr lang="en-US" b="1" dirty="0" err="1"/>
              <a:t>menghasilkan</a:t>
            </a:r>
            <a:r>
              <a:rPr lang="en-US" b="1" dirty="0"/>
              <a:t> </a:t>
            </a:r>
            <a:r>
              <a:rPr lang="en-US" b="1" dirty="0" err="1"/>
              <a:t>simbol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arti</a:t>
            </a:r>
            <a:r>
              <a:rPr lang="en-US" b="1" dirty="0"/>
              <a:t> </a:t>
            </a:r>
            <a:r>
              <a:rPr lang="en-US" b="1" dirty="0" err="1"/>
              <a:t>gestur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bahasa</a:t>
            </a:r>
            <a:r>
              <a:rPr lang="en-US" b="1" dirty="0"/>
              <a:t>.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sebab</a:t>
            </a:r>
            <a:r>
              <a:rPr lang="en-US" b="1" dirty="0"/>
              <a:t> </a:t>
            </a:r>
            <a:r>
              <a:rPr lang="en-US" b="1" dirty="0" err="1"/>
              <a:t>itu</a:t>
            </a:r>
            <a:r>
              <a:rPr lang="en-US" b="1" dirty="0"/>
              <a:t> ‘ mind’ 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fleksibilitas</a:t>
            </a:r>
            <a:endParaRPr lang="en-US" b="1" dirty="0"/>
          </a:p>
          <a:p>
            <a:pPr marL="285750" indent="-285750" algn="just">
              <a:buFont typeface="Wingdings" pitchFamily="2" charset="2"/>
              <a:buChar char="ü"/>
              <a:defRPr/>
            </a:pPr>
            <a:r>
              <a:rPr lang="en-US" b="1" dirty="0"/>
              <a:t>Self (</a:t>
            </a:r>
            <a:r>
              <a:rPr lang="en-US" b="1" dirty="0" err="1"/>
              <a:t>Diri</a:t>
            </a:r>
            <a:r>
              <a:rPr lang="en-US" b="1" dirty="0"/>
              <a:t>)</a:t>
            </a:r>
            <a:r>
              <a:rPr lang="en-US" dirty="0"/>
              <a:t> : Self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sadar</a:t>
            </a:r>
            <a:r>
              <a:rPr lang="en-US" dirty="0"/>
              <a:t> yang </a:t>
            </a:r>
            <a:r>
              <a:rPr lang="en-US" dirty="0" err="1"/>
              <a:t>didalamnya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.</a:t>
            </a:r>
          </a:p>
          <a:p>
            <a:pPr marL="285750" indent="-285750" algn="just">
              <a:buFont typeface="Wingdings" pitchFamily="2" charset="2"/>
              <a:buChar char="ü"/>
              <a:defRPr/>
            </a:pPr>
            <a:r>
              <a:rPr lang="en-US" b="1" dirty="0"/>
              <a:t>I and Me :</a:t>
            </a:r>
            <a:r>
              <a:rPr lang="en-US" dirty="0"/>
              <a:t> “I”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 sebagai </a:t>
            </a:r>
            <a:r>
              <a:rPr lang="en-US" dirty="0" err="1"/>
              <a:t>subjek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‘me’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</a:t>
            </a:r>
          </a:p>
          <a:p>
            <a:pPr marL="285750" indent="-285750" algn="just">
              <a:buFont typeface="Wingdings" pitchFamily="2" charset="2"/>
              <a:buChar char="ü"/>
              <a:defRPr/>
            </a:pPr>
            <a:r>
              <a:rPr lang="en-US" b="1" dirty="0"/>
              <a:t>Society (</a:t>
            </a:r>
            <a:r>
              <a:rPr lang="en-US" b="1" dirty="0" err="1"/>
              <a:t>Masyarakat</a:t>
            </a:r>
            <a:r>
              <a:rPr lang="en-US" b="1" dirty="0"/>
              <a:t>) :</a:t>
            </a:r>
            <a:r>
              <a:rPr lang="en-US" dirty="0"/>
              <a:t> 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sebagai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akal</a:t>
            </a:r>
            <a:r>
              <a:rPr lang="en-US" dirty="0"/>
              <a:t> </a:t>
            </a:r>
            <a:r>
              <a:rPr lang="en-US" dirty="0" err="1"/>
              <a:t>budi</a:t>
            </a:r>
            <a:r>
              <a:rPr lang="en-US" dirty="0"/>
              <a:t>  (mind)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(self) </a:t>
            </a:r>
            <a:r>
              <a:rPr lang="en-US" dirty="0" err="1"/>
              <a:t>muncul</a:t>
            </a:r>
            <a:r>
              <a:rPr lang="en-US" dirty="0"/>
              <a:t>. </a:t>
            </a:r>
            <a:endParaRPr lang="en-US" b="1" dirty="0"/>
          </a:p>
        </p:txBody>
      </p:sp>
      <p:sp>
        <p:nvSpPr>
          <p:cNvPr id="14" name="Flowchart: Internal Storage 13"/>
          <p:cNvSpPr/>
          <p:nvPr/>
        </p:nvSpPr>
        <p:spPr>
          <a:xfrm>
            <a:off x="3505200" y="3505200"/>
            <a:ext cx="1066800" cy="1450848"/>
          </a:xfrm>
          <a:prstGeom prst="flowChartInternal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Mind, Self and Society</a:t>
            </a:r>
            <a:endParaRPr lang="en-US" dirty="0"/>
          </a:p>
        </p:txBody>
      </p:sp>
      <p:sp>
        <p:nvSpPr>
          <p:cNvPr id="15" name="4-Point Star 14"/>
          <p:cNvSpPr/>
          <p:nvPr/>
        </p:nvSpPr>
        <p:spPr>
          <a:xfrm>
            <a:off x="3200400" y="3429000"/>
            <a:ext cx="609600" cy="685800"/>
          </a:xfrm>
          <a:prstGeom prst="star4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ction Button: Home 2">
            <a:hlinkClick r:id="rId3" action="ppaction://hlinksldjump" highlightClick="1"/>
          </p:cNvPr>
          <p:cNvSpPr/>
          <p:nvPr/>
        </p:nvSpPr>
        <p:spPr>
          <a:xfrm>
            <a:off x="2362200" y="5638800"/>
            <a:ext cx="838200" cy="9906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0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Perspektif</a:t>
            </a:r>
            <a:r>
              <a:rPr lang="en-US" dirty="0" smtClean="0"/>
              <a:t> </a:t>
            </a:r>
            <a:r>
              <a:rPr lang="en-US" dirty="0" err="1" smtClean="0"/>
              <a:t>Teologis</a:t>
            </a:r>
            <a:endParaRPr lang="en-US" dirty="0"/>
          </a:p>
        </p:txBody>
      </p:sp>
      <p:pic>
        <p:nvPicPr>
          <p:cNvPr id="3074" name="Picture 2" descr="http://media1.picsearch.com/is?sA5Zm4rIpwDklPTqo7-0uBadxf8OmnnyL9aU_pAG2F0&amp;height=2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149542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lowchart: Terminator 5"/>
          <p:cNvSpPr/>
          <p:nvPr/>
        </p:nvSpPr>
        <p:spPr>
          <a:xfrm>
            <a:off x="0" y="4267200"/>
            <a:ext cx="2057400" cy="381000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dirty="0" smtClean="0"/>
              <a:t>Abraham </a:t>
            </a:r>
            <a:r>
              <a:rPr lang="en-US" dirty="0" err="1" smtClean="0"/>
              <a:t>Kuyper</a:t>
            </a:r>
            <a:endParaRPr lang="en-US" dirty="0"/>
          </a:p>
        </p:txBody>
      </p:sp>
      <p:sp>
        <p:nvSpPr>
          <p:cNvPr id="7" name="Can 6"/>
          <p:cNvSpPr/>
          <p:nvPr/>
        </p:nvSpPr>
        <p:spPr>
          <a:xfrm>
            <a:off x="1676400" y="2209800"/>
            <a:ext cx="1447800" cy="2057400"/>
          </a:xfrm>
          <a:prstGeom prst="ca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Eropa</a:t>
            </a:r>
            <a:endParaRPr lang="en-US" dirty="0"/>
          </a:p>
        </p:txBody>
      </p:sp>
      <p:sp>
        <p:nvSpPr>
          <p:cNvPr id="5" name="Flowchart: Punched Tape 4"/>
          <p:cNvSpPr/>
          <p:nvPr/>
        </p:nvSpPr>
        <p:spPr>
          <a:xfrm>
            <a:off x="2133600" y="1676400"/>
            <a:ext cx="1981200" cy="1109472"/>
          </a:xfrm>
          <a:prstGeom prst="flowChartPunchedTap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1.Keberadaan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sosialis</a:t>
            </a:r>
            <a:endParaRPr lang="en-US" dirty="0"/>
          </a:p>
        </p:txBody>
      </p:sp>
      <p:sp>
        <p:nvSpPr>
          <p:cNvPr id="8" name="Cloud Callout 7"/>
          <p:cNvSpPr/>
          <p:nvPr/>
        </p:nvSpPr>
        <p:spPr>
          <a:xfrm>
            <a:off x="4876800" y="-228600"/>
            <a:ext cx="5257800" cy="5105400"/>
          </a:xfrm>
          <a:prstGeom prst="cloudCallout">
            <a:avLst>
              <a:gd name="adj1" fmla="val -64431"/>
              <a:gd name="adj2" fmla="val 119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id-ID" dirty="0" smtClean="0"/>
          </a:p>
          <a:p>
            <a:endParaRPr lang="en-US" altLang="id-ID" dirty="0"/>
          </a:p>
          <a:p>
            <a:r>
              <a:rPr lang="en-US" altLang="id-ID" dirty="0" err="1" smtClean="0"/>
              <a:t>Apa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itu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sosialis</a:t>
            </a:r>
            <a:r>
              <a:rPr lang="en-US" altLang="id-ID" dirty="0" smtClean="0"/>
              <a:t>???</a:t>
            </a:r>
            <a:endParaRPr lang="en-US" altLang="id-ID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altLang="id-ID" dirty="0" err="1"/>
              <a:t>Istilah</a:t>
            </a:r>
            <a:r>
              <a:rPr lang="en-US" altLang="id-ID" dirty="0"/>
              <a:t> </a:t>
            </a:r>
            <a:r>
              <a:rPr lang="en-US" altLang="id-ID" dirty="0" err="1"/>
              <a:t>sosialis</a:t>
            </a:r>
            <a:r>
              <a:rPr lang="en-US" altLang="id-ID" dirty="0"/>
              <a:t> </a:t>
            </a:r>
            <a:r>
              <a:rPr lang="en-US" altLang="id-ID" dirty="0" err="1"/>
              <a:t>mengacu</a:t>
            </a:r>
            <a:r>
              <a:rPr lang="en-US" altLang="id-ID" dirty="0"/>
              <a:t> </a:t>
            </a:r>
            <a:r>
              <a:rPr lang="en-US" altLang="id-ID" dirty="0" err="1"/>
              <a:t>pada</a:t>
            </a:r>
            <a:r>
              <a:rPr lang="en-US" altLang="id-ID" dirty="0"/>
              <a:t> </a:t>
            </a:r>
            <a:r>
              <a:rPr lang="en-US" altLang="id-ID" dirty="0" err="1"/>
              <a:t>beberapa</a:t>
            </a:r>
            <a:r>
              <a:rPr lang="en-US" altLang="id-ID" dirty="0"/>
              <a:t> </a:t>
            </a:r>
            <a:r>
              <a:rPr lang="en-US" altLang="id-ID" dirty="0" err="1"/>
              <a:t>hal</a:t>
            </a:r>
            <a:r>
              <a:rPr lang="en-US" altLang="id-ID" dirty="0"/>
              <a:t> yang </a:t>
            </a:r>
            <a:r>
              <a:rPr lang="en-US" altLang="id-ID" dirty="0" err="1"/>
              <a:t>berkaitan</a:t>
            </a:r>
            <a:r>
              <a:rPr lang="en-US" altLang="id-ID" dirty="0"/>
              <a:t> </a:t>
            </a:r>
            <a:r>
              <a:rPr lang="en-US" altLang="id-ID" dirty="0" err="1"/>
              <a:t>dengan</a:t>
            </a:r>
            <a:r>
              <a:rPr lang="en-US" altLang="id-ID" dirty="0"/>
              <a:t> </a:t>
            </a:r>
            <a:r>
              <a:rPr lang="en-US" altLang="id-ID" dirty="0" err="1"/>
              <a:t>ideologi</a:t>
            </a:r>
            <a:r>
              <a:rPr lang="en-US" altLang="id-ID" dirty="0"/>
              <a:t> </a:t>
            </a:r>
            <a:r>
              <a:rPr lang="en-US" altLang="id-ID" dirty="0" err="1"/>
              <a:t>atau</a:t>
            </a:r>
            <a:r>
              <a:rPr lang="en-US" altLang="id-ID" dirty="0"/>
              <a:t> </a:t>
            </a:r>
            <a:r>
              <a:rPr lang="en-US" altLang="id-ID" dirty="0" err="1"/>
              <a:t>kelompok</a:t>
            </a:r>
            <a:r>
              <a:rPr lang="en-US" altLang="id-ID" dirty="0"/>
              <a:t> </a:t>
            </a:r>
            <a:r>
              <a:rPr lang="en-US" altLang="id-ID" dirty="0" err="1"/>
              <a:t>ideologi</a:t>
            </a:r>
            <a:r>
              <a:rPr lang="en-US" altLang="id-ID" dirty="0"/>
              <a:t>, </a:t>
            </a:r>
            <a:r>
              <a:rPr lang="en-US" altLang="id-ID" dirty="0" err="1"/>
              <a:t>sistem</a:t>
            </a:r>
            <a:r>
              <a:rPr lang="en-US" altLang="id-ID" dirty="0"/>
              <a:t> </a:t>
            </a:r>
            <a:r>
              <a:rPr lang="en-US" altLang="id-ID" dirty="0" err="1"/>
              <a:t>ekonomi</a:t>
            </a:r>
            <a:r>
              <a:rPr lang="en-US" altLang="id-ID" dirty="0"/>
              <a:t>,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sistem</a:t>
            </a:r>
            <a:r>
              <a:rPr lang="en-US" altLang="id-ID" dirty="0"/>
              <a:t> </a:t>
            </a:r>
            <a:r>
              <a:rPr lang="en-US" altLang="id-ID" dirty="0" err="1"/>
              <a:t>negara</a:t>
            </a:r>
            <a:r>
              <a:rPr lang="en-US" altLang="id-ID" dirty="0"/>
              <a:t>.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altLang="id-ID" dirty="0" err="1"/>
              <a:t>Istilah</a:t>
            </a:r>
            <a:r>
              <a:rPr lang="en-US" altLang="id-ID" dirty="0"/>
              <a:t> </a:t>
            </a:r>
            <a:r>
              <a:rPr lang="en-US" altLang="id-ID" dirty="0" err="1"/>
              <a:t>ini</a:t>
            </a:r>
            <a:r>
              <a:rPr lang="en-US" altLang="id-ID" dirty="0"/>
              <a:t> </a:t>
            </a:r>
            <a:r>
              <a:rPr lang="en-US" altLang="id-ID" dirty="0" err="1"/>
              <a:t>digunakan</a:t>
            </a:r>
            <a:r>
              <a:rPr lang="en-US" altLang="id-ID" dirty="0"/>
              <a:t> </a:t>
            </a:r>
            <a:r>
              <a:rPr lang="en-US" altLang="id-ID" dirty="0" err="1"/>
              <a:t>abad</a:t>
            </a:r>
            <a:r>
              <a:rPr lang="en-US" altLang="id-ID" dirty="0"/>
              <a:t> </a:t>
            </a:r>
            <a:r>
              <a:rPr lang="en-US" altLang="id-ID" dirty="0" err="1"/>
              <a:t>ke</a:t>
            </a:r>
            <a:r>
              <a:rPr lang="en-US" altLang="id-ID" dirty="0"/>
              <a:t> 19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berawal</a:t>
            </a:r>
            <a:r>
              <a:rPr lang="en-US" altLang="id-ID" dirty="0"/>
              <a:t> </a:t>
            </a:r>
            <a:r>
              <a:rPr lang="en-US" altLang="id-ID" dirty="0" err="1"/>
              <a:t>dari</a:t>
            </a:r>
            <a:r>
              <a:rPr lang="en-US" altLang="id-ID" dirty="0"/>
              <a:t> </a:t>
            </a:r>
            <a:r>
              <a:rPr lang="en-US" altLang="id-ID" dirty="0" err="1"/>
              <a:t>pergolakan</a:t>
            </a:r>
            <a:r>
              <a:rPr lang="en-US" altLang="id-ID" dirty="0"/>
              <a:t> </a:t>
            </a:r>
            <a:r>
              <a:rPr lang="en-US" altLang="id-ID" dirty="0" err="1"/>
              <a:t>kaum</a:t>
            </a:r>
            <a:r>
              <a:rPr lang="en-US" altLang="id-ID" dirty="0"/>
              <a:t> </a:t>
            </a:r>
            <a:r>
              <a:rPr lang="en-US" altLang="id-ID" dirty="0" err="1"/>
              <a:t>buruh</a:t>
            </a:r>
            <a:r>
              <a:rPr lang="en-US" altLang="id-ID" dirty="0"/>
              <a:t> </a:t>
            </a:r>
            <a:r>
              <a:rPr lang="en-US" altLang="id-ID" dirty="0" err="1"/>
              <a:t>industri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buruh</a:t>
            </a:r>
            <a:r>
              <a:rPr lang="en-US" altLang="id-ID" dirty="0"/>
              <a:t> </a:t>
            </a:r>
            <a:r>
              <a:rPr lang="en-US" altLang="id-ID" dirty="0" err="1"/>
              <a:t>tani</a:t>
            </a:r>
            <a:r>
              <a:rPr lang="en-US" altLang="id-ID" dirty="0"/>
              <a:t> yang </a:t>
            </a:r>
            <a:r>
              <a:rPr lang="en-US" altLang="id-ID" dirty="0" err="1"/>
              <a:t>menitik</a:t>
            </a:r>
            <a:r>
              <a:rPr lang="en-US" altLang="id-ID" dirty="0"/>
              <a:t> </a:t>
            </a:r>
            <a:r>
              <a:rPr lang="en-US" altLang="id-ID" dirty="0" err="1"/>
              <a:t>beratkan</a:t>
            </a:r>
            <a:r>
              <a:rPr lang="en-US" altLang="id-ID" dirty="0"/>
              <a:t> </a:t>
            </a:r>
            <a:r>
              <a:rPr lang="en-US" altLang="id-ID" dirty="0" err="1"/>
              <a:t>pada</a:t>
            </a:r>
            <a:r>
              <a:rPr lang="en-US" altLang="id-ID" dirty="0"/>
              <a:t> </a:t>
            </a:r>
            <a:r>
              <a:rPr lang="en-US" altLang="id-ID" dirty="0" err="1"/>
              <a:t>prinsip</a:t>
            </a:r>
            <a:r>
              <a:rPr lang="en-US" altLang="id-ID" dirty="0"/>
              <a:t> </a:t>
            </a:r>
            <a:r>
              <a:rPr lang="en-US" altLang="id-ID" dirty="0" err="1"/>
              <a:t>solidaritas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memperjuangkan</a:t>
            </a:r>
            <a:r>
              <a:rPr lang="en-US" altLang="id-ID" dirty="0"/>
              <a:t> </a:t>
            </a:r>
            <a:r>
              <a:rPr lang="en-US" altLang="id-ID" dirty="0" err="1"/>
              <a:t>masyarakat</a:t>
            </a:r>
            <a:r>
              <a:rPr lang="en-US" altLang="id-ID" dirty="0"/>
              <a:t> egalitarian </a:t>
            </a:r>
            <a:r>
              <a:rPr lang="en-US" altLang="id-ID" dirty="0" err="1"/>
              <a:t>dengan</a:t>
            </a:r>
            <a:r>
              <a:rPr lang="en-US" altLang="id-ID" dirty="0"/>
              <a:t> </a:t>
            </a:r>
            <a:r>
              <a:rPr lang="en-US" altLang="id-ID" dirty="0" err="1"/>
              <a:t>sistem</a:t>
            </a:r>
            <a:r>
              <a:rPr lang="en-US" altLang="id-ID" dirty="0"/>
              <a:t> </a:t>
            </a:r>
            <a:r>
              <a:rPr lang="en-US" altLang="id-ID" dirty="0" err="1"/>
              <a:t>ekonomi</a:t>
            </a:r>
            <a:r>
              <a:rPr lang="en-US" altLang="id-ID" dirty="0"/>
              <a:t> yang </a:t>
            </a:r>
            <a:r>
              <a:rPr lang="en-US" altLang="id-ID" dirty="0" err="1"/>
              <a:t>dapat</a:t>
            </a:r>
            <a:r>
              <a:rPr lang="en-US" altLang="id-ID" dirty="0"/>
              <a:t> </a:t>
            </a:r>
            <a:r>
              <a:rPr lang="en-US" altLang="id-ID" dirty="0" err="1"/>
              <a:t>melayani</a:t>
            </a:r>
            <a:r>
              <a:rPr lang="en-US" altLang="id-ID" dirty="0"/>
              <a:t> </a:t>
            </a:r>
            <a:r>
              <a:rPr lang="en-US" altLang="id-ID" dirty="0" err="1"/>
              <a:t>masyarakat</a:t>
            </a:r>
            <a:r>
              <a:rPr lang="en-US" altLang="id-ID" dirty="0"/>
              <a:t>.</a:t>
            </a:r>
          </a:p>
        </p:txBody>
      </p:sp>
      <p:sp>
        <p:nvSpPr>
          <p:cNvPr id="9" name="Double Wave 8"/>
          <p:cNvSpPr/>
          <p:nvPr/>
        </p:nvSpPr>
        <p:spPr>
          <a:xfrm>
            <a:off x="2057400" y="4038600"/>
            <a:ext cx="1752600" cy="914400"/>
          </a:xfrm>
          <a:prstGeom prst="double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</a:t>
            </a:r>
            <a:r>
              <a:rPr lang="en-US" b="1" dirty="0"/>
              <a:t> </a:t>
            </a:r>
            <a:r>
              <a:rPr lang="en-US" b="1" dirty="0" err="1"/>
              <a:t>Masalah-masalah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4114800" y="4724400"/>
            <a:ext cx="5029200" cy="1984248"/>
          </a:xfrm>
          <a:prstGeom prst="wedgeRoundRectCallout">
            <a:avLst>
              <a:gd name="adj1" fmla="val -57630"/>
              <a:gd name="adj2" fmla="val -3495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revolusi</a:t>
            </a:r>
            <a:r>
              <a:rPr lang="en-US" dirty="0"/>
              <a:t> </a:t>
            </a:r>
            <a:r>
              <a:rPr lang="en-US" dirty="0" err="1" smtClean="0"/>
              <a:t>Prancis</a:t>
            </a:r>
            <a:r>
              <a:rPr lang="en-US" dirty="0" smtClean="0"/>
              <a:t> </a:t>
            </a:r>
            <a:r>
              <a:rPr lang="en-US" dirty="0"/>
              <a:t>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err="1"/>
              <a:t>membuang</a:t>
            </a:r>
            <a:r>
              <a:rPr lang="en-US" dirty="0"/>
              <a:t> </a:t>
            </a:r>
            <a:r>
              <a:rPr lang="en-US" dirty="0" err="1"/>
              <a:t>iman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Tuhan</a:t>
            </a: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err="1"/>
              <a:t>menyangkal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menolak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kekekalan</a:t>
            </a: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err="1"/>
              <a:t>menghilangkan</a:t>
            </a:r>
            <a:r>
              <a:rPr lang="en-US" dirty="0"/>
              <a:t> </a:t>
            </a:r>
            <a:r>
              <a:rPr lang="en-US" dirty="0" err="1"/>
              <a:t>ikatan-ikatan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menggantikannya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.</a:t>
            </a:r>
          </a:p>
        </p:txBody>
      </p:sp>
      <p:sp>
        <p:nvSpPr>
          <p:cNvPr id="2" name="Action Button: Forward or Next 1">
            <a:hlinkClick r:id="rId4" action="ppaction://hlinksldjump" highlightClick="1"/>
          </p:cNvPr>
          <p:cNvSpPr/>
          <p:nvPr/>
        </p:nvSpPr>
        <p:spPr>
          <a:xfrm>
            <a:off x="990600" y="5867400"/>
            <a:ext cx="9144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828800"/>
            <a:ext cx="7239000" cy="4191000"/>
          </a:xfrm>
        </p:spPr>
      </p:pic>
      <p:sp>
        <p:nvSpPr>
          <p:cNvPr id="2" name="Action Button: Home 1">
            <a:hlinkClick r:id="rId3" action="ppaction://hlinksldjump" highlightClick="1"/>
          </p:cNvPr>
          <p:cNvSpPr/>
          <p:nvPr/>
        </p:nvSpPr>
        <p:spPr>
          <a:xfrm>
            <a:off x="7848600" y="6096000"/>
            <a:ext cx="990600" cy="7620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1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Instruksional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534400" cy="4800600"/>
          </a:xfrm>
        </p:spPr>
        <p:txBody>
          <a:bodyPr/>
          <a:lstStyle/>
          <a:p>
            <a:pPr lvl="0"/>
            <a:r>
              <a:rPr lang="es-MX" dirty="0" err="1"/>
              <a:t>Mahasiswa</a:t>
            </a:r>
            <a:r>
              <a:rPr lang="es-MX" dirty="0"/>
              <a:t> </a:t>
            </a:r>
            <a:r>
              <a:rPr lang="es-MX" dirty="0" err="1"/>
              <a:t>dapat</a:t>
            </a:r>
            <a:r>
              <a:rPr lang="es-MX" dirty="0"/>
              <a:t> </a:t>
            </a:r>
            <a:r>
              <a:rPr lang="es-MX" dirty="0" err="1" smtClean="0"/>
              <a:t>menjelaskan</a:t>
            </a:r>
            <a:r>
              <a:rPr lang="es-MX" dirty="0" smtClean="0"/>
              <a:t> </a:t>
            </a:r>
            <a:r>
              <a:rPr lang="es-MX" dirty="0" err="1"/>
              <a:t>dengan</a:t>
            </a:r>
            <a:r>
              <a:rPr lang="es-MX" dirty="0"/>
              <a:t> kata-kata </a:t>
            </a:r>
            <a:r>
              <a:rPr lang="es-MX" dirty="0" err="1"/>
              <a:t>sendiri</a:t>
            </a:r>
            <a:r>
              <a:rPr lang="es-MX" dirty="0"/>
              <a:t> </a:t>
            </a:r>
            <a:r>
              <a:rPr lang="es-MX" dirty="0" err="1"/>
              <a:t>tentang</a:t>
            </a:r>
            <a:r>
              <a:rPr lang="es-MX" dirty="0"/>
              <a:t> </a:t>
            </a:r>
            <a:r>
              <a:rPr lang="es-MX" dirty="0" err="1"/>
              <a:t>arti</a:t>
            </a:r>
            <a:r>
              <a:rPr lang="es-MX" dirty="0"/>
              <a:t> </a:t>
            </a:r>
            <a:r>
              <a:rPr lang="es-MX" dirty="0" err="1"/>
              <a:t>perspektif</a:t>
            </a:r>
            <a:r>
              <a:rPr lang="es-MX" dirty="0"/>
              <a:t> </a:t>
            </a:r>
            <a:r>
              <a:rPr lang="es-MX" dirty="0" err="1"/>
              <a:t>dalam</a:t>
            </a:r>
            <a:r>
              <a:rPr lang="es-MX" dirty="0"/>
              <a:t> </a:t>
            </a:r>
            <a:r>
              <a:rPr lang="es-MX" dirty="0" err="1"/>
              <a:t>Sosiologi</a:t>
            </a:r>
            <a:endParaRPr lang="en-US" dirty="0"/>
          </a:p>
          <a:p>
            <a:pPr lvl="0"/>
            <a:r>
              <a:rPr lang="es-MX" dirty="0" err="1"/>
              <a:t>Mahasiswa</a:t>
            </a:r>
            <a:r>
              <a:rPr lang="es-MX" dirty="0"/>
              <a:t> </a:t>
            </a:r>
            <a:r>
              <a:rPr lang="es-MX" dirty="0" err="1"/>
              <a:t>dapat</a:t>
            </a:r>
            <a:r>
              <a:rPr lang="es-MX" dirty="0"/>
              <a:t> </a:t>
            </a:r>
            <a:r>
              <a:rPr lang="es-MX" dirty="0" err="1"/>
              <a:t>membedakan</a:t>
            </a:r>
            <a:r>
              <a:rPr lang="es-MX" dirty="0"/>
              <a:t> </a:t>
            </a:r>
            <a:r>
              <a:rPr lang="es-MX" dirty="0" err="1"/>
              <a:t>tentang</a:t>
            </a:r>
            <a:r>
              <a:rPr lang="es-MX" dirty="0"/>
              <a:t>  </a:t>
            </a:r>
            <a:r>
              <a:rPr lang="es-MX" dirty="0" err="1"/>
              <a:t>teori</a:t>
            </a:r>
            <a:r>
              <a:rPr lang="es-MX" dirty="0"/>
              <a:t> </a:t>
            </a:r>
            <a:r>
              <a:rPr lang="es-MX" dirty="0" err="1"/>
              <a:t>fungsional</a:t>
            </a:r>
            <a:r>
              <a:rPr lang="es-MX" dirty="0"/>
              <a:t>, </a:t>
            </a:r>
            <a:r>
              <a:rPr lang="es-MX" dirty="0" err="1"/>
              <a:t>teori</a:t>
            </a:r>
            <a:r>
              <a:rPr lang="es-MX" dirty="0"/>
              <a:t> </a:t>
            </a:r>
            <a:r>
              <a:rPr lang="es-MX" dirty="0" err="1"/>
              <a:t>konflik</a:t>
            </a:r>
            <a:r>
              <a:rPr lang="es-MX" dirty="0"/>
              <a:t>, dan </a:t>
            </a:r>
            <a:r>
              <a:rPr lang="es-MX" dirty="0" err="1"/>
              <a:t>teori</a:t>
            </a:r>
            <a:r>
              <a:rPr lang="es-MX" dirty="0"/>
              <a:t> </a:t>
            </a:r>
            <a:r>
              <a:rPr lang="es-MX" dirty="0" err="1"/>
              <a:t>tindakan</a:t>
            </a:r>
            <a:r>
              <a:rPr lang="es-MX" dirty="0"/>
              <a:t> </a:t>
            </a:r>
            <a:r>
              <a:rPr lang="es-MX" dirty="0" err="1"/>
              <a:t>sosial</a:t>
            </a:r>
            <a:r>
              <a:rPr lang="es-MX" dirty="0"/>
              <a:t> </a:t>
            </a:r>
            <a:r>
              <a:rPr lang="es-MX" dirty="0" err="1"/>
              <a:t>atau</a:t>
            </a:r>
            <a:r>
              <a:rPr lang="es-MX" dirty="0"/>
              <a:t> </a:t>
            </a:r>
            <a:r>
              <a:rPr lang="es-MX" dirty="0" err="1"/>
              <a:t>teori</a:t>
            </a:r>
            <a:r>
              <a:rPr lang="es-MX" dirty="0"/>
              <a:t> </a:t>
            </a:r>
            <a:r>
              <a:rPr lang="es-MX" dirty="0" err="1"/>
              <a:t>interaksionis</a:t>
            </a:r>
            <a:r>
              <a:rPr lang="es-MX" dirty="0"/>
              <a:t> </a:t>
            </a:r>
            <a:r>
              <a:rPr lang="es-MX" dirty="0" err="1"/>
              <a:t>simbolik</a:t>
            </a:r>
            <a:r>
              <a:rPr lang="es-MX" dirty="0"/>
              <a:t>.</a:t>
            </a:r>
            <a:endParaRPr lang="en-US" dirty="0"/>
          </a:p>
          <a:p>
            <a:pPr lvl="0"/>
            <a:r>
              <a:rPr lang="es-MX" dirty="0" err="1"/>
              <a:t>Mahasiswa</a:t>
            </a:r>
            <a:r>
              <a:rPr lang="es-MX" dirty="0"/>
              <a:t> </a:t>
            </a:r>
            <a:r>
              <a:rPr lang="es-MX" dirty="0" err="1"/>
              <a:t>dapat</a:t>
            </a:r>
            <a:r>
              <a:rPr lang="es-MX" dirty="0"/>
              <a:t> </a:t>
            </a:r>
            <a:r>
              <a:rPr lang="es-MX" dirty="0" err="1" smtClean="0"/>
              <a:t>menunjukkan</a:t>
            </a:r>
            <a:r>
              <a:rPr lang="es-MX" dirty="0" smtClean="0"/>
              <a:t> </a:t>
            </a:r>
            <a:r>
              <a:rPr lang="es-MX" dirty="0" err="1"/>
              <a:t>bentuk</a:t>
            </a:r>
            <a:r>
              <a:rPr lang="es-MX" dirty="0"/>
              <a:t> </a:t>
            </a:r>
            <a:r>
              <a:rPr lang="es-MX" dirty="0" err="1"/>
              <a:t>tantangan</a:t>
            </a:r>
            <a:r>
              <a:rPr lang="es-MX" dirty="0"/>
              <a:t> </a:t>
            </a:r>
            <a:r>
              <a:rPr lang="es-MX" dirty="0" err="1"/>
              <a:t>masyarakat</a:t>
            </a:r>
            <a:r>
              <a:rPr lang="es-MX" dirty="0"/>
              <a:t> </a:t>
            </a:r>
            <a:r>
              <a:rPr lang="es-MX" dirty="0" err="1"/>
              <a:t>menghadapi</a:t>
            </a:r>
            <a:r>
              <a:rPr lang="es-MX" dirty="0"/>
              <a:t>  </a:t>
            </a:r>
            <a:r>
              <a:rPr lang="es-MX" dirty="0" err="1"/>
              <a:t>pandangan</a:t>
            </a:r>
            <a:r>
              <a:rPr lang="es-MX" dirty="0"/>
              <a:t> </a:t>
            </a:r>
            <a:r>
              <a:rPr lang="es-MX" dirty="0" err="1"/>
              <a:t>kelompok</a:t>
            </a:r>
            <a:r>
              <a:rPr lang="es-MX" dirty="0"/>
              <a:t> </a:t>
            </a:r>
            <a:r>
              <a:rPr lang="es-MX" dirty="0" err="1"/>
              <a:t>sosialis</a:t>
            </a:r>
            <a:r>
              <a:rPr lang="es-MX" dirty="0"/>
              <a:t>.</a:t>
            </a:r>
            <a:endParaRPr lang="en-US" dirty="0"/>
          </a:p>
          <a:p>
            <a:pPr algn="just"/>
            <a:endParaRPr lang="en-US" dirty="0" smtClean="0"/>
          </a:p>
          <a:p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6934200" y="6172200"/>
            <a:ext cx="838200" cy="6858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Sunarto</a:t>
            </a:r>
            <a:r>
              <a:rPr lang="en-US" dirty="0"/>
              <a:t>, </a:t>
            </a:r>
            <a:r>
              <a:rPr lang="en-US" dirty="0" err="1"/>
              <a:t>Kamanto</a:t>
            </a:r>
            <a:r>
              <a:rPr lang="en-US" dirty="0"/>
              <a:t>; </a:t>
            </a:r>
            <a:r>
              <a:rPr lang="en-US" b="1" i="1" dirty="0" err="1"/>
              <a:t>Pengantar</a:t>
            </a:r>
            <a:r>
              <a:rPr lang="en-US" b="1" i="1" dirty="0"/>
              <a:t> </a:t>
            </a:r>
            <a:r>
              <a:rPr lang="en-US" b="1" i="1" dirty="0" err="1"/>
              <a:t>Sosiologi</a:t>
            </a:r>
            <a:r>
              <a:rPr lang="en-US" dirty="0"/>
              <a:t> (</a:t>
            </a:r>
            <a:r>
              <a:rPr lang="en-US" dirty="0" err="1"/>
              <a:t>Edisi</a:t>
            </a:r>
            <a:r>
              <a:rPr lang="en-US" dirty="0"/>
              <a:t> </a:t>
            </a:r>
            <a:r>
              <a:rPr lang="en-US" dirty="0" err="1"/>
              <a:t>Revisi</a:t>
            </a:r>
            <a:r>
              <a:rPr lang="en-US" dirty="0"/>
              <a:t>),  Jakarta: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Penerbit</a:t>
            </a:r>
            <a:r>
              <a:rPr lang="en-US" dirty="0"/>
              <a:t> FE </a:t>
            </a:r>
            <a:r>
              <a:rPr lang="en-US" dirty="0" err="1"/>
              <a:t>Universitas</a:t>
            </a:r>
            <a:r>
              <a:rPr lang="en-US" dirty="0"/>
              <a:t> Indonesia, </a:t>
            </a:r>
            <a:r>
              <a:rPr lang="en-US" dirty="0" smtClean="0"/>
              <a:t>2004, </a:t>
            </a:r>
            <a:r>
              <a:rPr lang="en-US" dirty="0" err="1"/>
              <a:t>hal</a:t>
            </a:r>
            <a:r>
              <a:rPr lang="en-US" dirty="0"/>
              <a:t>.  213 -230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Andersen, Margaret, L; Taylor, Howard, F; </a:t>
            </a:r>
            <a:r>
              <a:rPr lang="en-US" b="1" i="1" dirty="0"/>
              <a:t>Sociology</a:t>
            </a:r>
            <a:r>
              <a:rPr lang="en-US" dirty="0"/>
              <a:t>, USA : Thomson Learning, </a:t>
            </a:r>
            <a:r>
              <a:rPr lang="en-US" dirty="0" err="1"/>
              <a:t>Inc</a:t>
            </a:r>
            <a:r>
              <a:rPr lang="en-US" dirty="0"/>
              <a:t>, </a:t>
            </a:r>
            <a:r>
              <a:rPr lang="en-US" dirty="0" smtClean="0"/>
              <a:t>2005, </a:t>
            </a:r>
            <a:r>
              <a:rPr lang="en-US" dirty="0" err="1"/>
              <a:t>hal</a:t>
            </a:r>
            <a:r>
              <a:rPr lang="en-US" dirty="0"/>
              <a:t>. 13 – 31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s-MX" dirty="0" err="1"/>
              <a:t>Horton</a:t>
            </a:r>
            <a:r>
              <a:rPr lang="es-MX" dirty="0"/>
              <a:t>, Paul. B; </a:t>
            </a:r>
            <a:r>
              <a:rPr lang="es-MX" dirty="0" err="1"/>
              <a:t>Hunt</a:t>
            </a:r>
            <a:r>
              <a:rPr lang="es-MX" dirty="0"/>
              <a:t>, Chester, L; </a:t>
            </a:r>
            <a:r>
              <a:rPr lang="es-MX" b="1" i="1" dirty="0" err="1"/>
              <a:t>Sosiologi</a:t>
            </a:r>
            <a:r>
              <a:rPr lang="es-MX" dirty="0"/>
              <a:t>,  </a:t>
            </a:r>
            <a:r>
              <a:rPr lang="es-MX" dirty="0" err="1"/>
              <a:t>Jakarta</a:t>
            </a:r>
            <a:r>
              <a:rPr lang="es-MX" dirty="0"/>
              <a:t> : </a:t>
            </a:r>
            <a:r>
              <a:rPr lang="es-MX" dirty="0" err="1"/>
              <a:t>Penerbit</a:t>
            </a:r>
            <a:r>
              <a:rPr lang="es-MX" dirty="0"/>
              <a:t> </a:t>
            </a:r>
            <a:r>
              <a:rPr lang="es-MX" dirty="0" err="1"/>
              <a:t>Erlangga</a:t>
            </a:r>
            <a:r>
              <a:rPr lang="es-MX" dirty="0"/>
              <a:t>, </a:t>
            </a:r>
            <a:r>
              <a:rPr lang="es-MX" dirty="0" smtClean="0"/>
              <a:t>1999,</a:t>
            </a:r>
            <a:r>
              <a:rPr lang="en-US" dirty="0" smtClean="0"/>
              <a:t> </a:t>
            </a:r>
            <a:r>
              <a:rPr lang="en-US" dirty="0" err="1"/>
              <a:t>hal</a:t>
            </a:r>
            <a:r>
              <a:rPr lang="en-US" dirty="0"/>
              <a:t>. 208 – 210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s-MX" dirty="0" err="1"/>
              <a:t>Kuyper</a:t>
            </a:r>
            <a:r>
              <a:rPr lang="es-MX" dirty="0"/>
              <a:t>, Abraham; </a:t>
            </a:r>
            <a:r>
              <a:rPr lang="es-MX" b="1" i="1" dirty="0" err="1"/>
              <a:t>Iman</a:t>
            </a:r>
            <a:r>
              <a:rPr lang="es-MX" b="1" i="1" dirty="0"/>
              <a:t> Kristen dan Problema </a:t>
            </a:r>
            <a:r>
              <a:rPr lang="es-MX" b="1" i="1" dirty="0" err="1"/>
              <a:t>Sosial</a:t>
            </a:r>
            <a:r>
              <a:rPr lang="es-MX" dirty="0"/>
              <a:t>,  Surabaya : </a:t>
            </a:r>
            <a:r>
              <a:rPr lang="es-MX" dirty="0" err="1"/>
              <a:t>Momentum</a:t>
            </a:r>
            <a:r>
              <a:rPr lang="es-MX" dirty="0"/>
              <a:t>, </a:t>
            </a:r>
            <a:r>
              <a:rPr lang="es-MX" dirty="0" smtClean="0"/>
              <a:t>2004, </a:t>
            </a:r>
            <a:r>
              <a:rPr lang="en-US" dirty="0" err="1" smtClean="0"/>
              <a:t>hal</a:t>
            </a:r>
            <a:r>
              <a:rPr lang="en-US" dirty="0"/>
              <a:t>. 48 </a:t>
            </a:r>
            <a:r>
              <a:rPr lang="en-US" dirty="0" smtClean="0"/>
              <a:t>– 68</a:t>
            </a:r>
          </a:p>
          <a:p>
            <a:pPr marL="0" indent="0">
              <a:buNone/>
            </a:pPr>
            <a:r>
              <a:rPr lang="fi-FI" dirty="0"/>
              <a:t> 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8229600" y="6019800"/>
            <a:ext cx="762000" cy="6858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1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/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sz="4000" dirty="0" err="1" smtClean="0"/>
              <a:t>Pemikiran</a:t>
            </a:r>
            <a:r>
              <a:rPr lang="en-US" sz="4000" dirty="0" smtClean="0"/>
              <a:t>  </a:t>
            </a:r>
            <a:r>
              <a:rPr lang="en-US" sz="4000" dirty="0" err="1" smtClean="0"/>
              <a:t>Dasar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Pengertian</a:t>
            </a:r>
            <a:r>
              <a:rPr lang="en-US" sz="4000" dirty="0"/>
              <a:t/>
            </a:r>
            <a:br>
              <a:rPr lang="en-US" sz="40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  <a:defRPr/>
            </a:pPr>
            <a:endParaRPr lang="en-US" dirty="0" smtClean="0">
              <a:solidFill>
                <a:srgbClr val="C00000"/>
              </a:solidFill>
            </a:endParaRPr>
          </a:p>
          <a:p>
            <a:pPr marL="0" indent="0" algn="just">
              <a:buNone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Horizontal Scroll 3"/>
          <p:cNvSpPr/>
          <p:nvPr/>
        </p:nvSpPr>
        <p:spPr>
          <a:xfrm>
            <a:off x="609600" y="1143000"/>
            <a:ext cx="5943600" cy="2557272"/>
          </a:xfrm>
          <a:prstGeom prst="horizontalScroll">
            <a:avLst>
              <a:gd name="adj" fmla="val 25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US" sz="2000" dirty="0" err="1">
                <a:solidFill>
                  <a:srgbClr val="C00000"/>
                </a:solidFill>
              </a:rPr>
              <a:t>Pemikiran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 err="1">
                <a:solidFill>
                  <a:srgbClr val="C00000"/>
                </a:solidFill>
              </a:rPr>
              <a:t>Dasar</a:t>
            </a:r>
            <a:endParaRPr lang="en-US" sz="2000" dirty="0">
              <a:solidFill>
                <a:srgbClr val="C00000"/>
              </a:solidFill>
            </a:endParaRPr>
          </a:p>
          <a:p>
            <a:pPr algn="just">
              <a:defRPr/>
            </a:pPr>
            <a:r>
              <a:rPr lang="en-US" sz="2000" dirty="0" err="1"/>
              <a:t>Perspektif</a:t>
            </a:r>
            <a:r>
              <a:rPr lang="en-US" sz="2000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kumpulan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keyakinan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. </a:t>
            </a:r>
          </a:p>
        </p:txBody>
      </p:sp>
      <p:sp>
        <p:nvSpPr>
          <p:cNvPr id="5" name="Horizontal Scroll 4"/>
          <p:cNvSpPr/>
          <p:nvPr/>
        </p:nvSpPr>
        <p:spPr>
          <a:xfrm>
            <a:off x="2438400" y="3200400"/>
            <a:ext cx="6248400" cy="3014472"/>
          </a:xfrm>
          <a:prstGeom prst="horizontalScroll">
            <a:avLst>
              <a:gd name="adj" fmla="val 2032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defRPr/>
            </a:pPr>
            <a:r>
              <a:rPr lang="en-US" sz="2400" dirty="0" err="1">
                <a:solidFill>
                  <a:srgbClr val="C00000"/>
                </a:solidFill>
              </a:rPr>
              <a:t>Pengertian</a:t>
            </a:r>
            <a:endParaRPr lang="en-US" sz="2400" dirty="0">
              <a:solidFill>
                <a:srgbClr val="C00000"/>
              </a:solidFill>
            </a:endParaRPr>
          </a:p>
          <a:p>
            <a:pPr algn="just">
              <a:defRPr/>
            </a:pP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konseptual</a:t>
            </a:r>
            <a:r>
              <a:rPr lang="en-US" dirty="0"/>
              <a:t>, </a:t>
            </a:r>
            <a:r>
              <a:rPr lang="en-US" dirty="0" err="1"/>
              <a:t>sekumpulan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, </a:t>
            </a:r>
            <a:r>
              <a:rPr lang="en-US" dirty="0" err="1"/>
              <a:t>gagasan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endParaRPr lang="en-US" sz="2000" dirty="0"/>
          </a:p>
        </p:txBody>
      </p:sp>
      <p:sp>
        <p:nvSpPr>
          <p:cNvPr id="6" name="Action Button: Forward or Next 5">
            <a:hlinkClick r:id="rId3" action="ppaction://hlinksldjump" highlightClick="1"/>
          </p:cNvPr>
          <p:cNvSpPr/>
          <p:nvPr/>
        </p:nvSpPr>
        <p:spPr>
          <a:xfrm>
            <a:off x="6324600" y="5715000"/>
            <a:ext cx="1066800" cy="9144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0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/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sz="4000" dirty="0" smtClean="0">
                <a:solidFill>
                  <a:srgbClr val="C00000"/>
                </a:solidFill>
              </a:rPr>
              <a:t/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altLang="id-ID" sz="4000" dirty="0" err="1" smtClean="0"/>
              <a:t>Mengapa</a:t>
            </a:r>
            <a:r>
              <a:rPr lang="en-US" altLang="id-ID" sz="4000" dirty="0" smtClean="0"/>
              <a:t> </a:t>
            </a:r>
            <a:r>
              <a:rPr lang="en-US" altLang="id-ID" sz="4000" dirty="0" err="1"/>
              <a:t>disebut</a:t>
            </a:r>
            <a:r>
              <a:rPr lang="en-US" altLang="id-ID" sz="4000" dirty="0"/>
              <a:t> </a:t>
            </a:r>
            <a:r>
              <a:rPr lang="en-US" altLang="id-ID" sz="4000" dirty="0" err="1"/>
              <a:t>Perspektif</a:t>
            </a:r>
            <a:r>
              <a:rPr lang="en-US" altLang="id-ID" sz="4000" dirty="0"/>
              <a:t> </a:t>
            </a:r>
            <a:r>
              <a:rPr lang="id-ID" altLang="id-ID" sz="4000" dirty="0"/>
              <a:t>Sosiologi</a:t>
            </a:r>
            <a:r>
              <a:rPr lang="en-US" altLang="id-ID" sz="4000" dirty="0"/>
              <a:t>???</a:t>
            </a:r>
            <a:r>
              <a:rPr lang="id-ID" altLang="id-ID" sz="4000" dirty="0"/>
              <a:t> </a:t>
            </a:r>
            <a:r>
              <a:rPr lang="en-US" altLang="id-ID" sz="4000" dirty="0"/>
              <a:t/>
            </a:r>
            <a:br>
              <a:rPr lang="en-US" altLang="id-ID" sz="4000" dirty="0"/>
            </a:br>
            <a:r>
              <a:rPr lang="en-US" sz="4000" dirty="0" smtClean="0">
                <a:solidFill>
                  <a:srgbClr val="C00000"/>
                </a:solidFill>
              </a:rPr>
              <a:t/>
            </a:r>
            <a:br>
              <a:rPr lang="en-US" sz="4000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143000" y="1295400"/>
            <a:ext cx="6096000" cy="914400"/>
          </a:xfrm>
          <a:prstGeom prst="roundRect">
            <a:avLst>
              <a:gd name="adj" fmla="val 3809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id-ID" dirty="0" smtClean="0"/>
          </a:p>
          <a:p>
            <a:pPr algn="just"/>
            <a:r>
              <a:rPr lang="en-US" altLang="id-ID" dirty="0" err="1" smtClean="0">
                <a:solidFill>
                  <a:srgbClr val="002060"/>
                </a:solidFill>
              </a:rPr>
              <a:t>Obyek</a:t>
            </a:r>
            <a:r>
              <a:rPr lang="en-US" altLang="id-ID" dirty="0" smtClean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Sosiologi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adalah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kehidupan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masyarakat</a:t>
            </a:r>
            <a:r>
              <a:rPr lang="en-US" altLang="id-ID" dirty="0">
                <a:solidFill>
                  <a:srgbClr val="002060"/>
                </a:solidFill>
              </a:rPr>
              <a:t> sebagai </a:t>
            </a:r>
            <a:r>
              <a:rPr lang="id-ID" altLang="id-ID" dirty="0">
                <a:solidFill>
                  <a:srgbClr val="002060"/>
                </a:solidFill>
              </a:rPr>
              <a:t>realitas sosial</a:t>
            </a:r>
            <a:r>
              <a:rPr lang="en-US" altLang="id-ID" dirty="0">
                <a:solidFill>
                  <a:srgbClr val="002060"/>
                </a:solidFill>
              </a:rPr>
              <a:t>, </a:t>
            </a:r>
            <a:r>
              <a:rPr lang="en-US" altLang="id-ID" dirty="0" err="1">
                <a:solidFill>
                  <a:srgbClr val="002060"/>
                </a:solidFill>
              </a:rPr>
              <a:t>dan</a:t>
            </a:r>
            <a:r>
              <a:rPr lang="en-US" altLang="id-ID" dirty="0">
                <a:solidFill>
                  <a:srgbClr val="002060"/>
                </a:solidFill>
              </a:rPr>
              <a:t> m</a:t>
            </a:r>
            <a:r>
              <a:rPr lang="id-ID" altLang="id-ID" dirty="0">
                <a:solidFill>
                  <a:srgbClr val="002060"/>
                </a:solidFill>
              </a:rPr>
              <a:t>asyarakat sebagai 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st</a:t>
            </a:r>
            <a:r>
              <a:rPr lang="id-ID" altLang="id-ID" dirty="0">
                <a:solidFill>
                  <a:srgbClr val="002060"/>
                </a:solidFill>
              </a:rPr>
              <a:t>ruktur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sosial</a:t>
            </a:r>
            <a:r>
              <a:rPr lang="en-US" altLang="id-ID" dirty="0">
                <a:solidFill>
                  <a:srgbClr val="002060"/>
                </a:solidFill>
              </a:rPr>
              <a:t>.</a:t>
            </a:r>
          </a:p>
          <a:p>
            <a:pPr algn="just"/>
            <a:endParaRPr lang="en-US" altLang="id-ID" dirty="0"/>
          </a:p>
        </p:txBody>
      </p:sp>
      <p:pic>
        <p:nvPicPr>
          <p:cNvPr id="1026" name="Picture 2" descr="http://media1.picsearch.com/is?nZ1A13yjOOAHwyPmfyOwc_nDo5oAZt3Tkmvzyz9YCy0&amp;height=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7200" y="2667000"/>
            <a:ext cx="914400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media1.picsearch.com/is?nZ1A13yjOOAHwyPmfyOwc_nDo5oAZt3Tkmvzyz9YCy0&amp;height=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66800" y="2667000"/>
            <a:ext cx="762000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owchart: Punched Tape 6"/>
          <p:cNvSpPr/>
          <p:nvPr/>
        </p:nvSpPr>
        <p:spPr>
          <a:xfrm>
            <a:off x="1752600" y="2286000"/>
            <a:ext cx="6553200" cy="1905000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en-US" altLang="id-ID" dirty="0" err="1" smtClean="0"/>
              <a:t>menekankan</a:t>
            </a:r>
            <a:r>
              <a:rPr lang="en-US" altLang="id-ID" dirty="0" smtClean="0"/>
              <a:t> </a:t>
            </a:r>
            <a:r>
              <a:rPr lang="en-US" altLang="id-ID" dirty="0" err="1"/>
              <a:t>pada</a:t>
            </a:r>
            <a:r>
              <a:rPr lang="en-US" altLang="id-ID" dirty="0"/>
              <a:t> </a:t>
            </a:r>
            <a:r>
              <a:rPr lang="en-US" altLang="id-ID" dirty="0" err="1"/>
              <a:t>penjelasan</a:t>
            </a:r>
            <a:r>
              <a:rPr lang="en-US" altLang="id-ID" dirty="0"/>
              <a:t> </a:t>
            </a:r>
            <a:r>
              <a:rPr lang="en-US" altLang="id-ID" dirty="0" err="1"/>
              <a:t>kebiasaan</a:t>
            </a:r>
            <a:r>
              <a:rPr lang="en-US" altLang="id-ID" dirty="0"/>
              <a:t> </a:t>
            </a:r>
            <a:r>
              <a:rPr lang="en-US" altLang="id-ID" dirty="0" smtClean="0"/>
              <a:t>individual yang    </a:t>
            </a:r>
            <a:r>
              <a:rPr lang="en-US" altLang="id-ID" dirty="0" err="1" smtClean="0"/>
              <a:t>mencerminkan</a:t>
            </a:r>
            <a:r>
              <a:rPr lang="en-US" altLang="id-ID" dirty="0" smtClean="0"/>
              <a:t> </a:t>
            </a:r>
            <a:r>
              <a:rPr lang="en-US" altLang="id-ID" dirty="0" err="1"/>
              <a:t>kebiasaan</a:t>
            </a:r>
            <a:r>
              <a:rPr lang="en-US" altLang="id-ID" dirty="0"/>
              <a:t> </a:t>
            </a:r>
            <a:r>
              <a:rPr lang="en-US" altLang="id-ID" dirty="0" err="1"/>
              <a:t>kelompok</a:t>
            </a:r>
            <a:r>
              <a:rPr lang="en-US" altLang="id-ID" dirty="0"/>
              <a:t> </a:t>
            </a:r>
            <a:r>
              <a:rPr lang="en-US" altLang="id-ID" dirty="0" err="1"/>
              <a:t>yaitu</a:t>
            </a:r>
            <a:r>
              <a:rPr lang="en-US" altLang="id-ID" dirty="0"/>
              <a:t> </a:t>
            </a:r>
            <a:r>
              <a:rPr lang="en-US" altLang="id-ID" dirty="0" err="1" smtClean="0"/>
              <a:t>adat-istiadat</a:t>
            </a:r>
            <a:r>
              <a:rPr lang="en-US" altLang="id-ID" dirty="0" smtClean="0"/>
              <a:t>  </a:t>
            </a:r>
            <a:r>
              <a:rPr lang="en-US" altLang="id-ID" dirty="0" err="1" smtClean="0"/>
              <a:t>masyarakat</a:t>
            </a:r>
            <a:r>
              <a:rPr lang="en-US" altLang="id-ID" dirty="0" smtClean="0"/>
              <a:t>  sebagai  </a:t>
            </a:r>
            <a:r>
              <a:rPr lang="en-US" altLang="id-ID" dirty="0" err="1" smtClean="0"/>
              <a:t>bentuk</a:t>
            </a:r>
            <a:r>
              <a:rPr lang="en-US" altLang="id-ID" dirty="0" smtClean="0"/>
              <a:t>  </a:t>
            </a:r>
            <a:r>
              <a:rPr lang="en-US" altLang="id-ID" dirty="0" err="1" smtClean="0"/>
              <a:t>dari</a:t>
            </a:r>
            <a:r>
              <a:rPr lang="en-US" altLang="id-ID" dirty="0" smtClean="0"/>
              <a:t>  </a:t>
            </a:r>
            <a:r>
              <a:rPr lang="en-US" altLang="id-ID" dirty="0" err="1" smtClean="0"/>
              <a:t>struktur</a:t>
            </a:r>
            <a:r>
              <a:rPr lang="en-US" altLang="id-ID" dirty="0" smtClean="0"/>
              <a:t>  </a:t>
            </a:r>
            <a:r>
              <a:rPr lang="en-US" altLang="id-ID" dirty="0" err="1" smtClean="0"/>
              <a:t>sosial</a:t>
            </a:r>
            <a:r>
              <a:rPr lang="en-US" altLang="id-ID" dirty="0"/>
              <a:t>. </a:t>
            </a:r>
            <a:endParaRPr lang="id-ID" altLang="id-ID" dirty="0"/>
          </a:p>
        </p:txBody>
      </p:sp>
      <p:sp>
        <p:nvSpPr>
          <p:cNvPr id="8" name="Rectangle 7"/>
          <p:cNvSpPr/>
          <p:nvPr/>
        </p:nvSpPr>
        <p:spPr>
          <a:xfrm>
            <a:off x="304800" y="4343400"/>
            <a:ext cx="157607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id-ID" dirty="0"/>
              <a:t>William James </a:t>
            </a:r>
            <a:endParaRPr lang="en-US" altLang="id-ID" dirty="0" smtClean="0"/>
          </a:p>
          <a:p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</a:p>
          <a:p>
            <a:r>
              <a:rPr lang="en-US" altLang="id-ID" dirty="0" smtClean="0"/>
              <a:t>John </a:t>
            </a:r>
            <a:r>
              <a:rPr lang="en-US" altLang="id-ID" dirty="0"/>
              <a:t>Dewey </a:t>
            </a:r>
            <a:endParaRPr lang="en-US" dirty="0"/>
          </a:p>
        </p:txBody>
      </p:sp>
      <p:sp>
        <p:nvSpPr>
          <p:cNvPr id="9" name="Smiley Face 8"/>
          <p:cNvSpPr/>
          <p:nvPr/>
        </p:nvSpPr>
        <p:spPr>
          <a:xfrm>
            <a:off x="2209800" y="4953000"/>
            <a:ext cx="914400" cy="106680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05000" y="6019800"/>
            <a:ext cx="1487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id-ID" b="1" dirty="0"/>
              <a:t>Para </a:t>
            </a:r>
            <a:r>
              <a:rPr lang="en-US" altLang="id-ID" b="1" dirty="0" err="1"/>
              <a:t>sosiolog</a:t>
            </a:r>
            <a:r>
              <a:rPr lang="en-US" altLang="id-ID" b="1" dirty="0"/>
              <a:t> </a:t>
            </a:r>
            <a:endParaRPr lang="en-US" b="1" dirty="0"/>
          </a:p>
        </p:txBody>
      </p:sp>
      <p:sp>
        <p:nvSpPr>
          <p:cNvPr id="11" name="Round Diagonal Corner Rectangle 10"/>
          <p:cNvSpPr/>
          <p:nvPr/>
        </p:nvSpPr>
        <p:spPr>
          <a:xfrm>
            <a:off x="3124200" y="4267200"/>
            <a:ext cx="6019800" cy="1752600"/>
          </a:xfrm>
          <a:prstGeom prst="round2DiagRect">
            <a:avLst>
              <a:gd name="adj1" fmla="val 50000"/>
              <a:gd name="adj2" fmla="val 35714"/>
            </a:avLst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en-US" altLang="id-ID" dirty="0" err="1">
                <a:solidFill>
                  <a:srgbClr val="002060"/>
                </a:solidFill>
              </a:rPr>
              <a:t>struktur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sosial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terdiri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atas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jalinan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interaksi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antar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manusia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dengan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cara</a:t>
            </a:r>
            <a:r>
              <a:rPr lang="en-US" altLang="id-ID" dirty="0">
                <a:solidFill>
                  <a:srgbClr val="002060"/>
                </a:solidFill>
              </a:rPr>
              <a:t> yang </a:t>
            </a:r>
            <a:r>
              <a:rPr lang="en-US" altLang="id-ID" dirty="0" err="1">
                <a:solidFill>
                  <a:srgbClr val="002060"/>
                </a:solidFill>
              </a:rPr>
              <a:t>relatif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stabil</a:t>
            </a:r>
            <a:r>
              <a:rPr lang="en-US" altLang="id-ID" dirty="0">
                <a:solidFill>
                  <a:srgbClr val="002060"/>
                </a:solidFill>
              </a:rPr>
              <a:t>. </a:t>
            </a:r>
            <a:r>
              <a:rPr lang="en-US" altLang="id-ID" dirty="0" err="1">
                <a:solidFill>
                  <a:srgbClr val="002060"/>
                </a:solidFill>
              </a:rPr>
              <a:t>Masyarakat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mewarisi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struktur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sosial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dalam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satu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pola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perilaku</a:t>
            </a:r>
            <a:r>
              <a:rPr lang="en-US" altLang="id-ID" dirty="0">
                <a:solidFill>
                  <a:srgbClr val="002060"/>
                </a:solidFill>
              </a:rPr>
              <a:t> yang </a:t>
            </a:r>
            <a:r>
              <a:rPr lang="en-US" altLang="id-ID" dirty="0" err="1">
                <a:solidFill>
                  <a:srgbClr val="002060"/>
                </a:solidFill>
              </a:rPr>
              <a:t>diturunkan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oleh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satu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generasi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ke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generasi</a:t>
            </a:r>
            <a:r>
              <a:rPr lang="en-US" altLang="id-ID" dirty="0">
                <a:solidFill>
                  <a:srgbClr val="002060"/>
                </a:solidFill>
              </a:rPr>
              <a:t> </a:t>
            </a:r>
            <a:r>
              <a:rPr lang="en-US" altLang="id-ID" dirty="0" err="1">
                <a:solidFill>
                  <a:srgbClr val="002060"/>
                </a:solidFill>
              </a:rPr>
              <a:t>berikutnya</a:t>
            </a:r>
            <a:r>
              <a:rPr lang="en-US" altLang="id-ID" dirty="0">
                <a:solidFill>
                  <a:srgbClr val="002060"/>
                </a:solidFill>
              </a:rPr>
              <a:t>, </a:t>
            </a:r>
            <a:r>
              <a:rPr lang="en-US" altLang="id-ID" dirty="0" err="1">
                <a:solidFill>
                  <a:srgbClr val="002060"/>
                </a:solidFill>
              </a:rPr>
              <a:t>melalui</a:t>
            </a:r>
            <a:r>
              <a:rPr lang="en-US" altLang="id-ID" dirty="0">
                <a:solidFill>
                  <a:srgbClr val="002060"/>
                </a:solidFill>
              </a:rPr>
              <a:t> proses </a:t>
            </a:r>
            <a:r>
              <a:rPr lang="en-US" altLang="id-ID" dirty="0" err="1">
                <a:solidFill>
                  <a:srgbClr val="002060"/>
                </a:solidFill>
              </a:rPr>
              <a:t>sosialisasi</a:t>
            </a:r>
            <a:r>
              <a:rPr lang="en-US" altLang="id-ID" dirty="0">
                <a:solidFill>
                  <a:srgbClr val="002060"/>
                </a:solidFill>
              </a:rPr>
              <a:t>. </a:t>
            </a:r>
            <a:endParaRPr lang="id-ID" altLang="id-ID" dirty="0">
              <a:solidFill>
                <a:srgbClr val="002060"/>
              </a:solidFill>
            </a:endParaRPr>
          </a:p>
        </p:txBody>
      </p:sp>
      <p:sp>
        <p:nvSpPr>
          <p:cNvPr id="5" name="Action Button: Forward or Next 4">
            <a:hlinkClick r:id="rId4" action="ppaction://hlinksldjump" highlightClick="1"/>
          </p:cNvPr>
          <p:cNvSpPr/>
          <p:nvPr/>
        </p:nvSpPr>
        <p:spPr>
          <a:xfrm>
            <a:off x="7772400" y="5791200"/>
            <a:ext cx="762000" cy="7620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9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7950" indent="0" algn="just">
              <a:buNone/>
              <a:defRPr/>
            </a:pPr>
            <a:endParaRPr lang="en-US" dirty="0"/>
          </a:p>
          <a:p>
            <a:pPr marL="107950" indent="0">
              <a:buNone/>
              <a:defRPr/>
            </a:pPr>
            <a:endParaRPr lang="en-US" dirty="0" smtClean="0"/>
          </a:p>
          <a:p>
            <a:pPr marL="107950" indent="0">
              <a:buNone/>
              <a:defRPr/>
            </a:pPr>
            <a:endParaRPr lang="en-US" dirty="0"/>
          </a:p>
          <a:p>
            <a:pPr marL="107950" indent="0">
              <a:buNone/>
              <a:defRPr/>
            </a:pPr>
            <a:endParaRPr lang="en-US" dirty="0"/>
          </a:p>
          <a:p>
            <a:pPr marL="107950" indent="0">
              <a:buNone/>
              <a:defRPr/>
            </a:pPr>
            <a:endParaRPr lang="en-US" dirty="0" smtClean="0"/>
          </a:p>
          <a:p>
            <a:pPr marL="107950" indent="0">
              <a:buNone/>
              <a:defRPr/>
            </a:pPr>
            <a:r>
              <a:rPr lang="id-ID" dirty="0"/>
              <a:t>	</a:t>
            </a:r>
          </a:p>
        </p:txBody>
      </p:sp>
      <p:pic>
        <p:nvPicPr>
          <p:cNvPr id="4" name="Picture 2" descr="http://media1.picsearch.com/is?nZ1A13yjOOAHwyPmfyOwc_nDo5oAZt3Tkmvzyz9YCy0&amp;height=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71600" y="1828800"/>
            <a:ext cx="762000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Line Callout 1 1"/>
          <p:cNvSpPr/>
          <p:nvPr/>
        </p:nvSpPr>
        <p:spPr>
          <a:xfrm>
            <a:off x="4953000" y="1295400"/>
            <a:ext cx="3505200" cy="1676400"/>
          </a:xfrm>
          <a:prstGeom prst="borderCallout1">
            <a:avLst>
              <a:gd name="adj1" fmla="val 46023"/>
              <a:gd name="adj2" fmla="val -541"/>
              <a:gd name="adj3" fmla="val 82629"/>
              <a:gd name="adj4" fmla="val -82432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st</a:t>
            </a:r>
            <a:r>
              <a:rPr lang="id-ID" dirty="0"/>
              <a:t>ruktur sosial </a:t>
            </a:r>
            <a:r>
              <a:rPr lang="en-US" dirty="0" err="1" smtClean="0"/>
              <a:t>dipahami</a:t>
            </a:r>
            <a:r>
              <a:rPr lang="en-US" dirty="0" smtClean="0"/>
              <a:t> </a:t>
            </a:r>
            <a:r>
              <a:rPr lang="id-ID" dirty="0" smtClean="0"/>
              <a:t>sebagai </a:t>
            </a:r>
            <a:r>
              <a:rPr lang="id-ID" dirty="0"/>
              <a:t>bagian sosial yang terdiri dari berbagai unsur pembentuk masyarakat </a:t>
            </a:r>
            <a:r>
              <a:rPr lang="en-US" dirty="0" smtClean="0"/>
              <a:t> </a:t>
            </a:r>
            <a:r>
              <a:rPr lang="id-ID" dirty="0" smtClean="0"/>
              <a:t>dan </a:t>
            </a:r>
            <a:r>
              <a:rPr lang="id-ID" dirty="0"/>
              <a:t>bersifat </a:t>
            </a:r>
            <a:r>
              <a:rPr lang="en-US" dirty="0" smtClean="0"/>
              <a:t> </a:t>
            </a:r>
            <a:r>
              <a:rPr lang="id-ID" dirty="0" smtClean="0"/>
              <a:t>fungsional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3352800"/>
            <a:ext cx="1905000" cy="304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/>
              <a:t>Koentjaraningrat</a:t>
            </a:r>
            <a:endParaRPr lang="en-US" dirty="0"/>
          </a:p>
        </p:txBody>
      </p:sp>
      <p:sp>
        <p:nvSpPr>
          <p:cNvPr id="6" name="Notched Right Arrow 5"/>
          <p:cNvSpPr/>
          <p:nvPr/>
        </p:nvSpPr>
        <p:spPr>
          <a:xfrm>
            <a:off x="457200" y="4419600"/>
            <a:ext cx="3048000" cy="1703832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indent="0">
              <a:buNone/>
              <a:defRPr/>
            </a:pPr>
            <a:r>
              <a:rPr lang="id-ID" dirty="0"/>
              <a:t>Dimensi struktur terbagi 2 :</a:t>
            </a:r>
          </a:p>
        </p:txBody>
      </p:sp>
      <p:sp>
        <p:nvSpPr>
          <p:cNvPr id="8" name="Horizontal Scroll 7"/>
          <p:cNvSpPr/>
          <p:nvPr/>
        </p:nvSpPr>
        <p:spPr>
          <a:xfrm>
            <a:off x="3657600" y="3429000"/>
            <a:ext cx="3352800" cy="17526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07950" indent="0">
              <a:buNone/>
              <a:defRPr/>
            </a:pPr>
            <a:endParaRPr lang="en-US" dirty="0" smtClean="0"/>
          </a:p>
          <a:p>
            <a:pPr marL="107950" indent="0">
              <a:buNone/>
              <a:defRPr/>
            </a:pPr>
            <a:r>
              <a:rPr lang="id-ID" dirty="0" smtClean="0"/>
              <a:t>1</a:t>
            </a:r>
            <a:r>
              <a:rPr lang="id-ID" dirty="0"/>
              <a:t>. Vertikal</a:t>
            </a:r>
            <a:r>
              <a:rPr lang="en-US" dirty="0"/>
              <a:t> :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bertingkat</a:t>
            </a:r>
            <a:r>
              <a:rPr lang="en-US" dirty="0"/>
              <a:t> ( </a:t>
            </a:r>
            <a:r>
              <a:rPr lang="en-US" dirty="0" err="1"/>
              <a:t>Lurah</a:t>
            </a:r>
            <a:r>
              <a:rPr lang="en-US" dirty="0"/>
              <a:t>, </a:t>
            </a:r>
            <a:r>
              <a:rPr lang="en-US" dirty="0" err="1"/>
              <a:t>Camat</a:t>
            </a:r>
            <a:r>
              <a:rPr lang="en-US" dirty="0"/>
              <a:t>, </a:t>
            </a:r>
            <a:r>
              <a:rPr lang="en-US" dirty="0" err="1" smtClean="0"/>
              <a:t>Bupati</a:t>
            </a:r>
            <a:r>
              <a:rPr lang="en-US" dirty="0" smtClean="0"/>
              <a:t>, </a:t>
            </a:r>
            <a:r>
              <a:rPr lang="en-US" dirty="0" err="1" smtClean="0"/>
              <a:t>Gubernur</a:t>
            </a:r>
            <a:r>
              <a:rPr lang="en-US" dirty="0" smtClean="0"/>
              <a:t>, </a:t>
            </a:r>
            <a:r>
              <a:rPr lang="en-US" dirty="0" err="1" smtClean="0"/>
              <a:t>Presiden</a:t>
            </a:r>
            <a:r>
              <a:rPr lang="en-US" dirty="0" smtClean="0"/>
              <a:t>)</a:t>
            </a:r>
            <a:r>
              <a:rPr lang="en-US" dirty="0"/>
              <a:t>					     </a:t>
            </a:r>
            <a:endParaRPr lang="id-ID" dirty="0"/>
          </a:p>
        </p:txBody>
      </p:sp>
      <p:sp>
        <p:nvSpPr>
          <p:cNvPr id="9" name="Horizontal Scroll 8"/>
          <p:cNvSpPr/>
          <p:nvPr/>
        </p:nvSpPr>
        <p:spPr>
          <a:xfrm>
            <a:off x="4114800" y="4876800"/>
            <a:ext cx="3124200" cy="1642872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/>
              <a:t>2. Horisontal</a:t>
            </a:r>
            <a:r>
              <a:rPr lang="en-US" dirty="0"/>
              <a:t> :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(agama, </a:t>
            </a:r>
            <a:r>
              <a:rPr lang="en-US" dirty="0" err="1"/>
              <a:t>ras</a:t>
            </a:r>
            <a:r>
              <a:rPr lang="en-US" dirty="0"/>
              <a:t>, 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Action Button: Home 6">
            <a:hlinkClick r:id="rId4" action="ppaction://hlinksldjump" highlightClick="1"/>
          </p:cNvPr>
          <p:cNvSpPr/>
          <p:nvPr/>
        </p:nvSpPr>
        <p:spPr>
          <a:xfrm>
            <a:off x="8153400" y="5932714"/>
            <a:ext cx="762000" cy="9144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7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Teori </a:t>
            </a:r>
            <a:r>
              <a:rPr lang="en-US" dirty="0" smtClean="0"/>
              <a:t>d</a:t>
            </a:r>
            <a:r>
              <a:rPr lang="id-ID" dirty="0" smtClean="0"/>
              <a:t>alam </a:t>
            </a:r>
            <a:r>
              <a:rPr lang="id-ID" dirty="0"/>
              <a:t>Sosiologi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334000"/>
          </a:xfrm>
        </p:spPr>
        <p:txBody>
          <a:bodyPr>
            <a:normAutofit/>
          </a:bodyPr>
          <a:lstStyle/>
          <a:p>
            <a:pPr marL="109537" indent="0" algn="just">
              <a:spcBef>
                <a:spcPts val="0"/>
              </a:spcBef>
              <a:buNone/>
              <a:defRPr/>
            </a:pPr>
            <a:endParaRPr lang="id-ID" dirty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  <a:defRPr/>
            </a:pPr>
            <a:endParaRPr lang="en-US" dirty="0" smtClean="0"/>
          </a:p>
          <a:p>
            <a:pPr marL="0" indent="0" algn="just">
              <a:spcBef>
                <a:spcPts val="0"/>
              </a:spcBef>
              <a:buNone/>
              <a:defRPr/>
            </a:pPr>
            <a:endParaRPr lang="en-US" dirty="0"/>
          </a:p>
          <a:p>
            <a:pPr algn="just">
              <a:spcBef>
                <a:spcPts val="0"/>
              </a:spcBef>
              <a:defRPr/>
            </a:pPr>
            <a:endParaRPr lang="en-US" dirty="0" smtClean="0"/>
          </a:p>
          <a:p>
            <a:pPr marL="0" indent="0" algn="just">
              <a:spcBef>
                <a:spcPts val="0"/>
              </a:spcBef>
              <a:buNone/>
              <a:defRPr/>
            </a:pPr>
            <a:endParaRPr lang="en-US" dirty="0" smtClean="0"/>
          </a:p>
          <a:p>
            <a:pPr marL="0" indent="0" algn="just">
              <a:spcBef>
                <a:spcPts val="0"/>
              </a:spcBef>
              <a:buNone/>
              <a:defRPr/>
            </a:pPr>
            <a:endParaRPr lang="en-US" dirty="0"/>
          </a:p>
          <a:p>
            <a:pPr marL="0" indent="0" algn="just">
              <a:spcBef>
                <a:spcPts val="0"/>
              </a:spcBef>
              <a:buNone/>
              <a:defRPr/>
            </a:pPr>
            <a:endParaRPr lang="en-US" dirty="0" smtClean="0"/>
          </a:p>
          <a:p>
            <a:pPr algn="just">
              <a:spcBef>
                <a:spcPts val="0"/>
              </a:spcBef>
              <a:defRPr/>
            </a:pPr>
            <a:endParaRPr lang="en-US" dirty="0" smtClean="0"/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n-US" dirty="0" smtClean="0"/>
              <a:t> </a:t>
            </a:r>
            <a:endParaRPr lang="id-ID" dirty="0" smtClean="0"/>
          </a:p>
          <a:p>
            <a:pPr marL="0" indent="0" algn="ctr">
              <a:spcBef>
                <a:spcPts val="0"/>
              </a:spcBef>
              <a:buNone/>
              <a:defRPr/>
            </a:pPr>
            <a:endParaRPr lang="id-ID" dirty="0" smtClean="0"/>
          </a:p>
        </p:txBody>
      </p:sp>
      <p:sp>
        <p:nvSpPr>
          <p:cNvPr id="5" name="Curved Down Ribbon 4"/>
          <p:cNvSpPr/>
          <p:nvPr/>
        </p:nvSpPr>
        <p:spPr>
          <a:xfrm>
            <a:off x="228600" y="1295400"/>
            <a:ext cx="4495800" cy="1139952"/>
          </a:xfrm>
          <a:prstGeom prst="ellipseRibbon">
            <a:avLst>
              <a:gd name="adj1" fmla="val 25000"/>
              <a:gd name="adj2" fmla="val 65496"/>
              <a:gd name="adj3" fmla="val 125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623887" indent="-514350" algn="just">
              <a:spcBef>
                <a:spcPts val="0"/>
              </a:spcBef>
              <a:buAutoNum type="arabicPeriod"/>
              <a:defRPr/>
            </a:pPr>
            <a:r>
              <a:rPr lang="en-US" b="1" dirty="0" err="1">
                <a:solidFill>
                  <a:srgbClr val="FF0000"/>
                </a:solidFill>
              </a:rPr>
              <a:t>Teori</a:t>
            </a:r>
            <a:r>
              <a:rPr lang="id-ID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id-ID" b="1" dirty="0">
                <a:solidFill>
                  <a:srgbClr val="FF0000"/>
                </a:solidFill>
              </a:rPr>
              <a:t>Fungsionalisme</a:t>
            </a:r>
            <a:r>
              <a:rPr lang="en-US" b="1" dirty="0">
                <a:solidFill>
                  <a:srgbClr val="FF0000"/>
                </a:solidFill>
              </a:rPr>
              <a:t>-</a:t>
            </a:r>
            <a:r>
              <a:rPr lang="id-ID" b="1" dirty="0">
                <a:solidFill>
                  <a:srgbClr val="FF0000"/>
                </a:solidFill>
              </a:rPr>
              <a:t>S</a:t>
            </a:r>
            <a:r>
              <a:rPr lang="en-US" b="1" dirty="0" err="1">
                <a:solidFill>
                  <a:srgbClr val="FF0000"/>
                </a:solidFill>
              </a:rPr>
              <a:t>truktural</a:t>
            </a:r>
            <a:endParaRPr lang="id-ID" b="1" dirty="0">
              <a:solidFill>
                <a:srgbClr val="FF0000"/>
              </a:solidFill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4572000" y="1828800"/>
            <a:ext cx="4267200" cy="1524000"/>
          </a:xfrm>
          <a:prstGeom prst="cloudCallout">
            <a:avLst>
              <a:gd name="adj1" fmla="val -79337"/>
              <a:gd name="adj2" fmla="val 3445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terstruktur</a:t>
            </a:r>
            <a:r>
              <a:rPr lang="en-US" dirty="0"/>
              <a:t>, </a:t>
            </a:r>
            <a:r>
              <a:rPr lang="en-US" dirty="0" err="1"/>
              <a:t>terpola</a:t>
            </a:r>
            <a:r>
              <a:rPr lang="en-US" dirty="0"/>
              <a:t>, </a:t>
            </a:r>
            <a:r>
              <a:rPr lang="en-US" dirty="0" err="1"/>
              <a:t>tersistem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fungsi</a:t>
            </a:r>
            <a:endParaRPr lang="en-US" dirty="0"/>
          </a:p>
        </p:txBody>
      </p:sp>
      <p:sp>
        <p:nvSpPr>
          <p:cNvPr id="8" name="Smiley Face 7"/>
          <p:cNvSpPr/>
          <p:nvPr/>
        </p:nvSpPr>
        <p:spPr>
          <a:xfrm>
            <a:off x="838200" y="2819400"/>
            <a:ext cx="2209800" cy="1371600"/>
          </a:xfrm>
          <a:prstGeom prst="smileyFac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ysClr val="windowText" lastClr="000000"/>
                </a:solidFill>
              </a:rPr>
              <a:t>Apa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itu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struktural</a:t>
            </a:r>
            <a:r>
              <a:rPr lang="en-US" dirty="0" smtClean="0">
                <a:solidFill>
                  <a:sysClr val="windowText" lastClr="000000"/>
                </a:solidFill>
              </a:rPr>
              <a:t> -</a:t>
            </a:r>
            <a:r>
              <a:rPr lang="en-US" dirty="0" err="1" smtClean="0">
                <a:solidFill>
                  <a:sysClr val="windowText" lastClr="000000"/>
                </a:solidFill>
              </a:rPr>
              <a:t>fungsional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11" name="Striped Right Arrow 10"/>
          <p:cNvSpPr/>
          <p:nvPr/>
        </p:nvSpPr>
        <p:spPr>
          <a:xfrm>
            <a:off x="990600" y="4572000"/>
            <a:ext cx="2654808" cy="1371600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</a:p>
        </p:txBody>
      </p:sp>
      <p:sp>
        <p:nvSpPr>
          <p:cNvPr id="13" name="Flowchart: Card 12"/>
          <p:cNvSpPr/>
          <p:nvPr/>
        </p:nvSpPr>
        <p:spPr>
          <a:xfrm>
            <a:off x="3657600" y="3962400"/>
            <a:ext cx="4876800" cy="2438400"/>
          </a:xfrm>
          <a:prstGeom prst="flowChartPunchedCard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 smtClean="0"/>
              <a:t>Kesatuan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kesepakatan</a:t>
            </a:r>
            <a:r>
              <a:rPr lang="en-US" dirty="0" smtClean="0"/>
              <a:t> 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dip</a:t>
            </a:r>
            <a:r>
              <a:rPr lang="en-US" dirty="0" err="1" smtClean="0"/>
              <a:t>ahami</a:t>
            </a:r>
            <a:r>
              <a:rPr lang="en-US" dirty="0" smtClean="0"/>
              <a:t> </a:t>
            </a:r>
            <a:r>
              <a:rPr lang="en-US" dirty="0" err="1" smtClean="0"/>
              <a:t>sbg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fungsional</a:t>
            </a:r>
            <a:r>
              <a:rPr lang="en-US" dirty="0" smtClean="0"/>
              <a:t>, </a:t>
            </a:r>
            <a:r>
              <a:rPr lang="en-US" dirty="0" err="1" smtClean="0"/>
              <a:t>terintegrasi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Action Button: Forward or Next 5">
            <a:hlinkClick r:id="rId3" action="ppaction://hlinksldjump" highlightClick="1"/>
          </p:cNvPr>
          <p:cNvSpPr/>
          <p:nvPr/>
        </p:nvSpPr>
        <p:spPr>
          <a:xfrm>
            <a:off x="7620000" y="6172200"/>
            <a:ext cx="990600" cy="6858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3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id-ID" sz="4000" dirty="0" smtClean="0"/>
              <a:t>Perspektif </a:t>
            </a:r>
            <a:r>
              <a:rPr lang="id-ID" sz="4000" dirty="0"/>
              <a:t>Fungsionalisme-Struktural</a:t>
            </a:r>
            <a:br>
              <a:rPr lang="id-ID" sz="4000" dirty="0"/>
            </a:b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28600" y="1219200"/>
            <a:ext cx="2057400" cy="533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A. Klasik</a:t>
            </a:r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2438400" y="3352800"/>
            <a:ext cx="1447800" cy="1216152"/>
          </a:xfrm>
          <a:prstGeom prst="ca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14600"/>
            <a:ext cx="1905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lowchart: Terminator 5"/>
          <p:cNvSpPr/>
          <p:nvPr/>
        </p:nvSpPr>
        <p:spPr>
          <a:xfrm>
            <a:off x="304800" y="4876800"/>
            <a:ext cx="2286000" cy="304800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tx1"/>
                </a:solidFill>
              </a:rPr>
              <a:t>Emille Durkheim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4724400" y="1066800"/>
            <a:ext cx="4114800" cy="1905000"/>
          </a:xfrm>
          <a:prstGeom prst="wedgeEllipseCallout">
            <a:avLst>
              <a:gd name="adj1" fmla="val -61365"/>
              <a:gd name="adj2" fmla="val 8107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Solidaritas mekanis</a:t>
            </a:r>
            <a:r>
              <a:rPr lang="en-US" dirty="0"/>
              <a:t> : </a:t>
            </a:r>
            <a:r>
              <a:rPr lang="en-US" dirty="0" err="1"/>
              <a:t>solidaritas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, </a:t>
            </a:r>
            <a:r>
              <a:rPr lang="en-US" dirty="0" err="1"/>
              <a:t>diikat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kolektif</a:t>
            </a:r>
            <a:r>
              <a:rPr lang="en-US" dirty="0"/>
              <a:t>, </a:t>
            </a:r>
            <a:r>
              <a:rPr lang="en-US" dirty="0" err="1"/>
              <a:t>disatukan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sama</a:t>
            </a:r>
            <a:endParaRPr lang="en-US" dirty="0"/>
          </a:p>
        </p:txBody>
      </p:sp>
      <p:sp>
        <p:nvSpPr>
          <p:cNvPr id="8" name="Cloud Callout 7"/>
          <p:cNvSpPr/>
          <p:nvPr/>
        </p:nvSpPr>
        <p:spPr>
          <a:xfrm>
            <a:off x="4648200" y="3352800"/>
            <a:ext cx="4267200" cy="2286000"/>
          </a:xfrm>
          <a:prstGeom prst="cloudCallout">
            <a:avLst>
              <a:gd name="adj1" fmla="val -60629"/>
              <a:gd name="adj2" fmla="val -1178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Solidaritas organis</a:t>
            </a:r>
            <a:r>
              <a:rPr lang="en-US" dirty="0"/>
              <a:t> : </a:t>
            </a:r>
            <a:r>
              <a:rPr lang="en-US" dirty="0" err="1"/>
              <a:t>solidaritas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,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disatukan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ketergantungan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05000"/>
            <a:ext cx="598858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 smtClean="0"/>
              <a:t> </a:t>
            </a:r>
            <a:r>
              <a:rPr lang="en-US" sz="4800" b="1" dirty="0"/>
              <a:t>1</a:t>
            </a:r>
          </a:p>
        </p:txBody>
      </p:sp>
      <p:sp>
        <p:nvSpPr>
          <p:cNvPr id="3" name="Action Button: Forward or Next 2">
            <a:hlinkClick r:id="rId4" action="ppaction://hlinksldjump" highlightClick="1"/>
          </p:cNvPr>
          <p:cNvSpPr/>
          <p:nvPr/>
        </p:nvSpPr>
        <p:spPr>
          <a:xfrm>
            <a:off x="6096000" y="6019800"/>
            <a:ext cx="1447800" cy="8382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4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</TotalTime>
  <Words>1752</Words>
  <Application>Microsoft Office PowerPoint</Application>
  <PresentationFormat>On-screen Show (4:3)</PresentationFormat>
  <Paragraphs>216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Wingdings</vt:lpstr>
      <vt:lpstr>Wingdings 3</vt:lpstr>
      <vt:lpstr>Office Theme</vt:lpstr>
      <vt:lpstr>PowerPoint Presentation</vt:lpstr>
      <vt:lpstr>Teori; Perspektif dalam Sosiologi dan Pandangan Teologi</vt:lpstr>
      <vt:lpstr>Tujuan Instruksional Khusus</vt:lpstr>
      <vt:lpstr>Referensi</vt:lpstr>
      <vt:lpstr> Pemikiran  Dasar dan Pengertian </vt:lpstr>
      <vt:lpstr>  Mengapa disebut Perspektif Sosiologi???   </vt:lpstr>
      <vt:lpstr>PowerPoint Presentation</vt:lpstr>
      <vt:lpstr>Teori dalam Sosiologi</vt:lpstr>
      <vt:lpstr> Perspektif Fungsionalisme-Struktural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Perspektif Konflik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Perspektif Teologis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</dc:creator>
  <cp:lastModifiedBy>Devy Stany Walukau</cp:lastModifiedBy>
  <cp:revision>255</cp:revision>
  <dcterms:created xsi:type="dcterms:W3CDTF">2014-04-28T03:24:33Z</dcterms:created>
  <dcterms:modified xsi:type="dcterms:W3CDTF">2016-04-20T01:38:05Z</dcterms:modified>
</cp:coreProperties>
</file>