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7" r:id="rId12"/>
    <p:sldId id="278" r:id="rId13"/>
    <p:sldId id="279" r:id="rId14"/>
    <p:sldId id="291" r:id="rId15"/>
    <p:sldId id="293" r:id="rId16"/>
    <p:sldId id="294" r:id="rId17"/>
    <p:sldId id="295" r:id="rId18"/>
    <p:sldId id="285" r:id="rId19"/>
    <p:sldId id="286" r:id="rId20"/>
    <p:sldId id="296" r:id="rId21"/>
    <p:sldId id="287" r:id="rId22"/>
    <p:sldId id="288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6" autoAdjust="0"/>
    <p:restoredTop sz="86355" autoAdjust="0"/>
  </p:normalViewPr>
  <p:slideViewPr>
    <p:cSldViewPr>
      <p:cViewPr varScale="1">
        <p:scale>
          <a:sx n="64" d="100"/>
          <a:sy n="64" d="100"/>
        </p:scale>
        <p:origin x="19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8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rgbClr val="1F497D"/>
              </a:solidFill>
              <a:latin typeface="Ayuthaya"/>
              <a:cs typeface="Ayuthaya"/>
            </a:endParaRPr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78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8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35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96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7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3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9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4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8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3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5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7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6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1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42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7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1200" dirty="0" smtClean="0">
              <a:cs typeface="Ayuthaya"/>
            </a:endParaRPr>
          </a:p>
          <a:p>
            <a:endParaRPr lang="en-US" dirty="0" smtClean="0"/>
          </a:p>
          <a:p>
            <a:r>
              <a:rPr lang="en-US" dirty="0" smtClean="0">
                <a:latin typeface="Calibri" pitchFamily="34" charset="0"/>
                <a:cs typeface="Ayuthaya"/>
              </a:rPr>
              <a:t/>
            </a:r>
            <a:br>
              <a:rPr lang="en-US" dirty="0" smtClean="0">
                <a:latin typeface="Calibri" pitchFamily="34" charset="0"/>
                <a:cs typeface="Ayuthaya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1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10" Type="http://schemas.openxmlformats.org/officeDocument/2006/relationships/slide" Target="slide19.xml"/><Relationship Id="rId4" Type="http://schemas.openxmlformats.org/officeDocument/2006/relationships/slide" Target="slide6.xml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048000"/>
            <a:ext cx="2362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sub </a:t>
            </a:r>
            <a:r>
              <a:rPr lang="en-US" dirty="0" err="1" smtClean="0"/>
              <a:t>topik</a:t>
            </a:r>
            <a:r>
              <a:rPr lang="en-US" dirty="0" smtClean="0"/>
              <a:t>  </a:t>
            </a:r>
            <a:r>
              <a:rPr lang="en-US" dirty="0" err="1" smtClean="0"/>
              <a:t>bahasan</a:t>
            </a:r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TIK</a:t>
            </a:r>
          </a:p>
          <a:p>
            <a:pPr marL="342900" indent="-342900" algn="ctr">
              <a:buAutoNum type="arabicPeriod"/>
            </a:pP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04800" y="1752600"/>
            <a:ext cx="1752600" cy="612648"/>
          </a:xfrm>
          <a:prstGeom prst="wedgeRectCallout">
            <a:avLst>
              <a:gd name="adj1" fmla="val 13950"/>
              <a:gd name="adj2" fmla="val 11556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Sosialisasi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3429000"/>
            <a:ext cx="1905000" cy="612648"/>
          </a:xfrm>
          <a:prstGeom prst="wedgeRoundRectCallout">
            <a:avLst>
              <a:gd name="adj1" fmla="val -132833"/>
              <a:gd name="adj2" fmla="val 16066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sosialisasi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4267200" y="1371600"/>
            <a:ext cx="1981200" cy="1069848"/>
          </a:xfrm>
          <a:prstGeom prst="cloudCallout">
            <a:avLst>
              <a:gd name="adj1" fmla="val -75192"/>
              <a:gd name="adj2" fmla="val 8529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Agen-agen</a:t>
            </a:r>
            <a:r>
              <a:rPr lang="en-US" b="1" dirty="0"/>
              <a:t> </a:t>
            </a:r>
            <a:r>
              <a:rPr lang="en-US" b="1" dirty="0" err="1"/>
              <a:t>Sosialisasi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2590800" y="5257800"/>
            <a:ext cx="2438400" cy="1066800"/>
          </a:xfrm>
          <a:prstGeom prst="wedgeEllipseCallout">
            <a:avLst>
              <a:gd name="adj1" fmla="val -28333"/>
              <a:gd name="adj2" fmla="val -6702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alibri" charset="0"/>
              </a:rPr>
              <a:t>Keberagaman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dalam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masyarakat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381000" y="4953000"/>
            <a:ext cx="2057400" cy="10668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alibri" charset="0"/>
              </a:rPr>
              <a:t>Resosialisasi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>
            <a:off x="2133600" y="1066800"/>
            <a:ext cx="1981200" cy="1676400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Proses Sosialisasi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6172200" y="1219200"/>
            <a:ext cx="2971800" cy="1981200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</a:p>
        </p:txBody>
      </p:sp>
      <p:sp>
        <p:nvSpPr>
          <p:cNvPr id="12" name="6-Point Star 11"/>
          <p:cNvSpPr/>
          <p:nvPr/>
        </p:nvSpPr>
        <p:spPr>
          <a:xfrm>
            <a:off x="5029200" y="4419600"/>
            <a:ext cx="2133600" cy="99060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alibri" charset="0"/>
              </a:rPr>
              <a:t>Tahap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Sosialisasi</a:t>
            </a:r>
            <a:endParaRPr lang="en-US" dirty="0"/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304800" y="1752600"/>
            <a:ext cx="1752600" cy="609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4" action="ppaction://hlinksldjump" highlightClick="1"/>
          </p:cNvPr>
          <p:cNvSpPr/>
          <p:nvPr/>
        </p:nvSpPr>
        <p:spPr>
          <a:xfrm>
            <a:off x="2514600" y="1447800"/>
            <a:ext cx="1219200" cy="1066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Custom 21">
            <a:hlinkClick r:id="rId5" action="ppaction://hlinksldjump" highlightClick="1"/>
          </p:cNvPr>
          <p:cNvSpPr/>
          <p:nvPr/>
        </p:nvSpPr>
        <p:spPr>
          <a:xfrm>
            <a:off x="4495800" y="1371600"/>
            <a:ext cx="13716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Custom 22">
            <a:hlinkClick r:id="rId6" action="ppaction://hlinksldjump" highlightClick="1"/>
          </p:cNvPr>
          <p:cNvSpPr/>
          <p:nvPr/>
        </p:nvSpPr>
        <p:spPr>
          <a:xfrm>
            <a:off x="6934200" y="1447800"/>
            <a:ext cx="1371600" cy="1676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rId7" action="ppaction://hlinksldjump" highlightClick="1"/>
          </p:cNvPr>
          <p:cNvSpPr/>
          <p:nvPr/>
        </p:nvSpPr>
        <p:spPr>
          <a:xfrm>
            <a:off x="6096000" y="3429000"/>
            <a:ext cx="1905000" cy="609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Custom 24">
            <a:hlinkClick r:id="rId8" action="ppaction://hlinksldjump" highlightClick="1"/>
          </p:cNvPr>
          <p:cNvSpPr/>
          <p:nvPr/>
        </p:nvSpPr>
        <p:spPr>
          <a:xfrm>
            <a:off x="5257800" y="4648200"/>
            <a:ext cx="1828800" cy="609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Custom 25">
            <a:hlinkClick r:id="rId9" action="ppaction://hlinksldjump" highlightClick="1"/>
          </p:cNvPr>
          <p:cNvSpPr/>
          <p:nvPr/>
        </p:nvSpPr>
        <p:spPr>
          <a:xfrm>
            <a:off x="2743200" y="5257800"/>
            <a:ext cx="22098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Custom 26">
            <a:hlinkClick r:id="rId10" action="ppaction://hlinksldjump" highlightClick="1"/>
          </p:cNvPr>
          <p:cNvSpPr/>
          <p:nvPr/>
        </p:nvSpPr>
        <p:spPr>
          <a:xfrm>
            <a:off x="457200" y="5029200"/>
            <a:ext cx="1905000" cy="1066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762000"/>
          </a:xfrm>
        </p:spPr>
        <p:txBody>
          <a:bodyPr/>
          <a:lstStyle/>
          <a:p>
            <a:r>
              <a:rPr lang="en-US" b="1" dirty="0" err="1"/>
              <a:t>Agen-agen</a:t>
            </a:r>
            <a:r>
              <a:rPr lang="en-US" b="1" dirty="0"/>
              <a:t> </a:t>
            </a:r>
            <a:r>
              <a:rPr lang="en-US" b="1" dirty="0" err="1"/>
              <a:t>Sosialisasi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4419600" y="1524000"/>
            <a:ext cx="4114800" cy="264795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rgbClr val="0070C0"/>
                </a:solidFill>
                <a:latin typeface="Ayuthaya"/>
                <a:cs typeface="Ayuthaya"/>
              </a:rPr>
              <a:t>2. </a:t>
            </a:r>
            <a:r>
              <a:rPr lang="id-ID" dirty="0" smtClean="0">
                <a:solidFill>
                  <a:srgbClr val="0070C0"/>
                </a:solidFill>
                <a:latin typeface="Ayuthaya"/>
                <a:cs typeface="Ayuthaya"/>
              </a:rPr>
              <a:t>Teman Pergaulan</a:t>
            </a:r>
            <a:r>
              <a:rPr lang="en-US" dirty="0" smtClean="0">
                <a:solidFill>
                  <a:srgbClr val="0070C0"/>
                </a:solidFill>
                <a:latin typeface="Ayuthaya"/>
                <a:cs typeface="Ayuthaya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Ayuthaya"/>
                <a:cs typeface="Ayuthaya"/>
              </a:rPr>
              <a:t>T</a:t>
            </a:r>
            <a:r>
              <a:rPr lang="en-US" dirty="0" err="1" smtClean="0">
                <a:solidFill>
                  <a:srgbClr val="0070C0"/>
                </a:solidFill>
              </a:rPr>
              <a:t>eman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bermain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memiliki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aktivitas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bersifat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rekreasi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tetapi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dapat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memberikan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pengaruh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cukup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besar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setelah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keluarga</a:t>
            </a:r>
            <a:r>
              <a:rPr lang="en-US" dirty="0" smtClean="0">
                <a:solidFill>
                  <a:srgbClr val="0070C0"/>
                </a:solidFill>
                <a:latin typeface="Ayuthaya"/>
              </a:rPr>
              <a:t>.</a:t>
            </a:r>
            <a:endParaRPr lang="en-US" dirty="0">
              <a:solidFill>
                <a:srgbClr val="0070C0"/>
              </a:solidFill>
              <a:latin typeface="Ayuthaya"/>
              <a:cs typeface="Ayuthaya"/>
            </a:endParaRPr>
          </a:p>
        </p:txBody>
      </p:sp>
      <p:sp>
        <p:nvSpPr>
          <p:cNvPr id="5" name="Flowchart: Internal Storage 4"/>
          <p:cNvSpPr/>
          <p:nvPr/>
        </p:nvSpPr>
        <p:spPr>
          <a:xfrm>
            <a:off x="533400" y="990600"/>
            <a:ext cx="7010400" cy="7620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Agen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sosialisasi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adalah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pihak-pihak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yang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melaksanakan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atau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melakukan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yuthaya"/>
                <a:cs typeface="Ayuthaya"/>
              </a:rPr>
              <a:t>sosialisasi</a:t>
            </a:r>
            <a:r>
              <a:rPr lang="en-US" dirty="0">
                <a:solidFill>
                  <a:srgbClr val="002060"/>
                </a:solidFill>
                <a:latin typeface="Ayuthaya"/>
                <a:cs typeface="Ayuthaya"/>
              </a:rPr>
              <a:t>. </a:t>
            </a:r>
          </a:p>
        </p:txBody>
      </p:sp>
      <p:sp>
        <p:nvSpPr>
          <p:cNvPr id="6" name="Heart 5"/>
          <p:cNvSpPr/>
          <p:nvPr/>
        </p:nvSpPr>
        <p:spPr>
          <a:xfrm>
            <a:off x="2133600" y="1752600"/>
            <a:ext cx="3429000" cy="2057400"/>
          </a:xfrm>
          <a:prstGeom prst="hear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yuthaya"/>
                <a:cs typeface="Ayuthaya"/>
              </a:rPr>
              <a:t>1. </a:t>
            </a:r>
            <a:r>
              <a:rPr lang="en-US" dirty="0" err="1" smtClean="0">
                <a:solidFill>
                  <a:srgbClr val="0070C0"/>
                </a:solidFill>
                <a:latin typeface="Ayuthaya"/>
                <a:cs typeface="Ayuthaya"/>
              </a:rPr>
              <a:t>Keluarga</a:t>
            </a:r>
            <a:r>
              <a:rPr lang="en-US" dirty="0" smtClean="0">
                <a:solidFill>
                  <a:srgbClr val="0070C0"/>
                </a:solidFill>
                <a:latin typeface="Ayuthaya"/>
                <a:cs typeface="Ayuthaya"/>
              </a:rPr>
              <a:t> : </a:t>
            </a:r>
            <a:r>
              <a:rPr lang="id-ID" dirty="0">
                <a:solidFill>
                  <a:srgbClr val="0070C0"/>
                </a:solidFill>
              </a:rPr>
              <a:t>Anak-anak belajar untuk melihat diri mereka sendiri melalui kaca-mata orang tua atau pengasuh utama.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0" y="1676400"/>
            <a:ext cx="2819400" cy="2286000"/>
          </a:xfrm>
          <a:prstGeom prst="leftRightArrow">
            <a:avLst>
              <a:gd name="adj1" fmla="val 65652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C00000"/>
                </a:solidFill>
                <a:latin typeface="Ayuthaya"/>
                <a:cs typeface="Ayuthaya"/>
              </a:rPr>
              <a:t>Ada e</a:t>
            </a:r>
            <a:r>
              <a:rPr lang="id-ID" dirty="0">
                <a:solidFill>
                  <a:srgbClr val="C00000"/>
                </a:solidFill>
                <a:latin typeface="Ayuthaya"/>
                <a:cs typeface="Ayuthaya"/>
              </a:rPr>
              <a:t>nam</a:t>
            </a:r>
            <a:r>
              <a:rPr lang="en-US" dirty="0">
                <a:solidFill>
                  <a:srgbClr val="C00000"/>
                </a:solidFill>
                <a:latin typeface="Ayuthaya"/>
                <a:cs typeface="Ayuthaya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yuthaya"/>
                <a:cs typeface="Ayuthaya"/>
              </a:rPr>
              <a:t>agen</a:t>
            </a:r>
            <a:r>
              <a:rPr lang="en-US" dirty="0">
                <a:solidFill>
                  <a:srgbClr val="C00000"/>
                </a:solidFill>
                <a:latin typeface="Ayuthaya"/>
                <a:cs typeface="Ayuthaya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Ayuthaya"/>
                <a:cs typeface="Ayuthaya"/>
              </a:rPr>
              <a:t>sosialisasi</a:t>
            </a:r>
            <a:r>
              <a:rPr lang="en-US" dirty="0">
                <a:solidFill>
                  <a:srgbClr val="C00000"/>
                </a:solidFill>
                <a:latin typeface="Ayuthaya"/>
                <a:cs typeface="Ayuthaya"/>
              </a:rPr>
              <a:t> yang </a:t>
            </a:r>
            <a:r>
              <a:rPr lang="en-US" dirty="0" err="1" smtClean="0">
                <a:solidFill>
                  <a:srgbClr val="C00000"/>
                </a:solidFill>
                <a:latin typeface="Ayuthaya"/>
                <a:cs typeface="Ayuthaya"/>
              </a:rPr>
              <a:t>utama</a:t>
            </a:r>
            <a:r>
              <a:rPr lang="en-US" dirty="0" smtClean="0">
                <a:solidFill>
                  <a:srgbClr val="C00000"/>
                </a:solidFill>
                <a:latin typeface="Ayuthaya"/>
                <a:cs typeface="Ayuthaya"/>
              </a:rPr>
              <a:t> </a:t>
            </a:r>
            <a:endParaRPr lang="en-US" dirty="0">
              <a:solidFill>
                <a:srgbClr val="C00000"/>
              </a:solidFill>
              <a:latin typeface="Ayuthaya"/>
              <a:cs typeface="Ayuthaya"/>
            </a:endParaRPr>
          </a:p>
        </p:txBody>
      </p:sp>
      <p:sp>
        <p:nvSpPr>
          <p:cNvPr id="9" name="Flowchart: Multidocument 8"/>
          <p:cNvSpPr/>
          <p:nvPr/>
        </p:nvSpPr>
        <p:spPr>
          <a:xfrm>
            <a:off x="1524000" y="3505200"/>
            <a:ext cx="3886200" cy="182880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3. M</a:t>
            </a:r>
            <a:r>
              <a:rPr lang="id-ID" dirty="0">
                <a:solidFill>
                  <a:srgbClr val="1F497D"/>
                </a:solidFill>
                <a:latin typeface="Ayuthaya"/>
                <a:cs typeface="Ayuthaya"/>
              </a:rPr>
              <a:t>edia massa</a:t>
            </a:r>
            <a:r>
              <a:rPr lang="en-US" dirty="0">
                <a:solidFill>
                  <a:srgbClr val="1F497D"/>
                </a:solidFill>
                <a:latin typeface="Ayuthaya"/>
                <a:cs typeface="Ayuthaya"/>
              </a:rPr>
              <a:t> : </a:t>
            </a:r>
            <a:r>
              <a:rPr lang="en-US" dirty="0"/>
              <a:t>t</a:t>
            </a:r>
            <a:r>
              <a:rPr lang="id-ID" dirty="0"/>
              <a:t>elevisi</a:t>
            </a:r>
            <a:r>
              <a:rPr lang="en-US" dirty="0"/>
              <a:t>, </a:t>
            </a:r>
            <a:r>
              <a:rPr lang="id-ID" dirty="0"/>
              <a:t> buku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id-ID" dirty="0"/>
              <a:t>, komik, surat kabar,  internet</a:t>
            </a:r>
            <a:r>
              <a:rPr lang="en-US" dirty="0"/>
              <a:t>,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film </a:t>
            </a:r>
            <a:r>
              <a:rPr lang="en-US" dirty="0" err="1"/>
              <a:t>menyebabkan</a:t>
            </a:r>
            <a:r>
              <a:rPr lang="en-US" dirty="0"/>
              <a:t>  orang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.</a:t>
            </a:r>
            <a:endParaRPr lang="id-ID" dirty="0">
              <a:solidFill>
                <a:srgbClr val="1F497D"/>
              </a:solidFill>
              <a:latin typeface="Ayuthaya"/>
              <a:cs typeface="Ayuthaya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4724400" y="3886200"/>
            <a:ext cx="4419600" cy="1295400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4. </a:t>
            </a:r>
            <a:r>
              <a:rPr lang="id-ID" dirty="0" smtClean="0">
                <a:solidFill>
                  <a:srgbClr val="1F497D"/>
                </a:solidFill>
                <a:latin typeface="Ayuthaya"/>
                <a:cs typeface="Ayuthaya"/>
              </a:rPr>
              <a:t>Agama</a:t>
            </a:r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 </a:t>
            </a:r>
            <a:r>
              <a:rPr lang="en-US" dirty="0">
                <a:solidFill>
                  <a:srgbClr val="1F497D"/>
                </a:solidFill>
                <a:latin typeface="Ayuthaya"/>
                <a:cs typeface="Ayuthaya"/>
              </a:rPr>
              <a:t>: </a:t>
            </a:r>
            <a:r>
              <a:rPr lang="en-US" dirty="0"/>
              <a:t>p</a:t>
            </a:r>
            <a:r>
              <a:rPr lang="id-ID" dirty="0"/>
              <a:t>elajaran agama memberikan kontribusi besar terhadap identitas anak-anak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/>
              <a:t>membangun diri sendiri</a:t>
            </a:r>
            <a:r>
              <a:rPr lang="en-US" dirty="0"/>
              <a:t>.</a:t>
            </a:r>
            <a:endParaRPr lang="id-ID" dirty="0">
              <a:solidFill>
                <a:srgbClr val="1F497D"/>
              </a:solidFill>
              <a:latin typeface="Ayuthaya"/>
              <a:cs typeface="Ayuthaya"/>
            </a:endParaRPr>
          </a:p>
        </p:txBody>
      </p:sp>
      <p:sp>
        <p:nvSpPr>
          <p:cNvPr id="11" name="Cube 10"/>
          <p:cNvSpPr/>
          <p:nvPr/>
        </p:nvSpPr>
        <p:spPr>
          <a:xfrm>
            <a:off x="3429000" y="5181600"/>
            <a:ext cx="5715000" cy="1676400"/>
          </a:xfrm>
          <a:prstGeom prst="cube">
            <a:avLst>
              <a:gd name="adj" fmla="val 89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6. </a:t>
            </a:r>
            <a:r>
              <a:rPr lang="id-ID" dirty="0" smtClean="0">
                <a:solidFill>
                  <a:srgbClr val="1F497D"/>
                </a:solidFill>
                <a:latin typeface="Ayuthaya"/>
                <a:cs typeface="Ayuthaya"/>
              </a:rPr>
              <a:t>Sekolah</a:t>
            </a:r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  </a:t>
            </a:r>
            <a:r>
              <a:rPr lang="en-US" dirty="0">
                <a:solidFill>
                  <a:srgbClr val="1F497D"/>
                </a:solidFill>
                <a:latin typeface="Ayuthaya"/>
                <a:cs typeface="Ayuthaya"/>
              </a:rPr>
              <a:t>: </a:t>
            </a:r>
            <a:r>
              <a:rPr lang="en-US" dirty="0" err="1">
                <a:latin typeface="Century Gothic"/>
                <a:cs typeface="Century Gothic"/>
              </a:rPr>
              <a:t>belajar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aturan-aturan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mengenai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kemandirian</a:t>
            </a:r>
            <a:r>
              <a:rPr lang="en-US" dirty="0">
                <a:latin typeface="Century Gothic"/>
                <a:cs typeface="Century Gothic"/>
              </a:rPr>
              <a:t> (</a:t>
            </a:r>
            <a:r>
              <a:rPr lang="en-US" i="1" dirty="0">
                <a:latin typeface="Century Gothic"/>
                <a:cs typeface="Century Gothic"/>
              </a:rPr>
              <a:t>independence</a:t>
            </a:r>
            <a:r>
              <a:rPr lang="en-US" dirty="0">
                <a:latin typeface="Century Gothic"/>
                <a:cs typeface="Century Gothic"/>
              </a:rPr>
              <a:t>) , </a:t>
            </a:r>
            <a:r>
              <a:rPr lang="en-US" dirty="0" err="1">
                <a:latin typeface="Century Gothic"/>
                <a:cs typeface="Century Gothic"/>
              </a:rPr>
              <a:t>prestasi</a:t>
            </a:r>
            <a:r>
              <a:rPr lang="en-US" dirty="0">
                <a:latin typeface="Century Gothic"/>
                <a:cs typeface="Century Gothic"/>
              </a:rPr>
              <a:t> (</a:t>
            </a:r>
            <a:r>
              <a:rPr lang="en-US" i="1" dirty="0">
                <a:latin typeface="Century Gothic"/>
                <a:cs typeface="Century Gothic"/>
              </a:rPr>
              <a:t>achievement</a:t>
            </a:r>
            <a:r>
              <a:rPr lang="en-US" dirty="0">
                <a:latin typeface="Century Gothic"/>
                <a:cs typeface="Century Gothic"/>
              </a:rPr>
              <a:t>), </a:t>
            </a:r>
            <a:r>
              <a:rPr lang="en-US" dirty="0" err="1">
                <a:latin typeface="Century Gothic"/>
                <a:cs typeface="Century Gothic"/>
              </a:rPr>
              <a:t>universalisme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err="1">
                <a:latin typeface="Century Gothic"/>
                <a:cs typeface="Century Gothic"/>
              </a:rPr>
              <a:t>dan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kekhasan</a:t>
            </a:r>
            <a:r>
              <a:rPr lang="en-US" dirty="0">
                <a:latin typeface="Century Gothic"/>
                <a:cs typeface="Century Gothic"/>
              </a:rPr>
              <a:t> (</a:t>
            </a:r>
            <a:r>
              <a:rPr lang="en-US" i="1" dirty="0">
                <a:latin typeface="Century Gothic"/>
                <a:cs typeface="Century Gothic"/>
              </a:rPr>
              <a:t>specificity</a:t>
            </a:r>
            <a:r>
              <a:rPr lang="en-US" dirty="0">
                <a:latin typeface="Century Gothic"/>
                <a:cs typeface="Century Gothic"/>
              </a:rPr>
              <a:t>). </a:t>
            </a:r>
            <a:r>
              <a:rPr lang="en-US" dirty="0" err="1">
                <a:latin typeface="Century Gothic"/>
                <a:cs typeface="Century Gothic"/>
              </a:rPr>
              <a:t>Selain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itu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tugas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sekolah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harus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dilakukan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sendiri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dengan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>
                <a:latin typeface="Century Gothic"/>
                <a:cs typeface="Century Gothic"/>
              </a:rPr>
              <a:t>penuh</a:t>
            </a:r>
            <a:r>
              <a:rPr lang="en-US" dirty="0">
                <a:latin typeface="Century Gothic"/>
                <a:cs typeface="Century Gothic"/>
              </a:rPr>
              <a:t> rasa </a:t>
            </a:r>
            <a:r>
              <a:rPr lang="en-US" dirty="0" err="1">
                <a:latin typeface="Century Gothic"/>
                <a:cs typeface="Century Gothic"/>
              </a:rPr>
              <a:t>tanggung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err="1" smtClean="0">
                <a:latin typeface="Century Gothic"/>
                <a:cs typeface="Century Gothic"/>
              </a:rPr>
              <a:t>jawab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  <a:endParaRPr lang="en-US" dirty="0"/>
          </a:p>
        </p:txBody>
      </p:sp>
      <p:sp>
        <p:nvSpPr>
          <p:cNvPr id="13" name="Plaque 12"/>
          <p:cNvSpPr/>
          <p:nvPr/>
        </p:nvSpPr>
        <p:spPr>
          <a:xfrm>
            <a:off x="0" y="5410200"/>
            <a:ext cx="3200400" cy="1143000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5. </a:t>
            </a:r>
            <a:r>
              <a:rPr lang="id-ID" dirty="0" smtClean="0">
                <a:solidFill>
                  <a:srgbClr val="1F497D"/>
                </a:solidFill>
                <a:latin typeface="Ayuthaya"/>
                <a:cs typeface="Ayuthaya"/>
              </a:rPr>
              <a:t>Olahraga</a:t>
            </a:r>
            <a:r>
              <a:rPr lang="en-US" dirty="0" smtClean="0">
                <a:solidFill>
                  <a:srgbClr val="1F497D"/>
                </a:solidFill>
                <a:latin typeface="Ayuthaya"/>
                <a:cs typeface="Ayuthaya"/>
              </a:rPr>
              <a:t> </a:t>
            </a:r>
            <a:r>
              <a:rPr lang="en-US" dirty="0">
                <a:solidFill>
                  <a:srgbClr val="1F497D"/>
                </a:solidFill>
                <a:latin typeface="Ayuthaya"/>
                <a:cs typeface="Ayuthaya"/>
              </a:rPr>
              <a:t>: m</a:t>
            </a:r>
            <a:r>
              <a:rPr lang="id-ID" dirty="0"/>
              <a:t>elalui olahraga</a:t>
            </a:r>
            <a:r>
              <a:rPr lang="en-US" dirty="0"/>
              <a:t>;</a:t>
            </a:r>
            <a:r>
              <a:rPr lang="id-ID" dirty="0"/>
              <a:t> laki-laki dan perempuan belajar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id-ID" dirty="0"/>
              <a:t>diri</a:t>
            </a:r>
            <a:r>
              <a:rPr lang="en-US" dirty="0"/>
              <a:t>.</a:t>
            </a:r>
            <a:endParaRPr lang="en-US" dirty="0">
              <a:solidFill>
                <a:srgbClr val="1F497D"/>
              </a:solidFill>
              <a:latin typeface="Ayuthaya"/>
              <a:cs typeface="Ayuthaya"/>
            </a:endParaRP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772400" y="1295400"/>
            <a:ext cx="1042416" cy="1042416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63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486400"/>
            <a:ext cx="26670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>
                <a:solidFill>
                  <a:srgbClr val="C00000"/>
                </a:solidFill>
              </a:rPr>
              <a:t>Peter</a:t>
            </a:r>
            <a:r>
              <a:rPr lang="en-US" dirty="0">
                <a:solidFill>
                  <a:srgbClr val="C00000"/>
                </a:solidFill>
              </a:rPr>
              <a:t> Ludwig</a:t>
            </a:r>
            <a:r>
              <a:rPr lang="id-ID" dirty="0">
                <a:solidFill>
                  <a:srgbClr val="C00000"/>
                </a:solidFill>
              </a:rPr>
              <a:t> </a:t>
            </a:r>
            <a:r>
              <a:rPr lang="id-ID" dirty="0" smtClean="0">
                <a:solidFill>
                  <a:srgbClr val="C00000"/>
                </a:solidFill>
              </a:rPr>
              <a:t>Berger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Thomas </a:t>
            </a:r>
            <a:r>
              <a:rPr lang="en-US" dirty="0" err="1" smtClean="0">
                <a:solidFill>
                  <a:srgbClr val="C00000"/>
                </a:solidFill>
              </a:rPr>
              <a:t>Luckmann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media1.picsearch.com/is?b5jyC5eJJ6JWWUsI4F3IiU6S6lz-F9pEPcX8896yChU&amp;height=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21336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3962400" y="1066800"/>
            <a:ext cx="4800600" cy="4114800"/>
          </a:xfrm>
          <a:prstGeom prst="cloudCallout">
            <a:avLst>
              <a:gd name="adj1" fmla="val -65444"/>
              <a:gd name="adj2" fmla="val 225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>
              <a:defRPr/>
            </a:pPr>
            <a:r>
              <a:rPr lang="en-US" dirty="0" err="1"/>
              <a:t>sosialiasi</a:t>
            </a:r>
            <a:r>
              <a:rPr lang="en-US" dirty="0"/>
              <a:t> primer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sosialiasi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 yang  </a:t>
            </a:r>
            <a:r>
              <a:rPr lang="en-US" dirty="0" err="1"/>
              <a:t>dijalani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1-5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orang 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sebagai orang yang </a:t>
            </a:r>
            <a:r>
              <a:rPr lang="en-US" dirty="0" err="1"/>
              <a:t>terdekat</a:t>
            </a:r>
            <a:r>
              <a:rPr lang="en-US" dirty="0"/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10668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Sosialisasi</a:t>
            </a:r>
            <a:r>
              <a:rPr lang="en-US" dirty="0" smtClean="0">
                <a:solidFill>
                  <a:schemeClr val="tx1"/>
                </a:solidFill>
              </a:rPr>
              <a:t> Primer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6934200" y="5638800"/>
            <a:ext cx="9906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1371600" y="4648200"/>
            <a:ext cx="5257800" cy="1828800"/>
          </a:xfrm>
          <a:prstGeom prst="flowChartInternal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Kedua</a:t>
            </a:r>
            <a:r>
              <a:rPr lang="en-US" dirty="0"/>
              <a:t> proses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proses </a:t>
            </a:r>
            <a:r>
              <a:rPr lang="en-US" dirty="0" err="1"/>
              <a:t>pemasyarakatan</a:t>
            </a:r>
            <a:r>
              <a:rPr lang="en-US" dirty="0"/>
              <a:t> total</a:t>
            </a:r>
            <a:r>
              <a:rPr lang="id-ID" dirty="0"/>
              <a:t>,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diisolasi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formal.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457200" y="1676400"/>
            <a:ext cx="4572000" cy="28956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endParaRPr lang="en-US" dirty="0" smtClean="0">
              <a:latin typeface="Calibri" charset="0"/>
              <a:sym typeface="Wingdings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latin typeface="Calibri" charset="0"/>
                <a:sym typeface="Wingdings" charset="0"/>
              </a:rPr>
              <a:t>Bentuk</a:t>
            </a:r>
            <a:r>
              <a:rPr lang="en-US" dirty="0" smtClean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sosialisasi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sekunder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merupakan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 smtClean="0">
                <a:latin typeface="Calibri" charset="0"/>
                <a:sym typeface="Wingdings" charset="0"/>
              </a:rPr>
              <a:t>kelanjutan</a:t>
            </a:r>
            <a:r>
              <a:rPr lang="en-US" dirty="0" smtClean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dari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sosialisasi</a:t>
            </a:r>
            <a:r>
              <a:rPr lang="en-US" dirty="0">
                <a:latin typeface="Calibri" charset="0"/>
                <a:sym typeface="Wingdings" charset="0"/>
              </a:rPr>
              <a:t> primer. </a:t>
            </a:r>
            <a:r>
              <a:rPr lang="en-US" dirty="0" err="1">
                <a:latin typeface="Calibri" charset="0"/>
                <a:sym typeface="Wingdings" charset="0"/>
              </a:rPr>
              <a:t>Bentuk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ini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 smtClean="0">
                <a:latin typeface="Calibri" charset="0"/>
                <a:sym typeface="Wingdings" charset="0"/>
              </a:rPr>
              <a:t>memperkenalkan</a:t>
            </a:r>
            <a:r>
              <a:rPr lang="en-US" dirty="0" smtClean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individu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kedalam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 smtClean="0">
                <a:latin typeface="Calibri" charset="0"/>
                <a:sym typeface="Wingdings" charset="0"/>
              </a:rPr>
              <a:t>kelompok</a:t>
            </a:r>
            <a:r>
              <a:rPr lang="en-US" dirty="0" smtClean="0">
                <a:latin typeface="Calibri" charset="0"/>
                <a:sym typeface="Wingdings" charset="0"/>
              </a:rPr>
              <a:t> </a:t>
            </a:r>
            <a:r>
              <a:rPr lang="en-US" dirty="0" err="1" smtClean="0">
                <a:latin typeface="Calibri" charset="0"/>
                <a:sym typeface="Wingdings" charset="0"/>
              </a:rPr>
              <a:t>tertentu</a:t>
            </a:r>
            <a:r>
              <a:rPr lang="en-US" dirty="0" smtClean="0">
                <a:latin typeface="Calibri" charset="0"/>
                <a:sym typeface="Wingdings" charset="0"/>
              </a:rPr>
              <a:t> </a:t>
            </a:r>
            <a:r>
              <a:rPr lang="en-US" dirty="0">
                <a:latin typeface="Calibri" charset="0"/>
                <a:sym typeface="Wingdings" charset="0"/>
              </a:rPr>
              <a:t>di </a:t>
            </a:r>
            <a:r>
              <a:rPr lang="en-US" dirty="0" err="1">
                <a:latin typeface="Calibri" charset="0"/>
                <a:sym typeface="Wingdings" charset="0"/>
              </a:rPr>
              <a:t>dalam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masyarakat</a:t>
            </a:r>
            <a:r>
              <a:rPr lang="en-US" dirty="0">
                <a:latin typeface="Calibri" charset="0"/>
                <a:sym typeface="Wingdings" charset="0"/>
              </a:rPr>
              <a:t>. </a:t>
            </a:r>
          </a:p>
          <a:p>
            <a:pPr algn="just"/>
            <a:r>
              <a:rPr lang="en-US" dirty="0" err="1">
                <a:latin typeface="Calibri" charset="0"/>
                <a:sym typeface="Wingdings" charset="0"/>
              </a:rPr>
              <a:t>Caranya</a:t>
            </a:r>
            <a:r>
              <a:rPr lang="id-ID" dirty="0">
                <a:latin typeface="Calibri" charset="0"/>
                <a:sym typeface="Wingdings" charset="0"/>
              </a:rPr>
              <a:t> :</a:t>
            </a:r>
            <a:r>
              <a:rPr lang="en-US" dirty="0">
                <a:latin typeface="Calibri" charset="0"/>
                <a:sym typeface="Wingdings" charset="0"/>
              </a:rPr>
              <a:t> </a:t>
            </a:r>
            <a:r>
              <a:rPr lang="en-US" dirty="0" err="1">
                <a:latin typeface="Calibri" charset="0"/>
                <a:sym typeface="Wingdings" charset="0"/>
              </a:rPr>
              <a:t>melalui</a:t>
            </a:r>
            <a:r>
              <a:rPr lang="en-US" dirty="0">
                <a:latin typeface="Calibri" charset="0"/>
                <a:sym typeface="Wingdings" charset="0"/>
              </a:rPr>
              <a:t> proses </a:t>
            </a:r>
            <a:r>
              <a:rPr lang="en-US" dirty="0" err="1">
                <a:latin typeface="Calibri" charset="0"/>
              </a:rPr>
              <a:t>resosialisasi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desosialisasi</a:t>
            </a:r>
            <a:r>
              <a:rPr lang="en-US" dirty="0">
                <a:latin typeface="Calibri" charset="0"/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9906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Sosialisasi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Sekunder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5029200" y="1143000"/>
            <a:ext cx="3124200" cy="1450848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Resosialisasi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sosialisasi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</p:txBody>
      </p:sp>
      <p:sp>
        <p:nvSpPr>
          <p:cNvPr id="7" name="Flowchart: Magnetic Disk 6"/>
          <p:cNvSpPr/>
          <p:nvPr/>
        </p:nvSpPr>
        <p:spPr>
          <a:xfrm>
            <a:off x="5029200" y="2819400"/>
            <a:ext cx="3429000" cy="16002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/>
              <a:t>Desosialisasi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sosialisasi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lama. </a:t>
            </a: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772400" y="5562600"/>
            <a:ext cx="1042416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609600" y="1066800"/>
            <a:ext cx="6553200" cy="2404872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2060"/>
                </a:solidFill>
              </a:rPr>
              <a:t>1. </a:t>
            </a:r>
            <a:r>
              <a:rPr lang="en-US" dirty="0">
                <a:solidFill>
                  <a:srgbClr val="002060"/>
                </a:solidFill>
                <a:latin typeface="Calibri" charset="0"/>
              </a:rPr>
              <a:t>Informal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002060"/>
                </a:solidFill>
              </a:rPr>
              <a:t>Tipe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sosialisasi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ini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terdapat</a:t>
            </a:r>
            <a:r>
              <a:rPr lang="en-US" dirty="0">
                <a:solidFill>
                  <a:srgbClr val="002060"/>
                </a:solidFill>
              </a:rPr>
              <a:t> di </a:t>
            </a:r>
            <a:r>
              <a:rPr lang="en-US" dirty="0" err="1">
                <a:solidFill>
                  <a:srgbClr val="002060"/>
                </a:solidFill>
              </a:rPr>
              <a:t>dalam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masyarakat</a:t>
            </a:r>
            <a:r>
              <a:rPr lang="en-US" dirty="0">
                <a:solidFill>
                  <a:srgbClr val="002060"/>
                </a:solidFill>
              </a:rPr>
              <a:t>  yang </a:t>
            </a:r>
            <a:r>
              <a:rPr lang="en-US" dirty="0" err="1">
                <a:solidFill>
                  <a:srgbClr val="002060"/>
                </a:solidFill>
              </a:rPr>
              <a:t>kental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sifat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kekeluargaan</a:t>
            </a:r>
            <a:r>
              <a:rPr lang="en-US" dirty="0"/>
              <a:t>. 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524000" y="2269236"/>
            <a:ext cx="6629400" cy="3750564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2. Formal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sosialisasi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lembaga-lembaga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berwenang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aturan-aturan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sifatnya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dipatuhi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lembaga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dilandasi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kekeluargaan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696200" y="5715000"/>
            <a:ext cx="8382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Tahap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Sosialisasi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1295400"/>
            <a:ext cx="38862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   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  </a:t>
            </a:r>
            <a:r>
              <a:rPr lang="en-US" dirty="0" err="1"/>
              <a:t>memperoleh</a:t>
            </a:r>
            <a:r>
              <a:rPr lang="en-US" dirty="0"/>
              <a:t>      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2743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66800" y="1828800"/>
            <a:ext cx="360355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en-US" dirty="0"/>
              <a:t>1.Tahap </a:t>
            </a:r>
            <a:r>
              <a:rPr lang="en-US" dirty="0" err="1"/>
              <a:t>Persiapan</a:t>
            </a:r>
            <a:r>
              <a:rPr lang="en-US" dirty="0"/>
              <a:t> (</a:t>
            </a:r>
            <a:r>
              <a:rPr lang="en-US" dirty="0" err="1"/>
              <a:t>Prepatory</a:t>
            </a:r>
            <a:r>
              <a:rPr lang="en-US" dirty="0"/>
              <a:t> Stage) </a:t>
            </a:r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391400" y="5791200"/>
            <a:ext cx="8382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86200" y="1447800"/>
            <a:ext cx="4800600" cy="31208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sz="2400" dirty="0" err="1" smtClean="0">
                <a:latin typeface="Calibri" charset="0"/>
                <a:sym typeface="Wingdings" charset="0"/>
              </a:rPr>
              <a:t>Tahap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kedua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ini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ditandai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dengan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semakin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sempurnanya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seorang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anak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menirukan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peran-peran</a:t>
            </a:r>
            <a:r>
              <a:rPr lang="en-US" sz="2400" dirty="0" smtClean="0">
                <a:latin typeface="Calibri" charset="0"/>
                <a:sym typeface="Wingdings" charset="0"/>
              </a:rPr>
              <a:t> yang </a:t>
            </a:r>
            <a:r>
              <a:rPr lang="en-US" sz="2400" dirty="0" err="1" smtClean="0">
                <a:latin typeface="Calibri" charset="0"/>
                <a:sym typeface="Wingdings" charset="0"/>
              </a:rPr>
              <a:t>dilakukan</a:t>
            </a:r>
            <a:r>
              <a:rPr lang="en-US" sz="2400" dirty="0" smtClean="0">
                <a:latin typeface="Calibri" charset="0"/>
                <a:sym typeface="Wingdings" charset="0"/>
              </a:rPr>
              <a:t> </a:t>
            </a:r>
            <a:r>
              <a:rPr lang="en-US" sz="2400" dirty="0" err="1" smtClean="0">
                <a:latin typeface="Calibri" charset="0"/>
                <a:sym typeface="Wingdings" charset="0"/>
              </a:rPr>
              <a:t>oleh</a:t>
            </a:r>
            <a:r>
              <a:rPr lang="en-US" sz="2400" dirty="0" smtClean="0">
                <a:latin typeface="Calibri" charset="0"/>
                <a:sym typeface="Wingdings" charset="0"/>
              </a:rPr>
              <a:t> orang  </a:t>
            </a:r>
            <a:r>
              <a:rPr lang="id-ID" sz="2400" dirty="0" smtClean="0">
                <a:latin typeface="Calibri" charset="0"/>
                <a:sym typeface="Wingdings" charset="0"/>
              </a:rPr>
              <a:t>dewasa</a:t>
            </a:r>
            <a:r>
              <a:rPr lang="en-US" sz="2400" dirty="0" smtClean="0">
                <a:latin typeface="Calibri" charset="0"/>
                <a:sym typeface="Wingdings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err="1" smtClean="0"/>
              <a:t>Anak-anak</a:t>
            </a:r>
            <a:r>
              <a:rPr lang="en-US" sz="2400" dirty="0" smtClean="0"/>
              <a:t>   </a:t>
            </a:r>
            <a:r>
              <a:rPr lang="en-US" sz="2400" dirty="0" err="1"/>
              <a:t>mampu</a:t>
            </a:r>
            <a:r>
              <a:rPr lang="en-US" sz="2400" dirty="0"/>
              <a:t> 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persepsi</a:t>
            </a:r>
            <a:r>
              <a:rPr lang="en-US" sz="2400" dirty="0"/>
              <a:t> yang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prilaku</a:t>
            </a:r>
            <a:r>
              <a:rPr lang="en-US" sz="2400" dirty="0"/>
              <a:t> orang</a:t>
            </a:r>
            <a:r>
              <a:rPr lang="id-ID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 </a:t>
            </a:r>
            <a:r>
              <a:rPr lang="en-US" sz="2400" dirty="0" err="1"/>
              <a:t>peniruan</a:t>
            </a:r>
            <a:r>
              <a:rPr lang="en-US" sz="2400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2133600"/>
            <a:ext cx="28272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en-US" dirty="0">
                <a:latin typeface="Calibri" charset="0"/>
              </a:rPr>
              <a:t>2. </a:t>
            </a:r>
            <a:r>
              <a:rPr lang="en-US" dirty="0" err="1">
                <a:latin typeface="Calibri" charset="0"/>
              </a:rPr>
              <a:t>Tahap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meniru</a:t>
            </a:r>
            <a:r>
              <a:rPr lang="en-US" dirty="0">
                <a:latin typeface="Calibri" charset="0"/>
              </a:rPr>
              <a:t> (play stage)</a:t>
            </a:r>
            <a:endParaRPr lang="id-ID" dirty="0">
              <a:latin typeface="Calibri" charset="0"/>
              <a:sym typeface="Wingdings" charset="0"/>
            </a:endParaRPr>
          </a:p>
        </p:txBody>
      </p:sp>
      <p:pic>
        <p:nvPicPr>
          <p:cNvPr id="2052" name="Picture 4" descr="http://media4.picsearch.com/is?4EOqVXQAta5SRxDw6E-2yQ0GfBOX2Vy6BpT4GCDwvHw&amp;height=2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304800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315200" y="5638800"/>
            <a:ext cx="6858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24400" y="1447800"/>
            <a:ext cx="4114800" cy="38472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ym typeface="Wingdings" charset="0"/>
              </a:rPr>
              <a:t>Tahap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ketiga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ini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merupakan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tahap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dimana</a:t>
            </a:r>
            <a:r>
              <a:rPr lang="en-US" sz="2000" dirty="0">
                <a:sym typeface="Wingdings" charset="0"/>
              </a:rPr>
              <a:t> orang </a:t>
            </a:r>
            <a:r>
              <a:rPr lang="en-US" sz="2000" dirty="0" err="1">
                <a:sym typeface="Wingdings" charset="0"/>
              </a:rPr>
              <a:t>sudah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mulai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mengurangi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peniruan</a:t>
            </a:r>
            <a:r>
              <a:rPr lang="en-US" sz="2000" dirty="0">
                <a:sym typeface="Wingdings" charset="0"/>
              </a:rPr>
              <a:t>  </a:t>
            </a:r>
            <a:r>
              <a:rPr lang="en-US" sz="2000" dirty="0" err="1">
                <a:sym typeface="Wingdings" charset="0"/>
              </a:rPr>
              <a:t>dan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digantikan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oleh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peran</a:t>
            </a:r>
            <a:r>
              <a:rPr lang="en-US" sz="2000" dirty="0">
                <a:sym typeface="Wingdings" charset="0"/>
              </a:rPr>
              <a:t> yang      </a:t>
            </a:r>
            <a:r>
              <a:rPr lang="en-US" sz="2000" dirty="0" err="1">
                <a:sym typeface="Wingdings" charset="0"/>
              </a:rPr>
              <a:t>secara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langsung</a:t>
            </a:r>
            <a:r>
              <a:rPr lang="en-US" sz="2000" dirty="0">
                <a:sym typeface="Wingdings" charset="0"/>
              </a:rPr>
              <a:t>  </a:t>
            </a:r>
            <a:r>
              <a:rPr lang="en-US" sz="2000" dirty="0" err="1">
                <a:sym typeface="Wingdings" charset="0"/>
              </a:rPr>
              <a:t>dilakukan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sendiri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dengan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penuh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kesadaran</a:t>
            </a:r>
            <a:r>
              <a:rPr lang="en-US" sz="2000" dirty="0">
                <a:sym typeface="Wingdings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err="1">
                <a:sym typeface="Wingdings" charset="0"/>
              </a:rPr>
              <a:t>Selain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itu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kemampuannya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menempatkan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diri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pada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posisi</a:t>
            </a:r>
            <a:r>
              <a:rPr lang="en-US" sz="2000" dirty="0">
                <a:sym typeface="Wingdings" charset="0"/>
              </a:rPr>
              <a:t> orang lain pun </a:t>
            </a:r>
            <a:r>
              <a:rPr lang="en-US" sz="2000" dirty="0" err="1">
                <a:sym typeface="Wingdings" charset="0"/>
              </a:rPr>
              <a:t>meningkat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sehingga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memungkinkan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adanya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id-ID" sz="2000" dirty="0">
                <a:sym typeface="Wingdings" charset="0"/>
              </a:rPr>
              <a:t>kemampuan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bermain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secara</a:t>
            </a:r>
            <a:r>
              <a:rPr lang="en-US" sz="2000" dirty="0">
                <a:sym typeface="Wingdings" charset="0"/>
              </a:rPr>
              <a:t> </a:t>
            </a:r>
            <a:r>
              <a:rPr lang="en-US" sz="2000" dirty="0" err="1">
                <a:sym typeface="Wingdings" charset="0"/>
              </a:rPr>
              <a:t>bersama-sama</a:t>
            </a:r>
            <a:r>
              <a:rPr lang="en-US" sz="2000" dirty="0">
                <a:sym typeface="Wingdings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1981200"/>
            <a:ext cx="361547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en-US" dirty="0">
                <a:latin typeface="Calibri" charset="0"/>
              </a:rPr>
              <a:t>3.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(game stage)</a:t>
            </a:r>
          </a:p>
        </p:txBody>
      </p:sp>
      <p:pic>
        <p:nvPicPr>
          <p:cNvPr id="3076" name="Picture 4" descr="http://art.uph.edu/wp-content/themes/UPH/timthumb.php?src=http://art.uph.edu/wp-content/uploads/2015/09/SDC_ARTWEEK-1024x572.jpg&amp;w=670&amp;z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3657600" cy="318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543800" y="5867400"/>
            <a:ext cx="9144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76800" y="1447800"/>
            <a:ext cx="3962400" cy="26161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 smtClean="0">
                <a:sym typeface="Wingdings"/>
              </a:rPr>
              <a:t>Pada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tahap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keempat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ini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seseorang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telah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dianggap</a:t>
            </a:r>
            <a:r>
              <a:rPr lang="id-ID" sz="2000" dirty="0">
                <a:sym typeface="Wingdings"/>
              </a:rPr>
              <a:t> benar-benar sudah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dewasa</a:t>
            </a:r>
            <a:r>
              <a:rPr lang="en-US" sz="2000" dirty="0">
                <a:sym typeface="Wingdings"/>
              </a:rPr>
              <a:t>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id-ID" sz="2000" dirty="0"/>
              <a:t> seseorang sedang berada pada</a:t>
            </a:r>
            <a:r>
              <a:rPr lang="en-US" sz="2000" dirty="0"/>
              <a:t> </a:t>
            </a:r>
            <a:r>
              <a:rPr lang="en-US" sz="2000" dirty="0" err="1"/>
              <a:t>perjalanan</a:t>
            </a:r>
            <a:r>
              <a:rPr lang="en-US" sz="2000" dirty="0"/>
              <a:t> </a:t>
            </a:r>
            <a:r>
              <a:rPr lang="id-ID" sz="2000" dirty="0"/>
              <a:t>hidup </a:t>
            </a:r>
            <a:r>
              <a:rPr lang="en-US" sz="2000" dirty="0" err="1"/>
              <a:t>menuju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</a:t>
            </a:r>
            <a:r>
              <a:rPr lang="en-US" sz="2000" dirty="0" err="1"/>
              <a:t>tua</a:t>
            </a:r>
            <a:r>
              <a:rPr lang="en-US" sz="2000" dirty="0"/>
              <a:t>,</a:t>
            </a:r>
            <a:r>
              <a:rPr lang="id-ID" sz="2000" dirty="0"/>
              <a:t> sehingga sudah mengalami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masa </a:t>
            </a:r>
            <a:r>
              <a:rPr lang="en-US" sz="2000" dirty="0" err="1"/>
              <a:t>transisi</a:t>
            </a:r>
            <a:r>
              <a:rPr lang="en-US" sz="2000" dirty="0"/>
              <a:t>. </a:t>
            </a:r>
          </a:p>
        </p:txBody>
      </p:sp>
      <p:pic>
        <p:nvPicPr>
          <p:cNvPr id="4098" name="Picture 2" descr="http://media5.picsearch.com/is?m7je21jFB6izlx_p3BBDmyoyv5zaTHWegpLyR-ScxF0&amp;height=2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32480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1828800"/>
            <a:ext cx="4572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4.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(Generalized   Stage/Generalized Other)</a:t>
            </a:r>
            <a:endParaRPr lang="en-US" dirty="0">
              <a:sym typeface="Wingdings"/>
            </a:endParaRPr>
          </a:p>
        </p:txBody>
      </p:sp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8153400" y="5638800"/>
            <a:ext cx="6858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Keberagaman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dalam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524000"/>
            <a:ext cx="4876800" cy="42672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S</a:t>
            </a:r>
            <a:r>
              <a:rPr lang="id-ID" dirty="0" smtClean="0"/>
              <a:t>osialisasi </a:t>
            </a:r>
            <a:r>
              <a:rPr lang="id-ID" dirty="0"/>
              <a:t>membuat kita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id-ID" dirty="0"/>
              <a:t> anggota </a:t>
            </a:r>
            <a:r>
              <a:rPr lang="id-ID" dirty="0" smtClean="0"/>
              <a:t>masyarakat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r>
              <a:rPr lang="id-ID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tertanam</a:t>
            </a:r>
            <a:r>
              <a:rPr lang="id-ID" dirty="0"/>
              <a:t> dalam </a:t>
            </a:r>
            <a:r>
              <a:rPr lang="id-ID" dirty="0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id-ID" dirty="0" smtClean="0"/>
              <a:t> nilai-nilai </a:t>
            </a:r>
            <a:r>
              <a:rPr lang="id-ID" dirty="0"/>
              <a:t>budaya dan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id-ID" dirty="0" smtClean="0"/>
              <a:t> </a:t>
            </a:r>
            <a:r>
              <a:rPr lang="id-ID" dirty="0"/>
              <a:t>membawa masyarakat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dir</a:t>
            </a:r>
            <a:r>
              <a:rPr lang="id-ID" dirty="0"/>
              <a:t>i kita, persepsi kita yang </a:t>
            </a:r>
            <a:r>
              <a:rPr lang="en-US" dirty="0" err="1" smtClean="0"/>
              <a:t>berbeda</a:t>
            </a:r>
            <a:r>
              <a:rPr lang="id-ID" dirty="0" smtClean="0"/>
              <a:t>, </a:t>
            </a:r>
            <a:r>
              <a:rPr lang="id-ID" dirty="0"/>
              <a:t>dan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id-ID" dirty="0"/>
              <a:t>pemahaman kita tentang dunia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</a:t>
            </a:r>
            <a:r>
              <a:rPr lang="id-ID" dirty="0"/>
              <a:t>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r>
              <a:rPr lang="en-US" dirty="0"/>
              <a:t>;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id-ID" dirty="0"/>
              <a:t>dapat menemukan kesamaan antar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</a:t>
            </a:r>
            <a:r>
              <a:rPr lang="id-ID" dirty="0"/>
              <a:t> perbedaan sosial dan budaya yang luas,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keberagaman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media2.picsearch.com/is?qOb1vO3KWheFoqzLwJg1ma1sVPk3tXoQ-eboVDtWvnQ&amp;height=2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3276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Home 3">
            <a:hlinkClick r:id="rId4" action="ppaction://hlinksldjump" highlightClick="1"/>
          </p:cNvPr>
          <p:cNvSpPr/>
          <p:nvPr/>
        </p:nvSpPr>
        <p:spPr>
          <a:xfrm>
            <a:off x="7239000" y="5791200"/>
            <a:ext cx="9144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Resosialisasi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676400" y="838200"/>
            <a:ext cx="7010400" cy="3657600"/>
          </a:xfrm>
          <a:prstGeom prst="wedgeEllipseCallout">
            <a:avLst>
              <a:gd name="adj1" fmla="val -23934"/>
              <a:gd name="adj2" fmla="val 6254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dirty="0" err="1"/>
              <a:t>Resosialisasi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resosialisasi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 smtClean="0"/>
              <a:t>.</a:t>
            </a:r>
            <a:endParaRPr lang="en-US" dirty="0">
              <a:latin typeface="Calibri" charset="0"/>
            </a:endParaRPr>
          </a:p>
        </p:txBody>
      </p:sp>
      <p:pic>
        <p:nvPicPr>
          <p:cNvPr id="6146" name="Picture 2" descr="C:\Users\Devi Stany\Pictures\sapaan anima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8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600" y="5181600"/>
            <a:ext cx="2388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dirty="0" err="1">
                <a:latin typeface="Calibri" charset="0"/>
              </a:rPr>
              <a:t>Apa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itu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resosialisasi</a:t>
            </a:r>
            <a:r>
              <a:rPr lang="en-US" dirty="0">
                <a:latin typeface="Calibri" charset="0"/>
              </a:rPr>
              <a:t> ???</a:t>
            </a:r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7239000" y="5867400"/>
            <a:ext cx="9906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828800"/>
          </a:xfrm>
        </p:spPr>
        <p:txBody>
          <a:bodyPr/>
          <a:lstStyle/>
          <a:p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1242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 smtClean="0"/>
              <a:t>• Proses </a:t>
            </a:r>
            <a:r>
              <a:rPr lang="en-US" dirty="0" err="1"/>
              <a:t>Sosialisasi</a:t>
            </a:r>
            <a:r>
              <a:rPr lang="en-US" dirty="0"/>
              <a:t> : </a:t>
            </a:r>
            <a:r>
              <a:rPr lang="en-US" dirty="0" smtClean="0"/>
              <a:t>	a</a:t>
            </a:r>
            <a:r>
              <a:rPr lang="en-US" dirty="0"/>
              <a:t>).</a:t>
            </a:r>
            <a:r>
              <a:rPr lang="en-US" dirty="0" err="1"/>
              <a:t>Sosialisasi</a:t>
            </a:r>
            <a:r>
              <a:rPr lang="en-US" dirty="0"/>
              <a:t> sebagai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b</a:t>
            </a:r>
            <a:r>
              <a:rPr lang="en-US" dirty="0"/>
              <a:t>).</a:t>
            </a:r>
            <a:r>
              <a:rPr lang="en-US" dirty="0" err="1"/>
              <a:t>Konformitas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Individualitas</a:t>
            </a:r>
            <a:r>
              <a:rPr lang="en-US" dirty="0"/>
              <a:t>  </a:t>
            </a:r>
            <a:r>
              <a:rPr lang="en-US" dirty="0" smtClean="0"/>
              <a:t>	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c</a:t>
            </a:r>
            <a:r>
              <a:rPr lang="en-US" dirty="0"/>
              <a:t>).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Sosialisasi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Agen-agen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r>
              <a:rPr lang="en-US" dirty="0"/>
              <a:t> : a).</a:t>
            </a:r>
            <a:r>
              <a:rPr lang="en-US" dirty="0" err="1"/>
              <a:t>Keluarga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b</a:t>
            </a:r>
            <a:r>
              <a:rPr lang="en-US" dirty="0"/>
              <a:t>).  Media </a:t>
            </a:r>
            <a:r>
              <a:rPr lang="en-US" dirty="0" err="1"/>
              <a:t>massa</a:t>
            </a:r>
            <a:r>
              <a:rPr lang="en-US" dirty="0"/>
              <a:t> 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c</a:t>
            </a:r>
            <a:r>
              <a:rPr lang="en-US" dirty="0"/>
              <a:t>).</a:t>
            </a:r>
            <a:r>
              <a:rPr lang="en-US" dirty="0" smtClean="0"/>
              <a:t>Agama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d</a:t>
            </a:r>
            <a:r>
              <a:rPr lang="en-US" dirty="0"/>
              <a:t>).</a:t>
            </a:r>
            <a:r>
              <a:rPr lang="en-US" dirty="0" err="1"/>
              <a:t>Olahraga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e</a:t>
            </a:r>
            <a:r>
              <a:rPr lang="en-US" dirty="0"/>
              <a:t>).</a:t>
            </a:r>
            <a:r>
              <a:rPr lang="en-US" dirty="0" err="1"/>
              <a:t>Sekolah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/>
              <a:t>sosialisasi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Tumbuhnya</a:t>
            </a:r>
            <a:r>
              <a:rPr lang="en-US" dirty="0" smtClean="0"/>
              <a:t> </a:t>
            </a:r>
            <a:r>
              <a:rPr lang="en-US" dirty="0" err="1"/>
              <a:t>Keberagaman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algn="l"/>
            <a:r>
              <a:rPr lang="en-US" dirty="0" smtClean="0"/>
              <a:t>• </a:t>
            </a:r>
            <a:r>
              <a:rPr lang="en-US" dirty="0" err="1" smtClean="0"/>
              <a:t>Resosialisasi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a</a:t>
            </a:r>
            <a:r>
              <a:rPr lang="en-US" dirty="0"/>
              <a:t>).Proses </a:t>
            </a:r>
            <a:r>
              <a:rPr lang="en-US" dirty="0" err="1"/>
              <a:t>Perubahan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/>
              <a:t>b</a:t>
            </a:r>
            <a:r>
              <a:rPr lang="en-US" dirty="0" smtClean="0"/>
              <a:t>).</a:t>
            </a:r>
            <a:r>
              <a:rPr lang="en-US" dirty="0" err="1" smtClean="0"/>
              <a:t>Indoktrinasi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724400" y="5815584"/>
            <a:ext cx="1042416" cy="661416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rgbClr val="C00000"/>
                </a:solidFill>
              </a:rPr>
              <a:t>Proses </a:t>
            </a:r>
            <a:r>
              <a:rPr lang="en-US" sz="3600" dirty="0" err="1">
                <a:solidFill>
                  <a:srgbClr val="C00000"/>
                </a:solidFill>
              </a:rPr>
              <a:t>dalam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Resosialisasi</a:t>
            </a:r>
            <a:r>
              <a:rPr lang="en-US" sz="3600" dirty="0" smtClean="0">
                <a:solidFill>
                  <a:srgbClr val="C00000"/>
                </a:solidFill>
              </a:rPr>
              <a:t> :</a:t>
            </a:r>
          </a:p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endParaRPr lang="en-US" dirty="0">
              <a:latin typeface="Calibri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endParaRPr lang="en-US" dirty="0">
              <a:latin typeface="Calibri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libri" charset="0"/>
              </a:rPr>
              <a:t>1. Proses </a:t>
            </a:r>
            <a:r>
              <a:rPr lang="en-US" dirty="0" err="1" smtClean="0">
                <a:latin typeface="Calibri" charset="0"/>
              </a:rPr>
              <a:t>Perubahan</a:t>
            </a:r>
            <a:r>
              <a:rPr lang="id-ID" dirty="0" smtClean="0">
                <a:latin typeface="Calibri" charset="0"/>
              </a:rPr>
              <a:t>.</a:t>
            </a:r>
            <a:endParaRPr lang="en-US" dirty="0" smtClean="0">
              <a:latin typeface="Calibri" charset="0"/>
            </a:endParaRPr>
          </a:p>
          <a:p>
            <a:pPr marL="514350" indent="-514350" algn="just">
              <a:buAutoNum type="alphaLcPeriod"/>
            </a:pPr>
            <a:endParaRPr lang="en-US" dirty="0" smtClean="0">
              <a:latin typeface="Calibri" charset="0"/>
            </a:endParaRPr>
          </a:p>
          <a:p>
            <a:endParaRPr lang="en-US" dirty="0" smtClean="0"/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4648200" y="838200"/>
            <a:ext cx="4876800" cy="6192520"/>
          </a:xfrm>
          <a:prstGeom prst="cloudCallout">
            <a:avLst>
              <a:gd name="adj1" fmla="val -57717"/>
              <a:gd name="adj2" fmla="val 2640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endParaRPr lang="en-US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id-ID" dirty="0" smtClean="0">
                <a:solidFill>
                  <a:srgbClr val="FFFF00"/>
                </a:solidFill>
              </a:rPr>
              <a:t>Resosialisasi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diartikan</a:t>
            </a:r>
            <a:r>
              <a:rPr lang="en-US" dirty="0">
                <a:solidFill>
                  <a:srgbClr val="FFFF00"/>
                </a:solidFill>
              </a:rPr>
              <a:t> sebagai</a:t>
            </a:r>
            <a:r>
              <a:rPr lang="id-ID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perubahan</a:t>
            </a:r>
            <a:r>
              <a:rPr lang="id-ID" dirty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>
                <a:solidFill>
                  <a:srgbClr val="FFFF00"/>
                </a:solidFill>
              </a:rPr>
              <a:t>Perubahan</a:t>
            </a:r>
            <a:r>
              <a:rPr lang="id-ID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terjadi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melalui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>
                <a:solidFill>
                  <a:srgbClr val="FFFF00"/>
                </a:solidFill>
              </a:rPr>
              <a:t> transformasi identitas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id-ID" dirty="0">
                <a:solidFill>
                  <a:srgbClr val="FFFF00"/>
                </a:solidFill>
              </a:rPr>
              <a:t> sering </a:t>
            </a:r>
            <a:r>
              <a:rPr lang="en-US" dirty="0" err="1">
                <a:solidFill>
                  <a:srgbClr val="FFFF00"/>
                </a:solidFill>
              </a:rPr>
              <a:t>terkait</a:t>
            </a:r>
            <a:r>
              <a:rPr lang="id-ID" dirty="0">
                <a:solidFill>
                  <a:srgbClr val="FFFF00"/>
                </a:solidFill>
              </a:rPr>
              <a:t> dengan </a:t>
            </a:r>
            <a:r>
              <a:rPr lang="en-US" dirty="0" err="1">
                <a:solidFill>
                  <a:srgbClr val="FFFF00"/>
                </a:solidFill>
              </a:rPr>
              <a:t>masalah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>
                <a:solidFill>
                  <a:srgbClr val="FFFF00"/>
                </a:solidFill>
              </a:rPr>
              <a:t>keyakinan agama atau politik.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re</a:t>
            </a:r>
            <a:r>
              <a:rPr lang="id-ID" dirty="0">
                <a:solidFill>
                  <a:srgbClr val="FFFF00"/>
                </a:solidFill>
              </a:rPr>
              <a:t>sosialisasi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>
                <a:solidFill>
                  <a:srgbClr val="FFFF00"/>
                </a:solidFill>
              </a:rPr>
              <a:t>melibatkan inisiatif 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id-ID" dirty="0">
                <a:solidFill>
                  <a:srgbClr val="FFFF00"/>
                </a:solidFill>
              </a:rPr>
              <a:t>merendahkan secara fisik dan psikologis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seseorang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>
                <a:solidFill>
                  <a:srgbClr val="FFFF00"/>
                </a:solidFill>
              </a:rPr>
              <a:t>dengan tujuan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melemahkan</a:t>
            </a:r>
            <a:r>
              <a:rPr lang="id-ID" dirty="0">
                <a:solidFill>
                  <a:srgbClr val="FFFF00"/>
                </a:solidFill>
              </a:rPr>
              <a:t> atau </a:t>
            </a:r>
            <a:r>
              <a:rPr lang="en-US" dirty="0" err="1">
                <a:solidFill>
                  <a:srgbClr val="FFFF00"/>
                </a:solidFill>
              </a:rPr>
              <a:t>memperlihatkan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>
                <a:solidFill>
                  <a:srgbClr val="FFFF00"/>
                </a:solidFill>
              </a:rPr>
              <a:t>iden</a:t>
            </a:r>
            <a:r>
              <a:rPr lang="en-US" dirty="0" err="1">
                <a:solidFill>
                  <a:srgbClr val="FFFF00"/>
                </a:solidFill>
              </a:rPr>
              <a:t>titas</a:t>
            </a:r>
            <a:r>
              <a:rPr lang="id-ID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id-ID" dirty="0">
                <a:solidFill>
                  <a:srgbClr val="FFFF00"/>
                </a:solidFill>
              </a:rPr>
              <a:t>lama</a:t>
            </a:r>
            <a:r>
              <a:rPr lang="en-US" dirty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  <a:latin typeface="Calibri" charset="0"/>
            </a:endParaRPr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3810000" y="6019800"/>
            <a:ext cx="9906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endParaRPr lang="en-US" dirty="0">
              <a:latin typeface="Calibri" charset="0"/>
            </a:endParaRPr>
          </a:p>
          <a:p>
            <a:pPr marL="0" indent="0" algn="just">
              <a:buNone/>
            </a:pPr>
            <a:endParaRPr lang="en-US" dirty="0" smtClean="0">
              <a:latin typeface="Calibri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libri" charset="0"/>
              </a:rPr>
              <a:t>2. </a:t>
            </a:r>
            <a:r>
              <a:rPr lang="en-US" dirty="0" err="1" smtClean="0">
                <a:latin typeface="Calibri" charset="0"/>
              </a:rPr>
              <a:t>Indoktrinasi</a:t>
            </a:r>
            <a:r>
              <a:rPr lang="en-US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4267200" y="1219200"/>
            <a:ext cx="4495800" cy="4267200"/>
          </a:xfrm>
          <a:prstGeom prst="wedgeRoundRectCallout">
            <a:avLst>
              <a:gd name="adj1" fmla="val -76878"/>
              <a:gd name="adj2" fmla="val 447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400" dirty="0" err="1" smtClean="0"/>
              <a:t>Istilah</a:t>
            </a:r>
            <a:r>
              <a:rPr lang="en-US" sz="2400" dirty="0" smtClean="0"/>
              <a:t> e</a:t>
            </a:r>
            <a:r>
              <a:rPr lang="id-ID" sz="2400" dirty="0" smtClean="0"/>
              <a:t>kstrim </a:t>
            </a:r>
            <a:r>
              <a:rPr lang="id-ID" sz="2400" dirty="0"/>
              <a:t>dari </a:t>
            </a:r>
            <a:r>
              <a:rPr lang="en-US" sz="2400" dirty="0" smtClean="0"/>
              <a:t>‘</a:t>
            </a:r>
            <a:r>
              <a:rPr lang="id-ID" sz="2400" dirty="0" smtClean="0"/>
              <a:t>resosialisasi</a:t>
            </a:r>
            <a:r>
              <a:rPr lang="en-US" sz="2400" dirty="0" smtClean="0"/>
              <a:t>’ </a:t>
            </a:r>
            <a:r>
              <a:rPr lang="id-ID" sz="2400" dirty="0" smtClean="0"/>
              <a:t>disebut </a:t>
            </a:r>
            <a:r>
              <a:rPr lang="en-US" sz="2400" dirty="0" err="1"/>
              <a:t>indoktrinasi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cuci otak.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>
              <a:buFont typeface="Wingdings" pitchFamily="2" charset="2"/>
              <a:buChar char="ü"/>
            </a:pP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menganggap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utuh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barunya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.</a:t>
            </a:r>
            <a:endParaRPr lang="en-US" sz="2400" dirty="0">
              <a:latin typeface="Calibri" charset="0"/>
            </a:endParaRPr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315200" y="5867400"/>
            <a:ext cx="8382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</a:rPr>
              <a:t>Resosialisasi</a:t>
            </a:r>
            <a:r>
              <a:rPr lang="id-ID" dirty="0">
                <a:latin typeface="Calibri" charset="0"/>
              </a:rPr>
              <a:t> Menurut Poythress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447800"/>
            <a:ext cx="5943600" cy="4800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latin typeface="Calibri" charset="0"/>
              </a:rPr>
              <a:t>manusia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memiliki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hubungan</a:t>
            </a:r>
            <a:r>
              <a:rPr lang="en-US" dirty="0">
                <a:latin typeface="Calibri" charset="0"/>
              </a:rPr>
              <a:t> yang </a:t>
            </a:r>
            <a:r>
              <a:rPr lang="en-US" dirty="0" err="1">
                <a:latin typeface="Calibri" charset="0"/>
              </a:rPr>
              <a:t>baik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dengan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lingkungannya</a:t>
            </a:r>
            <a:r>
              <a:rPr lang="en-US" dirty="0">
                <a:latin typeface="Calibri" charset="0"/>
              </a:rPr>
              <a:t>; </a:t>
            </a:r>
            <a:r>
              <a:rPr lang="en-US" dirty="0" err="1">
                <a:latin typeface="Calibri" charset="0"/>
              </a:rPr>
              <a:t>termasuk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dengan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binatang</a:t>
            </a:r>
            <a:r>
              <a:rPr lang="en-US" dirty="0">
                <a:latin typeface="Calibri" charset="0"/>
              </a:rPr>
              <a:t>, </a:t>
            </a:r>
            <a:r>
              <a:rPr lang="en-US" dirty="0" err="1">
                <a:latin typeface="Calibri" charset="0"/>
              </a:rPr>
              <a:t>tanaman</a:t>
            </a:r>
            <a:r>
              <a:rPr lang="en-US" dirty="0">
                <a:latin typeface="Calibri" charset="0"/>
              </a:rPr>
              <a:t>, </a:t>
            </a:r>
            <a:r>
              <a:rPr lang="en-US" dirty="0" err="1">
                <a:latin typeface="Calibri" charset="0"/>
              </a:rPr>
              <a:t>dan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semua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makhluk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lainnya</a:t>
            </a:r>
            <a:r>
              <a:rPr lang="en-US" dirty="0">
                <a:latin typeface="Calibri" charset="0"/>
              </a:rPr>
              <a:t>. </a:t>
            </a:r>
            <a:endParaRPr lang="en-US" dirty="0" smtClean="0">
              <a:latin typeface="Calibri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latin typeface="Calibri" charset="0"/>
              </a:rPr>
              <a:t>Bentuk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resosialisasi</a:t>
            </a:r>
            <a:r>
              <a:rPr lang="en-US" dirty="0">
                <a:latin typeface="Calibri" charset="0"/>
              </a:rPr>
              <a:t>  </a:t>
            </a:r>
            <a:r>
              <a:rPr lang="id-ID" dirty="0">
                <a:latin typeface="Calibri" charset="0"/>
              </a:rPr>
              <a:t>dapat dilihat melalui </a:t>
            </a:r>
            <a:r>
              <a:rPr lang="id-ID" dirty="0"/>
              <a:t>tiga atribut atau disebut juga perspektif tentang ketuhanan,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;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).</a:t>
            </a:r>
            <a:r>
              <a:rPr lang="id-ID" dirty="0"/>
              <a:t> </a:t>
            </a:r>
            <a:r>
              <a:rPr lang="id-ID" dirty="0" smtClean="0"/>
              <a:t>Otoritas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). </a:t>
            </a:r>
            <a:r>
              <a:rPr lang="id-ID" dirty="0" smtClean="0"/>
              <a:t>Kontrol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ciptaanNya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tindak-tanduknya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3</a:t>
            </a:r>
            <a:r>
              <a:rPr lang="en-US" dirty="0"/>
              <a:t>).</a:t>
            </a:r>
            <a:r>
              <a:rPr lang="id-ID" dirty="0"/>
              <a:t> </a:t>
            </a:r>
            <a:r>
              <a:rPr lang="id-ID" dirty="0" smtClean="0"/>
              <a:t>Kehadiran</a:t>
            </a:r>
            <a:r>
              <a:rPr lang="en-US" dirty="0" smtClean="0"/>
              <a:t> :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http://media5.picsearch.com/is?IJ9KtIH-5fjtydhU8nn7l0vbpKXA-LhTq-0mzfWrnvI&amp;height=2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1257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media3.picsearch.com/is?cgO1sJ1dfiXyvrKBiNk6sFG5CC4kHYVjFJUEJxiQl3o&amp;height=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1333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rId5" action="ppaction://hlinksldjump" highlightClick="1"/>
          </p:cNvPr>
          <p:cNvSpPr/>
          <p:nvPr/>
        </p:nvSpPr>
        <p:spPr>
          <a:xfrm>
            <a:off x="1447800" y="5562600"/>
            <a:ext cx="7620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7924800" cy="3352800"/>
          </a:xfrm>
        </p:spPr>
      </p:pic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4191000" y="5334000"/>
            <a:ext cx="1042416" cy="1042416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</a:t>
            </a:r>
            <a:r>
              <a:rPr lang="id-ID" dirty="0"/>
              <a:t>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resosialisasi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pertobatan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indoktrinasi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6019800" y="5715000"/>
            <a:ext cx="1042416" cy="813816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Naugle</a:t>
            </a:r>
            <a:r>
              <a:rPr lang="en-US" dirty="0"/>
              <a:t>, David, K</a:t>
            </a:r>
            <a:r>
              <a:rPr lang="en-US" dirty="0" smtClean="0"/>
              <a:t>; </a:t>
            </a:r>
            <a:r>
              <a:rPr lang="es-MX" b="1" i="1" dirty="0" err="1"/>
              <a:t>Wawasan</a:t>
            </a:r>
            <a:r>
              <a:rPr lang="es-MX" b="1" i="1" dirty="0"/>
              <a:t> </a:t>
            </a:r>
            <a:r>
              <a:rPr lang="es-MX" b="1" i="1" dirty="0" err="1"/>
              <a:t>Dunia</a:t>
            </a:r>
            <a:r>
              <a:rPr lang="es-MX" dirty="0"/>
              <a:t>, </a:t>
            </a:r>
            <a:r>
              <a:rPr lang="es-MX" dirty="0" err="1"/>
              <a:t>Jakarta</a:t>
            </a:r>
            <a:r>
              <a:rPr lang="es-MX" dirty="0"/>
              <a:t> : </a:t>
            </a:r>
            <a:r>
              <a:rPr lang="es-MX" dirty="0" err="1"/>
              <a:t>Penerbit</a:t>
            </a:r>
            <a:r>
              <a:rPr lang="es-MX" dirty="0"/>
              <a:t> </a:t>
            </a:r>
            <a:r>
              <a:rPr lang="es-MX" dirty="0" err="1"/>
              <a:t>Momentum</a:t>
            </a:r>
            <a:r>
              <a:rPr lang="es-MX" dirty="0"/>
              <a:t>, </a:t>
            </a:r>
            <a:r>
              <a:rPr lang="en-US" dirty="0" smtClean="0"/>
              <a:t> </a:t>
            </a:r>
            <a:r>
              <a:rPr lang="en-US" dirty="0"/>
              <a:t>2010, </a:t>
            </a:r>
            <a:r>
              <a:rPr lang="en-US" dirty="0" err="1"/>
              <a:t>hal</a:t>
            </a:r>
            <a:r>
              <a:rPr lang="en-US" dirty="0"/>
              <a:t>. 5 – 38, 269 – 289</a:t>
            </a:r>
          </a:p>
          <a:p>
            <a:endParaRPr lang="en-US" dirty="0"/>
          </a:p>
          <a:p>
            <a:pPr lvl="0"/>
            <a:r>
              <a:rPr lang="es-MX" dirty="0"/>
              <a:t>Andersen, Margaret</a:t>
            </a:r>
            <a:r>
              <a:rPr lang="es-MX" b="1" i="1" dirty="0"/>
              <a:t> L;</a:t>
            </a:r>
            <a:r>
              <a:rPr lang="es-MX" dirty="0"/>
              <a:t> </a:t>
            </a:r>
            <a:r>
              <a:rPr lang="en-US" dirty="0"/>
              <a:t>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 smtClean="0"/>
              <a:t>, </a:t>
            </a:r>
            <a:r>
              <a:rPr lang="es-MX" dirty="0" smtClean="0"/>
              <a:t>2005</a:t>
            </a:r>
            <a:r>
              <a:rPr lang="es-MX" dirty="0"/>
              <a:t>, </a:t>
            </a:r>
            <a:r>
              <a:rPr lang="es-MX" dirty="0" err="1"/>
              <a:t>hal</a:t>
            </a:r>
            <a:r>
              <a:rPr lang="es-MX" dirty="0"/>
              <a:t>. 65  - 93</a:t>
            </a:r>
            <a:endParaRPr lang="en-US" dirty="0"/>
          </a:p>
          <a:p>
            <a:endParaRPr lang="en-US" dirty="0"/>
          </a:p>
          <a:p>
            <a:pPr lvl="0"/>
            <a:r>
              <a:rPr lang="es-MX" dirty="0" err="1"/>
              <a:t>Wolters</a:t>
            </a:r>
            <a:r>
              <a:rPr lang="es-MX" dirty="0"/>
              <a:t>, Albert, M; ; </a:t>
            </a:r>
            <a:r>
              <a:rPr lang="es-MX" b="1" i="1" dirty="0" err="1"/>
              <a:t>Pemulihan</a:t>
            </a:r>
            <a:r>
              <a:rPr lang="es-MX" b="1" i="1" dirty="0"/>
              <a:t> </a:t>
            </a:r>
            <a:r>
              <a:rPr lang="es-MX" b="1" i="1" dirty="0" err="1"/>
              <a:t>Ciptaan</a:t>
            </a:r>
            <a:r>
              <a:rPr lang="es-MX" dirty="0"/>
              <a:t>, Surabaya : </a:t>
            </a:r>
            <a:r>
              <a:rPr lang="es-MX" dirty="0" err="1" smtClean="0"/>
              <a:t>Momentum</a:t>
            </a:r>
            <a:r>
              <a:rPr lang="es-MX" dirty="0" smtClean="0"/>
              <a:t>, 2010</a:t>
            </a:r>
            <a:r>
              <a:rPr lang="es-MX" dirty="0"/>
              <a:t>, hal.111 – 133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Poythress</a:t>
            </a:r>
            <a:r>
              <a:rPr lang="en-US" dirty="0"/>
              <a:t>, Vern</a:t>
            </a:r>
            <a:r>
              <a:rPr lang="en-US"/>
              <a:t>, </a:t>
            </a:r>
            <a:r>
              <a:rPr lang="en-US" smtClean="0"/>
              <a:t>Sheridan; </a:t>
            </a:r>
            <a:r>
              <a:rPr lang="en-US" b="1" i="1"/>
              <a:t>Redeeming Sociology</a:t>
            </a:r>
            <a:r>
              <a:rPr lang="en-US"/>
              <a:t>, USA : </a:t>
            </a:r>
            <a:r>
              <a:rPr lang="en-US" smtClean="0"/>
              <a:t>Illinois, 2011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. 275 - 277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696200" y="5715000"/>
            <a:ext cx="1042416" cy="966216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Sosialisasi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95600" y="3657600"/>
            <a:ext cx="990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14800" y="1600200"/>
            <a:ext cx="4114800" cy="3657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sebuah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proses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penanaman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atau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transfer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kebiasaan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atau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nilai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aturan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satu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generasi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ke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generasi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lainnya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dalam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sebuah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kelompok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 	 </a:t>
            </a:r>
            <a:r>
              <a:rPr lang="en-US" sz="2000" dirty="0" err="1">
                <a:solidFill>
                  <a:srgbClr val="000000"/>
                </a:solidFill>
                <a:latin typeface="Century Gothic"/>
                <a:cs typeface="Century Gothic"/>
              </a:rPr>
              <a:t>masyarakat</a:t>
            </a:r>
            <a:r>
              <a:rPr lang="en-US" sz="2000" dirty="0">
                <a:solidFill>
                  <a:srgbClr val="000000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85800" y="2667000"/>
            <a:ext cx="2209800" cy="2438400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Century Gothic"/>
                <a:cs typeface="Century Gothic"/>
              </a:rPr>
              <a:t>Sosialisasi</a:t>
            </a:r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endParaRPr lang="en-US" dirty="0"/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696200" y="5410200"/>
            <a:ext cx="1042416" cy="1042416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Proses Sosialisasi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115" y="1524000"/>
            <a:ext cx="85344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553200" y="1524000"/>
            <a:ext cx="2362200" cy="1295400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Striped Right Arrow 5"/>
          <p:cNvSpPr/>
          <p:nvPr/>
        </p:nvSpPr>
        <p:spPr>
          <a:xfrm>
            <a:off x="3886200" y="1676400"/>
            <a:ext cx="2590800" cy="114300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       </a:t>
            </a:r>
            <a:r>
              <a:rPr lang="en-US" sz="1200" dirty="0" err="1" smtClean="0"/>
              <a:t>Meniru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1524000"/>
            <a:ext cx="2743200" cy="1524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id-ID" dirty="0"/>
              <a:t>osialisasi </a:t>
            </a:r>
            <a:endParaRPr lang="en-US" dirty="0"/>
          </a:p>
        </p:txBody>
      </p:sp>
      <p:sp>
        <p:nvSpPr>
          <p:cNvPr id="8" name="Up Arrow Callout 7"/>
          <p:cNvSpPr/>
          <p:nvPr/>
        </p:nvSpPr>
        <p:spPr>
          <a:xfrm>
            <a:off x="533400" y="3048000"/>
            <a:ext cx="1981200" cy="1447800"/>
          </a:xfrm>
          <a:prstGeom prst="upArrowCallout">
            <a:avLst>
              <a:gd name="adj1" fmla="val 11667"/>
              <a:gd name="adj2" fmla="val 25000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Peran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2667000" y="3048000"/>
            <a:ext cx="1981200" cy="1447800"/>
          </a:xfrm>
          <a:prstGeom prst="upArrowCallout">
            <a:avLst>
              <a:gd name="adj1" fmla="val 11842"/>
              <a:gd name="adj2" fmla="val 25000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228600" y="4495800"/>
            <a:ext cx="4800600" cy="19842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/>
              <a:t>Peran adalah perilaku yang diharapkan terkait dengan status yang diberikan dalam masyarakat. Bila Anda menempati peran sosial yang diberikan, Anda cenderung untuk mengambil harapan orang lain. 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315200" y="55626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19600" y="1600200"/>
            <a:ext cx="1210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 r o s e 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53200" y="205740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Sosialisasi</a:t>
            </a:r>
            <a:r>
              <a:rPr lang="en-US" dirty="0"/>
              <a:t> sebagai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id-ID" dirty="0" smtClean="0"/>
              <a:t> </a:t>
            </a:r>
            <a:endParaRPr lang="en-US" dirty="0" smtClean="0">
              <a:latin typeface="Ayuthaya"/>
              <a:cs typeface="Ayuthaya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13620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304800" y="1066800"/>
            <a:ext cx="3657600" cy="2743200"/>
          </a:xfrm>
          <a:prstGeom prst="cloudCallout">
            <a:avLst>
              <a:gd name="adj1" fmla="val 51042"/>
              <a:gd name="adj2" fmla="val 465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tumbuh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dlm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org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52578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/>
              <a:t>Peter</a:t>
            </a:r>
            <a:r>
              <a:rPr lang="en-US" dirty="0"/>
              <a:t> Ludwig</a:t>
            </a:r>
            <a:r>
              <a:rPr lang="id-ID" dirty="0"/>
              <a:t> Berger</a:t>
            </a:r>
            <a:r>
              <a:rPr lang="en-US" dirty="0"/>
              <a:t>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724400" y="1219200"/>
            <a:ext cx="4191000" cy="2441448"/>
          </a:xfrm>
          <a:prstGeom prst="wedgeEllipseCallout">
            <a:avLst>
              <a:gd name="adj1" fmla="val -44924"/>
              <a:gd name="adj2" fmla="val 4767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cs typeface="Ayuthaya"/>
              </a:rPr>
              <a:t>Sosialisasi</a:t>
            </a:r>
            <a:r>
              <a:rPr lang="en-US" dirty="0">
                <a:cs typeface="Ayuthaya"/>
              </a:rPr>
              <a:t> </a:t>
            </a:r>
            <a:r>
              <a:rPr lang="en-US" dirty="0" err="1">
                <a:cs typeface="Ayuthaya"/>
              </a:rPr>
              <a:t>adalah</a:t>
            </a:r>
            <a:r>
              <a:rPr lang="en-US" dirty="0">
                <a:cs typeface="Ayuthaya"/>
              </a:rPr>
              <a:t> </a:t>
            </a:r>
            <a:r>
              <a:rPr lang="en-US" dirty="0" err="1">
                <a:cs typeface="Ayuthaya"/>
              </a:rPr>
              <a:t>suatu</a:t>
            </a:r>
            <a:r>
              <a:rPr lang="en-US" dirty="0">
                <a:cs typeface="Ayuthaya"/>
              </a:rPr>
              <a:t> proses </a:t>
            </a:r>
            <a:r>
              <a:rPr lang="en-US" dirty="0" err="1">
                <a:cs typeface="Ayuthaya"/>
              </a:rPr>
              <a:t>kehidupan</a:t>
            </a:r>
            <a:r>
              <a:rPr lang="en-US" dirty="0">
                <a:cs typeface="Ayuthaya"/>
              </a:rPr>
              <a:t> yang </a:t>
            </a:r>
            <a:r>
              <a:rPr lang="en-US" dirty="0" err="1">
                <a:cs typeface="Ayuthaya"/>
              </a:rPr>
              <a:t>panjang</a:t>
            </a:r>
            <a:r>
              <a:rPr lang="id-ID" dirty="0">
                <a:cs typeface="Ayuthaya"/>
              </a:rPr>
              <a:t>, </a:t>
            </a:r>
            <a:r>
              <a:rPr lang="en-US" dirty="0">
                <a:cs typeface="Ayuthaya"/>
              </a:rPr>
              <a:t> </a:t>
            </a:r>
            <a:r>
              <a:rPr lang="en-US" dirty="0" err="1">
                <a:cs typeface="Ayuthaya"/>
              </a:rPr>
              <a:t>dan</a:t>
            </a:r>
            <a:r>
              <a:rPr lang="en-US" dirty="0">
                <a:cs typeface="Ayuthaya"/>
              </a:rPr>
              <a:t> </a:t>
            </a:r>
            <a:r>
              <a:rPr lang="en-US" dirty="0" err="1">
                <a:cs typeface="Ayuthaya"/>
              </a:rPr>
              <a:t>memiliki</a:t>
            </a:r>
            <a:r>
              <a:rPr lang="id-ID" dirty="0">
                <a:cs typeface="Ayuthaya"/>
              </a:rPr>
              <a:t> </a:t>
            </a:r>
            <a:r>
              <a:rPr lang="en-US" dirty="0" err="1">
                <a:cs typeface="Ayuthaya"/>
              </a:rPr>
              <a:t>konsekuensi</a:t>
            </a:r>
            <a:r>
              <a:rPr lang="id-ID" dirty="0">
                <a:cs typeface="Ayuthaya"/>
              </a:rPr>
              <a:t> dari </a:t>
            </a:r>
            <a:r>
              <a:rPr lang="id-ID" dirty="0"/>
              <a:t>pengaruh yang ditimbulkannya. </a:t>
            </a:r>
            <a:endParaRPr lang="en-US" dirty="0">
              <a:latin typeface="Ayuthaya"/>
              <a:cs typeface="Ayuthaya"/>
            </a:endParaRPr>
          </a:p>
          <a:p>
            <a:endParaRPr lang="en-US" dirty="0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7162800" y="5486400"/>
            <a:ext cx="1042416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alibri" pitchFamily="34" charset="0"/>
                <a:cs typeface="Ayuthaya"/>
              </a:rPr>
              <a:t>Konformitas</a:t>
            </a:r>
            <a:r>
              <a:rPr lang="en-US" sz="3600" dirty="0">
                <a:latin typeface="Calibri" pitchFamily="34" charset="0"/>
                <a:cs typeface="Ayuthaya"/>
              </a:rPr>
              <a:t> </a:t>
            </a:r>
            <a:r>
              <a:rPr lang="en-US" sz="3600" dirty="0" err="1">
                <a:latin typeface="Calibri" pitchFamily="34" charset="0"/>
                <a:cs typeface="Ayuthaya"/>
              </a:rPr>
              <a:t>dan</a:t>
            </a:r>
            <a:r>
              <a:rPr lang="en-US" sz="3600" dirty="0">
                <a:latin typeface="Calibri" pitchFamily="34" charset="0"/>
                <a:cs typeface="Ayuthaya"/>
              </a:rPr>
              <a:t> </a:t>
            </a:r>
            <a:r>
              <a:rPr lang="en-US" sz="3600" dirty="0" err="1">
                <a:latin typeface="Calibri" pitchFamily="34" charset="0"/>
                <a:cs typeface="Ayuthaya"/>
              </a:rPr>
              <a:t>individualitas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4267200" y="1371600"/>
            <a:ext cx="2971800" cy="23622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sebagai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</a:t>
            </a:r>
            <a:r>
              <a:rPr lang="id-ID" dirty="0"/>
              <a:t>k menghilangkan 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id-ID" dirty="0" smtClean="0"/>
              <a:t>individu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505200" y="3962400"/>
            <a:ext cx="4724400" cy="23622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So</a:t>
            </a:r>
            <a:r>
              <a:rPr lang="id-ID" dirty="0"/>
              <a:t>siolog memperingatkan; ketika </a:t>
            </a:r>
            <a:r>
              <a:rPr lang="en-US" dirty="0" err="1"/>
              <a:t>ada</a:t>
            </a:r>
            <a:r>
              <a:rPr lang="en-US" dirty="0"/>
              <a:t> orang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id-ID" dirty="0"/>
              <a:t>manusia sebagai makhluk yang sama sekali pasif, 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</a:t>
            </a:r>
            <a:r>
              <a:rPr lang="id-ID" dirty="0"/>
              <a:t>karena</a:t>
            </a:r>
            <a:r>
              <a:rPr lang="en-US" dirty="0" err="1"/>
              <a:t>kan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id-ID" dirty="0"/>
              <a:t> orang-orang berinteraksi dengan lingkungan mereka dengan cara yang kreatif</a:t>
            </a:r>
            <a:r>
              <a:rPr lang="en-US" dirty="0"/>
              <a:t>.</a:t>
            </a:r>
            <a:r>
              <a:rPr lang="id-ID" dirty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81000" y="1676400"/>
            <a:ext cx="2667000" cy="1524000"/>
          </a:xfrm>
          <a:prstGeom prst="wedgeRectCallout">
            <a:avLst>
              <a:gd name="adj1" fmla="val -22262"/>
              <a:gd name="adj2" fmla="val 10073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cs typeface="Ayuthaya"/>
              </a:rPr>
              <a:t>penyesuaian</a:t>
            </a:r>
            <a:r>
              <a:rPr lang="en-US" dirty="0" smtClean="0">
                <a:latin typeface="Calibri" pitchFamily="34" charset="0"/>
                <a:cs typeface="Ayuthaya"/>
              </a:rPr>
              <a:t> </a:t>
            </a:r>
            <a:r>
              <a:rPr lang="en-US" dirty="0" err="1">
                <a:latin typeface="Calibri" pitchFamily="34" charset="0"/>
                <a:cs typeface="Ayuthaya"/>
              </a:rPr>
              <a:t>diri</a:t>
            </a:r>
            <a:r>
              <a:rPr lang="en-US" dirty="0">
                <a:latin typeface="Calibri" pitchFamily="34" charset="0"/>
                <a:cs typeface="Ayuthaya"/>
              </a:rPr>
              <a:t> </a:t>
            </a:r>
            <a:r>
              <a:rPr lang="en-US" dirty="0" err="1">
                <a:latin typeface="Calibri" pitchFamily="34" charset="0"/>
                <a:cs typeface="Ayuthaya"/>
              </a:rPr>
              <a:t>dengan</a:t>
            </a:r>
            <a:r>
              <a:rPr lang="en-US" dirty="0">
                <a:latin typeface="Calibri" pitchFamily="34" charset="0"/>
                <a:cs typeface="Ayuthaya"/>
              </a:rPr>
              <a:t> </a:t>
            </a:r>
            <a:r>
              <a:rPr lang="en-US" dirty="0" err="1">
                <a:latin typeface="Calibri" pitchFamily="34" charset="0"/>
                <a:cs typeface="Ayuthaya"/>
              </a:rPr>
              <a:t>masyarakat</a:t>
            </a:r>
            <a:r>
              <a:rPr lang="en-US" dirty="0">
                <a:latin typeface="Calibri" pitchFamily="34" charset="0"/>
                <a:cs typeface="Ayuthaya"/>
              </a:rPr>
              <a:t>.</a:t>
            </a:r>
            <a:endParaRPr lang="en-US" dirty="0"/>
          </a:p>
        </p:txBody>
      </p:sp>
      <p:sp>
        <p:nvSpPr>
          <p:cNvPr id="7" name="Smiley Face 6"/>
          <p:cNvSpPr/>
          <p:nvPr/>
        </p:nvSpPr>
        <p:spPr>
          <a:xfrm>
            <a:off x="152400" y="3886200"/>
            <a:ext cx="1905000" cy="19812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Konformitas</a:t>
            </a:r>
            <a:r>
              <a:rPr lang="en-US" dirty="0" smtClean="0">
                <a:solidFill>
                  <a:schemeClr val="tx1"/>
                </a:solidFill>
              </a:rPr>
              <a:t>???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7848600" y="2819400"/>
            <a:ext cx="1042416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cs typeface="Ayuthaya"/>
              </a:rPr>
              <a:t/>
            </a:r>
            <a:br>
              <a:rPr lang="en-US" dirty="0" smtClean="0">
                <a:latin typeface="Calibri" pitchFamily="34" charset="0"/>
                <a:cs typeface="Ayuthaya"/>
              </a:rPr>
            </a:br>
            <a:r>
              <a:rPr lang="en-US" dirty="0" err="1" smtClean="0">
                <a:latin typeface="Calibri" pitchFamily="34" charset="0"/>
                <a:cs typeface="Ayuthaya"/>
              </a:rPr>
              <a:t>Konsekuensi</a:t>
            </a:r>
            <a:r>
              <a:rPr lang="en-US" dirty="0" smtClean="0">
                <a:latin typeface="Calibri" pitchFamily="34" charset="0"/>
                <a:cs typeface="Ayuthaya"/>
              </a:rPr>
              <a:t> </a:t>
            </a:r>
            <a:r>
              <a:rPr lang="en-US" dirty="0" err="1">
                <a:latin typeface="Calibri" pitchFamily="34" charset="0"/>
                <a:cs typeface="Ayuthaya"/>
              </a:rPr>
              <a:t>dari</a:t>
            </a:r>
            <a:r>
              <a:rPr lang="en-US" dirty="0">
                <a:latin typeface="Calibri" pitchFamily="34" charset="0"/>
                <a:cs typeface="Ayuthaya"/>
              </a:rPr>
              <a:t> </a:t>
            </a:r>
            <a:r>
              <a:rPr lang="en-US" dirty="0" err="1">
                <a:latin typeface="Calibri" pitchFamily="34" charset="0"/>
                <a:cs typeface="Ayuthaya"/>
              </a:rPr>
              <a:t>sosialisasi</a:t>
            </a:r>
            <a:r>
              <a:rPr lang="en-US" dirty="0">
                <a:latin typeface="Calibri" pitchFamily="34" charset="0"/>
                <a:cs typeface="Ayuthaya"/>
              </a:rPr>
              <a:t/>
            </a:r>
            <a:br>
              <a:rPr lang="en-US" dirty="0">
                <a:latin typeface="Calibri" pitchFamily="34" charset="0"/>
                <a:cs typeface="Ayuthay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>
              <a:cs typeface="Ayuthaya"/>
            </a:endParaRPr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-33130" y="3048000"/>
            <a:ext cx="3962400" cy="1524000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cs typeface="Ayuthaya"/>
              </a:rPr>
              <a:t>Konsekuensi</a:t>
            </a:r>
            <a:r>
              <a:rPr lang="en-US" dirty="0">
                <a:solidFill>
                  <a:schemeClr val="tx1"/>
                </a:solidFill>
                <a:cs typeface="Ayuthaya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yuthaya"/>
              </a:rPr>
              <a:t>dari</a:t>
            </a:r>
            <a:r>
              <a:rPr lang="en-US" dirty="0">
                <a:solidFill>
                  <a:schemeClr val="tx1"/>
                </a:solidFill>
                <a:cs typeface="Ayuthaya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yuthaya"/>
              </a:rPr>
              <a:t>sosialisasi</a:t>
            </a:r>
            <a:r>
              <a:rPr lang="en-US" dirty="0">
                <a:solidFill>
                  <a:schemeClr val="tx1"/>
                </a:solidFill>
                <a:cs typeface="Ayuthaya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419601" y="2743200"/>
            <a:ext cx="4343400" cy="2819400"/>
          </a:xfrm>
          <a:prstGeom prst="cloudCallout">
            <a:avLst>
              <a:gd name="adj1" fmla="val -58384"/>
              <a:gd name="adj2" fmla="val -58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cs typeface="Ayuthaya"/>
              </a:rPr>
              <a:t>3).</a:t>
            </a:r>
            <a:r>
              <a:rPr lang="id-ID" dirty="0">
                <a:cs typeface="Ayuthaya"/>
              </a:rPr>
              <a:t> </a:t>
            </a:r>
            <a:r>
              <a:rPr lang="id-ID" dirty="0"/>
              <a:t>Sosialisasi</a:t>
            </a:r>
            <a:r>
              <a:rPr lang="en-US" dirty="0"/>
              <a:t> </a:t>
            </a:r>
            <a:r>
              <a:rPr lang="id-ID" dirty="0"/>
              <a:t>menciptakan kecenderungan orang untuk bertindak dengan cara yang dapat diterima secara </a:t>
            </a:r>
            <a:r>
              <a:rPr lang="id-ID" dirty="0" smtClean="0"/>
              <a:t>sosial</a:t>
            </a:r>
            <a:r>
              <a:rPr lang="en-US" dirty="0" smtClean="0"/>
              <a:t> : 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,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4648200" y="1295400"/>
            <a:ext cx="3810000" cy="1371600"/>
          </a:xfrm>
          <a:prstGeom prst="wedgeEllipseCallout">
            <a:avLst>
              <a:gd name="adj1" fmla="val -73529"/>
              <a:gd name="adj2" fmla="val 639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yuthaya"/>
              </a:rPr>
              <a:t>2). </a:t>
            </a:r>
            <a:r>
              <a:rPr lang="id-ID" dirty="0"/>
              <a:t>Spesialisasi menciptakan kapasitas untuk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id-ID" dirty="0" smtClean="0"/>
              <a:t>peran</a:t>
            </a:r>
            <a:r>
              <a:rPr lang="en-US" dirty="0" smtClean="0"/>
              <a:t> : 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bereaksi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52400" y="5257800"/>
            <a:ext cx="4648200" cy="1371600"/>
          </a:xfrm>
          <a:prstGeom prst="wedgeRectCallout">
            <a:avLst>
              <a:gd name="adj1" fmla="val -24254"/>
              <a:gd name="adj2" fmla="val -896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4).</a:t>
            </a:r>
            <a:r>
              <a:rPr lang="id-ID" dirty="0"/>
              <a:t> Sosialisasi m</a:t>
            </a:r>
            <a:r>
              <a:rPr lang="en-US" dirty="0" err="1"/>
              <a:t>enjadikan</a:t>
            </a:r>
            <a:r>
              <a:rPr lang="id-ID" dirty="0"/>
              <a:t> orang </a:t>
            </a:r>
            <a:r>
              <a:rPr lang="en-US" dirty="0"/>
              <a:t>sebagai </a:t>
            </a:r>
            <a:r>
              <a:rPr lang="id-ID" dirty="0"/>
              <a:t>pembawa </a:t>
            </a:r>
            <a:r>
              <a:rPr lang="id-ID" dirty="0" smtClean="0"/>
              <a:t>budaya</a:t>
            </a:r>
            <a:r>
              <a:rPr lang="en-US" dirty="0" smtClean="0"/>
              <a:t> :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menginternalisasi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id-ID" dirty="0" smtClean="0"/>
              <a:t>.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04800" y="1219200"/>
            <a:ext cx="3124200" cy="1146048"/>
          </a:xfrm>
          <a:prstGeom prst="wedgeRoundRectCallout">
            <a:avLst>
              <a:gd name="adj1" fmla="val -18924"/>
              <a:gd name="adj2" fmla="val 9198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>
                <a:cs typeface="Ayuthaya"/>
              </a:rPr>
              <a:t>1).</a:t>
            </a:r>
            <a:r>
              <a:rPr lang="id-ID" dirty="0"/>
              <a:t> Menetapkan konsep </a:t>
            </a:r>
            <a:r>
              <a:rPr lang="id-ID" dirty="0" smtClean="0"/>
              <a:t>diri</a:t>
            </a:r>
            <a:r>
              <a:rPr lang="en-US" dirty="0" smtClean="0"/>
              <a:t> :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772400" y="5562600"/>
            <a:ext cx="1042416" cy="966216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1231</Words>
  <Application>Microsoft Office PowerPoint</Application>
  <PresentationFormat>On-screen Show (4:3)</PresentationFormat>
  <Paragraphs>181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Ayuthaya</vt:lpstr>
      <vt:lpstr>Calibri</vt:lpstr>
      <vt:lpstr>Century Gothic</vt:lpstr>
      <vt:lpstr>Wingdings</vt:lpstr>
      <vt:lpstr>Office Theme</vt:lpstr>
      <vt:lpstr>PowerPoint Presentation</vt:lpstr>
      <vt:lpstr>Sosialisasi dan Kelangsungan Hidup</vt:lpstr>
      <vt:lpstr>Tujuan Instruksional Khusus</vt:lpstr>
      <vt:lpstr>Referensi</vt:lpstr>
      <vt:lpstr>Konsep Sosialisasi</vt:lpstr>
      <vt:lpstr>Proses Sosialisasi</vt:lpstr>
      <vt:lpstr>Sosialisasi sebagai kontrol sosial</vt:lpstr>
      <vt:lpstr>Konformitas dan individualitas</vt:lpstr>
      <vt:lpstr> Konsekuensi dari sosialisasi </vt:lpstr>
      <vt:lpstr>Agen-agen Sosialisasi</vt:lpstr>
      <vt:lpstr> Bentuk Sosialisasi  </vt:lpstr>
      <vt:lpstr>PowerPoint Presentation</vt:lpstr>
      <vt:lpstr> Tipe sosialisasi </vt:lpstr>
      <vt:lpstr>Tahap Sosialisasi</vt:lpstr>
      <vt:lpstr>PowerPoint Presentation</vt:lpstr>
      <vt:lpstr>PowerPoint Presentation</vt:lpstr>
      <vt:lpstr>PowerPoint Presentation</vt:lpstr>
      <vt:lpstr>Keberagaman dalam masyarakat</vt:lpstr>
      <vt:lpstr>Resosialisasi</vt:lpstr>
      <vt:lpstr>PowerPoint Presentation</vt:lpstr>
      <vt:lpstr>PowerPoint Presentation</vt:lpstr>
      <vt:lpstr>Resosialisasi Menurut Poythress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140</cp:revision>
  <dcterms:created xsi:type="dcterms:W3CDTF">2014-04-28T03:24:33Z</dcterms:created>
  <dcterms:modified xsi:type="dcterms:W3CDTF">2016-04-19T07:08:08Z</dcterms:modified>
</cp:coreProperties>
</file>