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12"/>
  </p:notesMasterIdLst>
  <p:sldIdLst>
    <p:sldId id="270" r:id="rId2"/>
    <p:sldId id="257" r:id="rId3"/>
    <p:sldId id="258" r:id="rId4"/>
    <p:sldId id="272" r:id="rId5"/>
    <p:sldId id="273" r:id="rId6"/>
    <p:sldId id="274" r:id="rId7"/>
    <p:sldId id="263" r:id="rId8"/>
    <p:sldId id="261" r:id="rId9"/>
    <p:sldId id="262" r:id="rId10"/>
    <p:sldId id="267"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98" autoAdjust="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1A94D7C-607F-4717-B896-D1F2C16F85C0}" type="datetimeFigureOut">
              <a:rPr lang="en-US"/>
              <a:pPr>
                <a:defRPr/>
              </a:pPr>
              <a:t>7/8/2021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121805E-9B88-4C0B-B3EA-E70BED7550F4}" type="slidenum">
              <a:rPr lang="en-US"/>
              <a:pPr>
                <a:defRPr/>
              </a:pPr>
              <a:t>‹#›</a:t>
            </a:fld>
            <a:endParaRPr lang="en-US"/>
          </a:p>
        </p:txBody>
      </p:sp>
    </p:spTree>
    <p:extLst>
      <p:ext uri="{BB962C8B-B14F-4D97-AF65-F5344CB8AC3E}">
        <p14:creationId xmlns:p14="http://schemas.microsoft.com/office/powerpoint/2010/main" val="27372279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72632BFE-25D0-40CC-9F07-7870581E80D7}" type="datetimeFigureOut">
              <a:rPr lang="en-US"/>
              <a:pPr>
                <a:defRPr/>
              </a:pPr>
              <a:t>7/8/2021</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1888B5C5-648C-4183-821B-95C0EC84867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CA88317-AACD-4EB8-8C77-3B761FF8C6D7}" type="datetimeFigureOut">
              <a:rPr lang="en-US"/>
              <a:pPr>
                <a:defRPr/>
              </a:pPr>
              <a:t>7/8/2021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B90D9E-7412-4F18-BCF8-3E5732AD9FB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812D9C-BBFF-422F-BBD0-1948AEEFC151}" type="datetimeFigureOut">
              <a:rPr lang="en-US"/>
              <a:pPr>
                <a:defRPr/>
              </a:pPr>
              <a:t>7/8/2021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CC3382-0089-43B1-8DBB-E7C7DDDF30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6A45FB32-0BAB-435C-817D-4643C63A362E}" type="datetimeFigureOut">
              <a:rPr lang="en-US"/>
              <a:pPr>
                <a:defRPr/>
              </a:pPr>
              <a:t>7/8/2021</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DC6B77FF-4B9E-48AF-B04F-9B2BF8D7CBBF}"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9D726975-8030-4CB3-85A5-35E338EDBB35}" type="datetimeFigureOut">
              <a:rPr lang="en-US"/>
              <a:pPr>
                <a:defRPr/>
              </a:pPr>
              <a:t>7/8/2021</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43D62B80-279E-43E8-BC98-69E9D4E56A5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FD62A51-88B4-4316-810D-988B42CA2F60}" type="datetimeFigureOut">
              <a:rPr lang="en-US"/>
              <a:pPr>
                <a:defRPr/>
              </a:pPr>
              <a:t>7/8/2021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F0353B0-5EC5-4F99-A7AA-7BB4481968C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6"/>
          <p:cNvSpPr>
            <a:spLocks noGrp="1"/>
          </p:cNvSpPr>
          <p:nvPr>
            <p:ph type="dt" sz="half" idx="10"/>
          </p:nvPr>
        </p:nvSpPr>
        <p:spPr/>
        <p:txBody>
          <a:bodyPr/>
          <a:lstStyle>
            <a:lvl1pPr>
              <a:defRPr/>
            </a:lvl1pPr>
          </a:lstStyle>
          <a:p>
            <a:pPr>
              <a:defRPr/>
            </a:pPr>
            <a:fld id="{340FCE50-81C0-4466-A14A-4985CBFDA232}" type="datetimeFigureOut">
              <a:rPr lang="en-US"/>
              <a:pPr>
                <a:defRPr/>
              </a:pPr>
              <a:t>7/8/2021</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7CF68A15-5C02-4843-9078-AF755F1642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6BE6695A-D0E8-46DA-B4F2-99CC65D2CBFB}" type="datetimeFigureOut">
              <a:rPr lang="en-US"/>
              <a:pPr>
                <a:defRPr/>
              </a:pPr>
              <a:t>7/8/2021</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FB1F8F1C-9DD5-4470-9CB6-13AF8E91EB90}"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2CAF371-EEF8-4CD4-A8E7-D50550082A7E}" type="datetimeFigureOut">
              <a:rPr lang="en-US"/>
              <a:pPr>
                <a:defRPr/>
              </a:pPr>
              <a:t>7/8/2021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3BBC0FD9-238B-468B-AAE7-1F64B308BA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A6CBAECC-9908-4A8F-99C8-536BCD753BBF}" type="datetimeFigureOut">
              <a:rPr lang="en-US"/>
              <a:pPr>
                <a:defRPr/>
              </a:pPr>
              <a:t>7/8/2021</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888A5348-B0B5-4327-871A-E9BE58B4EB6F}"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BF75E514-ADD4-49C4-A39F-3FC80B9A6FC2}" type="datetimeFigureOut">
              <a:rPr lang="en-US"/>
              <a:pPr>
                <a:defRPr/>
              </a:pPr>
              <a:t>7/8/2021</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43F8F6EB-F1FE-4FA4-B691-E791812D0BB2}"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smtClean="0">
                <a:solidFill>
                  <a:schemeClr val="tx2"/>
                </a:solidFill>
              </a:defRPr>
            </a:lvl1pPr>
          </a:lstStyle>
          <a:p>
            <a:pPr>
              <a:defRPr/>
            </a:pPr>
            <a:fld id="{BC472554-0287-470E-A1E4-7EBDAF7F6170}" type="datetimeFigureOut">
              <a:rPr lang="en-US"/>
              <a:pPr>
                <a:defRPr/>
              </a:pPr>
              <a:t>7/8/2021</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C74C6FBE-E7F3-4F1B-8E8D-EC93ADF0D8E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txBox="1">
            <a:spLocks/>
          </p:cNvSpPr>
          <p:nvPr/>
        </p:nvSpPr>
        <p:spPr>
          <a:xfrm>
            <a:off x="533400" y="228600"/>
            <a:ext cx="7543800" cy="935038"/>
          </a:xfrm>
          <a:prstGeom prst="rect">
            <a:avLst/>
          </a:prstGeom>
        </p:spPr>
        <p:style>
          <a:lnRef idx="1">
            <a:schemeClr val="accent4"/>
          </a:lnRef>
          <a:fillRef idx="2">
            <a:schemeClr val="accent4"/>
          </a:fillRef>
          <a:effectRef idx="1">
            <a:schemeClr val="accent4"/>
          </a:effectRef>
          <a:fontRef idx="minor">
            <a:schemeClr val="dk1"/>
          </a:fontRef>
        </p:style>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ill Sans MT" pitchFamily="34" charset="0"/>
                <a:ea typeface="+mj-ea"/>
                <a:cs typeface="+mj-cs"/>
              </a:rPr>
              <a:t>MODEL </a:t>
            </a:r>
            <a:r>
              <a:rPr lang="en-US" sz="32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ill Sans MT" pitchFamily="34" charset="0"/>
                <a:ea typeface="+mj-ea"/>
                <a:cs typeface="+mj-cs"/>
              </a:rPr>
              <a:t>PEMBELAJARAN</a:t>
            </a: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ill Sans MT" pitchFamily="34" charset="0"/>
                <a:ea typeface="+mj-ea"/>
                <a:cs typeface="+mj-cs"/>
              </a:rPr>
              <a:t> </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ill Sans MT" pitchFamily="34" charset="0"/>
                <a:ea typeface="+mj-ea"/>
                <a:cs typeface="+mj-cs"/>
              </a:rPr>
              <a:t>JIGSAW</a:t>
            </a:r>
          </a:p>
        </p:txBody>
      </p:sp>
      <p:pic>
        <p:nvPicPr>
          <p:cNvPr id="6148" name="Picture 4" descr="D:\MY PICTURES\ANIMATION\BURUNG03.GIF"/>
          <p:cNvPicPr>
            <a:picLocks noChangeAspect="1" noChangeArrowheads="1" noCrop="1"/>
          </p:cNvPicPr>
          <p:nvPr/>
        </p:nvPicPr>
        <p:blipFill>
          <a:blip r:embed="rId2"/>
          <a:srcRect/>
          <a:stretch>
            <a:fillRect/>
          </a:stretch>
        </p:blipFill>
        <p:spPr bwMode="auto">
          <a:xfrm>
            <a:off x="-228600" y="4572000"/>
            <a:ext cx="1276350" cy="942975"/>
          </a:xfrm>
          <a:prstGeom prst="rect">
            <a:avLst/>
          </a:prstGeom>
          <a:noFill/>
          <a:ln w="9525">
            <a:noFill/>
            <a:miter lim="800000"/>
            <a:headEnd/>
            <a:tailEnd/>
          </a:ln>
        </p:spPr>
      </p:pic>
      <p:pic>
        <p:nvPicPr>
          <p:cNvPr id="5" name="Picture 4" descr="D:\MY PICTURES\ANIMATION\BURUNG03.GIF"/>
          <p:cNvPicPr>
            <a:picLocks noChangeAspect="1" noChangeArrowheads="1" noCrop="1"/>
          </p:cNvPicPr>
          <p:nvPr/>
        </p:nvPicPr>
        <p:blipFill>
          <a:blip r:embed="rId2"/>
          <a:srcRect/>
          <a:stretch>
            <a:fillRect/>
          </a:stretch>
        </p:blipFill>
        <p:spPr bwMode="auto">
          <a:xfrm>
            <a:off x="228600" y="5486400"/>
            <a:ext cx="1276350" cy="942975"/>
          </a:xfrm>
          <a:prstGeom prst="rect">
            <a:avLst/>
          </a:prstGeom>
          <a:noFill/>
          <a:ln w="9525">
            <a:noFill/>
            <a:miter lim="800000"/>
            <a:headEnd/>
            <a:tailEnd/>
          </a:ln>
        </p:spPr>
      </p:pic>
      <p:pic>
        <p:nvPicPr>
          <p:cNvPr id="6" name="Picture 4" descr="D:\MY PICTURES\ANIMATION\BURUNG03.GIF"/>
          <p:cNvPicPr>
            <a:picLocks noChangeAspect="1" noChangeArrowheads="1" noCrop="1"/>
          </p:cNvPicPr>
          <p:nvPr/>
        </p:nvPicPr>
        <p:blipFill>
          <a:blip r:embed="rId2"/>
          <a:srcRect/>
          <a:stretch>
            <a:fillRect/>
          </a:stretch>
        </p:blipFill>
        <p:spPr bwMode="auto">
          <a:xfrm>
            <a:off x="609600" y="5915025"/>
            <a:ext cx="1276350" cy="942975"/>
          </a:xfrm>
          <a:prstGeom prst="rect">
            <a:avLst/>
          </a:prstGeom>
          <a:noFill/>
          <a:ln w="9525">
            <a:noFill/>
            <a:miter lim="800000"/>
            <a:headEnd/>
            <a:tailEnd/>
          </a:ln>
        </p:spPr>
      </p:pic>
      <p:sp>
        <p:nvSpPr>
          <p:cNvPr id="3" name="Explosion 1 2"/>
          <p:cNvSpPr/>
          <p:nvPr/>
        </p:nvSpPr>
        <p:spPr>
          <a:xfrm>
            <a:off x="609600" y="2297043"/>
            <a:ext cx="8534400" cy="3951357"/>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Dr. </a:t>
            </a:r>
            <a:r>
              <a:rPr lang="en-US" dirty="0" err="1" smtClean="0"/>
              <a:t>Tatik</a:t>
            </a:r>
            <a:r>
              <a:rPr lang="en-US" dirty="0" smtClean="0"/>
              <a:t> </a:t>
            </a:r>
            <a:r>
              <a:rPr lang="en-US" dirty="0" err="1" smtClean="0"/>
              <a:t>Retno</a:t>
            </a:r>
            <a:r>
              <a:rPr lang="en-US" dirty="0" smtClean="0"/>
              <a:t> </a:t>
            </a:r>
            <a:r>
              <a:rPr lang="en-US" dirty="0" err="1" smtClean="0"/>
              <a:t>Murniasih</a:t>
            </a:r>
            <a:r>
              <a:rPr lang="en-US" dirty="0" smtClean="0"/>
              <a:t>, </a:t>
            </a:r>
            <a:r>
              <a:rPr lang="en-US" dirty="0" err="1" smtClean="0"/>
              <a:t>S.Si</a:t>
            </a:r>
            <a:r>
              <a:rPr lang="en-US" dirty="0" smtClean="0"/>
              <a:t>., </a:t>
            </a:r>
            <a:r>
              <a:rPr lang="en-US" dirty="0" err="1" smtClean="0"/>
              <a:t>M.Pd</a:t>
            </a:r>
            <a:r>
              <a:rPr lang="en-US" dirty="0" smtClean="0"/>
              <a:t>.</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nodeType="clickEffect">
                                  <p:stCondLst>
                                    <p:cond delay="0"/>
                                  </p:stCondLst>
                                  <p:childTnLst>
                                    <p:animMotion origin="layout" path="M 6.93889E-18 -1.32948E-6 C 0.01354 -0.01017 0.02726 -0.02011 0.08403 -0.03422 C 0.1408 -0.04855 0.26372 -0.06983 0.34028 -0.08555 C 0.41684 -0.1015 0.4283 -0.00092 0.5434 -0.12948 C 0.65833 -0.25803 0.8441 -0.55792 1.03021 -0.85757 " pathEditMode="relative" rAng="0" ptsTypes="aaaaA">
                                      <p:cBhvr>
                                        <p:cTn id="11" dur="5000" fill="hold"/>
                                        <p:tgtEl>
                                          <p:spTgt spid="6148"/>
                                        </p:tgtEl>
                                        <p:attrNameLst>
                                          <p:attrName>ppt_x</p:attrName>
                                          <p:attrName>ppt_y</p:attrName>
                                        </p:attrNameLst>
                                      </p:cBhvr>
                                      <p:rCtr x="51500" y="-42900"/>
                                    </p:animMotion>
                                  </p:childTnLst>
                                </p:cTn>
                              </p:par>
                              <p:par>
                                <p:cTn id="12" presetID="0" presetClass="path" presetSubtype="0" accel="50000" decel="50000" fill="hold" nodeType="withEffect">
                                  <p:stCondLst>
                                    <p:cond delay="0"/>
                                  </p:stCondLst>
                                  <p:childTnLst>
                                    <p:animMotion origin="layout" path="M 1.66667E-6 0 C 0.01267 -0.00926 0.02569 -0.01852 0.07934 -0.03148 C 0.13281 -0.04444 0.24878 -0.06412 0.32101 -0.07847 C 0.39323 -0.09306 0.40417 -0.00093 0.51267 -0.11875 C 0.62118 -0.23681 0.79635 -0.51181 0.97187 -0.78681 " pathEditMode="relative" rAng="0" ptsTypes="aaaaA">
                                      <p:cBhvr>
                                        <p:cTn id="13" dur="5000" fill="hold"/>
                                        <p:tgtEl>
                                          <p:spTgt spid="6"/>
                                        </p:tgtEl>
                                        <p:attrNameLst>
                                          <p:attrName>ppt_x</p:attrName>
                                          <p:attrName>ppt_y</p:attrName>
                                        </p:attrNameLst>
                                      </p:cBhvr>
                                      <p:rCtr x="48600" y="-39400"/>
                                    </p:animMotion>
                                  </p:childTnLst>
                                </p:cTn>
                              </p:par>
                              <p:par>
                                <p:cTn id="14" presetID="0" presetClass="path" presetSubtype="0" accel="50000" decel="50000" fill="hold" nodeType="withEffect">
                                  <p:stCondLst>
                                    <p:cond delay="0"/>
                                  </p:stCondLst>
                                  <p:childTnLst>
                                    <p:animMotion origin="layout" path="M -0.00312 0.00092 C 0.00972 -0.00925 0.02292 -0.01943 0.07674 -0.03376 C 0.13073 -0.0481 0.24774 -0.0696 0.32066 -0.08578 C 0.39358 -0.10197 0.40452 4.33526E-6 0.51389 -0.13041 C 0.62327 -0.26058 0.8 -0.5644 0.97709 -0.86775 " pathEditMode="relative" rAng="0" ptsTypes="aaaaA">
                                      <p:cBhvr>
                                        <p:cTn id="15" dur="5000" fill="hold"/>
                                        <p:tgtEl>
                                          <p:spTgt spid="5"/>
                                        </p:tgtEl>
                                        <p:attrNameLst>
                                          <p:attrName>ppt_x</p:attrName>
                                          <p:attrName>ppt_y</p:attrName>
                                        </p:attrNameLst>
                                      </p:cBhvr>
                                      <p:rCtr x="49000" y="-43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828800" y="2133600"/>
            <a:ext cx="6560766" cy="1323439"/>
          </a:xfrm>
          <a:prstGeom prst="rect">
            <a:avLst/>
          </a:prstGeom>
          <a:effectLst>
            <a:glow rad="228600">
              <a:schemeClr val="accent6">
                <a:satMod val="175000"/>
                <a:alpha val="40000"/>
              </a:schemeClr>
            </a:glow>
            <a:reflection blurRad="6350" stA="50000" endA="300" endPos="55000" dir="5400000" sy="-100000" algn="bl" rotWithShape="0"/>
          </a:effectLst>
        </p:spPr>
        <p:style>
          <a:lnRef idx="0">
            <a:scrgbClr r="0" g="0" b="0"/>
          </a:lnRef>
          <a:fillRef idx="1003">
            <a:schemeClr val="lt2"/>
          </a:fillRef>
          <a:effectRef idx="0">
            <a:scrgbClr r="0" g="0" b="0"/>
          </a:effectRef>
          <a:fontRef idx="major"/>
        </p:style>
        <p:txBody>
          <a:bodyPr>
            <a:spAutoFit/>
          </a:bodyPr>
          <a:lstStyle/>
          <a:p>
            <a:pPr algn="ctr" fontAlgn="auto">
              <a:spcBef>
                <a:spcPts val="0"/>
              </a:spcBef>
              <a:spcAft>
                <a:spcPts val="0"/>
              </a:spcAft>
              <a:defRPr/>
            </a:pPr>
            <a:r>
              <a:rPr lang="en-US" sz="80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63500">
                    <a:schemeClr val="accent3">
                      <a:satMod val="175000"/>
                      <a:alpha val="40000"/>
                    </a:schemeClr>
                  </a:glow>
                  <a:innerShdw blurRad="69850" dist="43180" dir="5400000">
                    <a:srgbClr val="000000">
                      <a:alpha val="65000"/>
                    </a:srgbClr>
                  </a:innerShdw>
                </a:effectLst>
              </a:rPr>
              <a:t>Terima</a:t>
            </a:r>
            <a:r>
              <a:rPr lang="en-US"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63500">
                    <a:schemeClr val="accent3">
                      <a:satMod val="175000"/>
                      <a:alpha val="40000"/>
                    </a:schemeClr>
                  </a:glow>
                  <a:innerShdw blurRad="69850" dist="43180" dir="5400000">
                    <a:srgbClr val="000000">
                      <a:alpha val="65000"/>
                    </a:srgbClr>
                  </a:innerShdw>
                </a:effectLst>
              </a:rPr>
              <a:t> </a:t>
            </a:r>
            <a:r>
              <a:rPr lang="en-US" sz="80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63500">
                    <a:schemeClr val="accent3">
                      <a:satMod val="175000"/>
                      <a:alpha val="40000"/>
                    </a:schemeClr>
                  </a:glow>
                  <a:innerShdw blurRad="69850" dist="43180" dir="5400000">
                    <a:srgbClr val="000000">
                      <a:alpha val="65000"/>
                    </a:srgbClr>
                  </a:innerShdw>
                </a:effectLst>
              </a:rPr>
              <a:t>Kasih</a:t>
            </a:r>
            <a:endParaRPr lang="en-US"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63500">
                  <a:schemeClr val="accent3">
                    <a:satMod val="175000"/>
                    <a:alpha val="40000"/>
                  </a:schemeClr>
                </a:glow>
                <a:innerShdw blurRad="69850" dist="43180" dir="5400000">
                  <a:srgbClr val="000000">
                    <a:alpha val="65000"/>
                  </a:srgbClr>
                </a:innerShdw>
              </a:effectLst>
            </a:endParaRPr>
          </a:p>
        </p:txBody>
      </p:sp>
      <p:pic>
        <p:nvPicPr>
          <p:cNvPr id="24579" name="Picture 2" descr="animated119.gif"/>
          <p:cNvPicPr>
            <a:picLocks noChangeAspect="1"/>
          </p:cNvPicPr>
          <p:nvPr/>
        </p:nvPicPr>
        <p:blipFill>
          <a:blip r:embed="rId2"/>
          <a:srcRect/>
          <a:stretch>
            <a:fillRect/>
          </a:stretch>
        </p:blipFill>
        <p:spPr bwMode="auto">
          <a:xfrm>
            <a:off x="457200" y="228600"/>
            <a:ext cx="3265488" cy="1828800"/>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70" decel="100000"/>
                                        <p:tgtEl>
                                          <p:spTgt spid="5"/>
                                        </p:tgtEl>
                                      </p:cBhvr>
                                    </p:animEffect>
                                    <p:animScale>
                                      <p:cBhvr>
                                        <p:cTn id="8" dur="770" decel="100000"/>
                                        <p:tgtEl>
                                          <p:spTgt spid="5"/>
                                        </p:tgtEl>
                                      </p:cBhvr>
                                      <p:from x="10000" y="10000"/>
                                      <p:to x="200000" y="450000"/>
                                    </p:animScale>
                                    <p:animScale>
                                      <p:cBhvr>
                                        <p:cTn id="9" dur="1230" accel="100000" fill="hold">
                                          <p:stCondLst>
                                            <p:cond delay="770"/>
                                          </p:stCondLst>
                                        </p:cTn>
                                        <p:tgtEl>
                                          <p:spTgt spid="5"/>
                                        </p:tgtEl>
                                      </p:cBhvr>
                                      <p:from x="200000" y="450000"/>
                                      <p:to x="100000" y="100000"/>
                                    </p:animScale>
                                    <p:set>
                                      <p:cBhvr>
                                        <p:cTn id="10" dur="770" fill="hold"/>
                                        <p:tgtEl>
                                          <p:spTgt spid="5"/>
                                        </p:tgtEl>
                                        <p:attrNameLst>
                                          <p:attrName>ppt_x</p:attrName>
                                        </p:attrNameLst>
                                      </p:cBhvr>
                                      <p:to>
                                        <p:strVal val="(0.5)"/>
                                      </p:to>
                                    </p:set>
                                    <p:anim from="(0.5)" to="(#ppt_x)" calcmode="lin" valueType="num">
                                      <p:cBhvr>
                                        <p:cTn id="11" dur="1230" accel="100000" fill="hold">
                                          <p:stCondLst>
                                            <p:cond delay="770"/>
                                          </p:stCondLst>
                                        </p:cTn>
                                        <p:tgtEl>
                                          <p:spTgt spid="5"/>
                                        </p:tgtEl>
                                        <p:attrNameLst>
                                          <p:attrName>ppt_x</p:attrName>
                                        </p:attrNameLst>
                                      </p:cBhvr>
                                    </p:anim>
                                    <p:set>
                                      <p:cBhvr>
                                        <p:cTn id="12" dur="770" fill="hold"/>
                                        <p:tgtEl>
                                          <p:spTgt spid="5"/>
                                        </p:tgtEl>
                                        <p:attrNameLst>
                                          <p:attrName>ppt_y</p:attrName>
                                        </p:attrNameLst>
                                      </p:cBhvr>
                                      <p:to>
                                        <p:strVal val="(#ppt_y+0.4)"/>
                                      </p:to>
                                    </p:set>
                                    <p:anim from="(#ppt_y+0.4)" to="(#ppt_y)" calcmode="lin" valueType="num">
                                      <p:cBhvr>
                                        <p:cTn id="13" dur="1230" accel="100000" fill="hold">
                                          <p:stCondLst>
                                            <p:cond delay="770"/>
                                          </p:stCondLst>
                                        </p:cTn>
                                        <p:tgtEl>
                                          <p:spTgt spid="5"/>
                                        </p:tgtEl>
                                        <p:attrNameLst>
                                          <p:attrName>ppt_y</p:attrName>
                                        </p:attrNameLst>
                                      </p:cBhvr>
                                    </p:anim>
                                  </p:childTnLst>
                                </p:cTn>
                              </p:par>
                              <p:par>
                                <p:cTn id="14" presetID="34" presetClass="emph" presetSubtype="0" repeatCount="indefinite" fill="hold" grpId="1" nodeType="withEffect">
                                  <p:stCondLst>
                                    <p:cond delay="0"/>
                                  </p:stCondLst>
                                  <p:endCondLst>
                                    <p:cond evt="onNext" delay="0">
                                      <p:tgtEl>
                                        <p:sldTgt/>
                                      </p:tgtEl>
                                    </p:cond>
                                  </p:endCondLst>
                                  <p:iterate type="lt">
                                    <p:tmPct val="10000"/>
                                  </p:iterate>
                                  <p:childTnLst>
                                    <p:animMotion origin="layout" path="M -0.00035 -0.00208 L -0.00035 -0.07422 " pathEditMode="relative" rAng="0" ptsTypes="AA">
                                      <p:cBhvr>
                                        <p:cTn id="15" dur="1500" accel="50000" decel="50000" autoRev="1" fill="hold">
                                          <p:stCondLst>
                                            <p:cond delay="0"/>
                                          </p:stCondLst>
                                        </p:cTn>
                                        <p:tgtEl>
                                          <p:spTgt spid="5"/>
                                        </p:tgtEl>
                                        <p:attrNameLst>
                                          <p:attrName>ppt_x</p:attrName>
                                          <p:attrName>ppt_y</p:attrName>
                                        </p:attrNameLst>
                                      </p:cBhvr>
                                      <p:rCtr x="0" y="-36"/>
                                    </p:animMotion>
                                    <p:animRot by="1500000">
                                      <p:cBhvr>
                                        <p:cTn id="16" dur="750" fill="hold">
                                          <p:stCondLst>
                                            <p:cond delay="0"/>
                                          </p:stCondLst>
                                        </p:cTn>
                                        <p:tgtEl>
                                          <p:spTgt spid="5"/>
                                        </p:tgtEl>
                                        <p:attrNameLst>
                                          <p:attrName>r</p:attrName>
                                        </p:attrNameLst>
                                      </p:cBhvr>
                                    </p:animRot>
                                    <p:animRot by="-1500000">
                                      <p:cBhvr>
                                        <p:cTn id="17" dur="750" fill="hold">
                                          <p:stCondLst>
                                            <p:cond delay="750"/>
                                          </p:stCondLst>
                                        </p:cTn>
                                        <p:tgtEl>
                                          <p:spTgt spid="5"/>
                                        </p:tgtEl>
                                        <p:attrNameLst>
                                          <p:attrName>r</p:attrName>
                                        </p:attrNameLst>
                                      </p:cBhvr>
                                    </p:animRot>
                                    <p:animRot by="-1500000">
                                      <p:cBhvr>
                                        <p:cTn id="18" dur="750" fill="hold">
                                          <p:stCondLst>
                                            <p:cond delay="1500"/>
                                          </p:stCondLst>
                                        </p:cTn>
                                        <p:tgtEl>
                                          <p:spTgt spid="5"/>
                                        </p:tgtEl>
                                        <p:attrNameLst>
                                          <p:attrName>r</p:attrName>
                                        </p:attrNameLst>
                                      </p:cBhvr>
                                    </p:animRot>
                                    <p:animRot by="1500000">
                                      <p:cBhvr>
                                        <p:cTn id="19" dur="750" fill="hold">
                                          <p:stCondLst>
                                            <p:cond delay="2250"/>
                                          </p:stCondLst>
                                        </p:cTn>
                                        <p:tgtEl>
                                          <p:spTgt spid="5"/>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35" presetClass="exit" presetSubtype="0" fill="hold" grpId="2" nodeType="clickEffect">
                                  <p:stCondLst>
                                    <p:cond delay="0"/>
                                  </p:stCondLst>
                                  <p:iterate type="lt">
                                    <p:tmPct val="0"/>
                                  </p:iterate>
                                  <p:childTnLst>
                                    <p:animEffect transition="out" filter="fade">
                                      <p:cBhvr>
                                        <p:cTn id="23" dur="2000"/>
                                        <p:tgtEl>
                                          <p:spTgt spid="5"/>
                                        </p:tgtEl>
                                      </p:cBhvr>
                                    </p:animEffect>
                                    <p:anim calcmode="lin" valueType="num">
                                      <p:cBhvr>
                                        <p:cTn id="24" dur="2000"/>
                                        <p:tgtEl>
                                          <p:spTgt spid="5"/>
                                        </p:tgtEl>
                                        <p:attrNameLst>
                                          <p:attrName>style.rotation</p:attrName>
                                        </p:attrNameLst>
                                      </p:cBhvr>
                                      <p:tavLst>
                                        <p:tav tm="0">
                                          <p:val>
                                            <p:fltVal val="0"/>
                                          </p:val>
                                        </p:tav>
                                        <p:tav tm="100000">
                                          <p:val>
                                            <p:fltVal val="720"/>
                                          </p:val>
                                        </p:tav>
                                      </p:tavLst>
                                    </p:anim>
                                    <p:anim calcmode="lin" valueType="num">
                                      <p:cBhvr>
                                        <p:cTn id="25" dur="2000"/>
                                        <p:tgtEl>
                                          <p:spTgt spid="5"/>
                                        </p:tgtEl>
                                        <p:attrNameLst>
                                          <p:attrName>ppt_h</p:attrName>
                                        </p:attrNameLst>
                                      </p:cBhvr>
                                      <p:tavLst>
                                        <p:tav tm="0">
                                          <p:val>
                                            <p:strVal val="ppt_h"/>
                                          </p:val>
                                        </p:tav>
                                        <p:tav tm="100000">
                                          <p:val>
                                            <p:fltVal val="0"/>
                                          </p:val>
                                        </p:tav>
                                      </p:tavLst>
                                    </p:anim>
                                    <p:anim calcmode="lin" valueType="num">
                                      <p:cBhvr>
                                        <p:cTn id="26" dur="2000"/>
                                        <p:tgtEl>
                                          <p:spTgt spid="5"/>
                                        </p:tgtEl>
                                        <p:attrNameLst>
                                          <p:attrName>ppt_w</p:attrName>
                                        </p:attrNameLst>
                                      </p:cBhvr>
                                      <p:tavLst>
                                        <p:tav tm="0">
                                          <p:val>
                                            <p:strVal val="ppt_w"/>
                                          </p:val>
                                        </p:tav>
                                        <p:tav tm="100000">
                                          <p:val>
                                            <p:fltVal val="0"/>
                                          </p:val>
                                        </p:tav>
                                      </p:tavLst>
                                    </p:anim>
                                    <p:set>
                                      <p:cBhvr>
                                        <p:cTn id="2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457200"/>
            <a:ext cx="8077200" cy="1143000"/>
          </a:xfrm>
        </p:spPr>
        <p:txBody>
          <a:bodyPr>
            <a:noAutofit/>
          </a:bodyPr>
          <a:lstStyle/>
          <a:p>
            <a:pPr marL="457200" indent="-354013" fontAlgn="auto">
              <a:spcAft>
                <a:spcPts val="0"/>
              </a:spcAft>
              <a:defRPr/>
            </a:pPr>
            <a:r>
              <a:rPr lang="en-US" sz="2800" dirty="0" smtClean="0">
                <a:solidFill>
                  <a:srgbClr val="0000FF"/>
                </a:solidFill>
              </a:rPr>
              <a:t>1. </a:t>
            </a:r>
            <a:r>
              <a:rPr lang="en-US" sz="2800" dirty="0" err="1" smtClean="0">
                <a:solidFill>
                  <a:srgbClr val="0000FF"/>
                </a:solidFill>
                <a:latin typeface="Times New Roman" pitchFamily="18" charset="0"/>
                <a:cs typeface="Times New Roman" pitchFamily="18" charset="0"/>
              </a:rPr>
              <a:t>Definisi</a:t>
            </a:r>
            <a:r>
              <a:rPr lang="en-US" sz="2800" dirty="0" smtClean="0">
                <a:solidFill>
                  <a:srgbClr val="0000FF"/>
                </a:solidFill>
                <a:latin typeface="Times New Roman" pitchFamily="18" charset="0"/>
                <a:cs typeface="Times New Roman" pitchFamily="18" charset="0"/>
              </a:rPr>
              <a:t> Model </a:t>
            </a:r>
            <a:r>
              <a:rPr lang="en-US" sz="2800" dirty="0" err="1" smtClean="0">
                <a:solidFill>
                  <a:srgbClr val="0000FF"/>
                </a:solidFill>
                <a:latin typeface="Times New Roman" pitchFamily="18" charset="0"/>
                <a:cs typeface="Times New Roman" pitchFamily="18" charset="0"/>
              </a:rPr>
              <a:t>Pembelajaran</a:t>
            </a:r>
            <a:r>
              <a:rPr lang="id-ID" sz="2800" dirty="0">
                <a:solidFill>
                  <a:srgbClr val="0000FF"/>
                </a:solidFill>
                <a:latin typeface="Times New Roman" pitchFamily="18" charset="0"/>
                <a:cs typeface="Times New Roman" pitchFamily="18" charset="0"/>
              </a:rPr>
              <a:t> </a:t>
            </a:r>
            <a:r>
              <a:rPr lang="en-US" sz="2800" dirty="0" smtClean="0">
                <a:solidFill>
                  <a:srgbClr val="0000FF"/>
                </a:solidFill>
                <a:latin typeface="Times New Roman" pitchFamily="18" charset="0"/>
                <a:cs typeface="Times New Roman" pitchFamily="18" charset="0"/>
              </a:rPr>
              <a:t>jigsaw </a:t>
            </a:r>
            <a:br>
              <a:rPr lang="en-US" sz="2800" dirty="0" smtClean="0">
                <a:solidFill>
                  <a:srgbClr val="0000FF"/>
                </a:solidFill>
                <a:latin typeface="Times New Roman" pitchFamily="18" charset="0"/>
                <a:cs typeface="Times New Roman" pitchFamily="18" charset="0"/>
              </a:rPr>
            </a:br>
            <a:r>
              <a:rPr lang="en-US" sz="1600" dirty="0" smtClean="0">
                <a:solidFill>
                  <a:schemeClr val="folHlink"/>
                </a:solidFill>
                <a:latin typeface="Times New Roman" pitchFamily="18" charset="0"/>
                <a:cs typeface="Times New Roman" pitchFamily="18" charset="0"/>
              </a:rPr>
              <a:t>(</a:t>
            </a:r>
            <a:r>
              <a:rPr lang="en-US" sz="1400" dirty="0" smtClean="0">
                <a:solidFill>
                  <a:schemeClr val="folHlink"/>
                </a:solidFill>
                <a:latin typeface="Times New Roman" pitchFamily="18" charset="0"/>
                <a:cs typeface="Times New Roman" pitchFamily="18" charset="0"/>
              </a:rPr>
              <a:t>ARONSON, BLANEY, STEPHEN, SIKES, AND SNAPP,1978)</a:t>
            </a:r>
            <a:endParaRPr lang="en-US" sz="2800" dirty="0">
              <a:solidFill>
                <a:srgbClr val="0000FF"/>
              </a:solidFill>
              <a:latin typeface="Times New Roman" pitchFamily="18" charset="0"/>
              <a:cs typeface="Times New Roman" pitchFamily="18" charset="0"/>
            </a:endParaRPr>
          </a:p>
        </p:txBody>
      </p:sp>
      <p:sp>
        <p:nvSpPr>
          <p:cNvPr id="3" name="Subtitle 2"/>
          <p:cNvSpPr>
            <a:spLocks noGrp="1"/>
          </p:cNvSpPr>
          <p:nvPr>
            <p:ph type="subTitle" idx="1"/>
          </p:nvPr>
        </p:nvSpPr>
        <p:spPr>
          <a:xfrm>
            <a:off x="1143000" y="1752600"/>
            <a:ext cx="7391400" cy="4419600"/>
          </a:xfrm>
        </p:spPr>
        <p:txBody>
          <a:bodyPr>
            <a:noAutofit/>
          </a:bodyPr>
          <a:lstStyle/>
          <a:p>
            <a:pPr marL="541782" indent="-514350" algn="just" fontAlgn="auto">
              <a:spcAft>
                <a:spcPts val="0"/>
              </a:spcAft>
              <a:defRPr/>
            </a:pPr>
            <a:r>
              <a:rPr lang="id-ID" sz="1600" b="0" dirty="0" smtClean="0">
                <a:solidFill>
                  <a:schemeClr val="tx1"/>
                </a:solidFill>
                <a:latin typeface="Times New Roman" pitchFamily="18" charset="0"/>
                <a:cs typeface="Times New Roman" pitchFamily="18" charset="0"/>
              </a:rPr>
              <a:t>        		</a:t>
            </a:r>
            <a:r>
              <a:rPr lang="id-ID" dirty="0" smtClean="0">
                <a:solidFill>
                  <a:schemeClr val="tx1"/>
                </a:solidFill>
                <a:latin typeface="Times New Roman" pitchFamily="18" charset="0"/>
                <a:cs typeface="Times New Roman" pitchFamily="18" charset="0"/>
              </a:rPr>
              <a:t>M</a:t>
            </a:r>
            <a:r>
              <a:rPr lang="en-US" dirty="0" err="1" smtClean="0">
                <a:solidFill>
                  <a:schemeClr val="tx1"/>
                </a:solidFill>
                <a:latin typeface="Times New Roman" pitchFamily="18" charset="0"/>
                <a:cs typeface="Times New Roman" pitchFamily="18" charset="0"/>
              </a:rPr>
              <a:t>etode</a:t>
            </a:r>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jigsaw </a:t>
            </a:r>
            <a:r>
              <a:rPr lang="en-US" dirty="0" err="1">
                <a:solidFill>
                  <a:schemeClr val="tx1"/>
                </a:solidFill>
                <a:latin typeface="Times New Roman" pitchFamily="18" charset="0"/>
                <a:cs typeface="Times New Roman" pitchFamily="18" charset="0"/>
              </a:rPr>
              <a:t>adalah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suatu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metode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kooperatif</a:t>
            </a:r>
            <a:r>
              <a:rPr lang="en-US" dirty="0">
                <a:solidFill>
                  <a:schemeClr val="tx1"/>
                </a:solidFill>
                <a:latin typeface="Times New Roman" pitchFamily="18" charset="0"/>
                <a:cs typeface="Times New Roman" pitchFamily="18" charset="0"/>
              </a:rPr>
              <a:t> yang </a:t>
            </a:r>
            <a:r>
              <a:rPr lang="en-US" dirty="0" err="1">
                <a:solidFill>
                  <a:schemeClr val="tx1"/>
                </a:solidFill>
                <a:latin typeface="Times New Roman" pitchFamily="18" charset="0"/>
                <a:cs typeface="Times New Roman" pitchFamily="18" charset="0"/>
              </a:rPr>
              <a:t>memperhatikan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skemata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atau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latar</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belakang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pengalaman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siswa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membantu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mengaktifkan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skemata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tersebut</a:t>
            </a:r>
            <a:r>
              <a:rPr lang="en-US" dirty="0">
                <a:solidFill>
                  <a:schemeClr val="tx1"/>
                </a:solidFill>
                <a:latin typeface="Times New Roman" pitchFamily="18" charset="0"/>
                <a:cs typeface="Times New Roman" pitchFamily="18" charset="0"/>
              </a:rPr>
              <a:t> agar </a:t>
            </a:r>
            <a:r>
              <a:rPr lang="en-US" dirty="0" err="1">
                <a:solidFill>
                  <a:schemeClr val="tx1"/>
                </a:solidFill>
                <a:latin typeface="Times New Roman" pitchFamily="18" charset="0"/>
                <a:cs typeface="Times New Roman" pitchFamily="18" charset="0"/>
              </a:rPr>
              <a:t>bahan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pelajaran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lebih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bermakna</a:t>
            </a:r>
            <a:r>
              <a:rPr lang="en-US" dirty="0" smtClean="0">
                <a:solidFill>
                  <a:schemeClr val="tx1"/>
                </a:solidFill>
                <a:latin typeface="Times New Roman" pitchFamily="18" charset="0"/>
                <a:cs typeface="Times New Roman" pitchFamily="18" charset="0"/>
              </a:rPr>
              <a:t>.</a:t>
            </a:r>
            <a:r>
              <a:rPr lang="id-ID"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Model </a:t>
            </a:r>
            <a:r>
              <a:rPr lang="en-US" dirty="0" err="1">
                <a:solidFill>
                  <a:schemeClr val="tx1"/>
                </a:solidFill>
                <a:latin typeface="Times New Roman" pitchFamily="18" charset="0"/>
                <a:cs typeface="Times New Roman" pitchFamily="18" charset="0"/>
              </a:rPr>
              <a:t>pembelajaran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kooperatif</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tipe</a:t>
            </a:r>
            <a:r>
              <a:rPr lang="en-US" dirty="0">
                <a:solidFill>
                  <a:schemeClr val="tx1"/>
                </a:solidFill>
                <a:latin typeface="Times New Roman" pitchFamily="18" charset="0"/>
                <a:cs typeface="Times New Roman" pitchFamily="18" charset="0"/>
              </a:rPr>
              <a:t> Jigsaw </a:t>
            </a:r>
            <a:r>
              <a:rPr lang="en-US" dirty="0" err="1">
                <a:solidFill>
                  <a:schemeClr val="tx1"/>
                </a:solidFill>
                <a:latin typeface="Times New Roman" pitchFamily="18" charset="0"/>
                <a:cs typeface="Times New Roman" pitchFamily="18" charset="0"/>
              </a:rPr>
              <a:t>menitik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beratkan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kepada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kerja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kelompok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dalam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bentuk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kelompok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kecil</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Metode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atau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tipe</a:t>
            </a:r>
            <a:r>
              <a:rPr lang="en-US" dirty="0">
                <a:solidFill>
                  <a:schemeClr val="tx1"/>
                </a:solidFill>
                <a:latin typeface="Times New Roman" pitchFamily="18" charset="0"/>
                <a:cs typeface="Times New Roman" pitchFamily="18" charset="0"/>
              </a:rPr>
              <a:t> Jigsaw </a:t>
            </a:r>
            <a:r>
              <a:rPr lang="en-US" dirty="0" err="1">
                <a:solidFill>
                  <a:schemeClr val="tx1"/>
                </a:solidFill>
                <a:latin typeface="Times New Roman" pitchFamily="18" charset="0"/>
                <a:cs typeface="Times New Roman" pitchFamily="18" charset="0"/>
              </a:rPr>
              <a:t>merupakan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metode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belajar</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kooperatif</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dengan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cara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siswa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belajar</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dalam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kelompok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kecil</a:t>
            </a:r>
            <a:r>
              <a:rPr lang="en-US" dirty="0">
                <a:solidFill>
                  <a:schemeClr val="tx1"/>
                </a:solidFill>
                <a:latin typeface="Times New Roman" pitchFamily="18" charset="0"/>
                <a:cs typeface="Times New Roman" pitchFamily="18" charset="0"/>
              </a:rPr>
              <a:t> yang </a:t>
            </a:r>
            <a:r>
              <a:rPr lang="en-US" dirty="0" err="1">
                <a:solidFill>
                  <a:schemeClr val="tx1"/>
                </a:solidFill>
                <a:latin typeface="Times New Roman" pitchFamily="18" charset="0"/>
                <a:cs typeface="Times New Roman" pitchFamily="18" charset="0"/>
              </a:rPr>
              <a:t>terdiri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atas</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empat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sampai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dengan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enam</a:t>
            </a:r>
            <a:r>
              <a:rPr lang="en-US" dirty="0">
                <a:solidFill>
                  <a:schemeClr val="tx1"/>
                </a:solidFill>
                <a:latin typeface="Times New Roman" pitchFamily="18" charset="0"/>
                <a:cs typeface="Times New Roman" pitchFamily="18" charset="0"/>
              </a:rPr>
              <a:t> orang </a:t>
            </a:r>
            <a:r>
              <a:rPr lang="en-US" dirty="0" err="1">
                <a:solidFill>
                  <a:schemeClr val="tx1"/>
                </a:solidFill>
                <a:latin typeface="Times New Roman" pitchFamily="18" charset="0"/>
                <a:cs typeface="Times New Roman" pitchFamily="18" charset="0"/>
              </a:rPr>
              <a:t>secara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heterogen</a:t>
            </a:r>
            <a:r>
              <a:rPr lang="en-US" dirty="0" smtClean="0">
                <a:solidFill>
                  <a:schemeClr val="tx1"/>
                </a:solidFill>
                <a:latin typeface="Times New Roman" pitchFamily="18" charset="0"/>
                <a:cs typeface="Times New Roman" pitchFamily="18" charset="0"/>
              </a:rPr>
              <a:t>.</a:t>
            </a:r>
            <a:r>
              <a:rPr lang="id-ID"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Metode</a:t>
            </a:r>
            <a:r>
              <a:rPr lang="en-US" dirty="0">
                <a:solidFill>
                  <a:schemeClr val="tx1"/>
                </a:solidFill>
                <a:latin typeface="Times New Roman" pitchFamily="18" charset="0"/>
                <a:cs typeface="Times New Roman" pitchFamily="18" charset="0"/>
              </a:rPr>
              <a:t> jigsaw </a:t>
            </a:r>
            <a:r>
              <a:rPr lang="en-US" dirty="0" err="1">
                <a:solidFill>
                  <a:schemeClr val="tx1"/>
                </a:solidFill>
                <a:latin typeface="Times New Roman" pitchFamily="18" charset="0"/>
                <a:cs typeface="Times New Roman" pitchFamily="18" charset="0"/>
              </a:rPr>
              <a:t>adalah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salah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satu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tipe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pembelajaran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aktif</a:t>
            </a:r>
            <a:r>
              <a:rPr lang="en-US" dirty="0">
                <a:solidFill>
                  <a:schemeClr val="tx1"/>
                </a:solidFill>
                <a:latin typeface="Times New Roman" pitchFamily="18" charset="0"/>
                <a:cs typeface="Times New Roman" pitchFamily="18" charset="0"/>
              </a:rPr>
              <a:t> yang </a:t>
            </a:r>
            <a:r>
              <a:rPr lang="en-US" dirty="0" err="1">
                <a:solidFill>
                  <a:schemeClr val="tx1"/>
                </a:solidFill>
                <a:latin typeface="Times New Roman" pitchFamily="18" charset="0"/>
                <a:cs typeface="Times New Roman" pitchFamily="18" charset="0"/>
              </a:rPr>
              <a:t>terdiri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dari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tim-tim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belajar</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heterogen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beranggotakan</a:t>
            </a:r>
            <a:r>
              <a:rPr lang="en-US" dirty="0">
                <a:solidFill>
                  <a:schemeClr val="tx1"/>
                </a:solidFill>
                <a:latin typeface="Times New Roman" pitchFamily="18" charset="0"/>
                <a:cs typeface="Times New Roman" pitchFamily="18" charset="0"/>
              </a:rPr>
              <a:t> 4-5 orang (</a:t>
            </a:r>
            <a:r>
              <a:rPr lang="en-US" dirty="0" err="1">
                <a:solidFill>
                  <a:schemeClr val="tx1"/>
                </a:solidFill>
                <a:latin typeface="Times New Roman" pitchFamily="18" charset="0"/>
                <a:cs typeface="Times New Roman" pitchFamily="18" charset="0"/>
              </a:rPr>
              <a:t>materi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disajikan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peserta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didik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dalam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bentuk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teks</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setiap</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peserta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didik</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bertanggung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jawab</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atas</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penguasaan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bagian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materi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belajar</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mampu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mengajarkan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bagian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tersebut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kepada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anggota</a:t>
            </a:r>
            <a:r>
              <a:rPr lang="en-US" dirty="0">
                <a:solidFill>
                  <a:schemeClr val="tx1"/>
                </a:solidFill>
                <a:latin typeface="Times New Roman" pitchFamily="18" charset="0"/>
                <a:cs typeface="Times New Roman" pitchFamily="18" charset="0"/>
              </a:rPr>
              <a:t> lain.</a:t>
            </a:r>
            <a:endParaRPr lang="id-ID" dirty="0" smtClean="0">
              <a:solidFill>
                <a:schemeClr val="tx1"/>
              </a:solidFill>
              <a:latin typeface="Times New Roman" pitchFamily="18" charset="0"/>
              <a:cs typeface="Times New Roman" pitchFamily="18" charset="0"/>
            </a:endParaRPr>
          </a:p>
          <a:p>
            <a:pPr marL="541782" indent="-514350" algn="just" fontAlgn="auto">
              <a:spcAft>
                <a:spcPts val="0"/>
              </a:spcAft>
              <a:defRPr/>
            </a:pPr>
            <a:endParaRPr lang="en-US" sz="1600" b="0" dirty="0">
              <a:solidFill>
                <a:schemeClr val="tx1"/>
              </a:solidFill>
              <a:latin typeface="Times New Roman" pitchFamily="18" charset="0"/>
              <a:cs typeface="Times New Roman" pitchFamily="18" charset="0"/>
            </a:endParaRPr>
          </a:p>
        </p:txBody>
      </p:sp>
      <p:pic>
        <p:nvPicPr>
          <p:cNvPr id="9" name="Picture 8" descr="161373_2011-04-23 01-26-22.gif"/>
          <p:cNvPicPr>
            <a:picLocks noChangeAspect="1"/>
          </p:cNvPicPr>
          <p:nvPr/>
        </p:nvPicPr>
        <p:blipFill>
          <a:blip r:embed="rId2"/>
          <a:srcRect/>
          <a:stretch>
            <a:fillRect/>
          </a:stretch>
        </p:blipFill>
        <p:spPr bwMode="auto">
          <a:xfrm>
            <a:off x="0" y="4648200"/>
            <a:ext cx="1657350" cy="2209800"/>
          </a:xfrm>
          <a:prstGeom prst="rect">
            <a:avLst/>
          </a:prstGeom>
          <a:noFill/>
          <a:ln w="9525">
            <a:noFill/>
            <a:miter lim="800000"/>
            <a:headEnd/>
            <a:tailEnd/>
          </a:ln>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nodeType="clickEffect">
                                  <p:stCondLst>
                                    <p:cond delay="0"/>
                                  </p:stCondLst>
                                  <p:childTnLst>
                                    <p:animClr clrSpc="rgb" dir="cw">
                                      <p:cBhvr override="childStyle">
                                        <p:cTn id="22" dur="100" fill="hold"/>
                                        <p:tgtEl>
                                          <p:spTgt spid="9"/>
                                        </p:tgtEl>
                                        <p:attrNameLst>
                                          <p:attrName>style.color</p:attrName>
                                        </p:attrNameLst>
                                      </p:cBhvr>
                                      <p:to>
                                        <a:schemeClr val="accent2"/>
                                      </p:to>
                                    </p:animClr>
                                    <p:animClr clrSpc="rgb" dir="cw">
                                      <p:cBhvr>
                                        <p:cTn id="23" dur="100" fill="hold"/>
                                        <p:tgtEl>
                                          <p:spTgt spid="9"/>
                                        </p:tgtEl>
                                        <p:attrNameLst>
                                          <p:attrName>fillcolor</p:attrName>
                                        </p:attrNameLst>
                                      </p:cBhvr>
                                      <p:to>
                                        <a:schemeClr val="accent2"/>
                                      </p:to>
                                    </p:animClr>
                                    <p:set>
                                      <p:cBhvr>
                                        <p:cTn id="24" dur="100" fill="hold"/>
                                        <p:tgtEl>
                                          <p:spTgt spid="9"/>
                                        </p:tgtEl>
                                        <p:attrNameLst>
                                          <p:attrName>fill.type</p:attrName>
                                        </p:attrNameLst>
                                      </p:cBhvr>
                                      <p:to>
                                        <p:strVal val="solid"/>
                                      </p:to>
                                    </p:set>
                                    <p:set>
                                      <p:cBhvr>
                                        <p:cTn id="25" dur="100" fill="hold"/>
                                        <p:tgtEl>
                                          <p:spTgt spid="9"/>
                                        </p:tgtEl>
                                        <p:attrNameLst>
                                          <p:attrName>fill.on</p:attrName>
                                        </p:attrNameLst>
                                      </p:cBhvr>
                                      <p:to>
                                        <p:strVal val="true"/>
                                      </p:to>
                                    </p:set>
                                    <p:animRot by="120000">
                                      <p:cBhvr>
                                        <p:cTn id="26" dur="100" fill="hold">
                                          <p:stCondLst>
                                            <p:cond delay="0"/>
                                          </p:stCondLst>
                                        </p:cTn>
                                        <p:tgtEl>
                                          <p:spTgt spid="9"/>
                                        </p:tgtEl>
                                        <p:attrNameLst>
                                          <p:attrName>r</p:attrName>
                                        </p:attrNameLst>
                                      </p:cBhvr>
                                    </p:animRot>
                                    <p:animRot by="-240000">
                                      <p:cBhvr>
                                        <p:cTn id="27" dur="200" fill="hold">
                                          <p:stCondLst>
                                            <p:cond delay="200"/>
                                          </p:stCondLst>
                                        </p:cTn>
                                        <p:tgtEl>
                                          <p:spTgt spid="9"/>
                                        </p:tgtEl>
                                        <p:attrNameLst>
                                          <p:attrName>r</p:attrName>
                                        </p:attrNameLst>
                                      </p:cBhvr>
                                    </p:animRot>
                                    <p:animRot by="240000">
                                      <p:cBhvr>
                                        <p:cTn id="28" dur="200" fill="hold">
                                          <p:stCondLst>
                                            <p:cond delay="400"/>
                                          </p:stCondLst>
                                        </p:cTn>
                                        <p:tgtEl>
                                          <p:spTgt spid="9"/>
                                        </p:tgtEl>
                                        <p:attrNameLst>
                                          <p:attrName>r</p:attrName>
                                        </p:attrNameLst>
                                      </p:cBhvr>
                                    </p:animRot>
                                    <p:animRot by="-240000">
                                      <p:cBhvr>
                                        <p:cTn id="29" dur="200" fill="hold">
                                          <p:stCondLst>
                                            <p:cond delay="600"/>
                                          </p:stCondLst>
                                        </p:cTn>
                                        <p:tgtEl>
                                          <p:spTgt spid="9"/>
                                        </p:tgtEl>
                                        <p:attrNameLst>
                                          <p:attrName>r</p:attrName>
                                        </p:attrNameLst>
                                      </p:cBhvr>
                                    </p:animRot>
                                    <p:animRot by="120000">
                                      <p:cBhvr>
                                        <p:cTn id="30" dur="200" fill="hold">
                                          <p:stCondLst>
                                            <p:cond delay="80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323850"/>
            <a:ext cx="7010400" cy="895350"/>
          </a:xfrm>
        </p:spPr>
        <p:txBody>
          <a:bodyPr>
            <a:noAutofit/>
          </a:bodyPr>
          <a:lstStyle/>
          <a:p>
            <a:pPr marL="398463" indent="-398463" algn="ctr" fontAlgn="auto">
              <a:spcAft>
                <a:spcPts val="0"/>
              </a:spcAft>
              <a:defRPr/>
            </a:pPr>
            <a:r>
              <a:rPr lang="id-ID" sz="2800" dirty="0" smtClean="0">
                <a:solidFill>
                  <a:srgbClr val="0000FF"/>
                </a:solidFill>
                <a:latin typeface="+mn-lt"/>
              </a:rPr>
              <a:t>2</a:t>
            </a:r>
            <a:r>
              <a:rPr lang="id-ID" sz="2800" dirty="0" smtClean="0">
                <a:solidFill>
                  <a:srgbClr val="0000FF"/>
                </a:solidFill>
                <a:latin typeface="Times New Roman" pitchFamily="18" charset="0"/>
                <a:cs typeface="Times New Roman" pitchFamily="18" charset="0"/>
              </a:rPr>
              <a:t>. Tujuan metode pembelajaran jigsaw</a:t>
            </a:r>
            <a:endParaRPr lang="en-US" sz="2800" dirty="0">
              <a:solidFill>
                <a:srgbClr val="0000FF"/>
              </a:solidFill>
              <a:latin typeface="Times New Roman" pitchFamily="18" charset="0"/>
              <a:cs typeface="Times New Roman" pitchFamily="18" charset="0"/>
            </a:endParaRPr>
          </a:p>
        </p:txBody>
      </p:sp>
      <p:sp>
        <p:nvSpPr>
          <p:cNvPr id="3" name="Subtitle 2"/>
          <p:cNvSpPr>
            <a:spLocks noGrp="1"/>
          </p:cNvSpPr>
          <p:nvPr>
            <p:ph type="subTitle" idx="1"/>
          </p:nvPr>
        </p:nvSpPr>
        <p:spPr>
          <a:xfrm>
            <a:off x="914401" y="1752600"/>
            <a:ext cx="7861300" cy="1776412"/>
          </a:xfrm>
        </p:spPr>
        <p:txBody>
          <a:bodyPr>
            <a:normAutofit/>
          </a:bodyPr>
          <a:lstStyle/>
          <a:p>
            <a:pPr marL="236538" indent="-209550" algn="just" fontAlgn="auto">
              <a:spcAft>
                <a:spcPts val="0"/>
              </a:spcAft>
              <a:buClr>
                <a:schemeClr val="tx1"/>
              </a:buClr>
              <a:buFontTx/>
              <a:buBlip>
                <a:blip r:embed="rId2"/>
              </a:buBlip>
              <a:defRPr/>
            </a:pPr>
            <a:r>
              <a:rPr lang="id-ID" b="0" dirty="0" smtClean="0">
                <a:solidFill>
                  <a:schemeClr val="tx1"/>
                </a:solidFill>
                <a:latin typeface="Times New Roman" pitchFamily="18" charset="0"/>
                <a:cs typeface="Times New Roman" pitchFamily="18" charset="0"/>
              </a:rPr>
              <a:t>Tujuan dari metode jigsaw memiliki tujuan kognitif, yaitu pengetahuan faktual akademis dan tujuan sosial yaitu kerja sama kelompok. Selain itu tujuan pembelajaran metode jigsaw adalah untuk melatih peserta didik agar terbiasa berdiskusi dan bertanggung jawab secara individu untuk membantu memahamkan tentang suatu materi pokok kepada teman sekelasnya. </a:t>
            </a:r>
            <a:endParaRPr lang="en-US" b="0" dirty="0" err="1" smtClean="0">
              <a:solidFill>
                <a:schemeClr val="tx1"/>
              </a:solidFill>
              <a:latin typeface="Times New Roman" pitchFamily="18" charset="0"/>
              <a:cs typeface="Times New Roman" pitchFamily="18" charset="0"/>
            </a:endParaRPr>
          </a:p>
        </p:txBody>
      </p:sp>
      <p:pic>
        <p:nvPicPr>
          <p:cNvPr id="16388" name="Picture 9" descr="542348.gif"/>
          <p:cNvPicPr>
            <a:picLocks noChangeAspect="1"/>
          </p:cNvPicPr>
          <p:nvPr/>
        </p:nvPicPr>
        <p:blipFill>
          <a:blip r:embed="rId3"/>
          <a:srcRect/>
          <a:stretch>
            <a:fillRect/>
          </a:stretch>
        </p:blipFill>
        <p:spPr bwMode="auto">
          <a:xfrm>
            <a:off x="228600" y="2743200"/>
            <a:ext cx="1714500" cy="1266825"/>
          </a:xfrm>
          <a:prstGeom prst="rect">
            <a:avLst/>
          </a:prstGeom>
          <a:noFill/>
          <a:ln w="9525">
            <a:noFill/>
            <a:miter lim="800000"/>
            <a:headEnd/>
            <a:tailEnd/>
          </a:ln>
        </p:spPr>
      </p:pic>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715962"/>
          </a:xfrm>
        </p:spPr>
        <p:txBody>
          <a:bodyPr/>
          <a:lstStyle/>
          <a:p>
            <a:r>
              <a:rPr lang="id-ID" b="1" dirty="0" smtClean="0">
                <a:solidFill>
                  <a:srgbClr val="0000FF"/>
                </a:solidFill>
              </a:rPr>
              <a:t>3. Manfaat metode pembelajaran   jigsaw</a:t>
            </a:r>
            <a:endParaRPr lang="en-US" b="1" dirty="0">
              <a:solidFill>
                <a:srgbClr val="0000FF"/>
              </a:solidFill>
            </a:endParaRPr>
          </a:p>
        </p:txBody>
      </p:sp>
      <p:sp>
        <p:nvSpPr>
          <p:cNvPr id="3" name="Content Placeholder 2"/>
          <p:cNvSpPr>
            <a:spLocks noGrp="1"/>
          </p:cNvSpPr>
          <p:nvPr>
            <p:ph sz="quarter" idx="1"/>
          </p:nvPr>
        </p:nvSpPr>
        <p:spPr>
          <a:xfrm>
            <a:off x="457200" y="1600200"/>
            <a:ext cx="8534400" cy="4873752"/>
          </a:xfrm>
        </p:spPr>
        <p:txBody>
          <a:bodyPr/>
          <a:lstStyle/>
          <a:p>
            <a:pPr marL="0" indent="0">
              <a:buNone/>
            </a:pPr>
            <a:r>
              <a:rPr lang="id-ID" sz="1800" dirty="0" smtClean="0">
                <a:latin typeface="Times New Roman" pitchFamily="18" charset="0"/>
                <a:cs typeface="Times New Roman" pitchFamily="18" charset="0"/>
              </a:rPr>
              <a:t>	Abdau (2016) menyampaikan ada beberapa manfaat yang dapat diperoleh ketika seorang guru menggunakan metode jigsaw kepada siswa ketika melakukan proses belajar mengajar, mafaat metode jigsaw antara lain :  </a:t>
            </a:r>
          </a:p>
          <a:p>
            <a:r>
              <a:rPr lang="id-ID" sz="1800" dirty="0" smtClean="0">
                <a:latin typeface="Times New Roman" pitchFamily="18" charset="0"/>
                <a:cs typeface="Times New Roman" pitchFamily="18" charset="0"/>
              </a:rPr>
              <a:t>Meningkatkan kemampuan diri tiap individu</a:t>
            </a:r>
          </a:p>
          <a:p>
            <a:r>
              <a:rPr lang="id-ID" sz="1800" dirty="0" smtClean="0">
                <a:latin typeface="Times New Roman" pitchFamily="18" charset="0"/>
                <a:cs typeface="Times New Roman" pitchFamily="18" charset="0"/>
              </a:rPr>
              <a:t>Saling menerima kekurangan terhadap perbedaan individu yang lebih besar</a:t>
            </a:r>
          </a:p>
          <a:p>
            <a:r>
              <a:rPr lang="id-ID" sz="1800" dirty="0" smtClean="0">
                <a:latin typeface="Times New Roman" pitchFamily="18" charset="0"/>
                <a:cs typeface="Times New Roman" pitchFamily="18" charset="0"/>
              </a:rPr>
              <a:t>Konflik antar pribadi berkurang</a:t>
            </a:r>
            <a:endParaRPr lang="id-ID" sz="1800" dirty="0">
              <a:latin typeface="Times New Roman" pitchFamily="18" charset="0"/>
              <a:cs typeface="Times New Roman" pitchFamily="18" charset="0"/>
            </a:endParaRPr>
          </a:p>
          <a:p>
            <a:r>
              <a:rPr lang="id-ID" sz="1800" dirty="0" smtClean="0">
                <a:latin typeface="Times New Roman" pitchFamily="18" charset="0"/>
                <a:cs typeface="Times New Roman" pitchFamily="18" charset="0"/>
              </a:rPr>
              <a:t>Sikap apatis berkurang</a:t>
            </a:r>
          </a:p>
          <a:p>
            <a:r>
              <a:rPr lang="id-ID" sz="1800" dirty="0" smtClean="0">
                <a:latin typeface="Times New Roman" pitchFamily="18" charset="0"/>
                <a:cs typeface="Times New Roman" pitchFamily="18" charset="0"/>
              </a:rPr>
              <a:t>Pemahaman yang lebih mendalam</a:t>
            </a:r>
          </a:p>
          <a:p>
            <a:r>
              <a:rPr lang="id-ID" sz="1800" dirty="0" smtClean="0">
                <a:latin typeface="Times New Roman" pitchFamily="18" charset="0"/>
                <a:cs typeface="Times New Roman" pitchFamily="18" charset="0"/>
              </a:rPr>
              <a:t>Motivasi lebih besar</a:t>
            </a:r>
          </a:p>
          <a:p>
            <a:r>
              <a:rPr lang="id-ID" sz="1800" dirty="0" smtClean="0">
                <a:latin typeface="Times New Roman" pitchFamily="18" charset="0"/>
                <a:cs typeface="Times New Roman" pitchFamily="18" charset="0"/>
              </a:rPr>
              <a:t>Hasil belajar lebih tinggi</a:t>
            </a:r>
          </a:p>
          <a:p>
            <a:r>
              <a:rPr lang="id-ID" sz="1800" dirty="0" smtClean="0">
                <a:latin typeface="Times New Roman" pitchFamily="18" charset="0"/>
                <a:cs typeface="Times New Roman" pitchFamily="18" charset="0"/>
              </a:rPr>
              <a:t>Meningkatkan kebaikan budi, kepekaan dan toleransi</a:t>
            </a:r>
          </a:p>
          <a:p>
            <a:r>
              <a:rPr lang="id-ID" sz="1800" dirty="0" smtClean="0">
                <a:latin typeface="Times New Roman" pitchFamily="18" charset="0"/>
                <a:cs typeface="Times New Roman" pitchFamily="18" charset="0"/>
              </a:rPr>
              <a:t>Cooperatif learning dapat mencegah keagresifan dalam sistem kompetensi dan keterasingan dalam sistem individu tanpa mengorbankan aspek kognitif  </a:t>
            </a:r>
          </a:p>
          <a:p>
            <a:endParaRPr lang="id-ID" sz="1800" dirty="0" smtClean="0">
              <a:latin typeface="Times New Roman" pitchFamily="18" charset="0"/>
              <a:cs typeface="Times New Roman" pitchFamily="18" charset="0"/>
            </a:endParaRPr>
          </a:p>
          <a:p>
            <a:pPr marL="0" indent="0">
              <a:buNone/>
            </a:pPr>
            <a:r>
              <a:rPr lang="id-ID" sz="1800" dirty="0" smtClean="0">
                <a:latin typeface="Times New Roman" pitchFamily="18" charset="0"/>
                <a:cs typeface="Times New Roman" pitchFamily="18" charset="0"/>
              </a:rPr>
              <a:t>   </a:t>
            </a:r>
          </a:p>
          <a:p>
            <a:pPr marL="0" indent="0">
              <a:buNone/>
            </a:pPr>
            <a:endParaRPr lang="en-US" sz="1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3581400"/>
            <a:ext cx="126031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910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639762"/>
          </a:xfrm>
        </p:spPr>
        <p:txBody>
          <a:bodyPr>
            <a:normAutofit/>
          </a:bodyPr>
          <a:lstStyle/>
          <a:p>
            <a:r>
              <a:rPr lang="id-ID" sz="2800" b="1" dirty="0" smtClean="0">
                <a:solidFill>
                  <a:srgbClr val="0000FF"/>
                </a:solidFill>
                <a:latin typeface="Times New Roman" pitchFamily="18" charset="0"/>
                <a:cs typeface="Times New Roman" pitchFamily="18" charset="0"/>
              </a:rPr>
              <a:t>4. Langkah-langkah metode pembelajaran jigsaw</a:t>
            </a:r>
            <a:endParaRPr lang="en-US" sz="2800"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143000"/>
            <a:ext cx="8839200" cy="5257800"/>
          </a:xfrm>
        </p:spPr>
        <p:txBody>
          <a:bodyPr/>
          <a:lstStyle/>
          <a:p>
            <a:pPr marL="0" indent="0">
              <a:buNone/>
            </a:pPr>
            <a:r>
              <a:rPr lang="en-US" sz="1800" dirty="0" err="1" smtClean="0">
                <a:latin typeface="Times New Roman" pitchFamily="18" charset="0"/>
                <a:cs typeface="Times New Roman" pitchFamily="18" charset="0"/>
              </a:rPr>
              <a:t>Prosedur</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metode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pembelajaran</a:t>
            </a:r>
            <a:r>
              <a:rPr lang="en-US" sz="1800" dirty="0">
                <a:latin typeface="Times New Roman" pitchFamily="18" charset="0"/>
                <a:cs typeface="Times New Roman" pitchFamily="18" charset="0"/>
              </a:rPr>
              <a:t> jigsaw </a:t>
            </a:r>
            <a:r>
              <a:rPr lang="en-US" sz="1800" dirty="0" err="1">
                <a:latin typeface="Times New Roman" pitchFamily="18" charset="0"/>
                <a:cs typeface="Times New Roman" pitchFamily="18" charset="0"/>
              </a:rPr>
              <a:t>meliputi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langkah-langkah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sebagai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berikut</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endParaRPr lang="id-ID" sz="1800" dirty="0" smtClean="0">
              <a:latin typeface="Times New Roman" pitchFamily="18" charset="0"/>
              <a:cs typeface="Times New Roman" pitchFamily="18" charset="0"/>
            </a:endParaRPr>
          </a:p>
          <a:p>
            <a:r>
              <a:rPr lang="en-US" sz="1800" dirty="0" err="1">
                <a:latin typeface="Times New Roman" pitchFamily="18" charset="0"/>
                <a:cs typeface="Times New Roman" pitchFamily="18" charset="0"/>
              </a:rPr>
              <a:t>Pemilihan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materi</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dapat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dibagi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menjadi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beberapa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segmen</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bagian</a:t>
            </a:r>
            <a:r>
              <a:rPr lang="en-US" sz="1800" dirty="0">
                <a:latin typeface="Times New Roman" pitchFamily="18" charset="0"/>
                <a:cs typeface="Times New Roman" pitchFamily="18" charset="0"/>
              </a:rPr>
              <a:t>.</a:t>
            </a:r>
          </a:p>
          <a:p>
            <a:r>
              <a:rPr lang="en-US" sz="1800" dirty="0" smtClean="0">
                <a:latin typeface="Times New Roman" pitchFamily="18" charset="0"/>
                <a:cs typeface="Times New Roman" pitchFamily="18" charset="0"/>
              </a:rPr>
              <a:t> Guru </a:t>
            </a:r>
            <a:r>
              <a:rPr lang="en-US" sz="1800" dirty="0" err="1">
                <a:latin typeface="Times New Roman" pitchFamily="18" charset="0"/>
                <a:cs typeface="Times New Roman" pitchFamily="18" charset="0"/>
              </a:rPr>
              <a:t>membagi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siswa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menjadi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beberapa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beberapa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kecil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sesuai</a:t>
            </a:r>
            <a:r>
              <a:rPr lang="en-US" sz="1800" dirty="0">
                <a:latin typeface="Times New Roman" pitchFamily="18" charset="0"/>
                <a:cs typeface="Times New Roman" pitchFamily="18" charset="0"/>
              </a:rPr>
              <a:t> </a:t>
            </a:r>
            <a:r>
              <a:rPr lang="id-ID"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dengan</a:t>
            </a:r>
            <a:r>
              <a:rPr lang="id-ID"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segmen</a:t>
            </a:r>
            <a:r>
              <a:rPr lang="en-US" sz="1800" dirty="0">
                <a:latin typeface="Times New Roman" pitchFamily="18" charset="0"/>
                <a:cs typeface="Times New Roman" pitchFamily="18" charset="0"/>
              </a:rPr>
              <a:t> / </a:t>
            </a:r>
            <a:r>
              <a:rPr lang="en-US" sz="1800" dirty="0" err="1">
                <a:latin typeface="Times New Roman" pitchFamily="18" charset="0"/>
                <a:cs typeface="Times New Roman" pitchFamily="18" charset="0"/>
              </a:rPr>
              <a:t>bagian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materi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Dalam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metode</a:t>
            </a:r>
            <a:r>
              <a:rPr lang="en-US" sz="1800" dirty="0">
                <a:latin typeface="Times New Roman" pitchFamily="18" charset="0"/>
                <a:cs typeface="Times New Roman" pitchFamily="18" charset="0"/>
              </a:rPr>
              <a:t> jigsaw </a:t>
            </a:r>
            <a:r>
              <a:rPr lang="en-US" sz="1800" dirty="0" err="1">
                <a:latin typeface="Times New Roman" pitchFamily="18" charset="0"/>
                <a:cs typeface="Times New Roman" pitchFamily="18" charset="0"/>
              </a:rPr>
              <a:t>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terdapat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a:t>
            </a:r>
            <a:r>
              <a:rPr lang="id-ID"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adalah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awal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siswa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terdiri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beberapa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id-ID"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dibentuk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dengan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memperhatikan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keragaman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latar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belakang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Sedangka</a:t>
            </a:r>
            <a:r>
              <a:rPr lang="id-ID" sz="1800" dirty="0">
                <a:latin typeface="Times New Roman" pitchFamily="18" charset="0"/>
                <a:cs typeface="Times New Roman" pitchFamily="18" charset="0"/>
              </a:rPr>
              <a:t>n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yaitu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siswa</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terdiri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lain</a:t>
            </a:r>
            <a:r>
              <a:rPr lang="id-ID"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kelompok</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ditugaskan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mendalami</a:t>
            </a:r>
            <a:r>
              <a:rPr lang="en-US" sz="1800" dirty="0">
                <a:latin typeface="Times New Roman" pitchFamily="18" charset="0"/>
                <a:cs typeface="Times New Roman" pitchFamily="18" charset="0"/>
              </a:rPr>
              <a:t> sub </a:t>
            </a:r>
            <a:r>
              <a:rPr lang="en-US" sz="1800" dirty="0" err="1">
                <a:latin typeface="Times New Roman" pitchFamily="18" charset="0"/>
                <a:cs typeface="Times New Roman" pitchFamily="18" charset="0"/>
              </a:rPr>
              <a:t>topik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tertentu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kemudian</a:t>
            </a:r>
            <a:r>
              <a:rPr lang="id-ID"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dijelaskan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kepada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smtClean="0">
                <a:latin typeface="Times New Roman" pitchFamily="18" charset="0"/>
                <a:cs typeface="Times New Roman" pitchFamily="18" charset="0"/>
              </a:rPr>
              <a:t>.</a:t>
            </a:r>
            <a:endParaRPr lang="id-ID" sz="1800" dirty="0" smtClean="0">
              <a:latin typeface="Times New Roman" pitchFamily="18" charset="0"/>
              <a:cs typeface="Times New Roman" pitchFamily="18" charset="0"/>
            </a:endParaRPr>
          </a:p>
          <a:p>
            <a:r>
              <a:rPr lang="en-US" sz="1800" dirty="0" err="1">
                <a:latin typeface="Times New Roman" pitchFamily="18" charset="0"/>
                <a:cs typeface="Times New Roman" pitchFamily="18" charset="0"/>
              </a:rPr>
              <a:t>Setiap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mendapat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tugas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membaca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memahami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materi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atau</a:t>
            </a:r>
            <a:r>
              <a:rPr lang="en-US" sz="1800" dirty="0">
                <a:latin typeface="Times New Roman" pitchFamily="18" charset="0"/>
                <a:cs typeface="Times New Roman" pitchFamily="18" charset="0"/>
              </a:rPr>
              <a:t> sub </a:t>
            </a:r>
            <a:r>
              <a:rPr lang="en-US" sz="1800" dirty="0" err="1">
                <a:latin typeface="Times New Roman" pitchFamily="18" charset="0"/>
                <a:cs typeface="Times New Roman" pitchFamily="18" charset="0"/>
              </a:rPr>
              <a:t>topik</a:t>
            </a:r>
            <a:r>
              <a:rPr lang="en-US" sz="1800" dirty="0">
                <a:latin typeface="Times New Roman" pitchFamily="18" charset="0"/>
                <a:cs typeface="Times New Roman" pitchFamily="18" charset="0"/>
              </a:rPr>
              <a:t> yang</a:t>
            </a:r>
          </a:p>
          <a:p>
            <a:pPr marL="0" indent="0">
              <a:buNone/>
            </a:pPr>
            <a:r>
              <a:rPr lang="id-ID" sz="1800" dirty="0">
                <a:latin typeface="Times New Roman" pitchFamily="18" charset="0"/>
                <a:cs typeface="Times New Roman" pitchFamily="18" charset="0"/>
              </a:rPr>
              <a:t>    </a:t>
            </a: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berbeda-beda</a:t>
            </a:r>
            <a:r>
              <a:rPr lang="id-ID"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p>
          <a:p>
            <a:r>
              <a:rPr lang="en-US" sz="1800" dirty="0" err="1" smtClean="0">
                <a:latin typeface="Times New Roman" pitchFamily="18" charset="0"/>
                <a:cs typeface="Times New Roman" pitchFamily="18" charset="0"/>
              </a:rPr>
              <a:t>Setiap</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mengirimkan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lain </a:t>
            </a:r>
            <a:r>
              <a:rPr lang="en-US" sz="1800" dirty="0" err="1">
                <a:latin typeface="Times New Roman" pitchFamily="18" charset="0"/>
                <a:cs typeface="Times New Roman" pitchFamily="18" charset="0"/>
              </a:rPr>
              <a:t>atau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 Di</a:t>
            </a:r>
          </a:p>
          <a:p>
            <a:pPr marL="0" indent="0">
              <a:buNone/>
            </a:pP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dalam</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siswa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mendiskusikan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bagian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materi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pembelajaran</a:t>
            </a:r>
            <a:r>
              <a:rPr lang="en-US" sz="1800" dirty="0">
                <a:latin typeface="Times New Roman" pitchFamily="18" charset="0"/>
                <a:cs typeface="Times New Roman" pitchFamily="18" charset="0"/>
              </a:rPr>
              <a:t> yang</a:t>
            </a:r>
          </a:p>
          <a:p>
            <a:pPr marL="0" indent="0">
              <a:buNone/>
            </a:pP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sama.Kemudian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setiap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merencanakan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bagaimana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mengajarkan</a:t>
            </a:r>
            <a:r>
              <a:rPr lang="en-US" sz="1800" dirty="0">
                <a:latin typeface="Times New Roman" pitchFamily="18" charset="0"/>
                <a:cs typeface="Times New Roman" pitchFamily="18" charset="0"/>
              </a:rPr>
              <a:t> sub </a:t>
            </a:r>
            <a:r>
              <a:rPr lang="en-US" sz="1800" dirty="0" err="1">
                <a:latin typeface="Times New Roman" pitchFamily="18" charset="0"/>
                <a:cs typeface="Times New Roman" pitchFamily="18" charset="0"/>
              </a:rPr>
              <a:t>topik</a:t>
            </a:r>
            <a:r>
              <a:rPr lang="en-US" sz="1800" dirty="0">
                <a:latin typeface="Times New Roman" pitchFamily="18" charset="0"/>
                <a:cs typeface="Times New Roman" pitchFamily="18" charset="0"/>
              </a:rPr>
              <a:t> yang</a:t>
            </a:r>
          </a:p>
          <a:p>
            <a:pPr marL="0" indent="0">
              <a:buNone/>
            </a:pP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menjadi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bagian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semula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410200"/>
            <a:ext cx="2590800"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999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pPr algn="ctr"/>
            <a:r>
              <a:rPr lang="id-ID" sz="2800" b="1" dirty="0" smtClean="0">
                <a:solidFill>
                  <a:srgbClr val="0000FF"/>
                </a:solidFill>
              </a:rPr>
              <a:t>lanjutan</a:t>
            </a:r>
            <a:endParaRPr lang="en-US" sz="2800" b="1" dirty="0">
              <a:solidFill>
                <a:srgbClr val="0000FF"/>
              </a:solidFill>
            </a:endParaRPr>
          </a:p>
        </p:txBody>
      </p:sp>
      <p:sp>
        <p:nvSpPr>
          <p:cNvPr id="3" name="Content Placeholder 2"/>
          <p:cNvSpPr>
            <a:spLocks noGrp="1"/>
          </p:cNvSpPr>
          <p:nvPr>
            <p:ph sz="quarter" idx="1"/>
          </p:nvPr>
        </p:nvSpPr>
        <p:spPr>
          <a:xfrm>
            <a:off x="381000" y="1066800"/>
            <a:ext cx="8382000" cy="4873752"/>
          </a:xfrm>
        </p:spPr>
        <p:txBody>
          <a:bodyPr/>
          <a:lstStyle/>
          <a:p>
            <a:pPr marL="0" indent="0">
              <a:buNone/>
            </a:pPr>
            <a:endParaRPr lang="id-ID" sz="1200" dirty="0" smtClean="0">
              <a:solidFill>
                <a:schemeClr val="accent1">
                  <a:lumMod val="60000"/>
                  <a:lumOff val="40000"/>
                </a:schemeClr>
              </a:solidFill>
              <a:latin typeface="Times New Roman" pitchFamily="18" charset="0"/>
              <a:cs typeface="Times New Roman" pitchFamily="18" charset="0"/>
            </a:endParaRPr>
          </a:p>
          <a:p>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Setelah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pembahasan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selesai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para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anggota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kemudian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kembali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dirty="0">
                <a:latin typeface="Times New Roman" pitchFamily="18" charset="0"/>
                <a:cs typeface="Times New Roman" pitchFamily="18" charset="0"/>
              </a:rPr>
              <a:t> </a:t>
            </a: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kelompok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asal</a:t>
            </a:r>
            <a:r>
              <a:rPr lang="id-ID"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mengajarkan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teman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sekelompoknya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pengetahuan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apa</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telah</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mereka</a:t>
            </a: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dapatkan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saat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pertemuan</a:t>
            </a:r>
            <a:r>
              <a:rPr lang="en-US" sz="1800" dirty="0">
                <a:latin typeface="Times New Roman" pitchFamily="18" charset="0"/>
                <a:cs typeface="Times New Roman" pitchFamily="18" charset="0"/>
              </a:rPr>
              <a:t> di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a:t>
            </a:r>
          </a:p>
          <a:p>
            <a:r>
              <a:rPr lang="en-US" sz="1800" dirty="0" err="1" smtClean="0">
                <a:latin typeface="Times New Roman" pitchFamily="18" charset="0"/>
                <a:cs typeface="Times New Roman" pitchFamily="18" charset="0"/>
              </a:rPr>
              <a:t>Selanjutnya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dilakukan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presentasi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masing-masing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atau</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dilakukan</a:t>
            </a: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pengundian</a:t>
            </a:r>
            <a:r>
              <a:rPr lang="id-ID"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salah</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satu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menyajikan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hasil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diskusi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telah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dilakukan</a:t>
            </a:r>
            <a:r>
              <a:rPr lang="en-US" sz="1800" dirty="0">
                <a:latin typeface="Times New Roman" pitchFamily="18" charset="0"/>
                <a:cs typeface="Times New Roman" pitchFamily="18" charset="0"/>
              </a:rPr>
              <a:t> agar guru </a:t>
            </a:r>
            <a:r>
              <a:rPr lang="en-US" sz="1800" dirty="0" err="1" smtClean="0">
                <a:latin typeface="Times New Roman" pitchFamily="18" charset="0"/>
                <a:cs typeface="Times New Roman" pitchFamily="18" charset="0"/>
              </a:rPr>
              <a:t>dapat</a:t>
            </a:r>
            <a:r>
              <a:rPr lang="id-ID"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menyamakan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persepsi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materi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pembelajaran</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telah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didiskusikan</a:t>
            </a:r>
            <a:r>
              <a:rPr lang="en-US" sz="1800" dirty="0">
                <a:latin typeface="Times New Roman" pitchFamily="18" charset="0"/>
                <a:cs typeface="Times New Roman" pitchFamily="18" charset="0"/>
              </a:rPr>
              <a:t>.</a:t>
            </a:r>
          </a:p>
          <a:p>
            <a:r>
              <a:rPr lang="en-US" sz="1800" dirty="0" smtClean="0">
                <a:latin typeface="Times New Roman" pitchFamily="18" charset="0"/>
                <a:cs typeface="Times New Roman" pitchFamily="18" charset="0"/>
              </a:rPr>
              <a:t>Guru </a:t>
            </a:r>
            <a:r>
              <a:rPr lang="en-US" sz="1800" dirty="0" err="1">
                <a:latin typeface="Times New Roman" pitchFamily="18" charset="0"/>
                <a:cs typeface="Times New Roman" pitchFamily="18" charset="0"/>
              </a:rPr>
              <a:t>memberikan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kuis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untuk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siswa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secara</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individual.</a:t>
            </a:r>
            <a:endParaRPr lang="id-ID"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Guru </a:t>
            </a:r>
            <a:r>
              <a:rPr lang="en-US" sz="1800" dirty="0" err="1">
                <a:latin typeface="Times New Roman" pitchFamily="18" charset="0"/>
                <a:cs typeface="Times New Roman" pitchFamily="18" charset="0"/>
              </a:rPr>
              <a:t>memberikan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penghargaan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pada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melalui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skor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penghargaan</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berdasarkan</a:t>
            </a:r>
            <a:r>
              <a:rPr lang="id-ID"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perolehan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nilai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peningkatan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hasil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belajar</a:t>
            </a:r>
            <a:r>
              <a:rPr lang="en-US" sz="1800" dirty="0">
                <a:latin typeface="Times New Roman" pitchFamily="18" charset="0"/>
                <a:cs typeface="Times New Roman" pitchFamily="18" charset="0"/>
              </a:rPr>
              <a:t> individual </a:t>
            </a:r>
            <a:r>
              <a:rPr lang="en-US" sz="1800" dirty="0" err="1">
                <a:latin typeface="Times New Roman" pitchFamily="18" charset="0"/>
                <a:cs typeface="Times New Roman" pitchFamily="18" charset="0"/>
              </a:rPr>
              <a:t>dari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skor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dasar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skor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kuis</a:t>
            </a:r>
            <a:r>
              <a:rPr lang="en-US" sz="1800" dirty="0">
                <a:latin typeface="Times New Roman" pitchFamily="18" charset="0"/>
                <a:cs typeface="Times New Roman" pitchFamily="18" charset="0"/>
              </a:rPr>
              <a:t> </a:t>
            </a: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berikutnya</a:t>
            </a:r>
            <a:r>
              <a:rPr lang="en-US" sz="1800" dirty="0">
                <a:latin typeface="Times New Roman" pitchFamily="18" charset="0"/>
                <a:cs typeface="Times New Roman" pitchFamily="18" charset="0"/>
              </a:rPr>
              <a:t>.</a:t>
            </a:r>
          </a:p>
          <a:p>
            <a:pPr marL="0" indent="0">
              <a:buNone/>
            </a:pP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Hubungan</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antara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kelompok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ahli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oleh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Arends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seperti</a:t>
            </a:r>
            <a:r>
              <a:rPr lang="en-US" sz="1800" dirty="0">
                <a:latin typeface="Times New Roman" pitchFamily="18" charset="0"/>
                <a:cs typeface="Times New Roman" pitchFamily="18" charset="0"/>
              </a:rPr>
              <a:t> yang </a:t>
            </a:r>
            <a:r>
              <a:rPr lang="en-US" sz="1800" dirty="0" err="1">
                <a:latin typeface="Times New Roman" pitchFamily="18" charset="0"/>
                <a:cs typeface="Times New Roman" pitchFamily="18" charset="0"/>
              </a:rPr>
              <a:t>dikutip</a:t>
            </a:r>
            <a:endParaRPr lang="en-US" sz="1800" dirty="0">
              <a:latin typeface="Times New Roman" pitchFamily="18" charset="0"/>
              <a:cs typeface="Times New Roman" pitchFamily="18" charset="0"/>
            </a:endParaRPr>
          </a:p>
          <a:p>
            <a:pPr marL="0" indent="0">
              <a:buNone/>
            </a:pPr>
            <a:r>
              <a:rPr lang="id-ID"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oleh</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Novi </a:t>
            </a:r>
            <a:r>
              <a:rPr lang="en-US" sz="1800" dirty="0" err="1">
                <a:latin typeface="Times New Roman" pitchFamily="18" charset="0"/>
                <a:cs typeface="Times New Roman" pitchFamily="18" charset="0"/>
              </a:rPr>
              <a:t>Emildadiany</a:t>
            </a:r>
            <a:r>
              <a:rPr lang="en-US" sz="1800" dirty="0">
                <a:latin typeface="Times New Roman" pitchFamily="18" charset="0"/>
                <a:cs typeface="Times New Roman" pitchFamily="18" charset="0"/>
              </a:rPr>
              <a:t> (2008) </a:t>
            </a:r>
            <a:r>
              <a:rPr lang="en-US" sz="1800" dirty="0" err="1">
                <a:latin typeface="Times New Roman" pitchFamily="18" charset="0"/>
                <a:cs typeface="Times New Roman" pitchFamily="18" charset="0"/>
              </a:rPr>
              <a:t>dapat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digambarkan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sebagai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berikut</a:t>
            </a:r>
            <a:r>
              <a:rPr lang="en-US" sz="1800" dirty="0">
                <a:latin typeface="Times New Roman" pitchFamily="18" charset="0"/>
                <a:cs typeface="Times New Roman" pitchFamily="18" charset="0"/>
              </a:rPr>
              <a:t> :</a:t>
            </a:r>
          </a:p>
          <a:p>
            <a:pPr marL="0" indent="0">
              <a:buNone/>
            </a:pPr>
            <a:endParaRPr lang="en-US" sz="1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581400"/>
            <a:ext cx="1295400" cy="3450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132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80963"/>
            <a:ext cx="8915400" cy="619125"/>
          </a:xfrm>
        </p:spPr>
        <p:txBody>
          <a:bodyPr>
            <a:noAutofit/>
          </a:bodyPr>
          <a:lstStyle/>
          <a:p>
            <a:pPr marL="339725" indent="-339725" algn="ctr" fontAlgn="auto">
              <a:spcAft>
                <a:spcPts val="0"/>
              </a:spcAft>
              <a:defRPr/>
            </a:pPr>
            <a:r>
              <a:rPr lang="en-US" sz="2800" dirty="0" err="1" smtClean="0">
                <a:solidFill>
                  <a:srgbClr val="0000FF"/>
                </a:solidFill>
              </a:rPr>
              <a:t>Bagan</a:t>
            </a:r>
            <a:r>
              <a:rPr lang="en-US" sz="2800" dirty="0" smtClean="0">
                <a:solidFill>
                  <a:srgbClr val="0000FF"/>
                </a:solidFill>
              </a:rPr>
              <a:t> </a:t>
            </a:r>
            <a:r>
              <a:rPr lang="en-US" sz="2800" dirty="0" err="1" smtClean="0">
                <a:solidFill>
                  <a:srgbClr val="0000FF"/>
                </a:solidFill>
              </a:rPr>
              <a:t>Pembelajaran</a:t>
            </a:r>
            <a:r>
              <a:rPr lang="en-US" sz="2800" dirty="0" smtClean="0">
                <a:solidFill>
                  <a:srgbClr val="0000FF"/>
                </a:solidFill>
              </a:rPr>
              <a:t> </a:t>
            </a:r>
            <a:r>
              <a:rPr lang="en-US" sz="2800" dirty="0" err="1" smtClean="0">
                <a:solidFill>
                  <a:srgbClr val="0000FF"/>
                </a:solidFill>
              </a:rPr>
              <a:t>Kooperatif</a:t>
            </a:r>
            <a:r>
              <a:rPr lang="en-US" sz="2800" dirty="0" smtClean="0">
                <a:solidFill>
                  <a:srgbClr val="0000FF"/>
                </a:solidFill>
              </a:rPr>
              <a:t>  </a:t>
            </a:r>
            <a:r>
              <a:rPr lang="en-US" sz="2800" dirty="0" err="1" smtClean="0">
                <a:solidFill>
                  <a:srgbClr val="0000FF"/>
                </a:solidFill>
              </a:rPr>
              <a:t>Tipe</a:t>
            </a:r>
            <a:r>
              <a:rPr lang="en-US" sz="2800" dirty="0" smtClean="0">
                <a:solidFill>
                  <a:srgbClr val="0000FF"/>
                </a:solidFill>
              </a:rPr>
              <a:t> Jigsaw</a:t>
            </a:r>
            <a:endParaRPr lang="en-US" sz="2800" dirty="0">
              <a:solidFill>
                <a:srgbClr val="0000FF"/>
              </a:solidFill>
            </a:endParaRPr>
          </a:p>
        </p:txBody>
      </p:sp>
      <p:sp>
        <p:nvSpPr>
          <p:cNvPr id="5" name="AutoShape 4"/>
          <p:cNvSpPr>
            <a:spLocks noChangeArrowheads="1"/>
          </p:cNvSpPr>
          <p:nvPr/>
        </p:nvSpPr>
        <p:spPr bwMode="auto">
          <a:xfrm>
            <a:off x="1371600" y="995363"/>
            <a:ext cx="1524000" cy="1143000"/>
          </a:xfrm>
          <a:prstGeom prst="flowChartProcess">
            <a:avLst/>
          </a:prstGeom>
          <a:solidFill>
            <a:srgbClr val="0000FF"/>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b="1" dirty="0">
                <a:solidFill>
                  <a:schemeClr val="bg1"/>
                </a:solidFill>
                <a:latin typeface="+mn-lt"/>
              </a:rPr>
              <a:t>KELOMPOK</a:t>
            </a:r>
          </a:p>
          <a:p>
            <a:pPr algn="ctr" fontAlgn="auto">
              <a:spcBef>
                <a:spcPts val="0"/>
              </a:spcBef>
              <a:spcAft>
                <a:spcPts val="0"/>
              </a:spcAft>
              <a:defRPr/>
            </a:pPr>
            <a:r>
              <a:rPr lang="en-US" b="1" dirty="0">
                <a:solidFill>
                  <a:schemeClr val="bg1"/>
                </a:solidFill>
                <a:latin typeface="+mn-lt"/>
              </a:rPr>
              <a:t> ASAL I</a:t>
            </a:r>
          </a:p>
        </p:txBody>
      </p:sp>
      <p:sp>
        <p:nvSpPr>
          <p:cNvPr id="6" name="AutoShape 7"/>
          <p:cNvSpPr>
            <a:spLocks noChangeArrowheads="1"/>
          </p:cNvSpPr>
          <p:nvPr/>
        </p:nvSpPr>
        <p:spPr bwMode="auto">
          <a:xfrm>
            <a:off x="3352800" y="995363"/>
            <a:ext cx="1495425" cy="1143000"/>
          </a:xfrm>
          <a:prstGeom prst="flowChartProcess">
            <a:avLst/>
          </a:prstGeom>
          <a:solidFill>
            <a:srgbClr val="0000FF"/>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b="1" dirty="0">
                <a:solidFill>
                  <a:schemeClr val="bg1"/>
                </a:solidFill>
                <a:latin typeface="+mn-lt"/>
              </a:rPr>
              <a:t>KELOMPOK</a:t>
            </a:r>
          </a:p>
          <a:p>
            <a:pPr algn="ctr" fontAlgn="auto">
              <a:spcBef>
                <a:spcPts val="0"/>
              </a:spcBef>
              <a:spcAft>
                <a:spcPts val="0"/>
              </a:spcAft>
              <a:defRPr/>
            </a:pPr>
            <a:r>
              <a:rPr lang="en-US" b="1" dirty="0">
                <a:solidFill>
                  <a:schemeClr val="bg1"/>
                </a:solidFill>
                <a:latin typeface="+mn-lt"/>
              </a:rPr>
              <a:t>ASAL II</a:t>
            </a:r>
          </a:p>
        </p:txBody>
      </p:sp>
      <p:sp>
        <p:nvSpPr>
          <p:cNvPr id="7" name="AutoShape 8"/>
          <p:cNvSpPr>
            <a:spLocks noChangeArrowheads="1"/>
          </p:cNvSpPr>
          <p:nvPr/>
        </p:nvSpPr>
        <p:spPr bwMode="auto">
          <a:xfrm>
            <a:off x="5334000" y="995363"/>
            <a:ext cx="1524000" cy="1143000"/>
          </a:xfrm>
          <a:prstGeom prst="flowChartProcess">
            <a:avLst/>
          </a:prstGeom>
          <a:solidFill>
            <a:srgbClr val="0000FF"/>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b="1" dirty="0">
                <a:solidFill>
                  <a:schemeClr val="bg1"/>
                </a:solidFill>
                <a:latin typeface="+mn-lt"/>
              </a:rPr>
              <a:t>KELOMPOK </a:t>
            </a:r>
          </a:p>
          <a:p>
            <a:pPr algn="ctr" fontAlgn="auto">
              <a:spcBef>
                <a:spcPts val="0"/>
              </a:spcBef>
              <a:spcAft>
                <a:spcPts val="0"/>
              </a:spcAft>
              <a:defRPr/>
            </a:pPr>
            <a:r>
              <a:rPr lang="en-US" b="1" dirty="0">
                <a:solidFill>
                  <a:schemeClr val="bg1"/>
                </a:solidFill>
                <a:latin typeface="+mn-lt"/>
              </a:rPr>
              <a:t>ASAL II</a:t>
            </a:r>
          </a:p>
        </p:txBody>
      </p:sp>
      <p:sp>
        <p:nvSpPr>
          <p:cNvPr id="8" name="AutoShape 9"/>
          <p:cNvSpPr>
            <a:spLocks noChangeArrowheads="1"/>
          </p:cNvSpPr>
          <p:nvPr/>
        </p:nvSpPr>
        <p:spPr bwMode="auto">
          <a:xfrm>
            <a:off x="7239001" y="995363"/>
            <a:ext cx="1600200" cy="1143000"/>
          </a:xfrm>
          <a:prstGeom prst="flowChartProcess">
            <a:avLst/>
          </a:prstGeom>
          <a:solidFill>
            <a:srgbClr val="0000FF"/>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b="1" dirty="0">
                <a:solidFill>
                  <a:schemeClr val="bg1"/>
                </a:solidFill>
                <a:latin typeface="+mn-lt"/>
              </a:rPr>
              <a:t>KELOMPOK </a:t>
            </a:r>
          </a:p>
          <a:p>
            <a:pPr algn="ctr" fontAlgn="auto">
              <a:spcBef>
                <a:spcPts val="0"/>
              </a:spcBef>
              <a:spcAft>
                <a:spcPts val="0"/>
              </a:spcAft>
              <a:defRPr/>
            </a:pPr>
            <a:r>
              <a:rPr lang="en-US" b="1" dirty="0">
                <a:solidFill>
                  <a:schemeClr val="bg1"/>
                </a:solidFill>
                <a:latin typeface="+mn-lt"/>
              </a:rPr>
              <a:t>ASAL IV</a:t>
            </a:r>
          </a:p>
        </p:txBody>
      </p:sp>
      <p:sp>
        <p:nvSpPr>
          <p:cNvPr id="9" name="AutoShape 10"/>
          <p:cNvSpPr>
            <a:spLocks noChangeArrowheads="1"/>
          </p:cNvSpPr>
          <p:nvPr/>
        </p:nvSpPr>
        <p:spPr bwMode="auto">
          <a:xfrm>
            <a:off x="3567113" y="3282950"/>
            <a:ext cx="1419225" cy="1143000"/>
          </a:xfrm>
          <a:prstGeom prst="flowChartAlternateProcess">
            <a:avLst/>
          </a:prstGeom>
          <a:solidFill>
            <a:schemeClr val="accent1">
              <a:lumMod val="60000"/>
              <a:lumOff val="40000"/>
            </a:schemeClr>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sz="1400" b="1" dirty="0">
                <a:latin typeface="+mn-lt"/>
              </a:rPr>
              <a:t>KELOMPOK</a:t>
            </a:r>
          </a:p>
          <a:p>
            <a:pPr algn="ctr" fontAlgn="auto">
              <a:spcBef>
                <a:spcPts val="0"/>
              </a:spcBef>
              <a:spcAft>
                <a:spcPts val="0"/>
              </a:spcAft>
              <a:defRPr/>
            </a:pPr>
            <a:r>
              <a:rPr lang="en-US" sz="1400" b="1" dirty="0">
                <a:latin typeface="+mn-lt"/>
              </a:rPr>
              <a:t>AHLI II</a:t>
            </a:r>
          </a:p>
        </p:txBody>
      </p:sp>
      <p:sp>
        <p:nvSpPr>
          <p:cNvPr id="10" name="AutoShape 11"/>
          <p:cNvSpPr>
            <a:spLocks noChangeArrowheads="1"/>
          </p:cNvSpPr>
          <p:nvPr/>
        </p:nvSpPr>
        <p:spPr bwMode="auto">
          <a:xfrm>
            <a:off x="5270500" y="3282950"/>
            <a:ext cx="1420813" cy="1143000"/>
          </a:xfrm>
          <a:prstGeom prst="flowChartAlternateProcess">
            <a:avLst/>
          </a:prstGeom>
          <a:solidFill>
            <a:schemeClr val="accent1">
              <a:lumMod val="60000"/>
              <a:lumOff val="40000"/>
            </a:schemeClr>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sz="1400" b="1" dirty="0">
                <a:latin typeface="+mn-lt"/>
              </a:rPr>
              <a:t>KELOMPOK</a:t>
            </a:r>
          </a:p>
          <a:p>
            <a:pPr algn="ctr" fontAlgn="auto">
              <a:spcBef>
                <a:spcPts val="0"/>
              </a:spcBef>
              <a:spcAft>
                <a:spcPts val="0"/>
              </a:spcAft>
              <a:defRPr/>
            </a:pPr>
            <a:r>
              <a:rPr lang="en-US" sz="1400" b="1" dirty="0">
                <a:latin typeface="+mn-lt"/>
              </a:rPr>
              <a:t>AHLI III</a:t>
            </a:r>
          </a:p>
        </p:txBody>
      </p:sp>
      <p:sp>
        <p:nvSpPr>
          <p:cNvPr id="11" name="AutoShape 12"/>
          <p:cNvSpPr>
            <a:spLocks noChangeArrowheads="1"/>
          </p:cNvSpPr>
          <p:nvPr/>
        </p:nvSpPr>
        <p:spPr bwMode="auto">
          <a:xfrm>
            <a:off x="1890713" y="3282950"/>
            <a:ext cx="1419225" cy="1143000"/>
          </a:xfrm>
          <a:prstGeom prst="flowChartAlternateProcess">
            <a:avLst/>
          </a:prstGeom>
          <a:solidFill>
            <a:schemeClr val="accent1">
              <a:lumMod val="60000"/>
              <a:lumOff val="40000"/>
            </a:schemeClr>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sz="1400" b="1" dirty="0">
                <a:latin typeface="+mn-lt"/>
              </a:rPr>
              <a:t>KELOMPOK</a:t>
            </a:r>
          </a:p>
          <a:p>
            <a:pPr algn="ctr" fontAlgn="auto">
              <a:spcBef>
                <a:spcPts val="0"/>
              </a:spcBef>
              <a:spcAft>
                <a:spcPts val="0"/>
              </a:spcAft>
              <a:defRPr/>
            </a:pPr>
            <a:r>
              <a:rPr lang="en-US" sz="1400" b="1" dirty="0">
                <a:latin typeface="+mn-lt"/>
              </a:rPr>
              <a:t>AHLI I</a:t>
            </a:r>
          </a:p>
        </p:txBody>
      </p:sp>
      <p:sp>
        <p:nvSpPr>
          <p:cNvPr id="12" name="AutoShape 13"/>
          <p:cNvSpPr>
            <a:spLocks noChangeArrowheads="1"/>
          </p:cNvSpPr>
          <p:nvPr/>
        </p:nvSpPr>
        <p:spPr bwMode="auto">
          <a:xfrm>
            <a:off x="6946900" y="3282950"/>
            <a:ext cx="1420813" cy="1143000"/>
          </a:xfrm>
          <a:prstGeom prst="flowChartAlternateProcess">
            <a:avLst/>
          </a:prstGeom>
          <a:solidFill>
            <a:schemeClr val="accent1">
              <a:lumMod val="60000"/>
              <a:lumOff val="40000"/>
            </a:schemeClr>
          </a:solidFill>
          <a:ln w="12700" cap="sq">
            <a:solidFill>
              <a:schemeClr val="tx1"/>
            </a:solidFill>
            <a:miter lim="800000"/>
            <a:headEnd type="none" w="sm" len="sm"/>
            <a:tailEnd type="none" w="sm" len="sm"/>
          </a:ln>
          <a:effectLst/>
        </p:spPr>
        <p:txBody>
          <a:bodyPr wrap="none" anchor="ctr"/>
          <a:lstStyle/>
          <a:p>
            <a:pPr algn="ctr" fontAlgn="auto">
              <a:spcBef>
                <a:spcPts val="0"/>
              </a:spcBef>
              <a:spcAft>
                <a:spcPts val="0"/>
              </a:spcAft>
              <a:defRPr/>
            </a:pPr>
            <a:r>
              <a:rPr lang="en-US" sz="1400" b="1" dirty="0">
                <a:latin typeface="+mn-lt"/>
              </a:rPr>
              <a:t>KELOMPOK</a:t>
            </a:r>
          </a:p>
          <a:p>
            <a:pPr algn="ctr" fontAlgn="auto">
              <a:spcBef>
                <a:spcPts val="0"/>
              </a:spcBef>
              <a:spcAft>
                <a:spcPts val="0"/>
              </a:spcAft>
              <a:defRPr/>
            </a:pPr>
            <a:r>
              <a:rPr lang="en-US" sz="1400" b="1" dirty="0">
                <a:latin typeface="+mn-lt"/>
              </a:rPr>
              <a:t>AHLI IV</a:t>
            </a:r>
          </a:p>
        </p:txBody>
      </p:sp>
      <p:sp>
        <p:nvSpPr>
          <p:cNvPr id="14" name="AutoShape 36"/>
          <p:cNvSpPr>
            <a:spLocks noChangeArrowheads="1"/>
          </p:cNvSpPr>
          <p:nvPr/>
        </p:nvSpPr>
        <p:spPr bwMode="auto">
          <a:xfrm>
            <a:off x="1814513" y="4938713"/>
            <a:ext cx="1419225" cy="685800"/>
          </a:xfrm>
          <a:prstGeom prst="flowChartProcess">
            <a:avLst/>
          </a:prstGeom>
          <a:solidFill>
            <a:srgbClr val="FFFF00"/>
          </a:solidFill>
          <a:ln w="12700" cap="sq">
            <a:solidFill>
              <a:schemeClr val="tx1"/>
            </a:solidFill>
            <a:miter lim="800000"/>
            <a:headEnd type="none" w="sm" len="sm"/>
            <a:tailEnd type="none" w="sm" len="sm"/>
          </a:ln>
        </p:spPr>
        <p:txBody>
          <a:bodyPr wrap="none" anchor="ctr"/>
          <a:lstStyle/>
          <a:p>
            <a:pPr algn="ctr"/>
            <a:r>
              <a:rPr lang="en-US" sz="1200" b="1">
                <a:latin typeface="Gill Sans MT" pitchFamily="34" charset="0"/>
              </a:rPr>
              <a:t>BELAJAR </a:t>
            </a:r>
          </a:p>
          <a:p>
            <a:pPr algn="ctr"/>
            <a:r>
              <a:rPr lang="en-US" sz="1200" b="1">
                <a:latin typeface="Gill Sans MT" pitchFamily="34" charset="0"/>
              </a:rPr>
              <a:t>MATERI I</a:t>
            </a:r>
          </a:p>
        </p:txBody>
      </p:sp>
      <p:sp>
        <p:nvSpPr>
          <p:cNvPr id="15" name="AutoShape 37"/>
          <p:cNvSpPr>
            <a:spLocks noChangeArrowheads="1"/>
          </p:cNvSpPr>
          <p:nvPr/>
        </p:nvSpPr>
        <p:spPr bwMode="auto">
          <a:xfrm>
            <a:off x="3519488" y="4900613"/>
            <a:ext cx="1420812" cy="752475"/>
          </a:xfrm>
          <a:prstGeom prst="flowChartProcess">
            <a:avLst/>
          </a:prstGeom>
          <a:solidFill>
            <a:srgbClr val="FFFF00"/>
          </a:solidFill>
          <a:ln w="12700" cap="sq">
            <a:solidFill>
              <a:schemeClr val="tx1"/>
            </a:solidFill>
            <a:miter lim="800000"/>
            <a:headEnd type="none" w="sm" len="sm"/>
            <a:tailEnd type="none" w="sm" len="sm"/>
          </a:ln>
        </p:spPr>
        <p:txBody>
          <a:bodyPr wrap="none" anchor="ctr"/>
          <a:lstStyle/>
          <a:p>
            <a:pPr algn="ctr"/>
            <a:r>
              <a:rPr lang="en-US" sz="1200" b="1">
                <a:latin typeface="Gill Sans MT" pitchFamily="34" charset="0"/>
              </a:rPr>
              <a:t>BELAJAR</a:t>
            </a:r>
          </a:p>
          <a:p>
            <a:pPr algn="ctr"/>
            <a:r>
              <a:rPr lang="en-US" sz="1200" b="1">
                <a:latin typeface="Gill Sans MT" pitchFamily="34" charset="0"/>
              </a:rPr>
              <a:t>MATERI II</a:t>
            </a:r>
          </a:p>
        </p:txBody>
      </p:sp>
      <p:sp>
        <p:nvSpPr>
          <p:cNvPr id="16" name="AutoShape 38"/>
          <p:cNvSpPr>
            <a:spLocks noChangeArrowheads="1"/>
          </p:cNvSpPr>
          <p:nvPr/>
        </p:nvSpPr>
        <p:spPr bwMode="auto">
          <a:xfrm>
            <a:off x="5238750" y="4914900"/>
            <a:ext cx="1420813" cy="752475"/>
          </a:xfrm>
          <a:prstGeom prst="flowChartProcess">
            <a:avLst/>
          </a:prstGeom>
          <a:solidFill>
            <a:srgbClr val="FFFF00"/>
          </a:solidFill>
          <a:ln w="12700" cap="sq">
            <a:solidFill>
              <a:schemeClr val="tx1"/>
            </a:solidFill>
            <a:miter lim="800000"/>
            <a:headEnd type="none" w="sm" len="sm"/>
            <a:tailEnd type="none" w="sm" len="sm"/>
          </a:ln>
        </p:spPr>
        <p:txBody>
          <a:bodyPr wrap="none" anchor="ctr"/>
          <a:lstStyle/>
          <a:p>
            <a:pPr algn="ctr"/>
            <a:r>
              <a:rPr lang="en-US" sz="1200" b="1">
                <a:latin typeface="Gill Sans MT" pitchFamily="34" charset="0"/>
              </a:rPr>
              <a:t>BELAJAR</a:t>
            </a:r>
          </a:p>
          <a:p>
            <a:pPr algn="ctr"/>
            <a:r>
              <a:rPr lang="en-US" sz="1200" b="1">
                <a:latin typeface="Gill Sans MT" pitchFamily="34" charset="0"/>
              </a:rPr>
              <a:t>MATERI III</a:t>
            </a:r>
          </a:p>
        </p:txBody>
      </p:sp>
      <p:sp>
        <p:nvSpPr>
          <p:cNvPr id="17" name="AutoShape 39"/>
          <p:cNvSpPr>
            <a:spLocks noChangeArrowheads="1"/>
          </p:cNvSpPr>
          <p:nvPr/>
        </p:nvSpPr>
        <p:spPr bwMode="auto">
          <a:xfrm>
            <a:off x="6977063" y="4935538"/>
            <a:ext cx="1419225" cy="752475"/>
          </a:xfrm>
          <a:prstGeom prst="flowChartProcess">
            <a:avLst/>
          </a:prstGeom>
          <a:solidFill>
            <a:srgbClr val="FFFF00"/>
          </a:solidFill>
          <a:ln w="12700" cap="sq">
            <a:solidFill>
              <a:schemeClr val="tx1"/>
            </a:solidFill>
            <a:miter lim="800000"/>
            <a:headEnd type="none" w="sm" len="sm"/>
            <a:tailEnd type="none" w="sm" len="sm"/>
          </a:ln>
        </p:spPr>
        <p:txBody>
          <a:bodyPr wrap="none" anchor="ctr"/>
          <a:lstStyle/>
          <a:p>
            <a:pPr algn="ctr"/>
            <a:r>
              <a:rPr lang="en-US" sz="1200" b="1">
                <a:latin typeface="Gill Sans MT" pitchFamily="34" charset="0"/>
              </a:rPr>
              <a:t>BELAJAR</a:t>
            </a:r>
          </a:p>
          <a:p>
            <a:pPr algn="ctr"/>
            <a:r>
              <a:rPr lang="en-US" sz="1200" b="1">
                <a:latin typeface="Gill Sans MT" pitchFamily="34" charset="0"/>
              </a:rPr>
              <a:t>MATERI IV</a:t>
            </a:r>
          </a:p>
        </p:txBody>
      </p:sp>
      <p:sp>
        <p:nvSpPr>
          <p:cNvPr id="24" name="AutoShape 40"/>
          <p:cNvSpPr>
            <a:spLocks noChangeArrowheads="1"/>
          </p:cNvSpPr>
          <p:nvPr/>
        </p:nvSpPr>
        <p:spPr bwMode="auto">
          <a:xfrm>
            <a:off x="7512050" y="4433888"/>
            <a:ext cx="304800" cy="457200"/>
          </a:xfrm>
          <a:prstGeom prst="downArrow">
            <a:avLst>
              <a:gd name="adj1" fmla="val 50000"/>
              <a:gd name="adj2" fmla="val 35292"/>
            </a:avLst>
          </a:prstGeom>
          <a:solidFill>
            <a:srgbClr val="00B050"/>
          </a:solidFill>
          <a:ln w="12700" cap="sq">
            <a:solidFill>
              <a:srgbClr val="00B050"/>
            </a:solidFill>
            <a:miter lim="800000"/>
            <a:headEnd type="none" w="sm" len="sm"/>
            <a:tailEnd type="none" w="sm" len="sm"/>
          </a:ln>
        </p:spPr>
        <p:txBody>
          <a:bodyPr wrap="none" anchor="ctr"/>
          <a:lstStyle/>
          <a:p>
            <a:endParaRPr lang="id-ID">
              <a:latin typeface="Gill Sans MT" pitchFamily="34" charset="0"/>
            </a:endParaRPr>
          </a:p>
        </p:txBody>
      </p:sp>
      <p:sp>
        <p:nvSpPr>
          <p:cNvPr id="25" name="AutoShape 40"/>
          <p:cNvSpPr>
            <a:spLocks noChangeArrowheads="1"/>
          </p:cNvSpPr>
          <p:nvPr/>
        </p:nvSpPr>
        <p:spPr bwMode="auto">
          <a:xfrm>
            <a:off x="5808663" y="4416425"/>
            <a:ext cx="304800" cy="457200"/>
          </a:xfrm>
          <a:prstGeom prst="downArrow">
            <a:avLst>
              <a:gd name="adj1" fmla="val 50000"/>
              <a:gd name="adj2" fmla="val 35292"/>
            </a:avLst>
          </a:prstGeom>
          <a:solidFill>
            <a:srgbClr val="00B050"/>
          </a:solidFill>
          <a:ln w="12700" cap="sq">
            <a:solidFill>
              <a:srgbClr val="00B050"/>
            </a:solidFill>
            <a:miter lim="800000"/>
            <a:headEnd type="none" w="sm" len="sm"/>
            <a:tailEnd type="none" w="sm" len="sm"/>
          </a:ln>
        </p:spPr>
        <p:txBody>
          <a:bodyPr wrap="none" anchor="ctr"/>
          <a:lstStyle/>
          <a:p>
            <a:endParaRPr lang="id-ID">
              <a:latin typeface="Gill Sans MT" pitchFamily="34" charset="0"/>
            </a:endParaRPr>
          </a:p>
        </p:txBody>
      </p:sp>
      <p:sp>
        <p:nvSpPr>
          <p:cNvPr id="26" name="AutoShape 40"/>
          <p:cNvSpPr>
            <a:spLocks noChangeArrowheads="1"/>
          </p:cNvSpPr>
          <p:nvPr/>
        </p:nvSpPr>
        <p:spPr bwMode="auto">
          <a:xfrm>
            <a:off x="4114800" y="4416425"/>
            <a:ext cx="304800" cy="457200"/>
          </a:xfrm>
          <a:prstGeom prst="downArrow">
            <a:avLst>
              <a:gd name="adj1" fmla="val 50000"/>
              <a:gd name="adj2" fmla="val 35292"/>
            </a:avLst>
          </a:prstGeom>
          <a:solidFill>
            <a:srgbClr val="00B050"/>
          </a:solidFill>
          <a:ln w="12700" cap="sq">
            <a:solidFill>
              <a:srgbClr val="00B050"/>
            </a:solidFill>
            <a:miter lim="800000"/>
            <a:headEnd type="none" w="sm" len="sm"/>
            <a:tailEnd type="none" w="sm" len="sm"/>
          </a:ln>
        </p:spPr>
        <p:txBody>
          <a:bodyPr wrap="none" anchor="ctr"/>
          <a:lstStyle/>
          <a:p>
            <a:endParaRPr lang="id-ID">
              <a:latin typeface="Gill Sans MT" pitchFamily="34" charset="0"/>
            </a:endParaRPr>
          </a:p>
        </p:txBody>
      </p:sp>
      <p:sp>
        <p:nvSpPr>
          <p:cNvPr id="27" name="AutoShape 40"/>
          <p:cNvSpPr>
            <a:spLocks noChangeArrowheads="1"/>
          </p:cNvSpPr>
          <p:nvPr/>
        </p:nvSpPr>
        <p:spPr bwMode="auto">
          <a:xfrm>
            <a:off x="2424113" y="4416425"/>
            <a:ext cx="304800" cy="457200"/>
          </a:xfrm>
          <a:prstGeom prst="downArrow">
            <a:avLst>
              <a:gd name="adj1" fmla="val 50000"/>
              <a:gd name="adj2" fmla="val 35292"/>
            </a:avLst>
          </a:prstGeom>
          <a:solidFill>
            <a:srgbClr val="00B050"/>
          </a:solidFill>
          <a:ln w="12700" cap="sq">
            <a:solidFill>
              <a:srgbClr val="00B050"/>
            </a:solidFill>
            <a:miter lim="800000"/>
            <a:headEnd type="none" w="sm" len="sm"/>
            <a:tailEnd type="none" w="sm" len="sm"/>
          </a:ln>
        </p:spPr>
        <p:txBody>
          <a:bodyPr wrap="none" anchor="ctr"/>
          <a:lstStyle/>
          <a:p>
            <a:endParaRPr lang="id-ID">
              <a:latin typeface="Gill Sans MT" pitchFamily="34" charset="0"/>
            </a:endParaRPr>
          </a:p>
        </p:txBody>
      </p:sp>
      <p:cxnSp>
        <p:nvCxnSpPr>
          <p:cNvPr id="33" name="Straight Arrow Connector 32"/>
          <p:cNvCxnSpPr>
            <a:stCxn id="5" idx="2"/>
            <a:endCxn id="11" idx="0"/>
          </p:cNvCxnSpPr>
          <p:nvPr/>
        </p:nvCxnSpPr>
        <p:spPr>
          <a:xfrm rot="16200000" flipH="1">
            <a:off x="1794670" y="2477293"/>
            <a:ext cx="1144587" cy="466726"/>
          </a:xfrm>
          <a:prstGeom prst="straightConnector1">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35" name="Straight Arrow Connector 34"/>
          <p:cNvCxnSpPr>
            <a:stCxn id="5" idx="2"/>
            <a:endCxn id="9" idx="0"/>
          </p:cNvCxnSpPr>
          <p:nvPr/>
        </p:nvCxnSpPr>
        <p:spPr>
          <a:xfrm rot="16200000" flipH="1">
            <a:off x="2632870" y="1639093"/>
            <a:ext cx="1144587" cy="2143126"/>
          </a:xfrm>
          <a:prstGeom prst="straightConnector1">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37" name="Straight Arrow Connector 36"/>
          <p:cNvCxnSpPr>
            <a:stCxn id="5" idx="2"/>
            <a:endCxn id="10" idx="0"/>
          </p:cNvCxnSpPr>
          <p:nvPr/>
        </p:nvCxnSpPr>
        <p:spPr>
          <a:xfrm rot="16200000" flipH="1">
            <a:off x="3484960" y="787002"/>
            <a:ext cx="1144587" cy="3847307"/>
          </a:xfrm>
          <a:prstGeom prst="straightConnector1">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41" name="Straight Arrow Connector 40"/>
          <p:cNvCxnSpPr>
            <a:stCxn id="5" idx="2"/>
            <a:endCxn id="12" idx="0"/>
          </p:cNvCxnSpPr>
          <p:nvPr/>
        </p:nvCxnSpPr>
        <p:spPr>
          <a:xfrm rot="16200000" flipH="1">
            <a:off x="4323160" y="-51198"/>
            <a:ext cx="1144587" cy="5523707"/>
          </a:xfrm>
          <a:prstGeom prst="straightConnector1">
            <a:avLst/>
          </a:prstGeom>
          <a:ln>
            <a:solidFill>
              <a:srgbClr val="FF0000"/>
            </a:solidFill>
            <a:tailEnd type="arrow"/>
          </a:ln>
        </p:spPr>
        <p:style>
          <a:lnRef idx="3">
            <a:schemeClr val="accent3"/>
          </a:lnRef>
          <a:fillRef idx="0">
            <a:schemeClr val="accent3"/>
          </a:fillRef>
          <a:effectRef idx="2">
            <a:schemeClr val="accent3"/>
          </a:effectRef>
          <a:fontRef idx="minor">
            <a:schemeClr val="tx1"/>
          </a:fontRef>
        </p:style>
      </p:cxnSp>
      <p:cxnSp>
        <p:nvCxnSpPr>
          <p:cNvPr id="43" name="Straight Arrow Connector 42"/>
          <p:cNvCxnSpPr>
            <a:stCxn id="6" idx="2"/>
            <a:endCxn id="11" idx="0"/>
          </p:cNvCxnSpPr>
          <p:nvPr/>
        </p:nvCxnSpPr>
        <p:spPr>
          <a:xfrm rot="5400000">
            <a:off x="2778127" y="1960563"/>
            <a:ext cx="1144587" cy="1500187"/>
          </a:xfrm>
          <a:prstGeom prst="straightConnector1">
            <a:avLst/>
          </a:prstGeom>
          <a:ln>
            <a:solidFill>
              <a:srgbClr val="FFFF00"/>
            </a:solidFill>
            <a:tailEnd type="arrow"/>
          </a:ln>
        </p:spPr>
        <p:style>
          <a:lnRef idx="3">
            <a:schemeClr val="accent4"/>
          </a:lnRef>
          <a:fillRef idx="0">
            <a:schemeClr val="accent4"/>
          </a:fillRef>
          <a:effectRef idx="2">
            <a:schemeClr val="accent4"/>
          </a:effectRef>
          <a:fontRef idx="minor">
            <a:schemeClr val="tx1"/>
          </a:fontRef>
        </p:style>
      </p:cxnSp>
      <p:cxnSp>
        <p:nvCxnSpPr>
          <p:cNvPr id="45" name="Straight Arrow Connector 44"/>
          <p:cNvCxnSpPr>
            <a:stCxn id="6" idx="2"/>
            <a:endCxn id="9" idx="0"/>
          </p:cNvCxnSpPr>
          <p:nvPr/>
        </p:nvCxnSpPr>
        <p:spPr>
          <a:xfrm rot="16200000" flipH="1">
            <a:off x="3616326" y="2622549"/>
            <a:ext cx="1144587" cy="176213"/>
          </a:xfrm>
          <a:prstGeom prst="straightConnector1">
            <a:avLst/>
          </a:prstGeom>
          <a:ln>
            <a:solidFill>
              <a:srgbClr val="FFFF00"/>
            </a:solidFill>
            <a:tailEnd type="arrow"/>
          </a:ln>
        </p:spPr>
        <p:style>
          <a:lnRef idx="3">
            <a:schemeClr val="accent4"/>
          </a:lnRef>
          <a:fillRef idx="0">
            <a:schemeClr val="accent4"/>
          </a:fillRef>
          <a:effectRef idx="2">
            <a:schemeClr val="accent4"/>
          </a:effectRef>
          <a:fontRef idx="minor">
            <a:schemeClr val="tx1"/>
          </a:fontRef>
        </p:style>
      </p:cxnSp>
      <p:cxnSp>
        <p:nvCxnSpPr>
          <p:cNvPr id="47" name="Straight Arrow Connector 46"/>
          <p:cNvCxnSpPr>
            <a:stCxn id="6" idx="2"/>
            <a:endCxn id="10" idx="0"/>
          </p:cNvCxnSpPr>
          <p:nvPr/>
        </p:nvCxnSpPr>
        <p:spPr>
          <a:xfrm rot="16200000" flipH="1">
            <a:off x="4468417" y="1770459"/>
            <a:ext cx="1144587" cy="1880394"/>
          </a:xfrm>
          <a:prstGeom prst="straightConnector1">
            <a:avLst/>
          </a:prstGeom>
          <a:ln>
            <a:solidFill>
              <a:srgbClr val="FFFF00"/>
            </a:solidFill>
            <a:tailEnd type="arrow"/>
          </a:ln>
        </p:spPr>
        <p:style>
          <a:lnRef idx="3">
            <a:schemeClr val="accent4"/>
          </a:lnRef>
          <a:fillRef idx="0">
            <a:schemeClr val="accent4"/>
          </a:fillRef>
          <a:effectRef idx="2">
            <a:schemeClr val="accent4"/>
          </a:effectRef>
          <a:fontRef idx="minor">
            <a:schemeClr val="tx1"/>
          </a:fontRef>
        </p:style>
      </p:cxnSp>
      <p:cxnSp>
        <p:nvCxnSpPr>
          <p:cNvPr id="49" name="Straight Arrow Connector 48"/>
          <p:cNvCxnSpPr>
            <a:stCxn id="7" idx="2"/>
            <a:endCxn id="10" idx="0"/>
          </p:cNvCxnSpPr>
          <p:nvPr/>
        </p:nvCxnSpPr>
        <p:spPr>
          <a:xfrm rot="5400000">
            <a:off x="5466161" y="2653110"/>
            <a:ext cx="1144587" cy="115093"/>
          </a:xfrm>
          <a:prstGeom prst="straightConnector1">
            <a:avLst/>
          </a:prstGeom>
          <a:ln>
            <a:solidFill>
              <a:srgbClr val="7030A0"/>
            </a:solidFill>
            <a:tailEnd type="arrow"/>
          </a:ln>
        </p:spPr>
        <p:style>
          <a:lnRef idx="3">
            <a:schemeClr val="dk1"/>
          </a:lnRef>
          <a:fillRef idx="0">
            <a:schemeClr val="dk1"/>
          </a:fillRef>
          <a:effectRef idx="2">
            <a:schemeClr val="dk1"/>
          </a:effectRef>
          <a:fontRef idx="minor">
            <a:schemeClr val="tx1"/>
          </a:fontRef>
        </p:style>
      </p:cxnSp>
      <p:cxnSp>
        <p:nvCxnSpPr>
          <p:cNvPr id="51" name="Straight Arrow Connector 50"/>
          <p:cNvCxnSpPr>
            <a:stCxn id="6" idx="2"/>
            <a:endCxn id="12" idx="0"/>
          </p:cNvCxnSpPr>
          <p:nvPr/>
        </p:nvCxnSpPr>
        <p:spPr>
          <a:xfrm rot="16200000" flipH="1">
            <a:off x="5306617" y="932259"/>
            <a:ext cx="1144587" cy="3556794"/>
          </a:xfrm>
          <a:prstGeom prst="straightConnector1">
            <a:avLst/>
          </a:prstGeom>
          <a:ln>
            <a:solidFill>
              <a:srgbClr val="FFFF00"/>
            </a:solidFill>
            <a:tailEnd type="arrow"/>
          </a:ln>
        </p:spPr>
        <p:style>
          <a:lnRef idx="3">
            <a:schemeClr val="accent4"/>
          </a:lnRef>
          <a:fillRef idx="0">
            <a:schemeClr val="accent4"/>
          </a:fillRef>
          <a:effectRef idx="2">
            <a:schemeClr val="accent4"/>
          </a:effectRef>
          <a:fontRef idx="minor">
            <a:schemeClr val="tx1"/>
          </a:fontRef>
        </p:style>
      </p:cxnSp>
      <p:cxnSp>
        <p:nvCxnSpPr>
          <p:cNvPr id="53" name="Straight Arrow Connector 52"/>
          <p:cNvCxnSpPr>
            <a:stCxn id="7" idx="2"/>
            <a:endCxn id="11" idx="0"/>
          </p:cNvCxnSpPr>
          <p:nvPr/>
        </p:nvCxnSpPr>
        <p:spPr>
          <a:xfrm rot="5400000">
            <a:off x="3775870" y="962819"/>
            <a:ext cx="1144587" cy="3495674"/>
          </a:xfrm>
          <a:prstGeom prst="straightConnector1">
            <a:avLst/>
          </a:prstGeom>
          <a:ln>
            <a:solidFill>
              <a:srgbClr val="7030A0"/>
            </a:solidFill>
            <a:tailEnd type="arrow"/>
          </a:ln>
        </p:spPr>
        <p:style>
          <a:lnRef idx="3">
            <a:schemeClr val="dk1"/>
          </a:lnRef>
          <a:fillRef idx="0">
            <a:schemeClr val="dk1"/>
          </a:fillRef>
          <a:effectRef idx="2">
            <a:schemeClr val="dk1"/>
          </a:effectRef>
          <a:fontRef idx="minor">
            <a:schemeClr val="tx1"/>
          </a:fontRef>
        </p:style>
      </p:cxnSp>
      <p:cxnSp>
        <p:nvCxnSpPr>
          <p:cNvPr id="55" name="Straight Arrow Connector 54"/>
          <p:cNvCxnSpPr>
            <a:stCxn id="7" idx="2"/>
            <a:endCxn id="9" idx="0"/>
          </p:cNvCxnSpPr>
          <p:nvPr/>
        </p:nvCxnSpPr>
        <p:spPr>
          <a:xfrm rot="5400000">
            <a:off x="4614070" y="1801019"/>
            <a:ext cx="1144587" cy="1819274"/>
          </a:xfrm>
          <a:prstGeom prst="straightConnector1">
            <a:avLst/>
          </a:prstGeom>
          <a:ln>
            <a:solidFill>
              <a:srgbClr val="7030A0"/>
            </a:solidFill>
            <a:tailEnd type="arrow"/>
          </a:ln>
        </p:spPr>
        <p:style>
          <a:lnRef idx="3">
            <a:schemeClr val="dk1"/>
          </a:lnRef>
          <a:fillRef idx="0">
            <a:schemeClr val="dk1"/>
          </a:fillRef>
          <a:effectRef idx="2">
            <a:schemeClr val="dk1"/>
          </a:effectRef>
          <a:fontRef idx="minor">
            <a:schemeClr val="tx1"/>
          </a:fontRef>
        </p:style>
      </p:cxnSp>
      <p:cxnSp>
        <p:nvCxnSpPr>
          <p:cNvPr id="57" name="Straight Arrow Connector 56"/>
          <p:cNvCxnSpPr>
            <a:stCxn id="7" idx="2"/>
            <a:endCxn id="12" idx="0"/>
          </p:cNvCxnSpPr>
          <p:nvPr/>
        </p:nvCxnSpPr>
        <p:spPr>
          <a:xfrm rot="16200000" flipH="1">
            <a:off x="6304360" y="1930002"/>
            <a:ext cx="1144587" cy="1561307"/>
          </a:xfrm>
          <a:prstGeom prst="straightConnector1">
            <a:avLst/>
          </a:prstGeom>
          <a:ln>
            <a:solidFill>
              <a:srgbClr val="7030A0"/>
            </a:solidFill>
            <a:tailEnd type="arrow"/>
          </a:ln>
        </p:spPr>
        <p:style>
          <a:lnRef idx="3">
            <a:schemeClr val="dk1"/>
          </a:lnRef>
          <a:fillRef idx="0">
            <a:schemeClr val="dk1"/>
          </a:fillRef>
          <a:effectRef idx="2">
            <a:schemeClr val="dk1"/>
          </a:effectRef>
          <a:fontRef idx="minor">
            <a:schemeClr val="tx1"/>
          </a:fontRef>
        </p:style>
      </p:cxnSp>
      <p:cxnSp>
        <p:nvCxnSpPr>
          <p:cNvPr id="59" name="Straight Arrow Connector 58"/>
          <p:cNvCxnSpPr>
            <a:stCxn id="8" idx="2"/>
            <a:endCxn id="12" idx="0"/>
          </p:cNvCxnSpPr>
          <p:nvPr/>
        </p:nvCxnSpPr>
        <p:spPr>
          <a:xfrm rot="5400000">
            <a:off x="7275911" y="2519759"/>
            <a:ext cx="1144587" cy="381794"/>
          </a:xfrm>
          <a:prstGeom prst="straightConnector1">
            <a:avLst/>
          </a:prstGeom>
          <a:ln>
            <a:solidFill>
              <a:srgbClr val="00B0F0"/>
            </a:solidFill>
            <a:tailEnd type="arrow"/>
          </a:ln>
        </p:spPr>
        <p:style>
          <a:lnRef idx="3">
            <a:schemeClr val="accent2"/>
          </a:lnRef>
          <a:fillRef idx="0">
            <a:schemeClr val="accent2"/>
          </a:fillRef>
          <a:effectRef idx="2">
            <a:schemeClr val="accent2"/>
          </a:effectRef>
          <a:fontRef idx="minor">
            <a:schemeClr val="tx1"/>
          </a:fontRef>
        </p:style>
      </p:cxnSp>
      <p:cxnSp>
        <p:nvCxnSpPr>
          <p:cNvPr id="61" name="Straight Arrow Connector 60"/>
          <p:cNvCxnSpPr>
            <a:stCxn id="8" idx="2"/>
            <a:endCxn id="10" idx="0"/>
          </p:cNvCxnSpPr>
          <p:nvPr/>
        </p:nvCxnSpPr>
        <p:spPr>
          <a:xfrm rot="5400000">
            <a:off x="6437711" y="1681559"/>
            <a:ext cx="1144587" cy="2058194"/>
          </a:xfrm>
          <a:prstGeom prst="straightConnector1">
            <a:avLst/>
          </a:prstGeom>
          <a:ln>
            <a:solidFill>
              <a:srgbClr val="00B0F0"/>
            </a:solidFill>
            <a:tailEnd type="arrow"/>
          </a:ln>
        </p:spPr>
        <p:style>
          <a:lnRef idx="3">
            <a:schemeClr val="accent2"/>
          </a:lnRef>
          <a:fillRef idx="0">
            <a:schemeClr val="accent2"/>
          </a:fillRef>
          <a:effectRef idx="2">
            <a:schemeClr val="accent2"/>
          </a:effectRef>
          <a:fontRef idx="minor">
            <a:schemeClr val="tx1"/>
          </a:fontRef>
        </p:style>
      </p:cxnSp>
      <p:cxnSp>
        <p:nvCxnSpPr>
          <p:cNvPr id="63" name="Straight Arrow Connector 62"/>
          <p:cNvCxnSpPr>
            <a:stCxn id="8" idx="2"/>
            <a:endCxn id="9" idx="0"/>
          </p:cNvCxnSpPr>
          <p:nvPr/>
        </p:nvCxnSpPr>
        <p:spPr>
          <a:xfrm rot="5400000">
            <a:off x="5585621" y="829469"/>
            <a:ext cx="1144587" cy="3762375"/>
          </a:xfrm>
          <a:prstGeom prst="straightConnector1">
            <a:avLst/>
          </a:prstGeom>
          <a:ln>
            <a:solidFill>
              <a:srgbClr val="00B0F0"/>
            </a:solidFill>
            <a:tailEnd type="arrow"/>
          </a:ln>
        </p:spPr>
        <p:style>
          <a:lnRef idx="3">
            <a:schemeClr val="accent2"/>
          </a:lnRef>
          <a:fillRef idx="0">
            <a:schemeClr val="accent2"/>
          </a:fillRef>
          <a:effectRef idx="2">
            <a:schemeClr val="accent2"/>
          </a:effectRef>
          <a:fontRef idx="minor">
            <a:schemeClr val="tx1"/>
          </a:fontRef>
        </p:style>
      </p:cxnSp>
      <p:cxnSp>
        <p:nvCxnSpPr>
          <p:cNvPr id="65" name="Straight Arrow Connector 64"/>
          <p:cNvCxnSpPr/>
          <p:nvPr/>
        </p:nvCxnSpPr>
        <p:spPr>
          <a:xfrm rot="5400000">
            <a:off x="4668838" y="-15875"/>
            <a:ext cx="1144587" cy="5453063"/>
          </a:xfrm>
          <a:prstGeom prst="straightConnector1">
            <a:avLst/>
          </a:prstGeom>
          <a:ln>
            <a:solidFill>
              <a:srgbClr val="00B0F0"/>
            </a:solidFill>
            <a:tailEnd type="arrow"/>
          </a:ln>
        </p:spPr>
        <p:style>
          <a:lnRef idx="3">
            <a:schemeClr val="accent2"/>
          </a:lnRef>
          <a:fillRef idx="0">
            <a:schemeClr val="accent2"/>
          </a:fillRef>
          <a:effectRef idx="2">
            <a:schemeClr val="accent2"/>
          </a:effectRef>
          <a:fontRef idx="minor">
            <a:schemeClr val="tx1"/>
          </a:fontRef>
        </p:style>
      </p:cxnSp>
      <p:pic>
        <p:nvPicPr>
          <p:cNvPr id="17443" name="Picture 38" descr="01419.gif"/>
          <p:cNvPicPr>
            <a:picLocks noChangeAspect="1"/>
          </p:cNvPicPr>
          <p:nvPr/>
        </p:nvPicPr>
        <p:blipFill>
          <a:blip r:embed="rId2"/>
          <a:srcRect/>
          <a:stretch>
            <a:fillRect/>
          </a:stretch>
        </p:blipFill>
        <p:spPr bwMode="auto">
          <a:xfrm>
            <a:off x="0" y="5543550"/>
            <a:ext cx="1776413" cy="1314450"/>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 calcmode="lin" valueType="num">
                                      <p:cBhvr>
                                        <p:cTn id="16" dur="500" fill="hold"/>
                                        <p:tgtEl>
                                          <p:spTgt spid="5"/>
                                        </p:tgtEl>
                                        <p:attrNameLst>
                                          <p:attrName>style.rotation</p:attrName>
                                        </p:attrNameLst>
                                      </p:cBhvr>
                                      <p:tavLst>
                                        <p:tav tm="0">
                                          <p:val>
                                            <p:fltVal val="360"/>
                                          </p:val>
                                        </p:tav>
                                        <p:tav tm="100000">
                                          <p:val>
                                            <p:fltVal val="0"/>
                                          </p:val>
                                        </p:tav>
                                      </p:tavLst>
                                    </p:anim>
                                    <p:animEffect transition="in" filter="fade">
                                      <p:cBhvr>
                                        <p:cTn id="17" dur="500"/>
                                        <p:tgtEl>
                                          <p:spTgt spid="5"/>
                                        </p:tgtEl>
                                      </p:cBhvr>
                                    </p:animEffect>
                                  </p:childTnLst>
                                </p:cTn>
                              </p:par>
                              <p:par>
                                <p:cTn id="18" presetID="49" presetClass="entr" presetSubtype="0" decel="10000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anim calcmode="lin" valueType="num">
                                      <p:cBhvr>
                                        <p:cTn id="22" dur="500" fill="hold"/>
                                        <p:tgtEl>
                                          <p:spTgt spid="6"/>
                                        </p:tgtEl>
                                        <p:attrNameLst>
                                          <p:attrName>style.rotation</p:attrName>
                                        </p:attrNameLst>
                                      </p:cBhvr>
                                      <p:tavLst>
                                        <p:tav tm="0">
                                          <p:val>
                                            <p:fltVal val="360"/>
                                          </p:val>
                                        </p:tav>
                                        <p:tav tm="100000">
                                          <p:val>
                                            <p:fltVal val="0"/>
                                          </p:val>
                                        </p:tav>
                                      </p:tavLst>
                                    </p:anim>
                                    <p:animEffect transition="in" filter="fade">
                                      <p:cBhvr>
                                        <p:cTn id="23" dur="500"/>
                                        <p:tgtEl>
                                          <p:spTgt spid="6"/>
                                        </p:tgtEl>
                                      </p:cBhvr>
                                    </p:animEffect>
                                  </p:childTnLst>
                                </p:cTn>
                              </p:par>
                              <p:par>
                                <p:cTn id="24" presetID="49" presetClass="entr" presetSubtype="0" decel="10000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 calcmode="lin" valueType="num">
                                      <p:cBhvr>
                                        <p:cTn id="28" dur="500" fill="hold"/>
                                        <p:tgtEl>
                                          <p:spTgt spid="7"/>
                                        </p:tgtEl>
                                        <p:attrNameLst>
                                          <p:attrName>style.rotation</p:attrName>
                                        </p:attrNameLst>
                                      </p:cBhvr>
                                      <p:tavLst>
                                        <p:tav tm="0">
                                          <p:val>
                                            <p:fltVal val="360"/>
                                          </p:val>
                                        </p:tav>
                                        <p:tav tm="100000">
                                          <p:val>
                                            <p:fltVal val="0"/>
                                          </p:val>
                                        </p:tav>
                                      </p:tavLst>
                                    </p:anim>
                                    <p:animEffect transition="in" filter="fade">
                                      <p:cBhvr>
                                        <p:cTn id="29" dur="500"/>
                                        <p:tgtEl>
                                          <p:spTgt spid="7"/>
                                        </p:tgtEl>
                                      </p:cBhvr>
                                    </p:animEffect>
                                  </p:childTnLst>
                                </p:cTn>
                              </p:par>
                              <p:par>
                                <p:cTn id="30" presetID="49" presetClass="entr" presetSubtype="0" decel="10000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 calcmode="lin" valueType="num">
                                      <p:cBhvr>
                                        <p:cTn id="34" dur="500" fill="hold"/>
                                        <p:tgtEl>
                                          <p:spTgt spid="8"/>
                                        </p:tgtEl>
                                        <p:attrNameLst>
                                          <p:attrName>style.rotation</p:attrName>
                                        </p:attrNameLst>
                                      </p:cBhvr>
                                      <p:tavLst>
                                        <p:tav tm="0">
                                          <p:val>
                                            <p:fltVal val="360"/>
                                          </p:val>
                                        </p:tav>
                                        <p:tav tm="100000">
                                          <p:val>
                                            <p:fltVal val="0"/>
                                          </p:val>
                                        </p:tav>
                                      </p:tavLst>
                                    </p:anim>
                                    <p:animEffect transition="in" filter="fade">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ox(in)">
                                      <p:cBhvr>
                                        <p:cTn id="40" dur="500"/>
                                        <p:tgtEl>
                                          <p:spTgt spid="11"/>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ox(in)">
                                      <p:cBhvr>
                                        <p:cTn id="43" dur="500"/>
                                        <p:tgtEl>
                                          <p:spTgt spid="9"/>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box(in)">
                                      <p:cBhvr>
                                        <p:cTn id="46" dur="500"/>
                                        <p:tgtEl>
                                          <p:spTgt spid="10"/>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box(in)">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12" fill="hold" nodeType="click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strips(downLeft)">
                                      <p:cBhvr>
                                        <p:cTn id="54" dur="500"/>
                                        <p:tgtEl>
                                          <p:spTgt spid="33"/>
                                        </p:tgtEl>
                                      </p:cBhvr>
                                    </p:animEffect>
                                  </p:childTnLst>
                                </p:cTn>
                              </p:par>
                              <p:par>
                                <p:cTn id="55" presetID="18" presetClass="entr" presetSubtype="12"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strips(downLeft)">
                                      <p:cBhvr>
                                        <p:cTn id="57" dur="500"/>
                                        <p:tgtEl>
                                          <p:spTgt spid="43"/>
                                        </p:tgtEl>
                                      </p:cBhvr>
                                    </p:animEffect>
                                  </p:childTnLst>
                                </p:cTn>
                              </p:par>
                              <p:par>
                                <p:cTn id="58" presetID="18" presetClass="entr" presetSubtype="12" fill="hold" nodeType="withEffect">
                                  <p:stCondLst>
                                    <p:cond delay="0"/>
                                  </p:stCondLst>
                                  <p:childTnLst>
                                    <p:set>
                                      <p:cBhvr>
                                        <p:cTn id="59" dur="1" fill="hold">
                                          <p:stCondLst>
                                            <p:cond delay="0"/>
                                          </p:stCondLst>
                                        </p:cTn>
                                        <p:tgtEl>
                                          <p:spTgt spid="53"/>
                                        </p:tgtEl>
                                        <p:attrNameLst>
                                          <p:attrName>style.visibility</p:attrName>
                                        </p:attrNameLst>
                                      </p:cBhvr>
                                      <p:to>
                                        <p:strVal val="visible"/>
                                      </p:to>
                                    </p:set>
                                    <p:animEffect transition="in" filter="strips(downLeft)">
                                      <p:cBhvr>
                                        <p:cTn id="60" dur="500"/>
                                        <p:tgtEl>
                                          <p:spTgt spid="53"/>
                                        </p:tgtEl>
                                      </p:cBhvr>
                                    </p:animEffect>
                                  </p:childTnLst>
                                </p:cTn>
                              </p:par>
                              <p:par>
                                <p:cTn id="61" presetID="18" presetClass="entr" presetSubtype="12" fill="hold" nodeType="withEffect">
                                  <p:stCondLst>
                                    <p:cond delay="0"/>
                                  </p:stCondLst>
                                  <p:childTnLst>
                                    <p:set>
                                      <p:cBhvr>
                                        <p:cTn id="62" dur="1" fill="hold">
                                          <p:stCondLst>
                                            <p:cond delay="0"/>
                                          </p:stCondLst>
                                        </p:cTn>
                                        <p:tgtEl>
                                          <p:spTgt spid="65"/>
                                        </p:tgtEl>
                                        <p:attrNameLst>
                                          <p:attrName>style.visibility</p:attrName>
                                        </p:attrNameLst>
                                      </p:cBhvr>
                                      <p:to>
                                        <p:strVal val="visible"/>
                                      </p:to>
                                    </p:set>
                                    <p:animEffect transition="in" filter="strips(downLeft)">
                                      <p:cBhvr>
                                        <p:cTn id="63" dur="500"/>
                                        <p:tgtEl>
                                          <p:spTgt spid="65"/>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strips(downLeft)">
                                      <p:cBhvr>
                                        <p:cTn id="68" dur="500"/>
                                        <p:tgtEl>
                                          <p:spTgt spid="35"/>
                                        </p:tgtEl>
                                      </p:cBhvr>
                                    </p:animEffect>
                                  </p:childTnLst>
                                </p:cTn>
                              </p:par>
                              <p:par>
                                <p:cTn id="69" presetID="18" presetClass="entr" presetSubtype="12"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strips(downLeft)">
                                      <p:cBhvr>
                                        <p:cTn id="71" dur="500"/>
                                        <p:tgtEl>
                                          <p:spTgt spid="45"/>
                                        </p:tgtEl>
                                      </p:cBhvr>
                                    </p:animEffect>
                                  </p:childTnLst>
                                </p:cTn>
                              </p:par>
                              <p:par>
                                <p:cTn id="72" presetID="18" presetClass="entr" presetSubtype="12" fill="hold" nodeType="withEffect">
                                  <p:stCondLst>
                                    <p:cond delay="0"/>
                                  </p:stCondLst>
                                  <p:childTnLst>
                                    <p:set>
                                      <p:cBhvr>
                                        <p:cTn id="73" dur="1" fill="hold">
                                          <p:stCondLst>
                                            <p:cond delay="0"/>
                                          </p:stCondLst>
                                        </p:cTn>
                                        <p:tgtEl>
                                          <p:spTgt spid="55"/>
                                        </p:tgtEl>
                                        <p:attrNameLst>
                                          <p:attrName>style.visibility</p:attrName>
                                        </p:attrNameLst>
                                      </p:cBhvr>
                                      <p:to>
                                        <p:strVal val="visible"/>
                                      </p:to>
                                    </p:set>
                                    <p:animEffect transition="in" filter="strips(downLeft)">
                                      <p:cBhvr>
                                        <p:cTn id="74" dur="500"/>
                                        <p:tgtEl>
                                          <p:spTgt spid="55"/>
                                        </p:tgtEl>
                                      </p:cBhvr>
                                    </p:animEffect>
                                  </p:childTnLst>
                                </p:cTn>
                              </p:par>
                              <p:par>
                                <p:cTn id="75" presetID="18" presetClass="entr" presetSubtype="12" fill="hold" nodeType="withEffect">
                                  <p:stCondLst>
                                    <p:cond delay="0"/>
                                  </p:stCondLst>
                                  <p:childTnLst>
                                    <p:set>
                                      <p:cBhvr>
                                        <p:cTn id="76" dur="1" fill="hold">
                                          <p:stCondLst>
                                            <p:cond delay="0"/>
                                          </p:stCondLst>
                                        </p:cTn>
                                        <p:tgtEl>
                                          <p:spTgt spid="63"/>
                                        </p:tgtEl>
                                        <p:attrNameLst>
                                          <p:attrName>style.visibility</p:attrName>
                                        </p:attrNameLst>
                                      </p:cBhvr>
                                      <p:to>
                                        <p:strVal val="visible"/>
                                      </p:to>
                                    </p:set>
                                    <p:animEffect transition="in" filter="strips(downLeft)">
                                      <p:cBhvr>
                                        <p:cTn id="77" dur="500"/>
                                        <p:tgtEl>
                                          <p:spTgt spid="63"/>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nodeType="clickEffect">
                                  <p:stCondLst>
                                    <p:cond delay="0"/>
                                  </p:stCondLst>
                                  <p:childTnLst>
                                    <p:set>
                                      <p:cBhvr>
                                        <p:cTn id="81" dur="1" fill="hold">
                                          <p:stCondLst>
                                            <p:cond delay="0"/>
                                          </p:stCondLst>
                                        </p:cTn>
                                        <p:tgtEl>
                                          <p:spTgt spid="61"/>
                                        </p:tgtEl>
                                        <p:attrNameLst>
                                          <p:attrName>style.visibility</p:attrName>
                                        </p:attrNameLst>
                                      </p:cBhvr>
                                      <p:to>
                                        <p:strVal val="visible"/>
                                      </p:to>
                                    </p:set>
                                    <p:animEffect transition="in" filter="strips(downLeft)">
                                      <p:cBhvr>
                                        <p:cTn id="82" dur="500"/>
                                        <p:tgtEl>
                                          <p:spTgt spid="61"/>
                                        </p:tgtEl>
                                      </p:cBhvr>
                                    </p:animEffect>
                                  </p:childTnLst>
                                </p:cTn>
                              </p:par>
                              <p:par>
                                <p:cTn id="83" presetID="18" presetClass="entr" presetSubtype="12" fill="hold" nodeType="with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strips(downLeft)">
                                      <p:cBhvr>
                                        <p:cTn id="85" dur="500"/>
                                        <p:tgtEl>
                                          <p:spTgt spid="49"/>
                                        </p:tgtEl>
                                      </p:cBhvr>
                                    </p:animEffect>
                                  </p:childTnLst>
                                </p:cTn>
                              </p:par>
                              <p:par>
                                <p:cTn id="86" presetID="18" presetClass="entr" presetSubtype="12" fill="hold" nodeType="withEffect">
                                  <p:stCondLst>
                                    <p:cond delay="0"/>
                                  </p:stCondLst>
                                  <p:childTnLst>
                                    <p:set>
                                      <p:cBhvr>
                                        <p:cTn id="87" dur="1" fill="hold">
                                          <p:stCondLst>
                                            <p:cond delay="0"/>
                                          </p:stCondLst>
                                        </p:cTn>
                                        <p:tgtEl>
                                          <p:spTgt spid="47"/>
                                        </p:tgtEl>
                                        <p:attrNameLst>
                                          <p:attrName>style.visibility</p:attrName>
                                        </p:attrNameLst>
                                      </p:cBhvr>
                                      <p:to>
                                        <p:strVal val="visible"/>
                                      </p:to>
                                    </p:set>
                                    <p:animEffect transition="in" filter="strips(downLeft)">
                                      <p:cBhvr>
                                        <p:cTn id="88" dur="500"/>
                                        <p:tgtEl>
                                          <p:spTgt spid="47"/>
                                        </p:tgtEl>
                                      </p:cBhvr>
                                    </p:animEffect>
                                  </p:childTnLst>
                                </p:cTn>
                              </p:par>
                              <p:par>
                                <p:cTn id="89" presetID="18" presetClass="entr" presetSubtype="12" fill="hold" nodeType="with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strips(downLeft)">
                                      <p:cBhvr>
                                        <p:cTn id="91" dur="500"/>
                                        <p:tgtEl>
                                          <p:spTgt spid="37"/>
                                        </p:tgtEl>
                                      </p:cBhvr>
                                    </p:animEffect>
                                  </p:childTnLst>
                                </p:cTn>
                              </p:par>
                            </p:childTnLst>
                          </p:cTn>
                        </p:par>
                      </p:childTnLst>
                    </p:cTn>
                  </p:par>
                  <p:par>
                    <p:cTn id="92" fill="hold">
                      <p:stCondLst>
                        <p:cond delay="indefinite"/>
                      </p:stCondLst>
                      <p:childTnLst>
                        <p:par>
                          <p:cTn id="93" fill="hold">
                            <p:stCondLst>
                              <p:cond delay="0"/>
                            </p:stCondLst>
                            <p:childTnLst>
                              <p:par>
                                <p:cTn id="94" presetID="18" presetClass="entr" presetSubtype="12" fill="hold" nodeType="clickEffect">
                                  <p:stCondLst>
                                    <p:cond delay="0"/>
                                  </p:stCondLst>
                                  <p:childTnLst>
                                    <p:set>
                                      <p:cBhvr>
                                        <p:cTn id="95" dur="1" fill="hold">
                                          <p:stCondLst>
                                            <p:cond delay="0"/>
                                          </p:stCondLst>
                                        </p:cTn>
                                        <p:tgtEl>
                                          <p:spTgt spid="41"/>
                                        </p:tgtEl>
                                        <p:attrNameLst>
                                          <p:attrName>style.visibility</p:attrName>
                                        </p:attrNameLst>
                                      </p:cBhvr>
                                      <p:to>
                                        <p:strVal val="visible"/>
                                      </p:to>
                                    </p:set>
                                    <p:animEffect transition="in" filter="strips(downLeft)">
                                      <p:cBhvr>
                                        <p:cTn id="96" dur="500"/>
                                        <p:tgtEl>
                                          <p:spTgt spid="41"/>
                                        </p:tgtEl>
                                      </p:cBhvr>
                                    </p:animEffect>
                                  </p:childTnLst>
                                </p:cTn>
                              </p:par>
                              <p:par>
                                <p:cTn id="97" presetID="18" presetClass="entr" presetSubtype="12" fill="hold" nodeType="with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strips(downLeft)">
                                      <p:cBhvr>
                                        <p:cTn id="99" dur="500"/>
                                        <p:tgtEl>
                                          <p:spTgt spid="51"/>
                                        </p:tgtEl>
                                      </p:cBhvr>
                                    </p:animEffect>
                                  </p:childTnLst>
                                </p:cTn>
                              </p:par>
                              <p:par>
                                <p:cTn id="100" presetID="18" presetClass="entr" presetSubtype="12" fill="hold" nodeType="withEffect">
                                  <p:stCondLst>
                                    <p:cond delay="0"/>
                                  </p:stCondLst>
                                  <p:childTnLst>
                                    <p:set>
                                      <p:cBhvr>
                                        <p:cTn id="101" dur="1" fill="hold">
                                          <p:stCondLst>
                                            <p:cond delay="0"/>
                                          </p:stCondLst>
                                        </p:cTn>
                                        <p:tgtEl>
                                          <p:spTgt spid="57"/>
                                        </p:tgtEl>
                                        <p:attrNameLst>
                                          <p:attrName>style.visibility</p:attrName>
                                        </p:attrNameLst>
                                      </p:cBhvr>
                                      <p:to>
                                        <p:strVal val="visible"/>
                                      </p:to>
                                    </p:set>
                                    <p:animEffect transition="in" filter="strips(downLeft)">
                                      <p:cBhvr>
                                        <p:cTn id="102" dur="500"/>
                                        <p:tgtEl>
                                          <p:spTgt spid="57"/>
                                        </p:tgtEl>
                                      </p:cBhvr>
                                    </p:animEffect>
                                  </p:childTnLst>
                                </p:cTn>
                              </p:par>
                              <p:par>
                                <p:cTn id="103" presetID="18" presetClass="entr" presetSubtype="12" fill="hold" nodeType="withEffect">
                                  <p:stCondLst>
                                    <p:cond delay="0"/>
                                  </p:stCondLst>
                                  <p:childTnLst>
                                    <p:set>
                                      <p:cBhvr>
                                        <p:cTn id="104" dur="1" fill="hold">
                                          <p:stCondLst>
                                            <p:cond delay="0"/>
                                          </p:stCondLst>
                                        </p:cTn>
                                        <p:tgtEl>
                                          <p:spTgt spid="59"/>
                                        </p:tgtEl>
                                        <p:attrNameLst>
                                          <p:attrName>style.visibility</p:attrName>
                                        </p:attrNameLst>
                                      </p:cBhvr>
                                      <p:to>
                                        <p:strVal val="visible"/>
                                      </p:to>
                                    </p:set>
                                    <p:animEffect transition="in" filter="strips(downLeft)">
                                      <p:cBhvr>
                                        <p:cTn id="105" dur="500"/>
                                        <p:tgtEl>
                                          <p:spTgt spid="59"/>
                                        </p:tgtEl>
                                      </p:cBhvr>
                                    </p:animEffect>
                                  </p:childTnLst>
                                </p:cTn>
                              </p:par>
                            </p:childTnLst>
                          </p:cTn>
                        </p:par>
                      </p:childTnLst>
                    </p:cTn>
                  </p:par>
                  <p:par>
                    <p:cTn id="106" fill="hold">
                      <p:stCondLst>
                        <p:cond delay="indefinite"/>
                      </p:stCondLst>
                      <p:childTnLst>
                        <p:par>
                          <p:cTn id="107" fill="hold">
                            <p:stCondLst>
                              <p:cond delay="0"/>
                            </p:stCondLst>
                            <p:childTnLst>
                              <p:par>
                                <p:cTn id="108" presetID="18" presetClass="entr" presetSubtype="12" fill="hold" grpId="0" nodeType="clickEffect">
                                  <p:stCondLst>
                                    <p:cond delay="0"/>
                                  </p:stCondLst>
                                  <p:childTnLst>
                                    <p:set>
                                      <p:cBhvr>
                                        <p:cTn id="109" dur="1" fill="hold">
                                          <p:stCondLst>
                                            <p:cond delay="0"/>
                                          </p:stCondLst>
                                        </p:cTn>
                                        <p:tgtEl>
                                          <p:spTgt spid="27"/>
                                        </p:tgtEl>
                                        <p:attrNameLst>
                                          <p:attrName>style.visibility</p:attrName>
                                        </p:attrNameLst>
                                      </p:cBhvr>
                                      <p:to>
                                        <p:strVal val="visible"/>
                                      </p:to>
                                    </p:set>
                                    <p:animEffect transition="in" filter="strips(downLeft)">
                                      <p:cBhvr>
                                        <p:cTn id="110" dur="500"/>
                                        <p:tgtEl>
                                          <p:spTgt spid="27"/>
                                        </p:tgtEl>
                                      </p:cBhvr>
                                    </p:animEffect>
                                  </p:childTnLst>
                                </p:cTn>
                              </p:par>
                              <p:par>
                                <p:cTn id="111" presetID="18" presetClass="entr" presetSubtype="12" fill="hold" grpId="0" nodeType="with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strips(downLeft)">
                                      <p:cBhvr>
                                        <p:cTn id="113" dur="500"/>
                                        <p:tgtEl>
                                          <p:spTgt spid="26"/>
                                        </p:tgtEl>
                                      </p:cBhvr>
                                    </p:animEffect>
                                  </p:childTnLst>
                                </p:cTn>
                              </p:par>
                              <p:par>
                                <p:cTn id="114" presetID="18" presetClass="entr" presetSubtype="12" fill="hold" grpId="0" nodeType="withEffect">
                                  <p:stCondLst>
                                    <p:cond delay="0"/>
                                  </p:stCondLst>
                                  <p:childTnLst>
                                    <p:set>
                                      <p:cBhvr>
                                        <p:cTn id="115" dur="1" fill="hold">
                                          <p:stCondLst>
                                            <p:cond delay="0"/>
                                          </p:stCondLst>
                                        </p:cTn>
                                        <p:tgtEl>
                                          <p:spTgt spid="25"/>
                                        </p:tgtEl>
                                        <p:attrNameLst>
                                          <p:attrName>style.visibility</p:attrName>
                                        </p:attrNameLst>
                                      </p:cBhvr>
                                      <p:to>
                                        <p:strVal val="visible"/>
                                      </p:to>
                                    </p:set>
                                    <p:animEffect transition="in" filter="strips(downLeft)">
                                      <p:cBhvr>
                                        <p:cTn id="116" dur="500"/>
                                        <p:tgtEl>
                                          <p:spTgt spid="25"/>
                                        </p:tgtEl>
                                      </p:cBhvr>
                                    </p:animEffect>
                                  </p:childTnLst>
                                </p:cTn>
                              </p:par>
                              <p:par>
                                <p:cTn id="117" presetID="18" presetClass="entr" presetSubtype="12" fill="hold" grpId="0" nodeType="withEffect">
                                  <p:stCondLst>
                                    <p:cond delay="0"/>
                                  </p:stCondLst>
                                  <p:childTnLst>
                                    <p:set>
                                      <p:cBhvr>
                                        <p:cTn id="118" dur="1" fill="hold">
                                          <p:stCondLst>
                                            <p:cond delay="0"/>
                                          </p:stCondLst>
                                        </p:cTn>
                                        <p:tgtEl>
                                          <p:spTgt spid="24"/>
                                        </p:tgtEl>
                                        <p:attrNameLst>
                                          <p:attrName>style.visibility</p:attrName>
                                        </p:attrNameLst>
                                      </p:cBhvr>
                                      <p:to>
                                        <p:strVal val="visible"/>
                                      </p:to>
                                    </p:set>
                                    <p:animEffect transition="in" filter="strips(downLeft)">
                                      <p:cBhvr>
                                        <p:cTn id="119" dur="500"/>
                                        <p:tgtEl>
                                          <p:spTgt spid="24"/>
                                        </p:tgtEl>
                                      </p:cBhvr>
                                    </p:animEffect>
                                  </p:childTnLst>
                                </p:cTn>
                              </p:par>
                              <p:par>
                                <p:cTn id="120" presetID="18" presetClass="entr" presetSubtype="12" fill="hold" grpId="0" nodeType="withEffect">
                                  <p:stCondLst>
                                    <p:cond delay="0"/>
                                  </p:stCondLst>
                                  <p:childTnLst>
                                    <p:set>
                                      <p:cBhvr>
                                        <p:cTn id="121" dur="1" fill="hold">
                                          <p:stCondLst>
                                            <p:cond delay="0"/>
                                          </p:stCondLst>
                                        </p:cTn>
                                        <p:tgtEl>
                                          <p:spTgt spid="17"/>
                                        </p:tgtEl>
                                        <p:attrNameLst>
                                          <p:attrName>style.visibility</p:attrName>
                                        </p:attrNameLst>
                                      </p:cBhvr>
                                      <p:to>
                                        <p:strVal val="visible"/>
                                      </p:to>
                                    </p:set>
                                    <p:animEffect transition="in" filter="strips(downLeft)">
                                      <p:cBhvr>
                                        <p:cTn id="122" dur="500"/>
                                        <p:tgtEl>
                                          <p:spTgt spid="17"/>
                                        </p:tgtEl>
                                      </p:cBhvr>
                                    </p:animEffect>
                                  </p:childTnLst>
                                </p:cTn>
                              </p:par>
                              <p:par>
                                <p:cTn id="123" presetID="18" presetClass="entr" presetSubtype="12" fill="hold" grpId="0" nodeType="withEffect">
                                  <p:stCondLst>
                                    <p:cond delay="0"/>
                                  </p:stCondLst>
                                  <p:childTnLst>
                                    <p:set>
                                      <p:cBhvr>
                                        <p:cTn id="124" dur="1" fill="hold">
                                          <p:stCondLst>
                                            <p:cond delay="0"/>
                                          </p:stCondLst>
                                        </p:cTn>
                                        <p:tgtEl>
                                          <p:spTgt spid="16"/>
                                        </p:tgtEl>
                                        <p:attrNameLst>
                                          <p:attrName>style.visibility</p:attrName>
                                        </p:attrNameLst>
                                      </p:cBhvr>
                                      <p:to>
                                        <p:strVal val="visible"/>
                                      </p:to>
                                    </p:set>
                                    <p:animEffect transition="in" filter="strips(downLeft)">
                                      <p:cBhvr>
                                        <p:cTn id="125" dur="500"/>
                                        <p:tgtEl>
                                          <p:spTgt spid="16"/>
                                        </p:tgtEl>
                                      </p:cBhvr>
                                    </p:animEffect>
                                  </p:childTnLst>
                                </p:cTn>
                              </p:par>
                              <p:par>
                                <p:cTn id="126" presetID="18" presetClass="entr" presetSubtype="12" fill="hold" grpId="0" nodeType="withEffect">
                                  <p:stCondLst>
                                    <p:cond delay="0"/>
                                  </p:stCondLst>
                                  <p:childTnLst>
                                    <p:set>
                                      <p:cBhvr>
                                        <p:cTn id="127" dur="1" fill="hold">
                                          <p:stCondLst>
                                            <p:cond delay="0"/>
                                          </p:stCondLst>
                                        </p:cTn>
                                        <p:tgtEl>
                                          <p:spTgt spid="15"/>
                                        </p:tgtEl>
                                        <p:attrNameLst>
                                          <p:attrName>style.visibility</p:attrName>
                                        </p:attrNameLst>
                                      </p:cBhvr>
                                      <p:to>
                                        <p:strVal val="visible"/>
                                      </p:to>
                                    </p:set>
                                    <p:animEffect transition="in" filter="strips(downLeft)">
                                      <p:cBhvr>
                                        <p:cTn id="128" dur="500"/>
                                        <p:tgtEl>
                                          <p:spTgt spid="15"/>
                                        </p:tgtEl>
                                      </p:cBhvr>
                                    </p:animEffect>
                                  </p:childTnLst>
                                </p:cTn>
                              </p:par>
                              <p:par>
                                <p:cTn id="129" presetID="18" presetClass="entr" presetSubtype="12" fill="hold" grpId="0" nodeType="withEffect">
                                  <p:stCondLst>
                                    <p:cond delay="0"/>
                                  </p:stCondLst>
                                  <p:childTnLst>
                                    <p:set>
                                      <p:cBhvr>
                                        <p:cTn id="130" dur="1" fill="hold">
                                          <p:stCondLst>
                                            <p:cond delay="0"/>
                                          </p:stCondLst>
                                        </p:cTn>
                                        <p:tgtEl>
                                          <p:spTgt spid="14"/>
                                        </p:tgtEl>
                                        <p:attrNameLst>
                                          <p:attrName>style.visibility</p:attrName>
                                        </p:attrNameLst>
                                      </p:cBhvr>
                                      <p:to>
                                        <p:strVal val="visible"/>
                                      </p:to>
                                    </p:set>
                                    <p:animEffect transition="in" filter="strips(downLeft)">
                                      <p:cBhvr>
                                        <p:cTn id="1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animBg="1"/>
      <p:bldP spid="12" grpId="0" animBg="1"/>
      <p:bldP spid="14" grpId="0" animBg="1"/>
      <p:bldP spid="15" grpId="0" animBg="1"/>
      <p:bldP spid="16" grpId="0" animBg="1"/>
      <p:bldP spid="17" grpId="0" animBg="1"/>
      <p:bldP spid="24" grpId="0" animBg="1"/>
      <p:bldP spid="25"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0755" name="Rectangle 3"/>
          <p:cNvSpPr>
            <a:spLocks noGrp="1" noChangeArrowheads="1"/>
          </p:cNvSpPr>
          <p:nvPr>
            <p:ph idx="4294967295"/>
          </p:nvPr>
        </p:nvSpPr>
        <p:spPr>
          <a:xfrm>
            <a:off x="914400" y="381000"/>
            <a:ext cx="8229600" cy="609600"/>
          </a:xfrm>
        </p:spPr>
        <p:txBody>
          <a:bodyPr>
            <a:normAutofit/>
          </a:bodyPr>
          <a:lstStyle/>
          <a:p>
            <a:pPr marL="457200" indent="-374650" fontAlgn="auto">
              <a:spcAft>
                <a:spcPts val="0"/>
              </a:spcAft>
              <a:buClr>
                <a:schemeClr val="tx1"/>
              </a:buClr>
              <a:buFontTx/>
              <a:buNone/>
              <a:defRPr/>
            </a:pPr>
            <a:r>
              <a:rPr lang="id-ID" sz="2800" b="1" dirty="0" smtClean="0">
                <a:solidFill>
                  <a:srgbClr val="0000FF"/>
                </a:solidFill>
                <a:latin typeface="Times New Roman" pitchFamily="18" charset="0"/>
                <a:cs typeface="Times New Roman" pitchFamily="18" charset="0"/>
              </a:rPr>
              <a:t>5.  </a:t>
            </a:r>
            <a:r>
              <a:rPr lang="en-US" sz="2800" b="1" dirty="0" err="1" smtClean="0">
                <a:solidFill>
                  <a:srgbClr val="0000FF"/>
                </a:solidFill>
                <a:latin typeface="Times New Roman" pitchFamily="18" charset="0"/>
                <a:cs typeface="Times New Roman" pitchFamily="18" charset="0"/>
              </a:rPr>
              <a:t>Kelebihan</a:t>
            </a:r>
            <a:r>
              <a:rPr lang="en-US" sz="2800" b="1" dirty="0" smtClean="0">
                <a:solidFill>
                  <a:srgbClr val="0000FF"/>
                </a:solidFill>
                <a:latin typeface="Times New Roman" pitchFamily="18" charset="0"/>
                <a:cs typeface="Times New Roman" pitchFamily="18" charset="0"/>
              </a:rPr>
              <a:t> Model </a:t>
            </a:r>
            <a:r>
              <a:rPr lang="en-US" sz="2800" b="1" dirty="0" err="1" smtClean="0">
                <a:solidFill>
                  <a:srgbClr val="0000FF"/>
                </a:solidFill>
                <a:latin typeface="Times New Roman" pitchFamily="18" charset="0"/>
                <a:cs typeface="Times New Roman" pitchFamily="18" charset="0"/>
              </a:rPr>
              <a:t>Pembelajaran</a:t>
            </a:r>
            <a:r>
              <a:rPr lang="en-US" sz="2800" b="1" dirty="0" smtClean="0">
                <a:solidFill>
                  <a:srgbClr val="0000FF"/>
                </a:solidFill>
                <a:latin typeface="Times New Roman" pitchFamily="18" charset="0"/>
                <a:cs typeface="Times New Roman" pitchFamily="18" charset="0"/>
              </a:rPr>
              <a:t>  Jigsaw</a:t>
            </a:r>
            <a:endParaRPr lang="en-US" sz="2800" b="1" dirty="0" smtClean="0">
              <a:latin typeface="Times New Roman" pitchFamily="18" charset="0"/>
              <a:cs typeface="Times New Roman" pitchFamily="18" charset="0"/>
            </a:endParaRPr>
          </a:p>
        </p:txBody>
      </p:sp>
      <p:sp>
        <p:nvSpPr>
          <p:cNvPr id="18435" name="Rectangle 3"/>
          <p:cNvSpPr txBox="1">
            <a:spLocks noChangeArrowheads="1"/>
          </p:cNvSpPr>
          <p:nvPr/>
        </p:nvSpPr>
        <p:spPr bwMode="auto">
          <a:xfrm>
            <a:off x="685800" y="1219200"/>
            <a:ext cx="8305800" cy="4673600"/>
          </a:xfrm>
          <a:prstGeom prst="rect">
            <a:avLst/>
          </a:prstGeom>
          <a:noFill/>
          <a:ln w="9525">
            <a:noFill/>
            <a:miter lim="800000"/>
            <a:headEnd/>
            <a:tailEnd/>
          </a:ln>
        </p:spPr>
        <p:txBody>
          <a:bodyPr/>
          <a:lstStyle/>
          <a:p>
            <a:pPr marL="457200" indent="-374650" algn="just">
              <a:spcBef>
                <a:spcPts val="600"/>
              </a:spcBef>
              <a:buClr>
                <a:schemeClr val="tx1"/>
              </a:buClr>
              <a:buSzPct val="80000"/>
              <a:buFont typeface="Wingdings" pitchFamily="2" charset="2"/>
              <a:buChar char="v"/>
            </a:pPr>
            <a:r>
              <a:rPr lang="en-US" dirty="0" err="1" smtClean="0">
                <a:latin typeface="Times New Roman" pitchFamily="18" charset="0"/>
                <a:cs typeface="Times New Roman" pitchFamily="18" charset="0"/>
              </a:rPr>
              <a:t>Memacu</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siswa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untuk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berpikir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kritis</a:t>
            </a:r>
            <a:r>
              <a:rPr lang="en-US" dirty="0">
                <a:latin typeface="Times New Roman" pitchFamily="18" charset="0"/>
                <a:cs typeface="Times New Roman" pitchFamily="18" charset="0"/>
              </a:rPr>
              <a:t>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Memaksa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siswa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untuk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membuat</a:t>
            </a:r>
            <a:r>
              <a:rPr lang="en-US" dirty="0">
                <a:latin typeface="Times New Roman" pitchFamily="18" charset="0"/>
                <a:cs typeface="Times New Roman" pitchFamily="18" charset="0"/>
              </a:rPr>
              <a:t> kata-kata </a:t>
            </a:r>
            <a:r>
              <a:rPr lang="en-US" dirty="0" err="1">
                <a:latin typeface="Times New Roman" pitchFamily="18" charset="0"/>
                <a:cs typeface="Times New Roman" pitchFamily="18" charset="0"/>
              </a:rPr>
              <a:t>ynag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tepat</a:t>
            </a:r>
            <a:r>
              <a:rPr lang="en-US" dirty="0">
                <a:latin typeface="Times New Roman" pitchFamily="18" charset="0"/>
                <a:cs typeface="Times New Roman" pitchFamily="18" charset="0"/>
              </a:rPr>
              <a:t> agar </a:t>
            </a:r>
            <a:r>
              <a:rPr lang="en-US" dirty="0" err="1">
                <a:latin typeface="Times New Roman" pitchFamily="18" charset="0"/>
                <a:cs typeface="Times New Roman" pitchFamily="18" charset="0"/>
              </a:rPr>
              <a:t>dapat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menjelaskan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kepada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teman</a:t>
            </a:r>
            <a:r>
              <a:rPr lang="en-US" dirty="0">
                <a:latin typeface="Times New Roman" pitchFamily="18" charset="0"/>
                <a:cs typeface="Times New Roman" pitchFamily="18" charset="0"/>
              </a:rPr>
              <a:t> yang </a:t>
            </a:r>
            <a:r>
              <a:rPr lang="en-US" dirty="0" err="1">
                <a:latin typeface="Times New Roman" pitchFamily="18" charset="0"/>
                <a:cs typeface="Times New Roman" pitchFamily="18" charset="0"/>
              </a:rPr>
              <a:t>lain.Hal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membantu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siswa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mengembangkan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kemampuan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sosialnya</a:t>
            </a:r>
            <a:r>
              <a:rPr lang="en-US" dirty="0">
                <a:latin typeface="Times New Roman" pitchFamily="18" charset="0"/>
                <a:cs typeface="Times New Roman" pitchFamily="18" charset="0"/>
              </a:rPr>
              <a:t>.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Diskusi</a:t>
            </a:r>
            <a:r>
              <a:rPr lang="en-US" dirty="0">
                <a:latin typeface="Times New Roman" pitchFamily="18" charset="0"/>
                <a:cs typeface="Times New Roman" pitchFamily="18" charset="0"/>
              </a:rPr>
              <a:t> yang </a:t>
            </a:r>
            <a:r>
              <a:rPr lang="en-US" dirty="0" err="1">
                <a:latin typeface="Times New Roman" pitchFamily="18" charset="0"/>
                <a:cs typeface="Times New Roman" pitchFamily="18" charset="0"/>
              </a:rPr>
              <a:t>terjadi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tidak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didominasi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oleh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siswa-siswa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tertentu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tapi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semua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siswa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dituntut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menjadi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aktif</a:t>
            </a:r>
            <a:r>
              <a:rPr lang="en-US" dirty="0">
                <a:latin typeface="Times New Roman" pitchFamily="18" charset="0"/>
                <a:cs typeface="Times New Roman" pitchFamily="18" charset="0"/>
              </a:rPr>
              <a:t>.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Jigsaw </a:t>
            </a:r>
            <a:r>
              <a:rPr lang="en-US" dirty="0" err="1">
                <a:latin typeface="Times New Roman" pitchFamily="18" charset="0"/>
                <a:cs typeface="Times New Roman" pitchFamily="18" charset="0"/>
              </a:rPr>
              <a:t>dapat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digunakan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bersama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strategi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belajar</a:t>
            </a:r>
            <a:r>
              <a:rPr lang="en-US" dirty="0">
                <a:latin typeface="Times New Roman" pitchFamily="18" charset="0"/>
                <a:cs typeface="Times New Roman" pitchFamily="18" charset="0"/>
              </a:rPr>
              <a:t> yang lain.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Jigsaw </a:t>
            </a:r>
            <a:r>
              <a:rPr lang="en-US" dirty="0" err="1">
                <a:latin typeface="Times New Roman" pitchFamily="18" charset="0"/>
                <a:cs typeface="Times New Roman" pitchFamily="18" charset="0"/>
              </a:rPr>
              <a:t>mudah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dilakukan</a:t>
            </a:r>
            <a:r>
              <a:rPr lang="en-US" dirty="0">
                <a:latin typeface="Times New Roman" pitchFamily="18" charset="0"/>
                <a:cs typeface="Times New Roman" pitchFamily="18" charset="0"/>
              </a:rPr>
              <a:t>.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Selain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kelebihan-kelebihan</a:t>
            </a:r>
            <a:r>
              <a:rPr lang="en-US" dirty="0">
                <a:latin typeface="Times New Roman" pitchFamily="18" charset="0"/>
                <a:cs typeface="Times New Roman" pitchFamily="18" charset="0"/>
              </a:rPr>
              <a:t> di </a:t>
            </a:r>
            <a:r>
              <a:rPr lang="en-US" dirty="0" err="1">
                <a:latin typeface="Times New Roman" pitchFamily="18" charset="0"/>
                <a:cs typeface="Times New Roman" pitchFamily="18" charset="0"/>
              </a:rPr>
              <a:t>atas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metode</a:t>
            </a:r>
            <a:r>
              <a:rPr lang="en-US" dirty="0">
                <a:latin typeface="Times New Roman" pitchFamily="18" charset="0"/>
                <a:cs typeface="Times New Roman" pitchFamily="18" charset="0"/>
              </a:rPr>
              <a:t> jigsaw </a:t>
            </a:r>
            <a:r>
              <a:rPr lang="en-US" dirty="0" err="1">
                <a:latin typeface="Times New Roman" pitchFamily="18" charset="0"/>
                <a:cs typeface="Times New Roman" pitchFamily="18" charset="0"/>
              </a:rPr>
              <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juga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mempunyai</a:t>
            </a:r>
            <a:r>
              <a:rPr lang="en-US" dirty="0">
                <a:latin typeface="Times New Roman" pitchFamily="18" charset="0"/>
                <a:cs typeface="Times New Roman" pitchFamily="18" charset="0"/>
              </a:rPr>
              <a:t>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beberapa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kelemahan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diantaranya</a:t>
            </a:r>
            <a:r>
              <a:rPr lang="en-US" dirty="0">
                <a:latin typeface="Times New Roman" pitchFamily="18" charset="0"/>
                <a:cs typeface="Times New Roman" pitchFamily="18" charset="0"/>
              </a:rPr>
              <a:t> :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Kegiatan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belajar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mengajarnya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membutuhkan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lebih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banyak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waktu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dibanding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metode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ceramah</a:t>
            </a:r>
            <a:r>
              <a:rPr lang="en-US" dirty="0">
                <a:latin typeface="Times New Roman" pitchFamily="18" charset="0"/>
                <a:cs typeface="Times New Roman" pitchFamily="18" charset="0"/>
              </a:rPr>
              <a:t>. </a:t>
            </a:r>
            <a:endParaRPr lang="id-ID" dirty="0" smtClean="0">
              <a:latin typeface="Times New Roman" pitchFamily="18" charset="0"/>
              <a:cs typeface="Times New Roman" pitchFamily="18" charset="0"/>
            </a:endParaRPr>
          </a:p>
          <a:p>
            <a:pPr marL="457200" indent="-374650" algn="just">
              <a:spcBef>
                <a:spcPts val="600"/>
              </a:spcBef>
              <a:buClr>
                <a:schemeClr val="tx1"/>
              </a:buClr>
              <a:buSzPct val="80000"/>
              <a:buFont typeface="Wingdings" pitchFamily="2" charset="2"/>
              <a:buChar char="v"/>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Guru </a:t>
            </a:r>
            <a:r>
              <a:rPr lang="en-US" dirty="0" err="1">
                <a:latin typeface="Times New Roman" pitchFamily="18" charset="0"/>
                <a:cs typeface="Times New Roman" pitchFamily="18" charset="0"/>
              </a:rPr>
              <a:t>membutuhkan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konsentrasi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tenaga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lebih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ekstra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karena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setiap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kelompok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membutuhkan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penanganan</a:t>
            </a:r>
            <a:r>
              <a:rPr lang="en-US" dirty="0">
                <a:latin typeface="Times New Roman" pitchFamily="18" charset="0"/>
                <a:cs typeface="Times New Roman" pitchFamily="18" charset="0"/>
              </a:rPr>
              <a:t> yang </a:t>
            </a:r>
            <a:r>
              <a:rPr lang="en-US" dirty="0" err="1">
                <a:latin typeface="Times New Roman" pitchFamily="18" charset="0"/>
                <a:cs typeface="Times New Roman" pitchFamily="18" charset="0"/>
              </a:rPr>
              <a:t>berbeda-beda</a:t>
            </a:r>
            <a:r>
              <a:rPr lang="en-US" dirty="0">
                <a:latin typeface="Times New Roman" pitchFamily="18" charset="0"/>
                <a:cs typeface="Times New Roman" pitchFamily="18" charset="0"/>
              </a:rPr>
              <a:t>.</a:t>
            </a:r>
            <a:endParaRPr lang="id-ID" b="1" dirty="0">
              <a:latin typeface="Times New Roman" pitchFamily="18" charset="0"/>
              <a:cs typeface="Times New Roman" pitchFamily="18" charset="0"/>
            </a:endParaRPr>
          </a:p>
        </p:txBody>
      </p:sp>
      <p:pic>
        <p:nvPicPr>
          <p:cNvPr id="18437" name="Picture 11" descr="AG00188_.GIF"/>
          <p:cNvPicPr>
            <a:picLocks noChangeAspect="1"/>
          </p:cNvPicPr>
          <p:nvPr/>
        </p:nvPicPr>
        <p:blipFill>
          <a:blip r:embed="rId2"/>
          <a:srcRect/>
          <a:stretch>
            <a:fillRect/>
          </a:stretch>
        </p:blipFill>
        <p:spPr bwMode="auto">
          <a:xfrm>
            <a:off x="0" y="4191000"/>
            <a:ext cx="1066800" cy="2844800"/>
          </a:xfrm>
          <a:prstGeom prst="rect">
            <a:avLst/>
          </a:prstGeom>
          <a:noFill/>
          <a:ln w="9525">
            <a:noFill/>
            <a:miter lim="800000"/>
            <a:headEnd/>
            <a:tailEnd/>
          </a:ln>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0755">
                                            <p:txEl>
                                              <p:pRg st="0" end="0"/>
                                            </p:txEl>
                                          </p:spTgt>
                                        </p:tgtEl>
                                        <p:attrNameLst>
                                          <p:attrName>style.visibility</p:attrName>
                                        </p:attrNameLst>
                                      </p:cBhvr>
                                      <p:to>
                                        <p:strVal val="visible"/>
                                      </p:to>
                                    </p:set>
                                    <p:anim calcmode="lin" valueType="num">
                                      <p:cBhvr>
                                        <p:cTn id="7" dur="1000" fill="hold"/>
                                        <p:tgtEl>
                                          <p:spTgt spid="33075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075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07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Title 2"/>
          <p:cNvSpPr>
            <a:spLocks noGrp="1"/>
          </p:cNvSpPr>
          <p:nvPr>
            <p:ph type="ctrTitle"/>
          </p:nvPr>
        </p:nvSpPr>
        <p:spPr>
          <a:xfrm>
            <a:off x="1447800" y="304800"/>
            <a:ext cx="7620000" cy="935038"/>
          </a:xfrm>
        </p:spPr>
        <p:txBody>
          <a:bodyPr>
            <a:noAutofit/>
          </a:bodyPr>
          <a:lstStyle/>
          <a:p>
            <a:pPr marL="457200" indent="-339725" fontAlgn="auto">
              <a:spcAft>
                <a:spcPts val="0"/>
              </a:spcAft>
              <a:defRPr/>
            </a:pPr>
            <a:r>
              <a:rPr lang="id-ID" sz="2800" dirty="0" smtClean="0">
                <a:solidFill>
                  <a:srgbClr val="0000FF"/>
                </a:solidFill>
                <a:latin typeface="Times New Roman" pitchFamily="18" charset="0"/>
                <a:cs typeface="Times New Roman" pitchFamily="18" charset="0"/>
              </a:rPr>
              <a:t>6. </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Kelemahan</a:t>
            </a:r>
            <a:r>
              <a:rPr lang="en-US" sz="2800" dirty="0" smtClean="0">
                <a:solidFill>
                  <a:srgbClr val="0000FF"/>
                </a:solidFill>
                <a:latin typeface="Times New Roman" pitchFamily="18" charset="0"/>
                <a:cs typeface="Times New Roman" pitchFamily="18" charset="0"/>
              </a:rPr>
              <a:t> Model </a:t>
            </a:r>
            <a:r>
              <a:rPr lang="en-US" sz="2800" dirty="0" err="1" smtClean="0">
                <a:solidFill>
                  <a:srgbClr val="0000FF"/>
                </a:solidFill>
                <a:latin typeface="Times New Roman" pitchFamily="18" charset="0"/>
                <a:cs typeface="Times New Roman" pitchFamily="18" charset="0"/>
              </a:rPr>
              <a:t>Pembelajaran</a:t>
            </a:r>
            <a:r>
              <a:rPr lang="en-US" sz="2800" dirty="0" smtClean="0">
                <a:solidFill>
                  <a:srgbClr val="0000FF"/>
                </a:solidFill>
                <a:latin typeface="Times New Roman" pitchFamily="18" charset="0"/>
                <a:cs typeface="Times New Roman" pitchFamily="18" charset="0"/>
              </a:rPr>
              <a:t>   Jigsaw</a:t>
            </a:r>
            <a:endParaRPr lang="en-US" sz="2800" dirty="0">
              <a:solidFill>
                <a:srgbClr val="0000FF"/>
              </a:solidFill>
              <a:latin typeface="Times New Roman" pitchFamily="18" charset="0"/>
              <a:cs typeface="Times New Roman" pitchFamily="18" charset="0"/>
            </a:endParaRPr>
          </a:p>
        </p:txBody>
      </p:sp>
      <p:sp>
        <p:nvSpPr>
          <p:cNvPr id="4" name="Subtitle 3"/>
          <p:cNvSpPr>
            <a:spLocks noGrp="1"/>
          </p:cNvSpPr>
          <p:nvPr>
            <p:ph type="subTitle" idx="1"/>
          </p:nvPr>
        </p:nvSpPr>
        <p:spPr>
          <a:xfrm>
            <a:off x="1355725" y="1752600"/>
            <a:ext cx="7407275" cy="4114800"/>
          </a:xfrm>
        </p:spPr>
        <p:txBody>
          <a:bodyPr/>
          <a:lstStyle/>
          <a:p>
            <a:pPr marL="285750" indent="-285750" algn="just">
              <a:lnSpc>
                <a:spcPct val="80000"/>
              </a:lnSpc>
              <a:buFont typeface="Wingdings" pitchFamily="2" charset="2"/>
              <a:buChar char="v"/>
            </a:pPr>
            <a:r>
              <a:rPr lang="en-US" b="0" dirty="0" err="1" smtClean="0">
                <a:solidFill>
                  <a:schemeClr val="tx1"/>
                </a:solidFill>
                <a:latin typeface="Times New Roman" pitchFamily="18" charset="0"/>
                <a:cs typeface="Times New Roman" pitchFamily="18" charset="0"/>
              </a:rPr>
              <a:t>Jika</a:t>
            </a:r>
            <a:r>
              <a:rPr lang="en-US" b="0" dirty="0" smtClean="0">
                <a:solidFill>
                  <a:schemeClr val="tx1"/>
                </a:solidFill>
                <a:latin typeface="Times New Roman" pitchFamily="18" charset="0"/>
                <a:cs typeface="Times New Roman" pitchFamily="18" charset="0"/>
              </a:rPr>
              <a:t> guru </a:t>
            </a:r>
            <a:r>
              <a:rPr lang="en-US" b="0" dirty="0" err="1" smtClean="0">
                <a:solidFill>
                  <a:schemeClr val="tx1"/>
                </a:solidFill>
                <a:latin typeface="Times New Roman" pitchFamily="18" charset="0"/>
                <a:cs typeface="Times New Roman" pitchFamily="18" charset="0"/>
              </a:rPr>
              <a:t>tidak</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mengingatkan</a:t>
            </a:r>
            <a:r>
              <a:rPr lang="en-US" b="0" dirty="0" smtClean="0">
                <a:solidFill>
                  <a:schemeClr val="tx1"/>
                </a:solidFill>
                <a:latin typeface="Times New Roman" pitchFamily="18" charset="0"/>
                <a:cs typeface="Times New Roman" pitchFamily="18" charset="0"/>
              </a:rPr>
              <a:t> agar </a:t>
            </a:r>
            <a:r>
              <a:rPr lang="en-US" b="0" dirty="0" err="1" smtClean="0">
                <a:solidFill>
                  <a:schemeClr val="tx1"/>
                </a:solidFill>
                <a:latin typeface="Times New Roman" pitchFamily="18" charset="0"/>
                <a:cs typeface="Times New Roman" pitchFamily="18" charset="0"/>
              </a:rPr>
              <a:t>siswa</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selalu</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menggunakan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keterampilan-keterampilan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kooperatif</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dalam</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kelompok</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masing-masing</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maka</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dikhawatirkan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kelompok</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akan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macet</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dalam</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pelaksanaan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diskusi</a:t>
            </a:r>
            <a:r>
              <a:rPr lang="en-US" b="0" dirty="0" smtClean="0">
                <a:solidFill>
                  <a:schemeClr val="tx1"/>
                </a:solidFill>
                <a:latin typeface="Times New Roman" pitchFamily="18" charset="0"/>
                <a:cs typeface="Times New Roman" pitchFamily="18" charset="0"/>
              </a:rPr>
              <a:t>.</a:t>
            </a:r>
          </a:p>
          <a:p>
            <a:pPr marL="285750" indent="-285750" algn="just">
              <a:lnSpc>
                <a:spcPct val="80000"/>
              </a:lnSpc>
              <a:buFont typeface="Wingdings" pitchFamily="2" charset="2"/>
              <a:buChar char="v"/>
            </a:pPr>
            <a:r>
              <a:rPr lang="en-US" b="0" dirty="0" err="1" smtClean="0">
                <a:solidFill>
                  <a:schemeClr val="tx1"/>
                </a:solidFill>
                <a:latin typeface="Times New Roman" pitchFamily="18" charset="0"/>
                <a:cs typeface="Times New Roman" pitchFamily="18" charset="0"/>
              </a:rPr>
              <a:t>Jika</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jumlah</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anggota</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kelompok</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kurang</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akan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menimbulkan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masalah</a:t>
            </a:r>
            <a:r>
              <a:rPr lang="id-ID" b="0" dirty="0" smtClean="0">
                <a:solidFill>
                  <a:schemeClr val="tx1"/>
                </a:solidFill>
                <a:latin typeface="Times New Roman" pitchFamily="18" charset="0"/>
                <a:cs typeface="Times New Roman" pitchFamily="18" charset="0"/>
              </a:rPr>
              <a:t>.</a:t>
            </a:r>
            <a:endParaRPr lang="en-US" b="0" dirty="0" smtClean="0">
              <a:solidFill>
                <a:schemeClr val="tx1"/>
              </a:solidFill>
              <a:latin typeface="Times New Roman" pitchFamily="18" charset="0"/>
              <a:cs typeface="Times New Roman" pitchFamily="18" charset="0"/>
            </a:endParaRPr>
          </a:p>
          <a:p>
            <a:pPr marL="285750" indent="-285750" algn="just">
              <a:lnSpc>
                <a:spcPct val="80000"/>
              </a:lnSpc>
              <a:buFont typeface="Wingdings" pitchFamily="2" charset="2"/>
              <a:buChar char="v"/>
            </a:pPr>
            <a:r>
              <a:rPr lang="en-US" b="0" dirty="0" err="1" smtClean="0">
                <a:solidFill>
                  <a:schemeClr val="tx1"/>
                </a:solidFill>
                <a:latin typeface="Times New Roman" pitchFamily="18" charset="0"/>
                <a:cs typeface="Times New Roman" pitchFamily="18" charset="0"/>
              </a:rPr>
              <a:t>Membutuhkan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waktu</a:t>
            </a:r>
            <a:r>
              <a:rPr lang="en-US" b="0" dirty="0" smtClean="0">
                <a:solidFill>
                  <a:schemeClr val="tx1"/>
                </a:solidFill>
                <a:latin typeface="Times New Roman" pitchFamily="18" charset="0"/>
                <a:cs typeface="Times New Roman" pitchFamily="18" charset="0"/>
              </a:rPr>
              <a:t> yang </a:t>
            </a:r>
            <a:r>
              <a:rPr lang="en-US" b="0" dirty="0" err="1" smtClean="0">
                <a:solidFill>
                  <a:schemeClr val="tx1"/>
                </a:solidFill>
                <a:latin typeface="Times New Roman" pitchFamily="18" charset="0"/>
                <a:cs typeface="Times New Roman" pitchFamily="18" charset="0"/>
              </a:rPr>
              <a:t>lebih</a:t>
            </a:r>
            <a:r>
              <a:rPr lang="en-US" b="0" dirty="0" smtClean="0">
                <a:solidFill>
                  <a:schemeClr val="tx1"/>
                </a:solidFill>
                <a:latin typeface="Times New Roman" pitchFamily="18" charset="0"/>
                <a:cs typeface="Times New Roman" pitchFamily="18" charset="0"/>
              </a:rPr>
              <a:t> lama, </a:t>
            </a:r>
            <a:r>
              <a:rPr lang="en-US" b="0" dirty="0" err="1" smtClean="0">
                <a:solidFill>
                  <a:schemeClr val="tx1"/>
                </a:solidFill>
                <a:latin typeface="Times New Roman" pitchFamily="18" charset="0"/>
                <a:cs typeface="Times New Roman" pitchFamily="18" charset="0"/>
              </a:rPr>
              <a:t>apalagi</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bila</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penataan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ruang</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belum</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terkondisi</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dengan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baik</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sehingga</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perlu</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waktu</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untuk</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merubah</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posisi</a:t>
            </a:r>
            <a:r>
              <a:rPr lang="en-US" b="0" dirty="0" smtClean="0">
                <a:solidFill>
                  <a:schemeClr val="tx1"/>
                </a:solidFill>
                <a:latin typeface="Times New Roman" pitchFamily="18" charset="0"/>
                <a:cs typeface="Times New Roman" pitchFamily="18" charset="0"/>
              </a:rPr>
              <a:t> yang </a:t>
            </a:r>
            <a:r>
              <a:rPr lang="en-US" b="0" dirty="0" err="1" smtClean="0">
                <a:solidFill>
                  <a:schemeClr val="tx1"/>
                </a:solidFill>
                <a:latin typeface="Times New Roman" pitchFamily="18" charset="0"/>
                <a:cs typeface="Times New Roman" pitchFamily="18" charset="0"/>
              </a:rPr>
              <a:t>dapat</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menimbulkan</a:t>
            </a:r>
            <a:r>
              <a:rPr lang="en-US" b="0" dirty="0" smtClean="0">
                <a:solidFill>
                  <a:schemeClr val="tx1"/>
                </a:solidFill>
                <a:latin typeface="Times New Roman" pitchFamily="18" charset="0"/>
                <a:cs typeface="Times New Roman" pitchFamily="18" charset="0"/>
              </a:rPr>
              <a:t> </a:t>
            </a:r>
            <a:r>
              <a:rPr lang="en-US" b="0" dirty="0" err="1" smtClean="0">
                <a:solidFill>
                  <a:schemeClr val="tx1"/>
                </a:solidFill>
                <a:latin typeface="Times New Roman" pitchFamily="18" charset="0"/>
                <a:cs typeface="Times New Roman" pitchFamily="18" charset="0"/>
              </a:rPr>
              <a:t>kegaduhan</a:t>
            </a:r>
            <a:r>
              <a:rPr lang="en-US" b="0" dirty="0" smtClean="0">
                <a:solidFill>
                  <a:schemeClr val="tx1"/>
                </a:solidFill>
                <a:latin typeface="Times New Roman" pitchFamily="18" charset="0"/>
                <a:cs typeface="Times New Roman" pitchFamily="18" charset="0"/>
              </a:rPr>
              <a:t>.</a:t>
            </a:r>
          </a:p>
          <a:p>
            <a:pPr marL="285750" indent="-285750">
              <a:buFont typeface="Wingdings" pitchFamily="2" charset="2"/>
              <a:buChar char="v"/>
            </a:pPr>
            <a:endParaRPr lang="en-US" b="0" dirty="0" smtClean="0">
              <a:solidFill>
                <a:schemeClr val="tx1"/>
              </a:solidFill>
              <a:latin typeface="Times New Roman" pitchFamily="18" charset="0"/>
              <a:cs typeface="Times New Roman" pitchFamily="18" charset="0"/>
            </a:endParaRPr>
          </a:p>
        </p:txBody>
      </p:sp>
      <p:pic>
        <p:nvPicPr>
          <p:cNvPr id="8" name="Picture 7" descr="pigeon.gif"/>
          <p:cNvPicPr>
            <a:picLocks noChangeAspect="1"/>
          </p:cNvPicPr>
          <p:nvPr/>
        </p:nvPicPr>
        <p:blipFill>
          <a:blip r:embed="rId2"/>
          <a:srcRect/>
          <a:stretch>
            <a:fillRect/>
          </a:stretch>
        </p:blipFill>
        <p:spPr bwMode="auto">
          <a:xfrm>
            <a:off x="0" y="0"/>
            <a:ext cx="1447800" cy="16383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4">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01632 0.00439 C 0.02205 0.09456 0.02778 0.18474 0.01962 0.23792 C 0.01146 0.2911 -0.03663 0.27653 -0.03281 0.323 C -0.02899 0.36948 0.03646 0.46613 0.04254 0.51745 C 0.04861 0.56878 0.01042 0.71722 0.0033 0.63098 C -0.00382 0.54474 0.00052 0.10451 -1.94444E-6 -1.79191E-6 " pathEditMode="relative" ptsTypes="aaaaaA">
                                      <p:cBhvr>
                                        <p:cTn id="22" dur="3000" fill="hold"/>
                                        <p:tgtEl>
                                          <p:spTgt spid="8"/>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54" presetClass="entr" presetSubtype="0" accel="10000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p:cTn id="27" dur="500" fill="hold"/>
                                        <p:tgtEl>
                                          <p:spTgt spid="4">
                                            <p:txEl>
                                              <p:pRg st="1" end="1"/>
                                            </p:txEl>
                                          </p:spTgt>
                                        </p:tgtEl>
                                        <p:attrNameLst>
                                          <p:attrName>ppt_w</p:attrName>
                                        </p:attrNameLst>
                                      </p:cBhvr>
                                      <p:tavLst>
                                        <p:tav tm="0">
                                          <p:val>
                                            <p:strVal val="#ppt_w*0.05"/>
                                          </p:val>
                                        </p:tav>
                                        <p:tav tm="100000">
                                          <p:val>
                                            <p:strVal val="#ppt_w"/>
                                          </p:val>
                                        </p:tav>
                                      </p:tavLst>
                                    </p:anim>
                                    <p:anim calcmode="lin" valueType="num">
                                      <p:cBhvr>
                                        <p:cTn id="28" dur="500" fill="hold"/>
                                        <p:tgtEl>
                                          <p:spTgt spid="4">
                                            <p:txEl>
                                              <p:pRg st="1" end="1"/>
                                            </p:txEl>
                                          </p:spTgt>
                                        </p:tgtEl>
                                        <p:attrNameLst>
                                          <p:attrName>ppt_h</p:attrName>
                                        </p:attrNameLst>
                                      </p:cBhvr>
                                      <p:tavLst>
                                        <p:tav tm="0">
                                          <p:val>
                                            <p:strVal val="#ppt_h"/>
                                          </p:val>
                                        </p:tav>
                                        <p:tav tm="100000">
                                          <p:val>
                                            <p:strVal val="#ppt_h"/>
                                          </p:val>
                                        </p:tav>
                                      </p:tavLst>
                                    </p:anim>
                                    <p:anim calcmode="lin" valueType="num">
                                      <p:cBhvr>
                                        <p:cTn id="29" dur="5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30" dur="500" fill="hold"/>
                                        <p:tgtEl>
                                          <p:spTgt spid="4">
                                            <p:txEl>
                                              <p:pRg st="1" end="1"/>
                                            </p:txEl>
                                          </p:spTgt>
                                        </p:tgtEl>
                                        <p:attrNameLst>
                                          <p:attrName>ppt_y</p:attrName>
                                        </p:attrNameLst>
                                      </p:cBhvr>
                                      <p:tavLst>
                                        <p:tav tm="0">
                                          <p:val>
                                            <p:strVal val="#ppt_y"/>
                                          </p:val>
                                        </p:tav>
                                        <p:tav tm="100000">
                                          <p:val>
                                            <p:strVal val="#ppt_y"/>
                                          </p:val>
                                        </p:tav>
                                      </p:tavLst>
                                    </p:anim>
                                    <p:animEffect transition="in" filter="fade">
                                      <p:cBhvr>
                                        <p:cTn id="31" dur="500"/>
                                        <p:tgtEl>
                                          <p:spTgt spid="4">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4" presetClass="entr" presetSubtype="0" accel="100000" fill="hold" grpId="0" nodeType="click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 calcmode="lin" valueType="num">
                                      <p:cBhvr>
                                        <p:cTn id="36" dur="500" fill="hold"/>
                                        <p:tgtEl>
                                          <p:spTgt spid="4">
                                            <p:txEl>
                                              <p:pRg st="2" end="2"/>
                                            </p:txEl>
                                          </p:spTgt>
                                        </p:tgtEl>
                                        <p:attrNameLst>
                                          <p:attrName>ppt_w</p:attrName>
                                        </p:attrNameLst>
                                      </p:cBhvr>
                                      <p:tavLst>
                                        <p:tav tm="0">
                                          <p:val>
                                            <p:strVal val="#ppt_w*0.05"/>
                                          </p:val>
                                        </p:tav>
                                        <p:tav tm="100000">
                                          <p:val>
                                            <p:strVal val="#ppt_w"/>
                                          </p:val>
                                        </p:tav>
                                      </p:tavLst>
                                    </p:anim>
                                    <p:anim calcmode="lin" valueType="num">
                                      <p:cBhvr>
                                        <p:cTn id="37" dur="500" fill="hold"/>
                                        <p:tgtEl>
                                          <p:spTgt spid="4">
                                            <p:txEl>
                                              <p:pRg st="2" end="2"/>
                                            </p:txEl>
                                          </p:spTgt>
                                        </p:tgtEl>
                                        <p:attrNameLst>
                                          <p:attrName>ppt_h</p:attrName>
                                        </p:attrNameLst>
                                      </p:cBhvr>
                                      <p:tavLst>
                                        <p:tav tm="0">
                                          <p:val>
                                            <p:strVal val="#ppt_h"/>
                                          </p:val>
                                        </p:tav>
                                        <p:tav tm="100000">
                                          <p:val>
                                            <p:strVal val="#ppt_h"/>
                                          </p:val>
                                        </p:tav>
                                      </p:tavLst>
                                    </p:anim>
                                    <p:anim calcmode="lin" valueType="num">
                                      <p:cBhvr>
                                        <p:cTn id="38" dur="5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39" dur="500" fill="hold"/>
                                        <p:tgtEl>
                                          <p:spTgt spid="4">
                                            <p:txEl>
                                              <p:pRg st="2" end="2"/>
                                            </p:txEl>
                                          </p:spTgt>
                                        </p:tgtEl>
                                        <p:attrNameLst>
                                          <p:attrName>ppt_y</p:attrName>
                                        </p:attrNameLst>
                                      </p:cBhvr>
                                      <p:tavLst>
                                        <p:tav tm="0">
                                          <p:val>
                                            <p:strVal val="#ppt_y"/>
                                          </p:val>
                                        </p:tav>
                                        <p:tav tm="100000">
                                          <p:val>
                                            <p:strVal val="#ppt_y"/>
                                          </p:val>
                                        </p:tav>
                                      </p:tavLst>
                                    </p:anim>
                                    <p:animEffect transition="in" filter="fade">
                                      <p:cBhvr>
                                        <p:cTn id="4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Austin</Template>
  <TotalTime>500</TotalTime>
  <Words>579</Words>
  <Application>Microsoft Office PowerPoint</Application>
  <PresentationFormat>On-screen Show (4:3)</PresentationFormat>
  <Paragraphs>77</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Century Schoolbook</vt:lpstr>
      <vt:lpstr>Gill Sans MT</vt:lpstr>
      <vt:lpstr>Times New Roman</vt:lpstr>
      <vt:lpstr>Wingdings</vt:lpstr>
      <vt:lpstr>Wingdings 2</vt:lpstr>
      <vt:lpstr>Oriel</vt:lpstr>
      <vt:lpstr>PowerPoint Presentation</vt:lpstr>
      <vt:lpstr>1. Definisi Model Pembelajaran jigsaw  (ARONSON, BLANEY, STEPHEN, SIKES, AND SNAPP,1978)</vt:lpstr>
      <vt:lpstr>2. Tujuan metode pembelajaran jigsaw</vt:lpstr>
      <vt:lpstr>3. Manfaat metode pembelajaran   jigsaw</vt:lpstr>
      <vt:lpstr>4. Langkah-langkah metode pembelajaran jigsaw</vt:lpstr>
      <vt:lpstr>lanjutan</vt:lpstr>
      <vt:lpstr>Bagan Pembelajaran Kooperatif  Tipe Jigsaw</vt:lpstr>
      <vt:lpstr>PowerPoint Presentation</vt:lpstr>
      <vt:lpstr>6.  Kelemahan Model Pembelajaran   Jigsaw</vt:lpstr>
      <vt:lpstr>PowerPoint Presentation</vt:lpstr>
    </vt:vector>
  </TitlesOfParts>
  <Company>Cyber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PEMBELAJARAN kooperatif TIPE JIGSAW</dc:title>
  <dc:creator>Akbar</dc:creator>
  <cp:lastModifiedBy>ASUS</cp:lastModifiedBy>
  <cp:revision>124</cp:revision>
  <dcterms:created xsi:type="dcterms:W3CDTF">2009-10-07T03:48:37Z</dcterms:created>
  <dcterms:modified xsi:type="dcterms:W3CDTF">2021-07-08T03:27:49Z</dcterms:modified>
</cp:coreProperties>
</file>