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6" r:id="rId43"/>
  </p:sldIdLst>
  <p:sldSz cx="18288000" cy="10287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nva Sans" panose="020B0604020202020204" charset="0"/>
      <p:regular r:id="rId48"/>
    </p:embeddedFont>
    <p:embeddedFont>
      <p:font typeface="Canva Sans Bold" panose="020B0604020202020204" charset="0"/>
      <p:regular r:id="rId49"/>
    </p:embeddedFont>
    <p:embeddedFont>
      <p:font typeface="Canva Sans Italics" panose="020B0604020202020204" charset="0"/>
      <p:regular r:id="rId50"/>
    </p:embeddedFont>
    <p:embeddedFont>
      <p:font typeface="Garet" panose="020B0604020202020204" charset="0"/>
      <p:regular r:id="rId51"/>
    </p:embeddedFont>
    <p:embeddedFont>
      <p:font typeface="Garet Bold" panose="020B0604020202020204" charset="0"/>
      <p:regular r:id="rId52"/>
    </p:embeddedFont>
    <p:embeddedFont>
      <p:font typeface="Garet Bold Italics" panose="020B0604020202020204" charset="0"/>
      <p:regular r:id="rId53"/>
    </p:embeddedFont>
    <p:embeddedFont>
      <p:font typeface="Garet Italics" panose="020B0604020202020204" charset="0"/>
      <p:regular r:id="rId54"/>
    </p:embeddedFont>
  </p:embeddedFontLst>
  <p:custDataLst>
    <p:tags r:id="rId5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sv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1.jpeg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3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24351" y="-2846889"/>
            <a:ext cx="13919228" cy="13919228"/>
          </a:xfrm>
          <a:custGeom>
            <a:avLst/>
            <a:gdLst/>
            <a:ahLst/>
            <a:cxnLst/>
            <a:rect l="l" t="t" r="r" b="b"/>
            <a:pathLst>
              <a:path w="13919228" h="13919228">
                <a:moveTo>
                  <a:pt x="0" y="0"/>
                </a:moveTo>
                <a:lnTo>
                  <a:pt x="13919227" y="0"/>
                </a:lnTo>
                <a:lnTo>
                  <a:pt x="13919227" y="13919227"/>
                </a:lnTo>
                <a:lnTo>
                  <a:pt x="0" y="13919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71128" y="-2100112"/>
            <a:ext cx="12425673" cy="124256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59066" y="-1212174"/>
            <a:ext cx="10649797" cy="1064979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86895" y="-684345"/>
            <a:ext cx="9594139" cy="959413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8530" r="-32875" b="-7603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856167" y="4373722"/>
            <a:ext cx="8268620" cy="1183249"/>
            <a:chOff x="0" y="0"/>
            <a:chExt cx="2839950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39950" cy="406400"/>
            </a:xfrm>
            <a:custGeom>
              <a:avLst/>
              <a:gdLst/>
              <a:ahLst/>
              <a:cxnLst/>
              <a:rect l="l" t="t" r="r" b="b"/>
              <a:pathLst>
                <a:path w="2839950" h="406400">
                  <a:moveTo>
                    <a:pt x="2636750" y="0"/>
                  </a:moveTo>
                  <a:cubicBezTo>
                    <a:pt x="2748975" y="0"/>
                    <a:pt x="2839950" y="90976"/>
                    <a:pt x="2839950" y="203200"/>
                  </a:cubicBezTo>
                  <a:cubicBezTo>
                    <a:pt x="2839950" y="315424"/>
                    <a:pt x="2748975" y="406400"/>
                    <a:pt x="263675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3995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837158" y="7075356"/>
            <a:ext cx="5202145" cy="1161735"/>
            <a:chOff x="0" y="0"/>
            <a:chExt cx="1819823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819822" cy="406400"/>
            </a:xfrm>
            <a:custGeom>
              <a:avLst/>
              <a:gdLst/>
              <a:ahLst/>
              <a:cxnLst/>
              <a:rect l="l" t="t" r="r" b="b"/>
              <a:pathLst>
                <a:path w="1819822" h="406400">
                  <a:moveTo>
                    <a:pt x="1616623" y="0"/>
                  </a:moveTo>
                  <a:cubicBezTo>
                    <a:pt x="1728847" y="0"/>
                    <a:pt x="1819822" y="90976"/>
                    <a:pt x="1819822" y="203200"/>
                  </a:cubicBezTo>
                  <a:cubicBezTo>
                    <a:pt x="1819822" y="315424"/>
                    <a:pt x="1728847" y="406400"/>
                    <a:pt x="161662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819823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589652" y="5067132"/>
            <a:ext cx="6459166" cy="6480420"/>
            <a:chOff x="0" y="0"/>
            <a:chExt cx="8612222" cy="86405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2222" cy="8640560"/>
            </a:xfrm>
            <a:custGeom>
              <a:avLst/>
              <a:gdLst/>
              <a:ahLst/>
              <a:cxnLst/>
              <a:rect l="l" t="t" r="r" b="b"/>
              <a:pathLst>
                <a:path w="8612222" h="8640560">
                  <a:moveTo>
                    <a:pt x="0" y="0"/>
                  </a:moveTo>
                  <a:lnTo>
                    <a:pt x="8612222" y="0"/>
                  </a:lnTo>
                  <a:lnTo>
                    <a:pt x="8612222" y="8640560"/>
                  </a:lnTo>
                  <a:lnTo>
                    <a:pt x="0" y="8640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02893" r="-103561"/>
              </a:stretch>
            </a:blipFill>
          </p:spPr>
        </p:sp>
        <p:grpSp>
          <p:nvGrpSpPr>
            <p:cNvPr id="19" name="Group 19"/>
            <p:cNvGrpSpPr/>
            <p:nvPr/>
          </p:nvGrpSpPr>
          <p:grpSpPr>
            <a:xfrm>
              <a:off x="1027517" y="0"/>
              <a:ext cx="7584705" cy="7584705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0" y="0"/>
                    </a:moveTo>
                    <a:cubicBezTo>
                      <a:pt x="0" y="3506470"/>
                      <a:pt x="2843530" y="6350000"/>
                      <a:pt x="6350000" y="6350000"/>
                    </a:cubicBezTo>
                    <a:lnTo>
                      <a:pt x="635000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71952">
                      <a:alpha val="100000"/>
                    </a:srgbClr>
                  </a:gs>
                  <a:gs pos="100000">
                    <a:srgbClr val="088395">
                      <a:alpha val="100000"/>
                    </a:srgbClr>
                  </a:gs>
                </a:gsLst>
                <a:lin ang="2700000"/>
              </a:gradFill>
              <a:ln w="12700">
                <a:solidFill>
                  <a:srgbClr val="000000"/>
                </a:solidFill>
              </a:ln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1933397" y="0"/>
              <a:ext cx="6678824" cy="6678824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0" y="0"/>
                    </a:moveTo>
                    <a:cubicBezTo>
                      <a:pt x="0" y="3506470"/>
                      <a:pt x="2843530" y="6350000"/>
                      <a:pt x="6350000" y="6350000"/>
                    </a:cubicBezTo>
                    <a:lnTo>
                      <a:pt x="6350000" y="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36642" r="-36642"/>
                </a:stretch>
              </a:blipFill>
            </p:spPr>
          </p:sp>
        </p:grpSp>
      </p:grpSp>
      <p:sp>
        <p:nvSpPr>
          <p:cNvPr id="23" name="AutoShape 23"/>
          <p:cNvSpPr/>
          <p:nvPr/>
        </p:nvSpPr>
        <p:spPr>
          <a:xfrm flipV="1">
            <a:off x="12136063" y="4132200"/>
            <a:ext cx="0" cy="3062524"/>
          </a:xfrm>
          <a:prstGeom prst="line">
            <a:avLst/>
          </a:prstGeom>
          <a:ln w="66675" cap="flat">
            <a:solidFill>
              <a:srgbClr val="FFFFFF"/>
            </a:solidFill>
            <a:prstDash val="lgDash"/>
            <a:headEnd type="oval" w="lg" len="lg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 flipV="1">
            <a:off x="969540" y="6832026"/>
            <a:ext cx="0" cy="875953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 flipH="1" flipV="1">
            <a:off x="12136063" y="4112725"/>
            <a:ext cx="3062524" cy="0"/>
          </a:xfrm>
          <a:prstGeom prst="line">
            <a:avLst/>
          </a:prstGeom>
          <a:ln w="66675" cap="flat">
            <a:solidFill>
              <a:srgbClr val="FFFFFF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26" name="Freeform 26"/>
          <p:cNvSpPr/>
          <p:nvPr/>
        </p:nvSpPr>
        <p:spPr>
          <a:xfrm>
            <a:off x="-237447" y="5556971"/>
            <a:ext cx="7031181" cy="949221"/>
          </a:xfrm>
          <a:custGeom>
            <a:avLst/>
            <a:gdLst/>
            <a:ahLst/>
            <a:cxnLst/>
            <a:rect l="l" t="t" r="r" b="b"/>
            <a:pathLst>
              <a:path w="7031181" h="949221">
                <a:moveTo>
                  <a:pt x="0" y="0"/>
                </a:moveTo>
                <a:lnTo>
                  <a:pt x="7031181" y="0"/>
                </a:lnTo>
                <a:lnTo>
                  <a:pt x="7031181" y="949221"/>
                </a:lnTo>
                <a:lnTo>
                  <a:pt x="0" y="9492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0368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61205" y="8789028"/>
            <a:ext cx="598404" cy="598404"/>
          </a:xfrm>
          <a:custGeom>
            <a:avLst/>
            <a:gdLst/>
            <a:ahLst/>
            <a:cxnLst/>
            <a:rect l="l" t="t" r="r" b="b"/>
            <a:pathLst>
              <a:path w="598404" h="598404">
                <a:moveTo>
                  <a:pt x="0" y="0"/>
                </a:moveTo>
                <a:lnTo>
                  <a:pt x="598404" y="0"/>
                </a:lnTo>
                <a:lnTo>
                  <a:pt x="598404" y="598403"/>
                </a:lnTo>
                <a:lnTo>
                  <a:pt x="0" y="5984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AutoShape 28"/>
          <p:cNvSpPr/>
          <p:nvPr/>
        </p:nvSpPr>
        <p:spPr>
          <a:xfrm>
            <a:off x="961205" y="7688929"/>
            <a:ext cx="875953" cy="0"/>
          </a:xfrm>
          <a:prstGeom prst="line">
            <a:avLst/>
          </a:prstGeom>
          <a:ln w="38100" cap="flat">
            <a:solidFill>
              <a:srgbClr val="FFFFFF"/>
            </a:solidFill>
            <a:prstDash val="lgDash"/>
            <a:headEnd type="none" w="sm" len="sm"/>
            <a:tailEnd type="oval" w="lg" len="lg"/>
          </a:ln>
        </p:spPr>
      </p:sp>
      <p:sp>
        <p:nvSpPr>
          <p:cNvPr id="29" name="TextBox 29"/>
          <p:cNvSpPr txBox="1"/>
          <p:nvPr/>
        </p:nvSpPr>
        <p:spPr>
          <a:xfrm>
            <a:off x="994860" y="1889271"/>
            <a:ext cx="8976268" cy="272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3"/>
              </a:lnSpc>
            </a:pPr>
            <a:r>
              <a:rPr lang="en-US" sz="6485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Bioteknologi Bidang Energi</a:t>
            </a:r>
          </a:p>
          <a:p>
            <a:pPr algn="l">
              <a:lnSpc>
                <a:spcPts val="7133"/>
              </a:lnSpc>
            </a:pPr>
            <a:endParaRPr lang="en-US" sz="6485" b="1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994860" y="4657769"/>
            <a:ext cx="6316666" cy="653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0"/>
              </a:lnSpc>
            </a:pPr>
            <a:r>
              <a:rPr lang="en-US" sz="4563" b="1">
                <a:solidFill>
                  <a:srgbClr val="083564"/>
                </a:solidFill>
                <a:latin typeface="Garet Bold"/>
                <a:ea typeface="Garet Bold"/>
                <a:cs typeface="Garet Bold"/>
                <a:sym typeface="Garet Bold"/>
              </a:rPr>
              <a:t>Driving the Future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27666" y="9080627"/>
            <a:ext cx="3424643" cy="25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yeni.widiyawati262gmail.com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294496" y="7387361"/>
            <a:ext cx="4287468" cy="480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1"/>
              </a:lnSpc>
              <a:spcBef>
                <a:spcPct val="0"/>
              </a:spcBef>
            </a:pPr>
            <a:r>
              <a:rPr lang="en-US" sz="282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Yeni Widiyawati, M.Pd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27666" y="8846237"/>
            <a:ext cx="2157095" cy="241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00"/>
              </a:lnSpc>
              <a:spcBef>
                <a:spcPct val="0"/>
              </a:spcBef>
            </a:pPr>
            <a:r>
              <a:rPr lang="en-US" sz="142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More Information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81673" y="5143500"/>
            <a:ext cx="12425673" cy="124256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76850" y="7883113"/>
            <a:ext cx="8233030" cy="8229600"/>
          </a:xfrm>
          <a:custGeom>
            <a:avLst/>
            <a:gdLst/>
            <a:ahLst/>
            <a:cxnLst/>
            <a:rect l="l" t="t" r="r" b="b"/>
            <a:pathLst>
              <a:path w="8233030" h="8229600">
                <a:moveTo>
                  <a:pt x="0" y="0"/>
                </a:moveTo>
                <a:lnTo>
                  <a:pt x="8233030" y="0"/>
                </a:lnTo>
                <a:lnTo>
                  <a:pt x="8233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354949" y="5841475"/>
            <a:ext cx="4806919" cy="5147972"/>
          </a:xfrm>
          <a:custGeom>
            <a:avLst/>
            <a:gdLst/>
            <a:ahLst/>
            <a:cxnLst/>
            <a:rect l="l" t="t" r="r" b="b"/>
            <a:pathLst>
              <a:path w="4806919" h="5147972">
                <a:moveTo>
                  <a:pt x="0" y="0"/>
                </a:moveTo>
                <a:lnTo>
                  <a:pt x="4806918" y="0"/>
                </a:lnTo>
                <a:lnTo>
                  <a:pt x="4806918" y="5147972"/>
                </a:lnTo>
                <a:lnTo>
                  <a:pt x="0" y="5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871719" y="3287162"/>
            <a:ext cx="8604268" cy="860426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549544" y="3964986"/>
            <a:ext cx="7383357" cy="73833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349" r="-24349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09700" y="3287162"/>
            <a:ext cx="10998206" cy="3796380"/>
            <a:chOff x="0" y="0"/>
            <a:chExt cx="3156330" cy="108950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156330" cy="1089507"/>
            </a:xfrm>
            <a:custGeom>
              <a:avLst/>
              <a:gdLst/>
              <a:ahLst/>
              <a:cxnLst/>
              <a:rect l="l" t="t" r="r" b="b"/>
              <a:pathLst>
                <a:path w="3156330" h="1089507">
                  <a:moveTo>
                    <a:pt x="10559" y="0"/>
                  </a:moveTo>
                  <a:lnTo>
                    <a:pt x="3145771" y="0"/>
                  </a:lnTo>
                  <a:cubicBezTo>
                    <a:pt x="3148571" y="0"/>
                    <a:pt x="3151257" y="1112"/>
                    <a:pt x="3153237" y="3093"/>
                  </a:cubicBezTo>
                  <a:cubicBezTo>
                    <a:pt x="3155217" y="5073"/>
                    <a:pt x="3156330" y="7758"/>
                    <a:pt x="3156330" y="10559"/>
                  </a:cubicBezTo>
                  <a:lnTo>
                    <a:pt x="3156330" y="1078948"/>
                  </a:lnTo>
                  <a:cubicBezTo>
                    <a:pt x="3156330" y="1081749"/>
                    <a:pt x="3155217" y="1084435"/>
                    <a:pt x="3153237" y="1086415"/>
                  </a:cubicBezTo>
                  <a:cubicBezTo>
                    <a:pt x="3151257" y="1088395"/>
                    <a:pt x="3148571" y="1089507"/>
                    <a:pt x="3145771" y="1089507"/>
                  </a:cubicBezTo>
                  <a:lnTo>
                    <a:pt x="10559" y="1089507"/>
                  </a:lnTo>
                  <a:cubicBezTo>
                    <a:pt x="7758" y="1089507"/>
                    <a:pt x="5073" y="1088395"/>
                    <a:pt x="3093" y="1086415"/>
                  </a:cubicBezTo>
                  <a:cubicBezTo>
                    <a:pt x="1112" y="1084435"/>
                    <a:pt x="0" y="1081749"/>
                    <a:pt x="0" y="1078948"/>
                  </a:cubicBezTo>
                  <a:lnTo>
                    <a:pt x="0" y="10559"/>
                  </a:lnTo>
                  <a:cubicBezTo>
                    <a:pt x="0" y="7758"/>
                    <a:pt x="1112" y="5073"/>
                    <a:pt x="3093" y="3093"/>
                  </a:cubicBezTo>
                  <a:cubicBezTo>
                    <a:pt x="5073" y="1112"/>
                    <a:pt x="7758" y="0"/>
                    <a:pt x="1055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156330" cy="1127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5400000">
            <a:off x="11232559" y="-282081"/>
            <a:ext cx="778161" cy="2431752"/>
          </a:xfrm>
          <a:custGeom>
            <a:avLst/>
            <a:gdLst/>
            <a:ahLst/>
            <a:cxnLst/>
            <a:rect l="l" t="t" r="r" b="b"/>
            <a:pathLst>
              <a:path w="778161" h="2431752">
                <a:moveTo>
                  <a:pt x="0" y="0"/>
                </a:moveTo>
                <a:lnTo>
                  <a:pt x="778161" y="0"/>
                </a:lnTo>
                <a:lnTo>
                  <a:pt x="778161" y="2431751"/>
                </a:lnTo>
                <a:lnTo>
                  <a:pt x="0" y="2431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09700" y="1543556"/>
            <a:ext cx="7026684" cy="82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5901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Kelebihan Biofuel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45703" y="3667762"/>
            <a:ext cx="10775936" cy="2985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Ramah lingkungan, rendah emisi karbon dan tidak beracun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Pengolahan dari biomassa menjadi biofuel tergolong mudah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Dapat diolah dari bahan nabati maupun hewani misalnya: biodiesel dari sawit, kemiri, kelapa; bioethanol dari tebu, singkong, sorgum manis, jerami, nipah, sagu, limbah biomassa, batang jagung, dll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Production cost</a:t>
            </a: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cenderung rendah untuk produksi skala kecil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486338" y="6921334"/>
            <a:ext cx="7032879" cy="8229600"/>
          </a:xfrm>
          <a:custGeom>
            <a:avLst/>
            <a:gdLst/>
            <a:ahLst/>
            <a:cxnLst/>
            <a:rect l="l" t="t" r="r" b="b"/>
            <a:pathLst>
              <a:path w="7032879" h="8229600">
                <a:moveTo>
                  <a:pt x="7032879" y="0"/>
                </a:moveTo>
                <a:lnTo>
                  <a:pt x="0" y="0"/>
                </a:lnTo>
                <a:lnTo>
                  <a:pt x="0" y="8229600"/>
                </a:lnTo>
                <a:lnTo>
                  <a:pt x="7032879" y="8229600"/>
                </a:lnTo>
                <a:lnTo>
                  <a:pt x="703287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70312" y="5143500"/>
            <a:ext cx="7248642" cy="5448562"/>
          </a:xfrm>
          <a:custGeom>
            <a:avLst/>
            <a:gdLst/>
            <a:ahLst/>
            <a:cxnLst/>
            <a:rect l="l" t="t" r="r" b="b"/>
            <a:pathLst>
              <a:path w="7248642" h="5448562">
                <a:moveTo>
                  <a:pt x="0" y="0"/>
                </a:moveTo>
                <a:lnTo>
                  <a:pt x="7248642" y="0"/>
                </a:lnTo>
                <a:lnTo>
                  <a:pt x="7248642" y="5448562"/>
                </a:lnTo>
                <a:lnTo>
                  <a:pt x="0" y="5448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1217" y="6921334"/>
            <a:ext cx="7032879" cy="8229600"/>
          </a:xfrm>
          <a:custGeom>
            <a:avLst/>
            <a:gdLst/>
            <a:ahLst/>
            <a:cxnLst/>
            <a:rect l="l" t="t" r="r" b="b"/>
            <a:pathLst>
              <a:path w="7032879" h="8229600">
                <a:moveTo>
                  <a:pt x="0" y="0"/>
                </a:moveTo>
                <a:lnTo>
                  <a:pt x="7032879" y="0"/>
                </a:lnTo>
                <a:lnTo>
                  <a:pt x="70328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530954" y="5143500"/>
            <a:ext cx="7248642" cy="5448562"/>
          </a:xfrm>
          <a:custGeom>
            <a:avLst/>
            <a:gdLst/>
            <a:ahLst/>
            <a:cxnLst/>
            <a:rect l="l" t="t" r="r" b="b"/>
            <a:pathLst>
              <a:path w="7248642" h="5448562">
                <a:moveTo>
                  <a:pt x="7248642" y="0"/>
                </a:moveTo>
                <a:lnTo>
                  <a:pt x="0" y="0"/>
                </a:lnTo>
                <a:lnTo>
                  <a:pt x="0" y="5448562"/>
                </a:lnTo>
                <a:lnTo>
                  <a:pt x="7248642" y="5448562"/>
                </a:lnTo>
                <a:lnTo>
                  <a:pt x="724864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42375" y="3097349"/>
            <a:ext cx="17003251" cy="5467384"/>
            <a:chOff x="0" y="0"/>
            <a:chExt cx="1263881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3881" cy="406400"/>
            </a:xfrm>
            <a:custGeom>
              <a:avLst/>
              <a:gdLst/>
              <a:ahLst/>
              <a:cxnLst/>
              <a:rect l="l" t="t" r="r" b="b"/>
              <a:pathLst>
                <a:path w="1263881" h="406400">
                  <a:moveTo>
                    <a:pt x="1060681" y="0"/>
                  </a:moveTo>
                  <a:cubicBezTo>
                    <a:pt x="1172905" y="0"/>
                    <a:pt x="1263881" y="90976"/>
                    <a:pt x="1263881" y="203200"/>
                  </a:cubicBezTo>
                  <a:cubicBezTo>
                    <a:pt x="1263881" y="315424"/>
                    <a:pt x="1172905" y="406400"/>
                    <a:pt x="106068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6388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4112" y="4064128"/>
            <a:ext cx="4546325" cy="3533826"/>
            <a:chOff x="0" y="0"/>
            <a:chExt cx="1177600" cy="9153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7600" cy="915340"/>
            </a:xfrm>
            <a:custGeom>
              <a:avLst/>
              <a:gdLst/>
              <a:ahLst/>
              <a:cxnLst/>
              <a:rect l="l" t="t" r="r" b="b"/>
              <a:pathLst>
                <a:path w="1177600" h="915340">
                  <a:moveTo>
                    <a:pt x="17029" y="0"/>
                  </a:moveTo>
                  <a:lnTo>
                    <a:pt x="1160571" y="0"/>
                  </a:lnTo>
                  <a:cubicBezTo>
                    <a:pt x="1169975" y="0"/>
                    <a:pt x="1177600" y="7624"/>
                    <a:pt x="1177600" y="17029"/>
                  </a:cubicBezTo>
                  <a:lnTo>
                    <a:pt x="1177600" y="898311"/>
                  </a:lnTo>
                  <a:cubicBezTo>
                    <a:pt x="1177600" y="902827"/>
                    <a:pt x="1175805" y="907159"/>
                    <a:pt x="1172612" y="910352"/>
                  </a:cubicBezTo>
                  <a:cubicBezTo>
                    <a:pt x="1169418" y="913546"/>
                    <a:pt x="1165087" y="915340"/>
                    <a:pt x="1160571" y="915340"/>
                  </a:cubicBezTo>
                  <a:lnTo>
                    <a:pt x="17029" y="915340"/>
                  </a:lnTo>
                  <a:cubicBezTo>
                    <a:pt x="12513" y="915340"/>
                    <a:pt x="8181" y="913546"/>
                    <a:pt x="4988" y="910352"/>
                  </a:cubicBezTo>
                  <a:cubicBezTo>
                    <a:pt x="1794" y="907159"/>
                    <a:pt x="0" y="902827"/>
                    <a:pt x="0" y="898311"/>
                  </a:cubicBezTo>
                  <a:lnTo>
                    <a:pt x="0" y="17029"/>
                  </a:lnTo>
                  <a:cubicBezTo>
                    <a:pt x="0" y="12513"/>
                    <a:pt x="1794" y="8181"/>
                    <a:pt x="4988" y="4988"/>
                  </a:cubicBezTo>
                  <a:cubicBezTo>
                    <a:pt x="8181" y="1794"/>
                    <a:pt x="12513" y="0"/>
                    <a:pt x="17029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7600" cy="953440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04210" y="4322421"/>
            <a:ext cx="3986128" cy="1182383"/>
            <a:chOff x="0" y="0"/>
            <a:chExt cx="1032496" cy="3062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2496" cy="306264"/>
            </a:xfrm>
            <a:custGeom>
              <a:avLst/>
              <a:gdLst/>
              <a:ahLst/>
              <a:cxnLst/>
              <a:rect l="l" t="t" r="r" b="b"/>
              <a:pathLst>
                <a:path w="1032496" h="306264">
                  <a:moveTo>
                    <a:pt x="19422" y="0"/>
                  </a:moveTo>
                  <a:lnTo>
                    <a:pt x="1013074" y="0"/>
                  </a:lnTo>
                  <a:cubicBezTo>
                    <a:pt x="1023800" y="0"/>
                    <a:pt x="1032496" y="8696"/>
                    <a:pt x="1032496" y="19422"/>
                  </a:cubicBezTo>
                  <a:lnTo>
                    <a:pt x="1032496" y="286841"/>
                  </a:lnTo>
                  <a:cubicBezTo>
                    <a:pt x="1032496" y="297568"/>
                    <a:pt x="1023800" y="306264"/>
                    <a:pt x="1013074" y="306264"/>
                  </a:cubicBezTo>
                  <a:lnTo>
                    <a:pt x="19422" y="306264"/>
                  </a:lnTo>
                  <a:cubicBezTo>
                    <a:pt x="8696" y="306264"/>
                    <a:pt x="0" y="297568"/>
                    <a:pt x="0" y="286841"/>
                  </a:cubicBezTo>
                  <a:lnTo>
                    <a:pt x="0" y="19422"/>
                  </a:lnTo>
                  <a:cubicBezTo>
                    <a:pt x="0" y="8696"/>
                    <a:pt x="8696" y="0"/>
                    <a:pt x="194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32496" cy="344364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74730" y="4505966"/>
            <a:ext cx="3645090" cy="37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41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Definisi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090467" y="5653122"/>
            <a:ext cx="3813614" cy="103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6"/>
              </a:lnSpc>
              <a:spcBef>
                <a:spcPct val="0"/>
              </a:spcBef>
            </a:pPr>
            <a:r>
              <a:rPr lang="en-US" sz="199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Ethanol yang diproduksi secara alami dari sumber nabati.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6870838" y="4064128"/>
            <a:ext cx="4546325" cy="3533826"/>
            <a:chOff x="0" y="0"/>
            <a:chExt cx="1177600" cy="91534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77600" cy="915340"/>
            </a:xfrm>
            <a:custGeom>
              <a:avLst/>
              <a:gdLst/>
              <a:ahLst/>
              <a:cxnLst/>
              <a:rect l="l" t="t" r="r" b="b"/>
              <a:pathLst>
                <a:path w="1177600" h="915340">
                  <a:moveTo>
                    <a:pt x="17029" y="0"/>
                  </a:moveTo>
                  <a:lnTo>
                    <a:pt x="1160571" y="0"/>
                  </a:lnTo>
                  <a:cubicBezTo>
                    <a:pt x="1169975" y="0"/>
                    <a:pt x="1177600" y="7624"/>
                    <a:pt x="1177600" y="17029"/>
                  </a:cubicBezTo>
                  <a:lnTo>
                    <a:pt x="1177600" y="898311"/>
                  </a:lnTo>
                  <a:cubicBezTo>
                    <a:pt x="1177600" y="902827"/>
                    <a:pt x="1175805" y="907159"/>
                    <a:pt x="1172612" y="910352"/>
                  </a:cubicBezTo>
                  <a:cubicBezTo>
                    <a:pt x="1169418" y="913546"/>
                    <a:pt x="1165087" y="915340"/>
                    <a:pt x="1160571" y="915340"/>
                  </a:cubicBezTo>
                  <a:lnTo>
                    <a:pt x="17029" y="915340"/>
                  </a:lnTo>
                  <a:cubicBezTo>
                    <a:pt x="12513" y="915340"/>
                    <a:pt x="8181" y="913546"/>
                    <a:pt x="4988" y="910352"/>
                  </a:cubicBezTo>
                  <a:cubicBezTo>
                    <a:pt x="1794" y="907159"/>
                    <a:pt x="0" y="902827"/>
                    <a:pt x="0" y="898311"/>
                  </a:cubicBezTo>
                  <a:lnTo>
                    <a:pt x="0" y="17029"/>
                  </a:lnTo>
                  <a:cubicBezTo>
                    <a:pt x="0" y="12513"/>
                    <a:pt x="1794" y="8181"/>
                    <a:pt x="4988" y="4988"/>
                  </a:cubicBezTo>
                  <a:cubicBezTo>
                    <a:pt x="8181" y="1794"/>
                    <a:pt x="12513" y="0"/>
                    <a:pt x="17029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77600" cy="953440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150936" y="4322421"/>
            <a:ext cx="3986128" cy="1182383"/>
            <a:chOff x="0" y="0"/>
            <a:chExt cx="1032496" cy="3062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032496" cy="306264"/>
            </a:xfrm>
            <a:custGeom>
              <a:avLst/>
              <a:gdLst/>
              <a:ahLst/>
              <a:cxnLst/>
              <a:rect l="l" t="t" r="r" b="b"/>
              <a:pathLst>
                <a:path w="1032496" h="306264">
                  <a:moveTo>
                    <a:pt x="19422" y="0"/>
                  </a:moveTo>
                  <a:lnTo>
                    <a:pt x="1013074" y="0"/>
                  </a:lnTo>
                  <a:cubicBezTo>
                    <a:pt x="1023800" y="0"/>
                    <a:pt x="1032496" y="8696"/>
                    <a:pt x="1032496" y="19422"/>
                  </a:cubicBezTo>
                  <a:lnTo>
                    <a:pt x="1032496" y="286841"/>
                  </a:lnTo>
                  <a:cubicBezTo>
                    <a:pt x="1032496" y="297568"/>
                    <a:pt x="1023800" y="306264"/>
                    <a:pt x="1013074" y="306264"/>
                  </a:cubicBezTo>
                  <a:lnTo>
                    <a:pt x="19422" y="306264"/>
                  </a:lnTo>
                  <a:cubicBezTo>
                    <a:pt x="8696" y="306264"/>
                    <a:pt x="0" y="297568"/>
                    <a:pt x="0" y="286841"/>
                  </a:cubicBezTo>
                  <a:lnTo>
                    <a:pt x="0" y="19422"/>
                  </a:lnTo>
                  <a:cubicBezTo>
                    <a:pt x="0" y="8696"/>
                    <a:pt x="8696" y="0"/>
                    <a:pt x="194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032496" cy="344364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7779988" y="4505966"/>
            <a:ext cx="2728023" cy="37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41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Bioenergi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37193" y="5643597"/>
            <a:ext cx="3813614" cy="1249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179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 Bioethanol berwujud cairan tak berwarna yang dapat digunakan sebagai bahan bakar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2017563" y="4064128"/>
            <a:ext cx="4902896" cy="3533826"/>
            <a:chOff x="0" y="0"/>
            <a:chExt cx="1269959" cy="9153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69959" cy="915340"/>
            </a:xfrm>
            <a:custGeom>
              <a:avLst/>
              <a:gdLst/>
              <a:ahLst/>
              <a:cxnLst/>
              <a:rect l="l" t="t" r="r" b="b"/>
              <a:pathLst>
                <a:path w="1269959" h="915340">
                  <a:moveTo>
                    <a:pt x="15791" y="0"/>
                  </a:moveTo>
                  <a:lnTo>
                    <a:pt x="1254169" y="0"/>
                  </a:lnTo>
                  <a:cubicBezTo>
                    <a:pt x="1262890" y="0"/>
                    <a:pt x="1269959" y="7070"/>
                    <a:pt x="1269959" y="15791"/>
                  </a:cubicBezTo>
                  <a:lnTo>
                    <a:pt x="1269959" y="899549"/>
                  </a:lnTo>
                  <a:cubicBezTo>
                    <a:pt x="1269959" y="903737"/>
                    <a:pt x="1268296" y="907754"/>
                    <a:pt x="1265334" y="910715"/>
                  </a:cubicBezTo>
                  <a:cubicBezTo>
                    <a:pt x="1262373" y="913676"/>
                    <a:pt x="1258357" y="915340"/>
                    <a:pt x="1254169" y="915340"/>
                  </a:cubicBezTo>
                  <a:lnTo>
                    <a:pt x="15791" y="915340"/>
                  </a:lnTo>
                  <a:cubicBezTo>
                    <a:pt x="7070" y="915340"/>
                    <a:pt x="0" y="908270"/>
                    <a:pt x="0" y="899549"/>
                  </a:cubicBezTo>
                  <a:lnTo>
                    <a:pt x="0" y="15791"/>
                  </a:lnTo>
                  <a:cubicBezTo>
                    <a:pt x="0" y="11603"/>
                    <a:pt x="1664" y="7586"/>
                    <a:pt x="4625" y="4625"/>
                  </a:cubicBezTo>
                  <a:cubicBezTo>
                    <a:pt x="7586" y="1664"/>
                    <a:pt x="11603" y="0"/>
                    <a:pt x="15791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269959" cy="953440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2297662" y="4322421"/>
            <a:ext cx="4191847" cy="1182383"/>
            <a:chOff x="0" y="0"/>
            <a:chExt cx="1085782" cy="30626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85782" cy="306264"/>
            </a:xfrm>
            <a:custGeom>
              <a:avLst/>
              <a:gdLst/>
              <a:ahLst/>
              <a:cxnLst/>
              <a:rect l="l" t="t" r="r" b="b"/>
              <a:pathLst>
                <a:path w="1085782" h="306264">
                  <a:moveTo>
                    <a:pt x="18469" y="0"/>
                  </a:moveTo>
                  <a:lnTo>
                    <a:pt x="1067313" y="0"/>
                  </a:lnTo>
                  <a:cubicBezTo>
                    <a:pt x="1072211" y="0"/>
                    <a:pt x="1076909" y="1946"/>
                    <a:pt x="1080372" y="5409"/>
                  </a:cubicBezTo>
                  <a:cubicBezTo>
                    <a:pt x="1083836" y="8873"/>
                    <a:pt x="1085782" y="13571"/>
                    <a:pt x="1085782" y="18469"/>
                  </a:cubicBezTo>
                  <a:lnTo>
                    <a:pt x="1085782" y="287795"/>
                  </a:lnTo>
                  <a:cubicBezTo>
                    <a:pt x="1085782" y="297995"/>
                    <a:pt x="1077513" y="306264"/>
                    <a:pt x="1067313" y="306264"/>
                  </a:cubicBezTo>
                  <a:lnTo>
                    <a:pt x="18469" y="306264"/>
                  </a:lnTo>
                  <a:cubicBezTo>
                    <a:pt x="8269" y="306264"/>
                    <a:pt x="0" y="297995"/>
                    <a:pt x="0" y="287795"/>
                  </a:cubicBezTo>
                  <a:lnTo>
                    <a:pt x="0" y="18469"/>
                  </a:lnTo>
                  <a:cubicBezTo>
                    <a:pt x="0" y="8269"/>
                    <a:pt x="8269" y="0"/>
                    <a:pt x="184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085782" cy="344364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2383918" y="5653122"/>
            <a:ext cx="4105590" cy="1757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6"/>
              </a:lnSpc>
              <a:spcBef>
                <a:spcPct val="0"/>
              </a:spcBef>
            </a:pPr>
            <a:r>
              <a:rPr lang="en-US" sz="169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Dengan proses dan peralatan sederhana dapat memproses bahan nabati menjadi bioetanol dengan kadar 70-90% setara dengan spirirtus. Proses lebih lanjut akan mencapai kemurnian 99,5%</a:t>
            </a:r>
          </a:p>
        </p:txBody>
      </p:sp>
      <p:sp>
        <p:nvSpPr>
          <p:cNvPr id="32" name="Freeform 32"/>
          <p:cNvSpPr/>
          <p:nvPr/>
        </p:nvSpPr>
        <p:spPr>
          <a:xfrm>
            <a:off x="1028700" y="1230804"/>
            <a:ext cx="1539583" cy="408670"/>
          </a:xfrm>
          <a:custGeom>
            <a:avLst/>
            <a:gdLst/>
            <a:ahLst/>
            <a:cxnLst/>
            <a:rect l="l" t="t" r="r" b="b"/>
            <a:pathLst>
              <a:path w="1539583" h="408670">
                <a:moveTo>
                  <a:pt x="0" y="0"/>
                </a:moveTo>
                <a:lnTo>
                  <a:pt x="1539583" y="0"/>
                </a:lnTo>
                <a:lnTo>
                  <a:pt x="1539583" y="408670"/>
                </a:lnTo>
                <a:lnTo>
                  <a:pt x="0" y="408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3257" b="-590387"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5719717" y="1230804"/>
            <a:ext cx="1539583" cy="408670"/>
          </a:xfrm>
          <a:custGeom>
            <a:avLst/>
            <a:gdLst/>
            <a:ahLst/>
            <a:cxnLst/>
            <a:rect l="l" t="t" r="r" b="b"/>
            <a:pathLst>
              <a:path w="1539583" h="408670">
                <a:moveTo>
                  <a:pt x="0" y="0"/>
                </a:moveTo>
                <a:lnTo>
                  <a:pt x="1539583" y="0"/>
                </a:lnTo>
                <a:lnTo>
                  <a:pt x="1539583" y="408670"/>
                </a:lnTo>
                <a:lnTo>
                  <a:pt x="0" y="408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3257" b="-590387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3412101" y="948467"/>
            <a:ext cx="11463797" cy="762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Bioethanol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677511" y="4505966"/>
            <a:ext cx="3333400" cy="37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41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Pengolahan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9700" y="1412627"/>
            <a:ext cx="7369357" cy="797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89"/>
              </a:lnSpc>
            </a:pPr>
            <a:r>
              <a:rPr lang="en-US" sz="562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Bioethanol</a:t>
            </a:r>
          </a:p>
        </p:txBody>
      </p:sp>
      <p:sp>
        <p:nvSpPr>
          <p:cNvPr id="3" name="Freeform 3"/>
          <p:cNvSpPr/>
          <p:nvPr/>
        </p:nvSpPr>
        <p:spPr>
          <a:xfrm>
            <a:off x="7777634" y="0"/>
            <a:ext cx="10510366" cy="10544951"/>
          </a:xfrm>
          <a:custGeom>
            <a:avLst/>
            <a:gdLst/>
            <a:ahLst/>
            <a:cxnLst/>
            <a:rect l="l" t="t" r="r" b="b"/>
            <a:pathLst>
              <a:path w="10510366" h="10544951">
                <a:moveTo>
                  <a:pt x="0" y="0"/>
                </a:moveTo>
                <a:lnTo>
                  <a:pt x="10510366" y="0"/>
                </a:lnTo>
                <a:lnTo>
                  <a:pt x="10510366" y="10544951"/>
                </a:lnTo>
                <a:lnTo>
                  <a:pt x="0" y="105449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02893" r="-10356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9031617" y="0"/>
            <a:ext cx="9256383" cy="925638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9944071" y="0"/>
            <a:ext cx="8343929" cy="834392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5046" b="-2504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711020" y="3439183"/>
            <a:ext cx="7571145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Hasil fermentasi karbohidrat dengan bantuan mikroorganisme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1020" y="4649928"/>
            <a:ext cx="7571145" cy="11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Ethyl alkokol (C2H5OH) merupakan gugus hidroksi (OH) dengan rumus kimia CH3CH2OH atau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1020" y="5860674"/>
            <a:ext cx="7571145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3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Dapat diklasifikasikan berdasarkan bahan bpaku,  proses dan pemanfaatannya</a:t>
            </a:r>
          </a:p>
        </p:txBody>
      </p:sp>
      <p:sp>
        <p:nvSpPr>
          <p:cNvPr id="11" name="Freeform 11"/>
          <p:cNvSpPr/>
          <p:nvPr/>
        </p:nvSpPr>
        <p:spPr>
          <a:xfrm>
            <a:off x="4041469" y="8012504"/>
            <a:ext cx="910247" cy="241618"/>
          </a:xfrm>
          <a:custGeom>
            <a:avLst/>
            <a:gdLst/>
            <a:ahLst/>
            <a:cxnLst/>
            <a:rect l="l" t="t" r="r" b="b"/>
            <a:pathLst>
              <a:path w="910247" h="241618">
                <a:moveTo>
                  <a:pt x="0" y="0"/>
                </a:moveTo>
                <a:lnTo>
                  <a:pt x="910247" y="0"/>
                </a:lnTo>
                <a:lnTo>
                  <a:pt x="910247" y="241618"/>
                </a:lnTo>
                <a:lnTo>
                  <a:pt x="0" y="2416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83257" b="-59038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8876" y="907891"/>
            <a:ext cx="575278" cy="152703"/>
          </a:xfrm>
          <a:custGeom>
            <a:avLst/>
            <a:gdLst/>
            <a:ahLst/>
            <a:cxnLst/>
            <a:rect l="l" t="t" r="r" b="b"/>
            <a:pathLst>
              <a:path w="575278" h="152703">
                <a:moveTo>
                  <a:pt x="0" y="0"/>
                </a:moveTo>
                <a:lnTo>
                  <a:pt x="575278" y="0"/>
                </a:lnTo>
                <a:lnTo>
                  <a:pt x="575278" y="152703"/>
                </a:lnTo>
                <a:lnTo>
                  <a:pt x="0" y="1527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r="-83257" b="-590387"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9700" y="961266"/>
            <a:ext cx="9649636" cy="93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63"/>
              </a:lnSpc>
            </a:pPr>
            <a:r>
              <a:rPr lang="en-US" sz="6602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Klasifikasi Bioethanol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1477481" y="-172475"/>
            <a:ext cx="1459773" cy="10389870"/>
            <a:chOff x="0" y="0"/>
            <a:chExt cx="384467" cy="27364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4467" cy="2736427"/>
            </a:xfrm>
            <a:custGeom>
              <a:avLst/>
              <a:gdLst/>
              <a:ahLst/>
              <a:cxnLst/>
              <a:rect l="l" t="t" r="r" b="b"/>
              <a:pathLst>
                <a:path w="384467" h="2736427">
                  <a:moveTo>
                    <a:pt x="0" y="0"/>
                  </a:moveTo>
                  <a:lnTo>
                    <a:pt x="384467" y="0"/>
                  </a:lnTo>
                  <a:lnTo>
                    <a:pt x="384467" y="2736427"/>
                  </a:lnTo>
                  <a:lnTo>
                    <a:pt x="0" y="2736427"/>
                  </a:ln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4467" cy="277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357865" y="-275345"/>
            <a:ext cx="6240274" cy="10837690"/>
            <a:chOff x="0" y="0"/>
            <a:chExt cx="966782" cy="167904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66782" cy="1679042"/>
            </a:xfrm>
            <a:custGeom>
              <a:avLst/>
              <a:gdLst/>
              <a:ahLst/>
              <a:cxnLst/>
              <a:rect l="l" t="t" r="r" b="b"/>
              <a:pathLst>
                <a:path w="966782" h="1679042">
                  <a:moveTo>
                    <a:pt x="0" y="0"/>
                  </a:moveTo>
                  <a:lnTo>
                    <a:pt x="966782" y="0"/>
                  </a:lnTo>
                  <a:lnTo>
                    <a:pt x="966782" y="1679042"/>
                  </a:lnTo>
                  <a:lnTo>
                    <a:pt x="0" y="1679042"/>
                  </a:lnTo>
                  <a:close/>
                </a:path>
              </a:pathLst>
            </a:custGeom>
            <a:blipFill>
              <a:blip r:embed="rId2"/>
              <a:stretch>
                <a:fillRect l="-80254" r="-80254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7892026" y="505186"/>
            <a:ext cx="8931678" cy="8931678"/>
          </a:xfrm>
          <a:custGeom>
            <a:avLst/>
            <a:gdLst/>
            <a:ahLst/>
            <a:cxnLst/>
            <a:rect l="l" t="t" r="r" b="b"/>
            <a:pathLst>
              <a:path w="8931678" h="8931678">
                <a:moveTo>
                  <a:pt x="0" y="0"/>
                </a:moveTo>
                <a:lnTo>
                  <a:pt x="8931677" y="0"/>
                </a:lnTo>
                <a:lnTo>
                  <a:pt x="8931677" y="8931678"/>
                </a:lnTo>
                <a:lnTo>
                  <a:pt x="0" y="8931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71217" y="984378"/>
            <a:ext cx="7973295" cy="7973295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40988" y="1554149"/>
            <a:ext cx="6833752" cy="68337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279685" y="1892846"/>
            <a:ext cx="6156359" cy="615635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-2275729" y="3407036"/>
            <a:ext cx="14364637" cy="2777483"/>
            <a:chOff x="0" y="0"/>
            <a:chExt cx="2101827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01827" cy="406400"/>
            </a:xfrm>
            <a:custGeom>
              <a:avLst/>
              <a:gdLst/>
              <a:ahLst/>
              <a:cxnLst/>
              <a:rect l="l" t="t" r="r" b="b"/>
              <a:pathLst>
                <a:path w="2101827" h="406400">
                  <a:moveTo>
                    <a:pt x="1898627" y="0"/>
                  </a:moveTo>
                  <a:cubicBezTo>
                    <a:pt x="2010851" y="0"/>
                    <a:pt x="2101827" y="90976"/>
                    <a:pt x="2101827" y="203200"/>
                  </a:cubicBezTo>
                  <a:cubicBezTo>
                    <a:pt x="2101827" y="315424"/>
                    <a:pt x="2010851" y="406400"/>
                    <a:pt x="18986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1018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-2275729" y="6659381"/>
            <a:ext cx="14364637" cy="2777483"/>
            <a:chOff x="0" y="0"/>
            <a:chExt cx="2101827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101827" cy="406400"/>
            </a:xfrm>
            <a:custGeom>
              <a:avLst/>
              <a:gdLst/>
              <a:ahLst/>
              <a:cxnLst/>
              <a:rect l="l" t="t" r="r" b="b"/>
              <a:pathLst>
                <a:path w="2101827" h="406400">
                  <a:moveTo>
                    <a:pt x="1898627" y="0"/>
                  </a:moveTo>
                  <a:cubicBezTo>
                    <a:pt x="2010851" y="0"/>
                    <a:pt x="2101827" y="90976"/>
                    <a:pt x="2101827" y="203200"/>
                  </a:cubicBezTo>
                  <a:cubicBezTo>
                    <a:pt x="2101827" y="315424"/>
                    <a:pt x="2010851" y="406400"/>
                    <a:pt x="189862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10182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809700" y="1882307"/>
            <a:ext cx="8469985" cy="521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4"/>
              </a:lnSpc>
              <a:spcBef>
                <a:spcPct val="0"/>
              </a:spcBef>
            </a:pPr>
            <a:r>
              <a:rPr lang="en-US" sz="309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Berdasarkan Bahan Baku dan Proses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89908" y="6870337"/>
            <a:ext cx="7481309" cy="448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4"/>
              </a:lnSpc>
              <a:spcBef>
                <a:spcPct val="0"/>
              </a:spcBef>
            </a:pPr>
            <a:r>
              <a:rPr lang="en-US" sz="259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Ethanol Sintesis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9908" y="4235808"/>
            <a:ext cx="7652350" cy="136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11"/>
              </a:lnSpc>
              <a:spcBef>
                <a:spcPct val="0"/>
              </a:spcBef>
            </a:pPr>
            <a:r>
              <a:rPr lang="en-US" sz="193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Pengolahan dari bahan baku berpati (jagung, ubi-umbian) atau mengandung gula (molase, sorgum,a ren, dll) dan bahan berserat (sekam, tongkol jagung, tebu, kulit kakao, kopi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9908" y="7488153"/>
            <a:ext cx="9827432" cy="63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71"/>
              </a:lnSpc>
              <a:spcBef>
                <a:spcPct val="0"/>
              </a:spcBef>
            </a:pPr>
            <a:r>
              <a:rPr lang="en-US" sz="1836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Disintesis dari bahan baku antara lain minyak mentah, gas,. Saat ini produksi etanol sintesis kurang dari 5% dari total produksi etanol.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89908" y="3625479"/>
            <a:ext cx="7292344" cy="45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4"/>
              </a:lnSpc>
              <a:spcBef>
                <a:spcPct val="0"/>
              </a:spcBef>
            </a:pPr>
            <a:r>
              <a:rPr lang="en-US" sz="269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Ethanol Sintesis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77481" y="-172475"/>
            <a:ext cx="1459773" cy="10389870"/>
            <a:chOff x="0" y="0"/>
            <a:chExt cx="384467" cy="2736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467" cy="2736427"/>
            </a:xfrm>
            <a:custGeom>
              <a:avLst/>
              <a:gdLst/>
              <a:ahLst/>
              <a:cxnLst/>
              <a:rect l="l" t="t" r="r" b="b"/>
              <a:pathLst>
                <a:path w="384467" h="2736427">
                  <a:moveTo>
                    <a:pt x="0" y="0"/>
                  </a:moveTo>
                  <a:lnTo>
                    <a:pt x="384467" y="0"/>
                  </a:lnTo>
                  <a:lnTo>
                    <a:pt x="384467" y="2736427"/>
                  </a:lnTo>
                  <a:lnTo>
                    <a:pt x="0" y="27364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4467" cy="277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18590" y="-721174"/>
            <a:ext cx="16491647" cy="11008174"/>
          </a:xfrm>
          <a:custGeom>
            <a:avLst/>
            <a:gdLst/>
            <a:ahLst/>
            <a:cxnLst/>
            <a:rect l="l" t="t" r="r" b="b"/>
            <a:pathLst>
              <a:path w="16491647" h="11008174">
                <a:moveTo>
                  <a:pt x="0" y="0"/>
                </a:moveTo>
                <a:lnTo>
                  <a:pt x="16491646" y="0"/>
                </a:lnTo>
                <a:lnTo>
                  <a:pt x="16491646" y="11008174"/>
                </a:lnTo>
                <a:lnTo>
                  <a:pt x="0" y="1100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13680" y="3415407"/>
            <a:ext cx="6107270" cy="1172757"/>
            <a:chOff x="0" y="0"/>
            <a:chExt cx="844829" cy="1622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4829" cy="162229"/>
            </a:xfrm>
            <a:custGeom>
              <a:avLst/>
              <a:gdLst/>
              <a:ahLst/>
              <a:cxnLst/>
              <a:rect l="l" t="t" r="r" b="b"/>
              <a:pathLst>
                <a:path w="844829" h="162229">
                  <a:moveTo>
                    <a:pt x="641629" y="0"/>
                  </a:moveTo>
                  <a:cubicBezTo>
                    <a:pt x="753853" y="0"/>
                    <a:pt x="844829" y="36316"/>
                    <a:pt x="844829" y="81115"/>
                  </a:cubicBezTo>
                  <a:cubicBezTo>
                    <a:pt x="844829" y="125913"/>
                    <a:pt x="753853" y="162229"/>
                    <a:pt x="641629" y="162229"/>
                  </a:cubicBezTo>
                  <a:lnTo>
                    <a:pt x="203200" y="162229"/>
                  </a:lnTo>
                  <a:cubicBezTo>
                    <a:pt x="90976" y="162229"/>
                    <a:pt x="0" y="125913"/>
                    <a:pt x="0" y="81115"/>
                  </a:cubicBezTo>
                  <a:cubicBezTo>
                    <a:pt x="0" y="3631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44829" cy="200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9908" y="3464903"/>
            <a:ext cx="5773864" cy="1073766"/>
            <a:chOff x="0" y="0"/>
            <a:chExt cx="844829" cy="1571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44829" cy="157113"/>
            </a:xfrm>
            <a:custGeom>
              <a:avLst/>
              <a:gdLst/>
              <a:ahLst/>
              <a:cxnLst/>
              <a:rect l="l" t="t" r="r" b="b"/>
              <a:pathLst>
                <a:path w="844829" h="157113">
                  <a:moveTo>
                    <a:pt x="641629" y="0"/>
                  </a:moveTo>
                  <a:cubicBezTo>
                    <a:pt x="753853" y="0"/>
                    <a:pt x="844829" y="35171"/>
                    <a:pt x="844829" y="78556"/>
                  </a:cubicBezTo>
                  <a:cubicBezTo>
                    <a:pt x="844829" y="121942"/>
                    <a:pt x="753853" y="157113"/>
                    <a:pt x="641629" y="157113"/>
                  </a:cubicBezTo>
                  <a:lnTo>
                    <a:pt x="203200" y="157113"/>
                  </a:lnTo>
                  <a:cubicBezTo>
                    <a:pt x="90976" y="157113"/>
                    <a:pt x="0" y="121942"/>
                    <a:pt x="0" y="78556"/>
                  </a:cubicBezTo>
                  <a:cubicBezTo>
                    <a:pt x="0" y="3517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072057">
                <a:alpha val="84706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44829" cy="1952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23205" y="4929375"/>
            <a:ext cx="6107270" cy="1726688"/>
            <a:chOff x="0" y="0"/>
            <a:chExt cx="844829" cy="2388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44829" cy="238856"/>
            </a:xfrm>
            <a:custGeom>
              <a:avLst/>
              <a:gdLst/>
              <a:ahLst/>
              <a:cxnLst/>
              <a:rect l="l" t="t" r="r" b="b"/>
              <a:pathLst>
                <a:path w="844829" h="238856">
                  <a:moveTo>
                    <a:pt x="641629" y="0"/>
                  </a:moveTo>
                  <a:cubicBezTo>
                    <a:pt x="753853" y="0"/>
                    <a:pt x="844829" y="53470"/>
                    <a:pt x="844829" y="119428"/>
                  </a:cubicBezTo>
                  <a:cubicBezTo>
                    <a:pt x="844829" y="185386"/>
                    <a:pt x="753853" y="238856"/>
                    <a:pt x="641629" y="238856"/>
                  </a:cubicBezTo>
                  <a:lnTo>
                    <a:pt x="203200" y="238856"/>
                  </a:lnTo>
                  <a:cubicBezTo>
                    <a:pt x="90976" y="238856"/>
                    <a:pt x="0" y="185386"/>
                    <a:pt x="0" y="119428"/>
                  </a:cubicBezTo>
                  <a:cubicBezTo>
                    <a:pt x="0" y="5347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44829" cy="276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9908" y="5025758"/>
            <a:ext cx="5773864" cy="1550016"/>
            <a:chOff x="0" y="0"/>
            <a:chExt cx="7698485" cy="2066688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698485" cy="2066688"/>
              <a:chOff x="0" y="0"/>
              <a:chExt cx="844829" cy="22679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44829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844829" h="226798">
                    <a:moveTo>
                      <a:pt x="641629" y="0"/>
                    </a:moveTo>
                    <a:cubicBezTo>
                      <a:pt x="753853" y="0"/>
                      <a:pt x="844829" y="50770"/>
                      <a:pt x="844829" y="113399"/>
                    </a:cubicBezTo>
                    <a:cubicBezTo>
                      <a:pt x="844829" y="176027"/>
                      <a:pt x="753853" y="226798"/>
                      <a:pt x="641629" y="226798"/>
                    </a:cubicBezTo>
                    <a:lnTo>
                      <a:pt x="203200" y="226798"/>
                    </a:lnTo>
                    <a:cubicBezTo>
                      <a:pt x="90976" y="226798"/>
                      <a:pt x="0" y="176027"/>
                      <a:pt x="0" y="113399"/>
                    </a:cubicBezTo>
                    <a:cubicBezTo>
                      <a:pt x="0" y="5077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72057">
                  <a:alpha val="84706"/>
                </a:srgbClr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44829" cy="2648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58983" y="396376"/>
              <a:ext cx="5681989" cy="1226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4"/>
                </a:lnSpc>
                <a:spcBef>
                  <a:spcPct val="0"/>
                </a:spcBef>
              </a:pPr>
              <a:r>
                <a:rPr lang="en-US" sz="2696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Dari Sumber Bahan Berpati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23205" y="6887278"/>
            <a:ext cx="6107270" cy="1726688"/>
            <a:chOff x="0" y="0"/>
            <a:chExt cx="844829" cy="2388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44829" cy="238856"/>
            </a:xfrm>
            <a:custGeom>
              <a:avLst/>
              <a:gdLst/>
              <a:ahLst/>
              <a:cxnLst/>
              <a:rect l="l" t="t" r="r" b="b"/>
              <a:pathLst>
                <a:path w="844829" h="238856">
                  <a:moveTo>
                    <a:pt x="641629" y="0"/>
                  </a:moveTo>
                  <a:cubicBezTo>
                    <a:pt x="753853" y="0"/>
                    <a:pt x="844829" y="53470"/>
                    <a:pt x="844829" y="119428"/>
                  </a:cubicBezTo>
                  <a:cubicBezTo>
                    <a:pt x="844829" y="185386"/>
                    <a:pt x="753853" y="238856"/>
                    <a:pt x="641629" y="238856"/>
                  </a:cubicBezTo>
                  <a:lnTo>
                    <a:pt x="203200" y="238856"/>
                  </a:lnTo>
                  <a:cubicBezTo>
                    <a:pt x="90976" y="238856"/>
                    <a:pt x="0" y="185386"/>
                    <a:pt x="0" y="119428"/>
                  </a:cubicBezTo>
                  <a:cubicBezTo>
                    <a:pt x="0" y="5347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44829" cy="2769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9908" y="6997275"/>
            <a:ext cx="5773864" cy="1550016"/>
            <a:chOff x="0" y="0"/>
            <a:chExt cx="7698485" cy="2066688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7698485" cy="2066688"/>
              <a:chOff x="0" y="0"/>
              <a:chExt cx="844829" cy="22679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44829" cy="226798"/>
              </a:xfrm>
              <a:custGeom>
                <a:avLst/>
                <a:gdLst/>
                <a:ahLst/>
                <a:cxnLst/>
                <a:rect l="l" t="t" r="r" b="b"/>
                <a:pathLst>
                  <a:path w="844829" h="226798">
                    <a:moveTo>
                      <a:pt x="641629" y="0"/>
                    </a:moveTo>
                    <a:cubicBezTo>
                      <a:pt x="753853" y="0"/>
                      <a:pt x="844829" y="50770"/>
                      <a:pt x="844829" y="113399"/>
                    </a:cubicBezTo>
                    <a:cubicBezTo>
                      <a:pt x="844829" y="176027"/>
                      <a:pt x="753853" y="226798"/>
                      <a:pt x="641629" y="226798"/>
                    </a:cubicBezTo>
                    <a:lnTo>
                      <a:pt x="203200" y="226798"/>
                    </a:lnTo>
                    <a:cubicBezTo>
                      <a:pt x="90976" y="226798"/>
                      <a:pt x="0" y="176027"/>
                      <a:pt x="0" y="113399"/>
                    </a:cubicBezTo>
                    <a:cubicBezTo>
                      <a:pt x="0" y="5077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72057">
                  <a:alpha val="84706"/>
                </a:srgbClr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44829" cy="2648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958983" y="396376"/>
              <a:ext cx="5681989" cy="1226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4"/>
                </a:lnSpc>
                <a:spcBef>
                  <a:spcPct val="0"/>
                </a:spcBef>
              </a:pPr>
              <a:r>
                <a:rPr lang="en-US" sz="2696" b="1">
                  <a:solidFill>
                    <a:srgbClr val="FFFFFF"/>
                  </a:solidFill>
                  <a:latin typeface="Garet Bold"/>
                  <a:ea typeface="Garet Bold"/>
                  <a:cs typeface="Garet Bold"/>
                  <a:sym typeface="Garet Bold"/>
                </a:rPr>
                <a:t>Dari Sumber Bahan Berserat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7611764" y="2915468"/>
            <a:ext cx="7503869" cy="6342832"/>
          </a:xfrm>
          <a:custGeom>
            <a:avLst/>
            <a:gdLst/>
            <a:ahLst/>
            <a:cxnLst/>
            <a:rect l="l" t="t" r="r" b="b"/>
            <a:pathLst>
              <a:path w="7503869" h="6342832">
                <a:moveTo>
                  <a:pt x="0" y="0"/>
                </a:moveTo>
                <a:lnTo>
                  <a:pt x="7503869" y="0"/>
                </a:lnTo>
                <a:lnTo>
                  <a:pt x="7503869" y="6342832"/>
                </a:lnTo>
                <a:lnTo>
                  <a:pt x="0" y="6342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709" r="-25896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889908" y="907487"/>
            <a:ext cx="9649636" cy="1576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63"/>
              </a:lnSpc>
            </a:pPr>
            <a:r>
              <a:rPr lang="en-US" sz="5602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Bioethanol Berdasarkan Sumber Bahan bakunya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09145" y="3750278"/>
            <a:ext cx="4261491" cy="45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4"/>
              </a:lnSpc>
              <a:spcBef>
                <a:spcPct val="0"/>
              </a:spcBef>
            </a:pPr>
            <a:r>
              <a:rPr lang="en-US" sz="269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Dari Sumber Gula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2567837"/>
            <a:ext cx="9395753" cy="7282811"/>
            <a:chOff x="0" y="0"/>
            <a:chExt cx="1921155" cy="148912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21155" cy="1489121"/>
            </a:xfrm>
            <a:custGeom>
              <a:avLst/>
              <a:gdLst/>
              <a:ahLst/>
              <a:cxnLst/>
              <a:rect l="l" t="t" r="r" b="b"/>
              <a:pathLst>
                <a:path w="1921155" h="1489121">
                  <a:moveTo>
                    <a:pt x="8240" y="0"/>
                  </a:moveTo>
                  <a:lnTo>
                    <a:pt x="1912916" y="0"/>
                  </a:lnTo>
                  <a:cubicBezTo>
                    <a:pt x="1915101" y="0"/>
                    <a:pt x="1917197" y="868"/>
                    <a:pt x="1918742" y="2413"/>
                  </a:cubicBezTo>
                  <a:cubicBezTo>
                    <a:pt x="1920287" y="3959"/>
                    <a:pt x="1921155" y="6054"/>
                    <a:pt x="1921155" y="8240"/>
                  </a:cubicBezTo>
                  <a:lnTo>
                    <a:pt x="1921155" y="1480881"/>
                  </a:lnTo>
                  <a:cubicBezTo>
                    <a:pt x="1921155" y="1485432"/>
                    <a:pt x="1917466" y="1489121"/>
                    <a:pt x="1912916" y="1489121"/>
                  </a:cubicBezTo>
                  <a:lnTo>
                    <a:pt x="8240" y="1489121"/>
                  </a:lnTo>
                  <a:cubicBezTo>
                    <a:pt x="3689" y="1489121"/>
                    <a:pt x="0" y="1485432"/>
                    <a:pt x="0" y="1480881"/>
                  </a:cubicBezTo>
                  <a:lnTo>
                    <a:pt x="0" y="8240"/>
                  </a:lnTo>
                  <a:cubicBezTo>
                    <a:pt x="0" y="3689"/>
                    <a:pt x="3689" y="0"/>
                    <a:pt x="82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21155" cy="1527221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61665" y="3042290"/>
            <a:ext cx="7562429" cy="4691216"/>
          </a:xfrm>
          <a:custGeom>
            <a:avLst/>
            <a:gdLst/>
            <a:ahLst/>
            <a:cxnLst/>
            <a:rect l="l" t="t" r="r" b="b"/>
            <a:pathLst>
              <a:path w="7562429" h="4691216">
                <a:moveTo>
                  <a:pt x="0" y="0"/>
                </a:moveTo>
                <a:lnTo>
                  <a:pt x="7562428" y="0"/>
                </a:lnTo>
                <a:lnTo>
                  <a:pt x="7562428" y="4691216"/>
                </a:lnTo>
                <a:lnTo>
                  <a:pt x="0" y="469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700" y="1076325"/>
            <a:ext cx="975196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Dari Sumber Gula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67046"/>
            <a:ext cx="8654451" cy="6545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 algn="l">
              <a:lnSpc>
                <a:spcPts val="3496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Substrat yang umum digunakan yaitu molase (gula tebu) misalnya di Brasil. </a:t>
            </a:r>
          </a:p>
          <a:p>
            <a:pPr marL="496571" lvl="1" indent="-248285" algn="l">
              <a:lnSpc>
                <a:spcPts val="3496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Sumber lain: nira, aren, bit, nipah maupun batang sorgum manis.  </a:t>
            </a:r>
          </a:p>
          <a:p>
            <a:pPr marL="496571" lvl="1" indent="-248285" algn="l">
              <a:lnSpc>
                <a:spcPts val="3496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Dapat langsung difermentasi menjadi etanol</a:t>
            </a:r>
          </a:p>
          <a:p>
            <a:pPr marL="496571" lvl="1" indent="-248285" algn="l">
              <a:lnSpc>
                <a:spcPts val="3496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bahan baku paling sering digunakan di Indoensia adalah Molasses (hasil samping dari pabrik gula tebu).</a:t>
            </a:r>
          </a:p>
          <a:p>
            <a:pPr marL="496571" lvl="1" indent="-248285" algn="l">
              <a:lnSpc>
                <a:spcPts val="3496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Molasses tersedia cukup banyak, mudah didapat, tidak membutuhkan banyak perlakuan awal, penanganan mudah dan dapat disimpan dalam waktu yang lama tanpa perlakuan khusus</a:t>
            </a:r>
          </a:p>
          <a:p>
            <a:pPr marL="496571" lvl="1" indent="-248285" algn="l">
              <a:lnSpc>
                <a:spcPts val="3496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Bahan baku yang masuk pabrik terlebih dahulu diukur total sugar as invert (TSAI)</a:t>
            </a:r>
          </a:p>
          <a:p>
            <a:pPr marL="496571" lvl="1" indent="-248285" algn="l">
              <a:lnSpc>
                <a:spcPts val="3496"/>
              </a:lnSpc>
              <a:buFont typeface="Arial"/>
              <a:buChar char="•"/>
            </a:pPr>
            <a:r>
              <a:rPr lang="en-US" sz="23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molasses dapat diterima sebagai bahan baku pada fermentasi ethanol jika TSAI&gt; 52%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3042290"/>
            <a:ext cx="6908137" cy="5548021"/>
            <a:chOff x="0" y="0"/>
            <a:chExt cx="1412511" cy="1134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511" cy="1134407"/>
            </a:xfrm>
            <a:custGeom>
              <a:avLst/>
              <a:gdLst/>
              <a:ahLst/>
              <a:cxnLst/>
              <a:rect l="l" t="t" r="r" b="b"/>
              <a:pathLst>
                <a:path w="1412511" h="1134407">
                  <a:moveTo>
                    <a:pt x="11207" y="0"/>
                  </a:moveTo>
                  <a:lnTo>
                    <a:pt x="1401304" y="0"/>
                  </a:lnTo>
                  <a:cubicBezTo>
                    <a:pt x="1407494" y="0"/>
                    <a:pt x="1412511" y="5018"/>
                    <a:pt x="1412511" y="11207"/>
                  </a:cubicBezTo>
                  <a:lnTo>
                    <a:pt x="1412511" y="1123200"/>
                  </a:lnTo>
                  <a:cubicBezTo>
                    <a:pt x="1412511" y="1126173"/>
                    <a:pt x="1411330" y="1129023"/>
                    <a:pt x="1409229" y="1131125"/>
                  </a:cubicBezTo>
                  <a:cubicBezTo>
                    <a:pt x="1407127" y="1133227"/>
                    <a:pt x="1404276" y="1134407"/>
                    <a:pt x="1401304" y="1134407"/>
                  </a:cubicBezTo>
                  <a:lnTo>
                    <a:pt x="11207" y="1134407"/>
                  </a:lnTo>
                  <a:cubicBezTo>
                    <a:pt x="8235" y="1134407"/>
                    <a:pt x="5384" y="1133227"/>
                    <a:pt x="3282" y="1131125"/>
                  </a:cubicBezTo>
                  <a:cubicBezTo>
                    <a:pt x="1181" y="1129023"/>
                    <a:pt x="0" y="1126173"/>
                    <a:pt x="0" y="1123200"/>
                  </a:cubicBezTo>
                  <a:lnTo>
                    <a:pt x="0" y="11207"/>
                  </a:lnTo>
                  <a:cubicBezTo>
                    <a:pt x="0" y="8235"/>
                    <a:pt x="1181" y="5384"/>
                    <a:pt x="3282" y="3282"/>
                  </a:cubicBezTo>
                  <a:cubicBezTo>
                    <a:pt x="5384" y="1181"/>
                    <a:pt x="8235" y="0"/>
                    <a:pt x="1120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12511" cy="1172507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98909" y="2058365"/>
            <a:ext cx="7061826" cy="6170270"/>
          </a:xfrm>
          <a:custGeom>
            <a:avLst/>
            <a:gdLst/>
            <a:ahLst/>
            <a:cxnLst/>
            <a:rect l="l" t="t" r="r" b="b"/>
            <a:pathLst>
              <a:path w="7061826" h="6170270">
                <a:moveTo>
                  <a:pt x="0" y="0"/>
                </a:moveTo>
                <a:lnTo>
                  <a:pt x="7061825" y="0"/>
                </a:lnTo>
                <a:lnTo>
                  <a:pt x="7061825" y="6170270"/>
                </a:lnTo>
                <a:lnTo>
                  <a:pt x="0" y="617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700" y="1076325"/>
            <a:ext cx="975196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Dari Sumber Gula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8572" y="3510539"/>
            <a:ext cx="5623018" cy="428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Aren potensial menjadi bahan baku bioetanol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Aren (</a:t>
            </a:r>
            <a:r>
              <a:rPr lang="en-US" sz="2214" b="1" i="1">
                <a:solidFill>
                  <a:srgbClr val="000000"/>
                </a:solidFill>
                <a:latin typeface="Garet Bold Italics"/>
                <a:ea typeface="Garet Bold Italics"/>
                <a:cs typeface="Garet Bold Italics"/>
                <a:sym typeface="Garet Bold Italics"/>
              </a:rPr>
              <a:t>Arenga pinnata)</a:t>
            </a: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memiliki produktifitas tinggi, dapat ditanam diantara tanaman yang sudah ada atau untuk reboisasi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Pengolahan nira aren menjadi alkohol sudah dilakukan sejak dulu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sumber gula lainnya: nipah, nira kelapa, nira dari tanaman palem-paleman lainnya.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3042290"/>
            <a:ext cx="6908137" cy="5548021"/>
            <a:chOff x="0" y="0"/>
            <a:chExt cx="1412511" cy="1134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511" cy="1134407"/>
            </a:xfrm>
            <a:custGeom>
              <a:avLst/>
              <a:gdLst/>
              <a:ahLst/>
              <a:cxnLst/>
              <a:rect l="l" t="t" r="r" b="b"/>
              <a:pathLst>
                <a:path w="1412511" h="1134407">
                  <a:moveTo>
                    <a:pt x="11207" y="0"/>
                  </a:moveTo>
                  <a:lnTo>
                    <a:pt x="1401304" y="0"/>
                  </a:lnTo>
                  <a:cubicBezTo>
                    <a:pt x="1407494" y="0"/>
                    <a:pt x="1412511" y="5018"/>
                    <a:pt x="1412511" y="11207"/>
                  </a:cubicBezTo>
                  <a:lnTo>
                    <a:pt x="1412511" y="1123200"/>
                  </a:lnTo>
                  <a:cubicBezTo>
                    <a:pt x="1412511" y="1126173"/>
                    <a:pt x="1411330" y="1129023"/>
                    <a:pt x="1409229" y="1131125"/>
                  </a:cubicBezTo>
                  <a:cubicBezTo>
                    <a:pt x="1407127" y="1133227"/>
                    <a:pt x="1404276" y="1134407"/>
                    <a:pt x="1401304" y="1134407"/>
                  </a:cubicBezTo>
                  <a:lnTo>
                    <a:pt x="11207" y="1134407"/>
                  </a:lnTo>
                  <a:cubicBezTo>
                    <a:pt x="8235" y="1134407"/>
                    <a:pt x="5384" y="1133227"/>
                    <a:pt x="3282" y="1131125"/>
                  </a:cubicBezTo>
                  <a:cubicBezTo>
                    <a:pt x="1181" y="1129023"/>
                    <a:pt x="0" y="1126173"/>
                    <a:pt x="0" y="1123200"/>
                  </a:cubicBezTo>
                  <a:lnTo>
                    <a:pt x="0" y="11207"/>
                  </a:lnTo>
                  <a:cubicBezTo>
                    <a:pt x="0" y="8235"/>
                    <a:pt x="1181" y="5384"/>
                    <a:pt x="3282" y="3282"/>
                  </a:cubicBezTo>
                  <a:cubicBezTo>
                    <a:pt x="5384" y="1181"/>
                    <a:pt x="8235" y="0"/>
                    <a:pt x="1120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12511" cy="1172507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19579" y="2651405"/>
            <a:ext cx="8439721" cy="6329790"/>
          </a:xfrm>
          <a:custGeom>
            <a:avLst/>
            <a:gdLst/>
            <a:ahLst/>
            <a:cxnLst/>
            <a:rect l="l" t="t" r="r" b="b"/>
            <a:pathLst>
              <a:path w="8439721" h="6329790">
                <a:moveTo>
                  <a:pt x="0" y="0"/>
                </a:moveTo>
                <a:lnTo>
                  <a:pt x="8439721" y="0"/>
                </a:lnTo>
                <a:lnTo>
                  <a:pt x="8439721" y="6329791"/>
                </a:lnTo>
                <a:lnTo>
                  <a:pt x="0" y="632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700" y="1076325"/>
            <a:ext cx="975196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Dari Sumber Gula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8572" y="3510539"/>
            <a:ext cx="5623018" cy="4287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Sweet sorgum juga dapat dimanfaatkan sebagai sumber gula 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Banyak dilakukan di Amerika latin, Afrika dan Cina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cina temah memperoleh varietas sweet sorgum dengan tinggi batang 5 meter dan kandungan gula tinggi.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per hektar sweet sorgum dapat menghasilkan sekitar 7000liter bioethanol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011660"/>
            <a:ext cx="8737471" cy="5155108"/>
          </a:xfrm>
          <a:custGeom>
            <a:avLst/>
            <a:gdLst/>
            <a:ahLst/>
            <a:cxnLst/>
            <a:rect l="l" t="t" r="r" b="b"/>
            <a:pathLst>
              <a:path w="8737471" h="5155108">
                <a:moveTo>
                  <a:pt x="0" y="0"/>
                </a:moveTo>
                <a:lnTo>
                  <a:pt x="8737471" y="0"/>
                </a:lnTo>
                <a:lnTo>
                  <a:pt x="8737471" y="5155107"/>
                </a:lnTo>
                <a:lnTo>
                  <a:pt x="0" y="51551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012921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68308" y="2091226"/>
            <a:ext cx="829786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Potensi etanol dari bahan baku sumber gula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1899" y="0"/>
            <a:ext cx="7206101" cy="720610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1334697" y="0"/>
            <a:ext cx="6953303" cy="69533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09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16222" y="3032790"/>
            <a:ext cx="10307123" cy="4959683"/>
            <a:chOff x="0" y="0"/>
            <a:chExt cx="1318552" cy="6344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18552" cy="634474"/>
            </a:xfrm>
            <a:custGeom>
              <a:avLst/>
              <a:gdLst/>
              <a:ahLst/>
              <a:cxnLst/>
              <a:rect l="l" t="t" r="r" b="b"/>
              <a:pathLst>
                <a:path w="1318552" h="634474">
                  <a:moveTo>
                    <a:pt x="1115352" y="0"/>
                  </a:moveTo>
                  <a:cubicBezTo>
                    <a:pt x="1227577" y="0"/>
                    <a:pt x="1318552" y="142032"/>
                    <a:pt x="1318552" y="317237"/>
                  </a:cubicBezTo>
                  <a:cubicBezTo>
                    <a:pt x="1318552" y="492442"/>
                    <a:pt x="1227577" y="634474"/>
                    <a:pt x="1115352" y="634474"/>
                  </a:cubicBezTo>
                  <a:lnTo>
                    <a:pt x="203200" y="634474"/>
                  </a:lnTo>
                  <a:cubicBezTo>
                    <a:pt x="90976" y="634474"/>
                    <a:pt x="0" y="492442"/>
                    <a:pt x="0" y="317237"/>
                  </a:cubicBezTo>
                  <a:cubicBezTo>
                    <a:pt x="0" y="1420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18552" cy="672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89908" y="932091"/>
            <a:ext cx="6996238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64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Bahan Baku Sumber pati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790" y="3180851"/>
            <a:ext cx="8275531" cy="4172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Proses lebih panjang dibanding bahan baku sumber gula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Pati diubah terlebih dahulu menjadi glukosa melalui hidrolisis asam/ enzimatik untuk menghasilkan glukosa ==&gt; fermentasi alkohol .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Harga substrat, misal dari jagung masih relatif mahal (60% biaya produksi)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di Indonesia, ubi kayu atau singkong (</a:t>
            </a:r>
            <a:r>
              <a:rPr lang="en-US" sz="2236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Manihot esculenta</a:t>
            </a: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) relatif murah dan melimpah sepanjang tahun.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7634" y="0"/>
            <a:ext cx="10510366" cy="10544951"/>
          </a:xfrm>
          <a:custGeom>
            <a:avLst/>
            <a:gdLst/>
            <a:ahLst/>
            <a:cxnLst/>
            <a:rect l="l" t="t" r="r" b="b"/>
            <a:pathLst>
              <a:path w="10510366" h="10544951">
                <a:moveTo>
                  <a:pt x="0" y="0"/>
                </a:moveTo>
                <a:lnTo>
                  <a:pt x="10510366" y="0"/>
                </a:lnTo>
                <a:lnTo>
                  <a:pt x="10510366" y="10544951"/>
                </a:lnTo>
                <a:lnTo>
                  <a:pt x="0" y="10544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2893" r="-1035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31617" y="0"/>
            <a:ext cx="9256383" cy="925638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9944071" y="0"/>
            <a:ext cx="8343929" cy="8343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662" r="-4043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2631918" y="3407036"/>
            <a:ext cx="12884486" cy="3176829"/>
            <a:chOff x="0" y="0"/>
            <a:chExt cx="1648265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8265" cy="406400"/>
            </a:xfrm>
            <a:custGeom>
              <a:avLst/>
              <a:gdLst/>
              <a:ahLst/>
              <a:cxnLst/>
              <a:rect l="l" t="t" r="r" b="b"/>
              <a:pathLst>
                <a:path w="1648265" h="406400">
                  <a:moveTo>
                    <a:pt x="1445065" y="0"/>
                  </a:moveTo>
                  <a:cubicBezTo>
                    <a:pt x="1557289" y="0"/>
                    <a:pt x="1648265" y="90976"/>
                    <a:pt x="1648265" y="203200"/>
                  </a:cubicBezTo>
                  <a:cubicBezTo>
                    <a:pt x="1648265" y="315424"/>
                    <a:pt x="1557289" y="406400"/>
                    <a:pt x="14450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4826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2830909" y="7219280"/>
            <a:ext cx="8233030" cy="8229600"/>
          </a:xfrm>
          <a:custGeom>
            <a:avLst/>
            <a:gdLst/>
            <a:ahLst/>
            <a:cxnLst/>
            <a:rect l="l" t="t" r="r" b="b"/>
            <a:pathLst>
              <a:path w="8233030" h="8229600">
                <a:moveTo>
                  <a:pt x="0" y="0"/>
                </a:moveTo>
                <a:lnTo>
                  <a:pt x="8233031" y="0"/>
                </a:lnTo>
                <a:lnTo>
                  <a:pt x="82330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418891" y="5272475"/>
            <a:ext cx="4806919" cy="5147972"/>
          </a:xfrm>
          <a:custGeom>
            <a:avLst/>
            <a:gdLst/>
            <a:ahLst/>
            <a:cxnLst/>
            <a:rect l="l" t="t" r="r" b="b"/>
            <a:pathLst>
              <a:path w="4806919" h="5147972">
                <a:moveTo>
                  <a:pt x="0" y="0"/>
                </a:moveTo>
                <a:lnTo>
                  <a:pt x="4806918" y="0"/>
                </a:lnTo>
                <a:lnTo>
                  <a:pt x="4806918" y="5147972"/>
                </a:lnTo>
                <a:lnTo>
                  <a:pt x="0" y="5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89908" y="932091"/>
            <a:ext cx="6996238" cy="274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64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Tujuan</a:t>
            </a:r>
          </a:p>
          <a:p>
            <a:pPr algn="l">
              <a:lnSpc>
                <a:spcPts val="7149"/>
              </a:lnSpc>
            </a:pPr>
            <a:r>
              <a:rPr lang="en-US" sz="64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Pembelajaran</a:t>
            </a:r>
          </a:p>
          <a:p>
            <a:pPr algn="l">
              <a:lnSpc>
                <a:spcPts val="7149"/>
              </a:lnSpc>
            </a:pPr>
            <a:endParaRPr lang="en-US" sz="6499" b="1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9908" y="3850838"/>
            <a:ext cx="9256383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9770" lvl="1" indent="-219885"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Menguasai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pemanfaatan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bioteknologi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di </a:t>
            </a: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bidang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energi</a:t>
            </a:r>
            <a:endParaRPr lang="en-US" sz="2800" b="1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39770" lvl="1" indent="-219885"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Memahami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konsep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biomassa</a:t>
            </a:r>
            <a:endParaRPr lang="en-US" sz="2800" b="1" dirty="0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39770" lvl="1" indent="-219885">
              <a:buFont typeface="Arial"/>
              <a:buChar char="•"/>
            </a:pP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Menguasai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jenis-jenis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bioenergi</a:t>
            </a:r>
            <a:r>
              <a:rPr lang="en-US" sz="2800" b="1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: bioethanol, </a:t>
            </a:r>
          </a:p>
        </p:txBody>
      </p: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3E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81899" y="0"/>
            <a:ext cx="7206101" cy="720610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1334697" y="0"/>
            <a:ext cx="6953303" cy="6953303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50093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16222" y="3032790"/>
            <a:ext cx="13248833" cy="7009966"/>
            <a:chOff x="0" y="0"/>
            <a:chExt cx="1694874" cy="8967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94874" cy="896759"/>
            </a:xfrm>
            <a:custGeom>
              <a:avLst/>
              <a:gdLst/>
              <a:ahLst/>
              <a:cxnLst/>
              <a:rect l="l" t="t" r="r" b="b"/>
              <a:pathLst>
                <a:path w="1694874" h="896759">
                  <a:moveTo>
                    <a:pt x="1491674" y="0"/>
                  </a:moveTo>
                  <a:cubicBezTo>
                    <a:pt x="1603899" y="0"/>
                    <a:pt x="1694874" y="200746"/>
                    <a:pt x="1694874" y="448380"/>
                  </a:cubicBezTo>
                  <a:cubicBezTo>
                    <a:pt x="1694874" y="696013"/>
                    <a:pt x="1603899" y="896759"/>
                    <a:pt x="1491674" y="896759"/>
                  </a:cubicBezTo>
                  <a:lnTo>
                    <a:pt x="203200" y="896759"/>
                  </a:lnTo>
                  <a:cubicBezTo>
                    <a:pt x="90976" y="896759"/>
                    <a:pt x="0" y="696013"/>
                    <a:pt x="0" y="448380"/>
                  </a:cubicBezTo>
                  <a:cubicBezTo>
                    <a:pt x="0" y="20074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94874" cy="934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89908" y="932091"/>
            <a:ext cx="6996238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64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Bahan Baku Sumber pati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69618" y="3662222"/>
            <a:ext cx="10914155" cy="501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di Indonesia, ubi kayu atau singkong (</a:t>
            </a:r>
            <a:r>
              <a:rPr lang="en-US" sz="2236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Manihot esculenta</a:t>
            </a: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) relatif murah dan melimpah sepanjang tahun.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Singkong dapat tumbuh di lahan dengan tingkat hara rendah dan bisa menghasilkan pati dalam jumlah besar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Kingdom : Plantae; 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Divisi : Spermatophyta; 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Sub Divisi : Angiospermae ; 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Kelas : Dicotyledoneae; 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Ordo : Euphorbiales; 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Famili : Euphorbiaceae; 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Genus : Manihot; </a:t>
            </a:r>
          </a:p>
          <a:p>
            <a:pPr marL="482949" lvl="1" indent="-241475" algn="just">
              <a:lnSpc>
                <a:spcPts val="3355"/>
              </a:lnSpc>
              <a:buFont typeface="Arial"/>
              <a:buChar char="•"/>
            </a:pP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Spesies : </a:t>
            </a:r>
            <a:r>
              <a:rPr lang="en-US" sz="2236" i="1">
                <a:solidFill>
                  <a:srgbClr val="000000"/>
                </a:solidFill>
                <a:latin typeface="Garet Italics"/>
                <a:ea typeface="Garet Italics"/>
                <a:cs typeface="Garet Italics"/>
                <a:sym typeface="Garet Italics"/>
              </a:rPr>
              <a:t>Manihot esculenta</a:t>
            </a:r>
            <a:r>
              <a:rPr lang="en-US" sz="2236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7181" y="4187974"/>
            <a:ext cx="10527591" cy="4050477"/>
          </a:xfrm>
          <a:custGeom>
            <a:avLst/>
            <a:gdLst/>
            <a:ahLst/>
            <a:cxnLst/>
            <a:rect l="l" t="t" r="r" b="b"/>
            <a:pathLst>
              <a:path w="10527591" h="4050477">
                <a:moveTo>
                  <a:pt x="0" y="0"/>
                </a:moveTo>
                <a:lnTo>
                  <a:pt x="10527591" y="0"/>
                </a:lnTo>
                <a:lnTo>
                  <a:pt x="10527591" y="4050477"/>
                </a:lnTo>
                <a:lnTo>
                  <a:pt x="0" y="40504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08051" y="222857"/>
            <a:ext cx="11302499" cy="10064143"/>
          </a:xfrm>
          <a:custGeom>
            <a:avLst/>
            <a:gdLst/>
            <a:ahLst/>
            <a:cxnLst/>
            <a:rect l="l" t="t" r="r" b="b"/>
            <a:pathLst>
              <a:path w="11302499" h="10064143">
                <a:moveTo>
                  <a:pt x="0" y="0"/>
                </a:moveTo>
                <a:lnTo>
                  <a:pt x="11302498" y="0"/>
                </a:lnTo>
                <a:lnTo>
                  <a:pt x="11302498" y="10064143"/>
                </a:lnTo>
                <a:lnTo>
                  <a:pt x="0" y="10064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608" t="-2214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2840024"/>
            <a:ext cx="1049615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Perkiraan hasil etanol dari sumber pati tanaman pangan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3042290"/>
            <a:ext cx="6908137" cy="5548021"/>
            <a:chOff x="0" y="0"/>
            <a:chExt cx="1412511" cy="1134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2511" cy="1134407"/>
            </a:xfrm>
            <a:custGeom>
              <a:avLst/>
              <a:gdLst/>
              <a:ahLst/>
              <a:cxnLst/>
              <a:rect l="l" t="t" r="r" b="b"/>
              <a:pathLst>
                <a:path w="1412511" h="1134407">
                  <a:moveTo>
                    <a:pt x="11207" y="0"/>
                  </a:moveTo>
                  <a:lnTo>
                    <a:pt x="1401304" y="0"/>
                  </a:lnTo>
                  <a:cubicBezTo>
                    <a:pt x="1407494" y="0"/>
                    <a:pt x="1412511" y="5018"/>
                    <a:pt x="1412511" y="11207"/>
                  </a:cubicBezTo>
                  <a:lnTo>
                    <a:pt x="1412511" y="1123200"/>
                  </a:lnTo>
                  <a:cubicBezTo>
                    <a:pt x="1412511" y="1126173"/>
                    <a:pt x="1411330" y="1129023"/>
                    <a:pt x="1409229" y="1131125"/>
                  </a:cubicBezTo>
                  <a:cubicBezTo>
                    <a:pt x="1407127" y="1133227"/>
                    <a:pt x="1404276" y="1134407"/>
                    <a:pt x="1401304" y="1134407"/>
                  </a:cubicBezTo>
                  <a:lnTo>
                    <a:pt x="11207" y="1134407"/>
                  </a:lnTo>
                  <a:cubicBezTo>
                    <a:pt x="8235" y="1134407"/>
                    <a:pt x="5384" y="1133227"/>
                    <a:pt x="3282" y="1131125"/>
                  </a:cubicBezTo>
                  <a:cubicBezTo>
                    <a:pt x="1181" y="1129023"/>
                    <a:pt x="0" y="1126173"/>
                    <a:pt x="0" y="1123200"/>
                  </a:cubicBezTo>
                  <a:lnTo>
                    <a:pt x="0" y="11207"/>
                  </a:lnTo>
                  <a:cubicBezTo>
                    <a:pt x="0" y="8235"/>
                    <a:pt x="1181" y="5384"/>
                    <a:pt x="3282" y="3282"/>
                  </a:cubicBezTo>
                  <a:cubicBezTo>
                    <a:pt x="5384" y="1181"/>
                    <a:pt x="8235" y="0"/>
                    <a:pt x="1120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12511" cy="1172507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19579" y="2651405"/>
            <a:ext cx="8439721" cy="6329790"/>
          </a:xfrm>
          <a:custGeom>
            <a:avLst/>
            <a:gdLst/>
            <a:ahLst/>
            <a:cxnLst/>
            <a:rect l="l" t="t" r="r" b="b"/>
            <a:pathLst>
              <a:path w="8439721" h="6329790">
                <a:moveTo>
                  <a:pt x="0" y="0"/>
                </a:moveTo>
                <a:lnTo>
                  <a:pt x="8439721" y="0"/>
                </a:lnTo>
                <a:lnTo>
                  <a:pt x="8439721" y="6329791"/>
                </a:lnTo>
                <a:lnTo>
                  <a:pt x="0" y="63297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700" y="1076325"/>
            <a:ext cx="975196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Pembuatan Bioethanol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8572" y="3510539"/>
            <a:ext cx="5623018" cy="5068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bahan baku dan Proses pngolahan berbeda akan menghasilkan kadar ethanol berbeda.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Ethanol biasa digunakan untuk industri farmasi dan bahan bakar. 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Bioethanol kadar 95-99% digunakan di insdustri farmasi dan campuran bahan bakar kendaraan bermotor.</a:t>
            </a:r>
          </a:p>
          <a:p>
            <a:pPr marL="478082" lvl="1" indent="-239041" algn="l">
              <a:lnSpc>
                <a:spcPts val="3100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ethanol harus anhydrous (kering) agar dapat digunakan untuk bahan bakar kendaraan bermotor agar tidak korosif.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3042290"/>
            <a:ext cx="9511104" cy="5548021"/>
            <a:chOff x="0" y="0"/>
            <a:chExt cx="1944741" cy="1134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44741" cy="1134407"/>
            </a:xfrm>
            <a:custGeom>
              <a:avLst/>
              <a:gdLst/>
              <a:ahLst/>
              <a:cxnLst/>
              <a:rect l="l" t="t" r="r" b="b"/>
              <a:pathLst>
                <a:path w="1944741" h="1134407">
                  <a:moveTo>
                    <a:pt x="8140" y="0"/>
                  </a:moveTo>
                  <a:lnTo>
                    <a:pt x="1936602" y="0"/>
                  </a:lnTo>
                  <a:cubicBezTo>
                    <a:pt x="1941097" y="0"/>
                    <a:pt x="1944741" y="3644"/>
                    <a:pt x="1944741" y="8140"/>
                  </a:cubicBezTo>
                  <a:lnTo>
                    <a:pt x="1944741" y="1126267"/>
                  </a:lnTo>
                  <a:cubicBezTo>
                    <a:pt x="1944741" y="1130763"/>
                    <a:pt x="1941097" y="1134407"/>
                    <a:pt x="1936602" y="1134407"/>
                  </a:cubicBezTo>
                  <a:lnTo>
                    <a:pt x="8140" y="1134407"/>
                  </a:lnTo>
                  <a:cubicBezTo>
                    <a:pt x="3644" y="1134407"/>
                    <a:pt x="0" y="1130763"/>
                    <a:pt x="0" y="1126267"/>
                  </a:cubicBezTo>
                  <a:lnTo>
                    <a:pt x="0" y="8140"/>
                  </a:lnTo>
                  <a:cubicBezTo>
                    <a:pt x="0" y="3644"/>
                    <a:pt x="3644" y="0"/>
                    <a:pt x="814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44741" cy="1172507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67925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700" y="1076325"/>
            <a:ext cx="975196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Pembuatan Bioethanol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8572" y="3484006"/>
            <a:ext cx="9007432" cy="444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8082" lvl="1" indent="-239041" algn="l">
              <a:lnSpc>
                <a:spcPts val="3565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Produksi ethanol/bioethanol dengan bahan baku tanaman yang mengandung pati :</a:t>
            </a:r>
          </a:p>
          <a:p>
            <a:pPr algn="l">
              <a:lnSpc>
                <a:spcPts val="3565"/>
              </a:lnSpc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       Konversi karbohidrat==&gt; menjadi gula (glukosa) larut air</a:t>
            </a:r>
          </a:p>
          <a:p>
            <a:pPr algn="l">
              <a:lnSpc>
                <a:spcPts val="3565"/>
              </a:lnSpc>
            </a:pPr>
            <a:endParaRPr lang="en-US" sz="2214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78082" lvl="1" indent="-239041" algn="l">
              <a:lnSpc>
                <a:spcPts val="3565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Glukosa dapat dibuat dari pati-patian dan prosesnya dapat dibedakan berdasarkan zat pembantu yang digunakan: Hidrolisa asam (misal asam sulfat)dan atau hidrolisa enzim.</a:t>
            </a:r>
          </a:p>
          <a:p>
            <a:pPr algn="l">
              <a:lnSpc>
                <a:spcPts val="3565"/>
              </a:lnSpc>
            </a:pPr>
            <a:endParaRPr lang="en-US" sz="2214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78082" lvl="1" indent="-239041" algn="l">
              <a:lnSpc>
                <a:spcPts val="3565"/>
              </a:lnSpc>
              <a:buFont typeface="Arial"/>
              <a:buChar char="•"/>
            </a:pPr>
            <a:r>
              <a:rPr lang="en-US" sz="22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Saat ini hidrolisa enzim lebih banyak digunakan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3748" y="2486565"/>
            <a:ext cx="8829199" cy="5313870"/>
          </a:xfrm>
          <a:custGeom>
            <a:avLst/>
            <a:gdLst/>
            <a:ahLst/>
            <a:cxnLst/>
            <a:rect l="l" t="t" r="r" b="b"/>
            <a:pathLst>
              <a:path w="8829199" h="5313870">
                <a:moveTo>
                  <a:pt x="0" y="0"/>
                </a:moveTo>
                <a:lnTo>
                  <a:pt x="8829199" y="0"/>
                </a:lnTo>
                <a:lnTo>
                  <a:pt x="8829199" y="5313870"/>
                </a:lnTo>
                <a:lnTo>
                  <a:pt x="0" y="5313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244438" y="-308441"/>
            <a:ext cx="15873319" cy="10595441"/>
          </a:xfrm>
          <a:custGeom>
            <a:avLst/>
            <a:gdLst/>
            <a:ahLst/>
            <a:cxnLst/>
            <a:rect l="l" t="t" r="r" b="b"/>
            <a:pathLst>
              <a:path w="15873319" h="10595441">
                <a:moveTo>
                  <a:pt x="0" y="0"/>
                </a:moveTo>
                <a:lnTo>
                  <a:pt x="15873320" y="0"/>
                </a:lnTo>
                <a:lnTo>
                  <a:pt x="15873320" y="10595441"/>
                </a:lnTo>
                <a:lnTo>
                  <a:pt x="0" y="105954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2283" y="1509935"/>
            <a:ext cx="10402947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Konversi Bahan Baku Tanaman Yang Mengandung Pati dan Tetes Menjadi Bio-Ethanol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3042290"/>
            <a:ext cx="11579215" cy="6216010"/>
            <a:chOff x="0" y="0"/>
            <a:chExt cx="2367609" cy="127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7609" cy="1270991"/>
            </a:xfrm>
            <a:custGeom>
              <a:avLst/>
              <a:gdLst/>
              <a:ahLst/>
              <a:cxnLst/>
              <a:rect l="l" t="t" r="r" b="b"/>
              <a:pathLst>
                <a:path w="2367609" h="1270991">
                  <a:moveTo>
                    <a:pt x="6686" y="0"/>
                  </a:moveTo>
                  <a:lnTo>
                    <a:pt x="2360923" y="0"/>
                  </a:lnTo>
                  <a:cubicBezTo>
                    <a:pt x="2362696" y="0"/>
                    <a:pt x="2364397" y="704"/>
                    <a:pt x="2365651" y="1958"/>
                  </a:cubicBezTo>
                  <a:cubicBezTo>
                    <a:pt x="2366905" y="3212"/>
                    <a:pt x="2367609" y="4913"/>
                    <a:pt x="2367609" y="6686"/>
                  </a:cubicBezTo>
                  <a:lnTo>
                    <a:pt x="2367609" y="1264305"/>
                  </a:lnTo>
                  <a:cubicBezTo>
                    <a:pt x="2367609" y="1266079"/>
                    <a:pt x="2366905" y="1267779"/>
                    <a:pt x="2365651" y="1269033"/>
                  </a:cubicBezTo>
                  <a:cubicBezTo>
                    <a:pt x="2364397" y="1270287"/>
                    <a:pt x="2362696" y="1270991"/>
                    <a:pt x="2360923" y="1270991"/>
                  </a:cubicBezTo>
                  <a:lnTo>
                    <a:pt x="6686" y="1270991"/>
                  </a:lnTo>
                  <a:cubicBezTo>
                    <a:pt x="4913" y="1270991"/>
                    <a:pt x="3212" y="1270287"/>
                    <a:pt x="1958" y="1269033"/>
                  </a:cubicBezTo>
                  <a:cubicBezTo>
                    <a:pt x="704" y="1267779"/>
                    <a:pt x="0" y="1266079"/>
                    <a:pt x="0" y="1264305"/>
                  </a:cubicBezTo>
                  <a:lnTo>
                    <a:pt x="0" y="6686"/>
                  </a:lnTo>
                  <a:cubicBezTo>
                    <a:pt x="0" y="4913"/>
                    <a:pt x="704" y="3212"/>
                    <a:pt x="1958" y="1958"/>
                  </a:cubicBezTo>
                  <a:cubicBezTo>
                    <a:pt x="3212" y="704"/>
                    <a:pt x="4913" y="0"/>
                    <a:pt x="66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67609" cy="1309091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31003" y="5661278"/>
            <a:ext cx="10136609" cy="3385924"/>
          </a:xfrm>
          <a:custGeom>
            <a:avLst/>
            <a:gdLst/>
            <a:ahLst/>
            <a:cxnLst/>
            <a:rect l="l" t="t" r="r" b="b"/>
            <a:pathLst>
              <a:path w="10136609" h="3385924">
                <a:moveTo>
                  <a:pt x="0" y="0"/>
                </a:moveTo>
                <a:lnTo>
                  <a:pt x="10136609" y="0"/>
                </a:lnTo>
                <a:lnTo>
                  <a:pt x="10136609" y="3385923"/>
                </a:lnTo>
                <a:lnTo>
                  <a:pt x="0" y="3385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81556" y="0"/>
            <a:ext cx="15565185" cy="10350848"/>
          </a:xfrm>
          <a:custGeom>
            <a:avLst/>
            <a:gdLst/>
            <a:ahLst/>
            <a:cxnLst/>
            <a:rect l="l" t="t" r="r" b="b"/>
            <a:pathLst>
              <a:path w="15565185" h="10350848">
                <a:moveTo>
                  <a:pt x="0" y="0"/>
                </a:moveTo>
                <a:lnTo>
                  <a:pt x="15565185" y="0"/>
                </a:lnTo>
                <a:lnTo>
                  <a:pt x="15565185" y="10350848"/>
                </a:lnTo>
                <a:lnTo>
                  <a:pt x="0" y="103508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9700" y="1076325"/>
            <a:ext cx="975196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Pembuatan Bioethanol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88572" y="3474481"/>
            <a:ext cx="9898860" cy="1841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Dalam proses konversi karbohidrat menjadi gula (glukosa) larut air, dilakukan dengan penambahan air dan enzyme; </a:t>
            </a:r>
          </a:p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Kemudian dilakukan proses peragian ataufermentasi gula menjadi ethanol dengan menambahkan yeast atau ragi.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486338" y="6921334"/>
            <a:ext cx="7032879" cy="8229600"/>
          </a:xfrm>
          <a:custGeom>
            <a:avLst/>
            <a:gdLst/>
            <a:ahLst/>
            <a:cxnLst/>
            <a:rect l="l" t="t" r="r" b="b"/>
            <a:pathLst>
              <a:path w="7032879" h="8229600">
                <a:moveTo>
                  <a:pt x="7032879" y="0"/>
                </a:moveTo>
                <a:lnTo>
                  <a:pt x="0" y="0"/>
                </a:lnTo>
                <a:lnTo>
                  <a:pt x="0" y="8229600"/>
                </a:lnTo>
                <a:lnTo>
                  <a:pt x="7032879" y="8229600"/>
                </a:lnTo>
                <a:lnTo>
                  <a:pt x="703287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70312" y="5143500"/>
            <a:ext cx="7248642" cy="5448562"/>
          </a:xfrm>
          <a:custGeom>
            <a:avLst/>
            <a:gdLst/>
            <a:ahLst/>
            <a:cxnLst/>
            <a:rect l="l" t="t" r="r" b="b"/>
            <a:pathLst>
              <a:path w="7248642" h="5448562">
                <a:moveTo>
                  <a:pt x="0" y="0"/>
                </a:moveTo>
                <a:lnTo>
                  <a:pt x="7248642" y="0"/>
                </a:lnTo>
                <a:lnTo>
                  <a:pt x="7248642" y="5448562"/>
                </a:lnTo>
                <a:lnTo>
                  <a:pt x="0" y="5448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31217" y="6921334"/>
            <a:ext cx="7032879" cy="8229600"/>
          </a:xfrm>
          <a:custGeom>
            <a:avLst/>
            <a:gdLst/>
            <a:ahLst/>
            <a:cxnLst/>
            <a:rect l="l" t="t" r="r" b="b"/>
            <a:pathLst>
              <a:path w="7032879" h="8229600">
                <a:moveTo>
                  <a:pt x="0" y="0"/>
                </a:moveTo>
                <a:lnTo>
                  <a:pt x="7032879" y="0"/>
                </a:lnTo>
                <a:lnTo>
                  <a:pt x="703287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2530954" y="5143500"/>
            <a:ext cx="7248642" cy="5448562"/>
          </a:xfrm>
          <a:custGeom>
            <a:avLst/>
            <a:gdLst/>
            <a:ahLst/>
            <a:cxnLst/>
            <a:rect l="l" t="t" r="r" b="b"/>
            <a:pathLst>
              <a:path w="7248642" h="5448562">
                <a:moveTo>
                  <a:pt x="7248642" y="0"/>
                </a:moveTo>
                <a:lnTo>
                  <a:pt x="0" y="0"/>
                </a:lnTo>
                <a:lnTo>
                  <a:pt x="0" y="5448562"/>
                </a:lnTo>
                <a:lnTo>
                  <a:pt x="7248642" y="5448562"/>
                </a:lnTo>
                <a:lnTo>
                  <a:pt x="724864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42375" y="3097349"/>
            <a:ext cx="17003251" cy="5467384"/>
            <a:chOff x="0" y="0"/>
            <a:chExt cx="1263881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3881" cy="406400"/>
            </a:xfrm>
            <a:custGeom>
              <a:avLst/>
              <a:gdLst/>
              <a:ahLst/>
              <a:cxnLst/>
              <a:rect l="l" t="t" r="r" b="b"/>
              <a:pathLst>
                <a:path w="1263881" h="406400">
                  <a:moveTo>
                    <a:pt x="1060681" y="0"/>
                  </a:moveTo>
                  <a:cubicBezTo>
                    <a:pt x="1172905" y="0"/>
                    <a:pt x="1263881" y="90976"/>
                    <a:pt x="1263881" y="203200"/>
                  </a:cubicBezTo>
                  <a:cubicBezTo>
                    <a:pt x="1263881" y="315424"/>
                    <a:pt x="1172905" y="406400"/>
                    <a:pt x="106068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26388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4112" y="4064128"/>
            <a:ext cx="4546325" cy="3533826"/>
            <a:chOff x="0" y="0"/>
            <a:chExt cx="1177600" cy="91534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77600" cy="915340"/>
            </a:xfrm>
            <a:custGeom>
              <a:avLst/>
              <a:gdLst/>
              <a:ahLst/>
              <a:cxnLst/>
              <a:rect l="l" t="t" r="r" b="b"/>
              <a:pathLst>
                <a:path w="1177600" h="915340">
                  <a:moveTo>
                    <a:pt x="17029" y="0"/>
                  </a:moveTo>
                  <a:lnTo>
                    <a:pt x="1160571" y="0"/>
                  </a:lnTo>
                  <a:cubicBezTo>
                    <a:pt x="1169975" y="0"/>
                    <a:pt x="1177600" y="7624"/>
                    <a:pt x="1177600" y="17029"/>
                  </a:cubicBezTo>
                  <a:lnTo>
                    <a:pt x="1177600" y="898311"/>
                  </a:lnTo>
                  <a:cubicBezTo>
                    <a:pt x="1177600" y="902827"/>
                    <a:pt x="1175805" y="907159"/>
                    <a:pt x="1172612" y="910352"/>
                  </a:cubicBezTo>
                  <a:cubicBezTo>
                    <a:pt x="1169418" y="913546"/>
                    <a:pt x="1165087" y="915340"/>
                    <a:pt x="1160571" y="915340"/>
                  </a:cubicBezTo>
                  <a:lnTo>
                    <a:pt x="17029" y="915340"/>
                  </a:lnTo>
                  <a:cubicBezTo>
                    <a:pt x="12513" y="915340"/>
                    <a:pt x="8181" y="913546"/>
                    <a:pt x="4988" y="910352"/>
                  </a:cubicBezTo>
                  <a:cubicBezTo>
                    <a:pt x="1794" y="907159"/>
                    <a:pt x="0" y="902827"/>
                    <a:pt x="0" y="898311"/>
                  </a:cubicBezTo>
                  <a:lnTo>
                    <a:pt x="0" y="17029"/>
                  </a:lnTo>
                  <a:cubicBezTo>
                    <a:pt x="0" y="12513"/>
                    <a:pt x="1794" y="8181"/>
                    <a:pt x="4988" y="4988"/>
                  </a:cubicBezTo>
                  <a:cubicBezTo>
                    <a:pt x="8181" y="1794"/>
                    <a:pt x="12513" y="0"/>
                    <a:pt x="17029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77600" cy="953440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04210" y="4322421"/>
            <a:ext cx="3986128" cy="1182383"/>
            <a:chOff x="0" y="0"/>
            <a:chExt cx="1032496" cy="30626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32496" cy="306264"/>
            </a:xfrm>
            <a:custGeom>
              <a:avLst/>
              <a:gdLst/>
              <a:ahLst/>
              <a:cxnLst/>
              <a:rect l="l" t="t" r="r" b="b"/>
              <a:pathLst>
                <a:path w="1032496" h="306264">
                  <a:moveTo>
                    <a:pt x="19422" y="0"/>
                  </a:moveTo>
                  <a:lnTo>
                    <a:pt x="1013074" y="0"/>
                  </a:lnTo>
                  <a:cubicBezTo>
                    <a:pt x="1023800" y="0"/>
                    <a:pt x="1032496" y="8696"/>
                    <a:pt x="1032496" y="19422"/>
                  </a:cubicBezTo>
                  <a:lnTo>
                    <a:pt x="1032496" y="286841"/>
                  </a:lnTo>
                  <a:cubicBezTo>
                    <a:pt x="1032496" y="297568"/>
                    <a:pt x="1023800" y="306264"/>
                    <a:pt x="1013074" y="306264"/>
                  </a:cubicBezTo>
                  <a:lnTo>
                    <a:pt x="19422" y="306264"/>
                  </a:lnTo>
                  <a:cubicBezTo>
                    <a:pt x="8696" y="306264"/>
                    <a:pt x="0" y="297568"/>
                    <a:pt x="0" y="286841"/>
                  </a:cubicBezTo>
                  <a:lnTo>
                    <a:pt x="0" y="19422"/>
                  </a:lnTo>
                  <a:cubicBezTo>
                    <a:pt x="0" y="8696"/>
                    <a:pt x="8696" y="0"/>
                    <a:pt x="194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032496" cy="344364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870838" y="4064128"/>
            <a:ext cx="4546325" cy="3533826"/>
            <a:chOff x="0" y="0"/>
            <a:chExt cx="1177600" cy="9153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77600" cy="915340"/>
            </a:xfrm>
            <a:custGeom>
              <a:avLst/>
              <a:gdLst/>
              <a:ahLst/>
              <a:cxnLst/>
              <a:rect l="l" t="t" r="r" b="b"/>
              <a:pathLst>
                <a:path w="1177600" h="915340">
                  <a:moveTo>
                    <a:pt x="17029" y="0"/>
                  </a:moveTo>
                  <a:lnTo>
                    <a:pt x="1160571" y="0"/>
                  </a:lnTo>
                  <a:cubicBezTo>
                    <a:pt x="1169975" y="0"/>
                    <a:pt x="1177600" y="7624"/>
                    <a:pt x="1177600" y="17029"/>
                  </a:cubicBezTo>
                  <a:lnTo>
                    <a:pt x="1177600" y="898311"/>
                  </a:lnTo>
                  <a:cubicBezTo>
                    <a:pt x="1177600" y="902827"/>
                    <a:pt x="1175805" y="907159"/>
                    <a:pt x="1172612" y="910352"/>
                  </a:cubicBezTo>
                  <a:cubicBezTo>
                    <a:pt x="1169418" y="913546"/>
                    <a:pt x="1165087" y="915340"/>
                    <a:pt x="1160571" y="915340"/>
                  </a:cubicBezTo>
                  <a:lnTo>
                    <a:pt x="17029" y="915340"/>
                  </a:lnTo>
                  <a:cubicBezTo>
                    <a:pt x="12513" y="915340"/>
                    <a:pt x="8181" y="913546"/>
                    <a:pt x="4988" y="910352"/>
                  </a:cubicBezTo>
                  <a:cubicBezTo>
                    <a:pt x="1794" y="907159"/>
                    <a:pt x="0" y="902827"/>
                    <a:pt x="0" y="898311"/>
                  </a:cubicBezTo>
                  <a:lnTo>
                    <a:pt x="0" y="17029"/>
                  </a:lnTo>
                  <a:cubicBezTo>
                    <a:pt x="0" y="12513"/>
                    <a:pt x="1794" y="8181"/>
                    <a:pt x="4988" y="4988"/>
                  </a:cubicBezTo>
                  <a:cubicBezTo>
                    <a:pt x="8181" y="1794"/>
                    <a:pt x="12513" y="0"/>
                    <a:pt x="17029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77600" cy="953440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150936" y="4322421"/>
            <a:ext cx="3986128" cy="1182383"/>
            <a:chOff x="0" y="0"/>
            <a:chExt cx="1032496" cy="30626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32496" cy="306264"/>
            </a:xfrm>
            <a:custGeom>
              <a:avLst/>
              <a:gdLst/>
              <a:ahLst/>
              <a:cxnLst/>
              <a:rect l="l" t="t" r="r" b="b"/>
              <a:pathLst>
                <a:path w="1032496" h="306264">
                  <a:moveTo>
                    <a:pt x="19422" y="0"/>
                  </a:moveTo>
                  <a:lnTo>
                    <a:pt x="1013074" y="0"/>
                  </a:lnTo>
                  <a:cubicBezTo>
                    <a:pt x="1023800" y="0"/>
                    <a:pt x="1032496" y="8696"/>
                    <a:pt x="1032496" y="19422"/>
                  </a:cubicBezTo>
                  <a:lnTo>
                    <a:pt x="1032496" y="286841"/>
                  </a:lnTo>
                  <a:cubicBezTo>
                    <a:pt x="1032496" y="297568"/>
                    <a:pt x="1023800" y="306264"/>
                    <a:pt x="1013074" y="306264"/>
                  </a:cubicBezTo>
                  <a:lnTo>
                    <a:pt x="19422" y="306264"/>
                  </a:lnTo>
                  <a:cubicBezTo>
                    <a:pt x="8696" y="306264"/>
                    <a:pt x="0" y="297568"/>
                    <a:pt x="0" y="286841"/>
                  </a:cubicBezTo>
                  <a:lnTo>
                    <a:pt x="0" y="19422"/>
                  </a:lnTo>
                  <a:cubicBezTo>
                    <a:pt x="0" y="8696"/>
                    <a:pt x="8696" y="0"/>
                    <a:pt x="1942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032496" cy="344364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017563" y="4064128"/>
            <a:ext cx="4902896" cy="3533826"/>
            <a:chOff x="0" y="0"/>
            <a:chExt cx="1269959" cy="91534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69959" cy="915340"/>
            </a:xfrm>
            <a:custGeom>
              <a:avLst/>
              <a:gdLst/>
              <a:ahLst/>
              <a:cxnLst/>
              <a:rect l="l" t="t" r="r" b="b"/>
              <a:pathLst>
                <a:path w="1269959" h="915340">
                  <a:moveTo>
                    <a:pt x="15791" y="0"/>
                  </a:moveTo>
                  <a:lnTo>
                    <a:pt x="1254169" y="0"/>
                  </a:lnTo>
                  <a:cubicBezTo>
                    <a:pt x="1262890" y="0"/>
                    <a:pt x="1269959" y="7070"/>
                    <a:pt x="1269959" y="15791"/>
                  </a:cubicBezTo>
                  <a:lnTo>
                    <a:pt x="1269959" y="899549"/>
                  </a:lnTo>
                  <a:cubicBezTo>
                    <a:pt x="1269959" y="903737"/>
                    <a:pt x="1268296" y="907754"/>
                    <a:pt x="1265334" y="910715"/>
                  </a:cubicBezTo>
                  <a:cubicBezTo>
                    <a:pt x="1262373" y="913676"/>
                    <a:pt x="1258357" y="915340"/>
                    <a:pt x="1254169" y="915340"/>
                  </a:cubicBezTo>
                  <a:lnTo>
                    <a:pt x="15791" y="915340"/>
                  </a:lnTo>
                  <a:cubicBezTo>
                    <a:pt x="7070" y="915340"/>
                    <a:pt x="0" y="908270"/>
                    <a:pt x="0" y="899549"/>
                  </a:cubicBezTo>
                  <a:lnTo>
                    <a:pt x="0" y="15791"/>
                  </a:lnTo>
                  <a:cubicBezTo>
                    <a:pt x="0" y="11603"/>
                    <a:pt x="1664" y="7586"/>
                    <a:pt x="4625" y="4625"/>
                  </a:cubicBezTo>
                  <a:cubicBezTo>
                    <a:pt x="7586" y="1664"/>
                    <a:pt x="11603" y="0"/>
                    <a:pt x="15791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269959" cy="953440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297662" y="4322421"/>
            <a:ext cx="4191847" cy="1182383"/>
            <a:chOff x="0" y="0"/>
            <a:chExt cx="1085782" cy="30626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085782" cy="306264"/>
            </a:xfrm>
            <a:custGeom>
              <a:avLst/>
              <a:gdLst/>
              <a:ahLst/>
              <a:cxnLst/>
              <a:rect l="l" t="t" r="r" b="b"/>
              <a:pathLst>
                <a:path w="1085782" h="306264">
                  <a:moveTo>
                    <a:pt x="18469" y="0"/>
                  </a:moveTo>
                  <a:lnTo>
                    <a:pt x="1067313" y="0"/>
                  </a:lnTo>
                  <a:cubicBezTo>
                    <a:pt x="1072211" y="0"/>
                    <a:pt x="1076909" y="1946"/>
                    <a:pt x="1080372" y="5409"/>
                  </a:cubicBezTo>
                  <a:cubicBezTo>
                    <a:pt x="1083836" y="8873"/>
                    <a:pt x="1085782" y="13571"/>
                    <a:pt x="1085782" y="18469"/>
                  </a:cubicBezTo>
                  <a:lnTo>
                    <a:pt x="1085782" y="287795"/>
                  </a:lnTo>
                  <a:cubicBezTo>
                    <a:pt x="1085782" y="297995"/>
                    <a:pt x="1077513" y="306264"/>
                    <a:pt x="1067313" y="306264"/>
                  </a:cubicBezTo>
                  <a:lnTo>
                    <a:pt x="18469" y="306264"/>
                  </a:lnTo>
                  <a:cubicBezTo>
                    <a:pt x="8269" y="306264"/>
                    <a:pt x="0" y="297995"/>
                    <a:pt x="0" y="287795"/>
                  </a:cubicBezTo>
                  <a:lnTo>
                    <a:pt x="0" y="18469"/>
                  </a:lnTo>
                  <a:cubicBezTo>
                    <a:pt x="0" y="8269"/>
                    <a:pt x="8269" y="0"/>
                    <a:pt x="1846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085782" cy="344364"/>
            </a:xfrm>
            <a:prstGeom prst="rect">
              <a:avLst/>
            </a:prstGeom>
          </p:spPr>
          <p:txBody>
            <a:bodyPr lIns="56284" tIns="56284" rIns="56284" bIns="5628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28700" y="1230804"/>
            <a:ext cx="1539583" cy="408670"/>
          </a:xfrm>
          <a:custGeom>
            <a:avLst/>
            <a:gdLst/>
            <a:ahLst/>
            <a:cxnLst/>
            <a:rect l="l" t="t" r="r" b="b"/>
            <a:pathLst>
              <a:path w="1539583" h="408670">
                <a:moveTo>
                  <a:pt x="0" y="0"/>
                </a:moveTo>
                <a:lnTo>
                  <a:pt x="1539583" y="0"/>
                </a:lnTo>
                <a:lnTo>
                  <a:pt x="1539583" y="408670"/>
                </a:lnTo>
                <a:lnTo>
                  <a:pt x="0" y="408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3257" b="-590387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719717" y="1230804"/>
            <a:ext cx="1539583" cy="408670"/>
          </a:xfrm>
          <a:custGeom>
            <a:avLst/>
            <a:gdLst/>
            <a:ahLst/>
            <a:cxnLst/>
            <a:rect l="l" t="t" r="r" b="b"/>
            <a:pathLst>
              <a:path w="1539583" h="408670">
                <a:moveTo>
                  <a:pt x="0" y="0"/>
                </a:moveTo>
                <a:lnTo>
                  <a:pt x="1539583" y="0"/>
                </a:lnTo>
                <a:lnTo>
                  <a:pt x="1539583" y="408670"/>
                </a:lnTo>
                <a:lnTo>
                  <a:pt x="0" y="408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3257" b="-590387"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5904082" y="4298761"/>
            <a:ext cx="1165106" cy="1165106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AEF03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174730" y="4505966"/>
            <a:ext cx="3645090" cy="37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41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Gelatinasi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090467" y="5643597"/>
            <a:ext cx="3813614" cy="1564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</a:pPr>
            <a:r>
              <a:rPr lang="en-US" sz="179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bahan baku ubi kayu, ubi jalar, atau jagung dihancurkan dan dicampur air sehingga menjadi bubur, yang diperkirakan</a:t>
            </a:r>
          </a:p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179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mengandung pati 27-30 persen.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779988" y="4505966"/>
            <a:ext cx="2728023" cy="37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41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Fermentasi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237193" y="5643597"/>
            <a:ext cx="3813614" cy="935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06"/>
              </a:lnSpc>
              <a:spcBef>
                <a:spcPct val="0"/>
              </a:spcBef>
            </a:pPr>
            <a:r>
              <a:rPr lang="en-US" sz="179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Mengubah glukosa menjadi ethanol/bio-ethanol (alkohol) dengan menggunakan yeast.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2383918" y="5653122"/>
            <a:ext cx="4105590" cy="871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66"/>
              </a:lnSpc>
              <a:spcBef>
                <a:spcPct val="0"/>
              </a:spcBef>
            </a:pPr>
            <a:r>
              <a:rPr lang="en-US" sz="169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Untuk memurnikan kadar alkohol yang dihasilkan dari proses fermentasi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412101" y="948467"/>
            <a:ext cx="11463797" cy="762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Pengolahan Bioethanol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677511" y="4505966"/>
            <a:ext cx="3333400" cy="375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41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Distilasi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1137064" y="4339698"/>
            <a:ext cx="1165106" cy="116510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EAEF03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78389" y="1028700"/>
            <a:ext cx="11190984" cy="8893568"/>
          </a:xfrm>
          <a:custGeom>
            <a:avLst/>
            <a:gdLst/>
            <a:ahLst/>
            <a:cxnLst/>
            <a:rect l="l" t="t" r="r" b="b"/>
            <a:pathLst>
              <a:path w="11190984" h="8893568">
                <a:moveTo>
                  <a:pt x="0" y="0"/>
                </a:moveTo>
                <a:lnTo>
                  <a:pt x="11190984" y="0"/>
                </a:lnTo>
                <a:lnTo>
                  <a:pt x="11190984" y="8893568"/>
                </a:lnTo>
                <a:lnTo>
                  <a:pt x="0" y="88935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109" b="-510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123112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94734" y="258616"/>
            <a:ext cx="9751965" cy="49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Persiapan Bahan Baku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01007" y="6002125"/>
            <a:ext cx="14645725" cy="3862642"/>
            <a:chOff x="0" y="0"/>
            <a:chExt cx="2994620" cy="7897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94620" cy="789797"/>
            </a:xfrm>
            <a:custGeom>
              <a:avLst/>
              <a:gdLst/>
              <a:ahLst/>
              <a:cxnLst/>
              <a:rect l="l" t="t" r="r" b="b"/>
              <a:pathLst>
                <a:path w="2994620" h="789797">
                  <a:moveTo>
                    <a:pt x="5286" y="0"/>
                  </a:moveTo>
                  <a:lnTo>
                    <a:pt x="2989334" y="0"/>
                  </a:lnTo>
                  <a:cubicBezTo>
                    <a:pt x="2990736" y="0"/>
                    <a:pt x="2992081" y="557"/>
                    <a:pt x="2993072" y="1548"/>
                  </a:cubicBezTo>
                  <a:cubicBezTo>
                    <a:pt x="2994063" y="2540"/>
                    <a:pt x="2994620" y="3884"/>
                    <a:pt x="2994620" y="5286"/>
                  </a:cubicBezTo>
                  <a:lnTo>
                    <a:pt x="2994620" y="784511"/>
                  </a:lnTo>
                  <a:cubicBezTo>
                    <a:pt x="2994620" y="785913"/>
                    <a:pt x="2994063" y="787257"/>
                    <a:pt x="2993072" y="788249"/>
                  </a:cubicBezTo>
                  <a:cubicBezTo>
                    <a:pt x="2992081" y="789240"/>
                    <a:pt x="2990736" y="789797"/>
                    <a:pt x="2989334" y="789797"/>
                  </a:cubicBezTo>
                  <a:lnTo>
                    <a:pt x="5286" y="789797"/>
                  </a:lnTo>
                  <a:cubicBezTo>
                    <a:pt x="3884" y="789797"/>
                    <a:pt x="2540" y="789240"/>
                    <a:pt x="1548" y="788249"/>
                  </a:cubicBezTo>
                  <a:cubicBezTo>
                    <a:pt x="557" y="787257"/>
                    <a:pt x="0" y="785913"/>
                    <a:pt x="0" y="784511"/>
                  </a:cubicBezTo>
                  <a:lnTo>
                    <a:pt x="0" y="5286"/>
                  </a:lnTo>
                  <a:cubicBezTo>
                    <a:pt x="0" y="3884"/>
                    <a:pt x="557" y="2540"/>
                    <a:pt x="1548" y="1548"/>
                  </a:cubicBezTo>
                  <a:cubicBezTo>
                    <a:pt x="2540" y="557"/>
                    <a:pt x="3884" y="0"/>
                    <a:pt x="52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94620" cy="827897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20778" y="308648"/>
            <a:ext cx="10178097" cy="5390853"/>
          </a:xfrm>
          <a:custGeom>
            <a:avLst/>
            <a:gdLst/>
            <a:ahLst/>
            <a:cxnLst/>
            <a:rect l="l" t="t" r="r" b="b"/>
            <a:pathLst>
              <a:path w="10178097" h="5390853">
                <a:moveTo>
                  <a:pt x="0" y="0"/>
                </a:moveTo>
                <a:lnTo>
                  <a:pt x="10178097" y="0"/>
                </a:lnTo>
                <a:lnTo>
                  <a:pt x="10178097" y="5390853"/>
                </a:lnTo>
                <a:lnTo>
                  <a:pt x="0" y="53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77220" y="6325507"/>
            <a:ext cx="13533561" cy="3230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2898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Kandungan karbohidrat berupa tepung atau pati pada bahan baku singkong  (filtrat bubur) dikonversi menjadi gula komplex menggunakan Enzym Alfa Amylase 0.03 % (dari jumlah total bahan baku) melalui proses pemanasan /pemasakan pada  suhu 90 derajat celcius  selama 30 menit ( Proses hydrolisis).  </a:t>
            </a:r>
          </a:p>
          <a:p>
            <a:pPr algn="l">
              <a:lnSpc>
                <a:spcPts val="2898"/>
              </a:lnSpc>
            </a:pPr>
            <a:endParaRPr lang="en-US" sz="1800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marL="388620" lvl="1" indent="-194310" algn="l">
              <a:lnSpc>
                <a:spcPts val="2898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Pada proses ini tepung akan mengalami gelatinasi (mengental seperti Jelly).</a:t>
            </a:r>
          </a:p>
          <a:p>
            <a:pPr marL="388620" lvl="1" indent="-194310" algn="l">
              <a:lnSpc>
                <a:spcPts val="2898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Dalam kondisi optimum Enzym Alfa Amylase bekerja memecahkan struktur tepung secara kimia menjadi gula komplex (dextrin).  </a:t>
            </a:r>
          </a:p>
          <a:p>
            <a:pPr marL="388620" lvl="1" indent="-194310" algn="l">
              <a:lnSpc>
                <a:spcPts val="2898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Proses Liquifikasi selesai ditandai dengan parameter bubur yang diproses berubah menjadi lebih cair seperti sup. 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9700" y="1076325"/>
            <a:ext cx="975196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Gelatinasi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3042290"/>
            <a:ext cx="11579215" cy="6216010"/>
            <a:chOff x="0" y="0"/>
            <a:chExt cx="2367609" cy="127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7609" cy="1270991"/>
            </a:xfrm>
            <a:custGeom>
              <a:avLst/>
              <a:gdLst/>
              <a:ahLst/>
              <a:cxnLst/>
              <a:rect l="l" t="t" r="r" b="b"/>
              <a:pathLst>
                <a:path w="2367609" h="1270991">
                  <a:moveTo>
                    <a:pt x="6686" y="0"/>
                  </a:moveTo>
                  <a:lnTo>
                    <a:pt x="2360923" y="0"/>
                  </a:lnTo>
                  <a:cubicBezTo>
                    <a:pt x="2362696" y="0"/>
                    <a:pt x="2364397" y="704"/>
                    <a:pt x="2365651" y="1958"/>
                  </a:cubicBezTo>
                  <a:cubicBezTo>
                    <a:pt x="2366905" y="3212"/>
                    <a:pt x="2367609" y="4913"/>
                    <a:pt x="2367609" y="6686"/>
                  </a:cubicBezTo>
                  <a:lnTo>
                    <a:pt x="2367609" y="1264305"/>
                  </a:lnTo>
                  <a:cubicBezTo>
                    <a:pt x="2367609" y="1266079"/>
                    <a:pt x="2366905" y="1267779"/>
                    <a:pt x="2365651" y="1269033"/>
                  </a:cubicBezTo>
                  <a:cubicBezTo>
                    <a:pt x="2364397" y="1270287"/>
                    <a:pt x="2362696" y="1270991"/>
                    <a:pt x="2360923" y="1270991"/>
                  </a:cubicBezTo>
                  <a:lnTo>
                    <a:pt x="6686" y="1270991"/>
                  </a:lnTo>
                  <a:cubicBezTo>
                    <a:pt x="4913" y="1270991"/>
                    <a:pt x="3212" y="1270287"/>
                    <a:pt x="1958" y="1269033"/>
                  </a:cubicBezTo>
                  <a:cubicBezTo>
                    <a:pt x="704" y="1267779"/>
                    <a:pt x="0" y="1266079"/>
                    <a:pt x="0" y="1264305"/>
                  </a:cubicBezTo>
                  <a:lnTo>
                    <a:pt x="0" y="6686"/>
                  </a:lnTo>
                  <a:cubicBezTo>
                    <a:pt x="0" y="4913"/>
                    <a:pt x="704" y="3212"/>
                    <a:pt x="1958" y="1958"/>
                  </a:cubicBezTo>
                  <a:cubicBezTo>
                    <a:pt x="3212" y="704"/>
                    <a:pt x="4913" y="0"/>
                    <a:pt x="66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67609" cy="1309091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88572" y="3474481"/>
            <a:ext cx="10502709" cy="6508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6"/>
              </a:lnSpc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Proses gelatinasi dapat dilakukan dengan 2 cara, yaitu:</a:t>
            </a:r>
          </a:p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 Bubur pati dipanaskan sampai 130C selama 30 menit, kemudian didinginkan sampai mencapai temperature 95oC yang diperkirakan memerlukan waktu sekitar ¼ jam. Temperatur 95o C tersebut dipertahankan selama sekitar 1 ¼  jam, sehingga total waktu yang dibutuhkan mencapai 2 jam.  </a:t>
            </a:r>
          </a:p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Bubur pati ditambah enzyme termamyl dipanaskan langsung sampai mencapai temperatur 130 C selama 2 jam. </a:t>
            </a:r>
          </a:p>
          <a:p>
            <a:pPr algn="l">
              <a:lnSpc>
                <a:spcPts val="3726"/>
              </a:lnSpc>
            </a:pPr>
            <a:endParaRPr lang="en-US" sz="2314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3726"/>
              </a:lnSpc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Hasil gelatinasi dari ke dua cara tersebut didinginkan sampai mencapai 55o  C, dan selanjutnya difermentasikan dengan menggunakan yeast (ragi) Saccharomyzes ceraviseze.</a:t>
            </a:r>
          </a:p>
          <a:p>
            <a:pPr algn="l">
              <a:lnSpc>
                <a:spcPts val="3726"/>
              </a:lnSpc>
            </a:pPr>
            <a:endParaRPr lang="en-US" sz="2314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l">
              <a:lnSpc>
                <a:spcPts val="3726"/>
              </a:lnSpc>
            </a:pPr>
            <a:endParaRPr lang="en-US" sz="2314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693132" y="0"/>
            <a:ext cx="9132337" cy="10287000"/>
          </a:xfrm>
          <a:custGeom>
            <a:avLst/>
            <a:gdLst/>
            <a:ahLst/>
            <a:cxnLst/>
            <a:rect l="l" t="t" r="r" b="b"/>
            <a:pathLst>
              <a:path w="9132337" h="10287000">
                <a:moveTo>
                  <a:pt x="0" y="0"/>
                </a:moveTo>
                <a:lnTo>
                  <a:pt x="9132336" y="0"/>
                </a:lnTo>
                <a:lnTo>
                  <a:pt x="91323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09700" y="1076325"/>
            <a:ext cx="975196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Gelatinasi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72604" y="-825584"/>
            <a:ext cx="11076138" cy="11112584"/>
          </a:xfrm>
          <a:custGeom>
            <a:avLst/>
            <a:gdLst/>
            <a:ahLst/>
            <a:cxnLst/>
            <a:rect l="l" t="t" r="r" b="b"/>
            <a:pathLst>
              <a:path w="11076138" h="11112584">
                <a:moveTo>
                  <a:pt x="0" y="0"/>
                </a:moveTo>
                <a:lnTo>
                  <a:pt x="11076138" y="0"/>
                </a:lnTo>
                <a:lnTo>
                  <a:pt x="11076138" y="11112584"/>
                </a:lnTo>
                <a:lnTo>
                  <a:pt x="0" y="11112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2893" r="-1035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155660" y="-1281890"/>
            <a:ext cx="8793082" cy="879308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888" r="-38888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6439321" y="2649023"/>
            <a:ext cx="22935678" cy="23338082"/>
            <a:chOff x="0" y="0"/>
            <a:chExt cx="812800" cy="8270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27060"/>
            </a:xfrm>
            <a:custGeom>
              <a:avLst/>
              <a:gdLst/>
              <a:ahLst/>
              <a:cxnLst/>
              <a:rect l="l" t="t" r="r" b="b"/>
              <a:pathLst>
                <a:path w="812800" h="827060">
                  <a:moveTo>
                    <a:pt x="406400" y="0"/>
                  </a:moveTo>
                  <a:cubicBezTo>
                    <a:pt x="181951" y="0"/>
                    <a:pt x="0" y="185144"/>
                    <a:pt x="0" y="413530"/>
                  </a:cubicBezTo>
                  <a:cubicBezTo>
                    <a:pt x="0" y="641917"/>
                    <a:pt x="181951" y="827060"/>
                    <a:pt x="406400" y="827060"/>
                  </a:cubicBezTo>
                  <a:cubicBezTo>
                    <a:pt x="630849" y="827060"/>
                    <a:pt x="812800" y="641917"/>
                    <a:pt x="812800" y="413530"/>
                  </a:cubicBezTo>
                  <a:cubicBezTo>
                    <a:pt x="812800" y="185144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9437"/>
              <a:ext cx="660400" cy="710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99476" y="1076325"/>
            <a:ext cx="7933871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40"/>
              </a:lnSpc>
            </a:pPr>
            <a:r>
              <a:rPr lang="en-US" sz="6000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Pendahuluan</a:t>
            </a:r>
            <a:r>
              <a:rPr lang="en-US" sz="6000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599476" y="5922778"/>
            <a:ext cx="12811197" cy="3176829"/>
            <a:chOff x="0" y="0"/>
            <a:chExt cx="1638889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38889" cy="406400"/>
            </a:xfrm>
            <a:custGeom>
              <a:avLst/>
              <a:gdLst/>
              <a:ahLst/>
              <a:cxnLst/>
              <a:rect l="l" t="t" r="r" b="b"/>
              <a:pathLst>
                <a:path w="1638889" h="406400">
                  <a:moveTo>
                    <a:pt x="1435689" y="0"/>
                  </a:moveTo>
                  <a:cubicBezTo>
                    <a:pt x="1547914" y="0"/>
                    <a:pt x="1638889" y="90976"/>
                    <a:pt x="1638889" y="203200"/>
                  </a:cubicBezTo>
                  <a:cubicBezTo>
                    <a:pt x="1638889" y="315424"/>
                    <a:pt x="1547914" y="406400"/>
                    <a:pt x="143568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85000"/>
                  </a:srgbClr>
                </a:gs>
                <a:gs pos="100000">
                  <a:srgbClr val="088395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3888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0867" y="7260179"/>
            <a:ext cx="3669360" cy="1113176"/>
            <a:chOff x="0" y="0"/>
            <a:chExt cx="1339616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39616" cy="406400"/>
            </a:xfrm>
            <a:custGeom>
              <a:avLst/>
              <a:gdLst/>
              <a:ahLst/>
              <a:cxnLst/>
              <a:rect l="l" t="t" r="r" b="b"/>
              <a:pathLst>
                <a:path w="1339616" h="406400">
                  <a:moveTo>
                    <a:pt x="1136416" y="0"/>
                  </a:moveTo>
                  <a:cubicBezTo>
                    <a:pt x="1248640" y="0"/>
                    <a:pt x="1339616" y="90976"/>
                    <a:pt x="1339616" y="203200"/>
                  </a:cubicBezTo>
                  <a:cubicBezTo>
                    <a:pt x="1339616" y="315424"/>
                    <a:pt x="1248640" y="406400"/>
                    <a:pt x="11364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39616" cy="444500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773287" y="8373354"/>
            <a:ext cx="2664520" cy="432984"/>
          </a:xfrm>
          <a:custGeom>
            <a:avLst/>
            <a:gdLst/>
            <a:ahLst/>
            <a:cxnLst/>
            <a:rect l="l" t="t" r="r" b="b"/>
            <a:pathLst>
              <a:path w="2664520" h="432984">
                <a:moveTo>
                  <a:pt x="0" y="0"/>
                </a:moveTo>
                <a:lnTo>
                  <a:pt x="2664520" y="0"/>
                </a:lnTo>
                <a:lnTo>
                  <a:pt x="2664520" y="432985"/>
                </a:lnTo>
                <a:lnTo>
                  <a:pt x="0" y="432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5170394" y="7260179"/>
            <a:ext cx="3669360" cy="1113176"/>
            <a:chOff x="0" y="0"/>
            <a:chExt cx="1339616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39616" cy="406400"/>
            </a:xfrm>
            <a:custGeom>
              <a:avLst/>
              <a:gdLst/>
              <a:ahLst/>
              <a:cxnLst/>
              <a:rect l="l" t="t" r="r" b="b"/>
              <a:pathLst>
                <a:path w="1339616" h="406400">
                  <a:moveTo>
                    <a:pt x="1136416" y="0"/>
                  </a:moveTo>
                  <a:cubicBezTo>
                    <a:pt x="1248640" y="0"/>
                    <a:pt x="1339616" y="90976"/>
                    <a:pt x="1339616" y="203200"/>
                  </a:cubicBezTo>
                  <a:cubicBezTo>
                    <a:pt x="1339616" y="315424"/>
                    <a:pt x="1248640" y="406400"/>
                    <a:pt x="11364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39616" cy="444500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672814" y="8373354"/>
            <a:ext cx="2664520" cy="432984"/>
          </a:xfrm>
          <a:custGeom>
            <a:avLst/>
            <a:gdLst/>
            <a:ahLst/>
            <a:cxnLst/>
            <a:rect l="l" t="t" r="r" b="b"/>
            <a:pathLst>
              <a:path w="2664520" h="432984">
                <a:moveTo>
                  <a:pt x="0" y="0"/>
                </a:moveTo>
                <a:lnTo>
                  <a:pt x="2664520" y="0"/>
                </a:lnTo>
                <a:lnTo>
                  <a:pt x="2664520" y="432985"/>
                </a:lnTo>
                <a:lnTo>
                  <a:pt x="0" y="432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9069922" y="7260179"/>
            <a:ext cx="3669360" cy="1113176"/>
            <a:chOff x="0" y="0"/>
            <a:chExt cx="1339616" cy="406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39616" cy="406400"/>
            </a:xfrm>
            <a:custGeom>
              <a:avLst/>
              <a:gdLst/>
              <a:ahLst/>
              <a:cxnLst/>
              <a:rect l="l" t="t" r="r" b="b"/>
              <a:pathLst>
                <a:path w="1339616" h="406400">
                  <a:moveTo>
                    <a:pt x="1136416" y="0"/>
                  </a:moveTo>
                  <a:cubicBezTo>
                    <a:pt x="1248640" y="0"/>
                    <a:pt x="1339616" y="90976"/>
                    <a:pt x="1339616" y="203200"/>
                  </a:cubicBezTo>
                  <a:cubicBezTo>
                    <a:pt x="1339616" y="315424"/>
                    <a:pt x="1248640" y="406400"/>
                    <a:pt x="113641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339616" cy="444500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9572342" y="8373354"/>
            <a:ext cx="2664520" cy="432984"/>
          </a:xfrm>
          <a:custGeom>
            <a:avLst/>
            <a:gdLst/>
            <a:ahLst/>
            <a:cxnLst/>
            <a:rect l="l" t="t" r="r" b="b"/>
            <a:pathLst>
              <a:path w="2664520" h="432984">
                <a:moveTo>
                  <a:pt x="0" y="0"/>
                </a:moveTo>
                <a:lnTo>
                  <a:pt x="2664520" y="0"/>
                </a:lnTo>
                <a:lnTo>
                  <a:pt x="2664520" y="432985"/>
                </a:lnTo>
                <a:lnTo>
                  <a:pt x="0" y="4329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674604" y="6530289"/>
            <a:ext cx="7759273" cy="448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4"/>
              </a:lnSpc>
              <a:spcBef>
                <a:spcPct val="0"/>
              </a:spcBef>
            </a:pPr>
            <a:r>
              <a:rPr lang="en-US" sz="259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Beragam Sumber Energi terbarukan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34822" y="7429073"/>
            <a:ext cx="2941450" cy="87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en-US" sz="1968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Energi Angin dan Ocean Thermal Energy Conversion (OTEC)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534349" y="7530581"/>
            <a:ext cx="2941450" cy="581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en-US" sz="1968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Energi Tenaga Matahari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433877" y="7530581"/>
            <a:ext cx="2941450" cy="581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en-US" sz="1968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Geothermal Energy dan Energi Biomassa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92392" y="3343330"/>
            <a:ext cx="8672252" cy="2101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2019" lvl="1" indent="-216010" algn="just">
              <a:lnSpc>
                <a:spcPts val="2801"/>
              </a:lnSpc>
              <a:buFont typeface="Arial"/>
              <a:buChar char="•"/>
            </a:pPr>
            <a:r>
              <a:rPr lang="en-US" sz="200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Energi dibutuhkan semua lapisan masyarakat untuk beragam keperluan: transportasi, industri, maupun rumah tangga</a:t>
            </a:r>
          </a:p>
          <a:p>
            <a:pPr marL="432019" lvl="1" indent="-216010" algn="just">
              <a:lnSpc>
                <a:spcPts val="2801"/>
              </a:lnSpc>
              <a:buFont typeface="Arial"/>
              <a:buChar char="•"/>
            </a:pPr>
            <a:r>
              <a:rPr lang="en-US" sz="200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kebutuhan dunia akan minnyak bumi mencapa 10.000 juta ton/tahun</a:t>
            </a:r>
          </a:p>
          <a:p>
            <a:pPr marL="432019" lvl="1" indent="-216010" algn="just">
              <a:lnSpc>
                <a:spcPts val="2801"/>
              </a:lnSpc>
              <a:buFont typeface="Arial"/>
              <a:buChar char="•"/>
            </a:pPr>
            <a:r>
              <a:rPr lang="en-US" sz="200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Krisis energi akan memperparah harga minyak bumi dunia </a:t>
            </a:r>
          </a:p>
          <a:p>
            <a:pPr marL="432019" lvl="1" indent="-216010" algn="just">
              <a:lnSpc>
                <a:spcPts val="2801"/>
              </a:lnSpc>
              <a:buFont typeface="Arial"/>
              <a:buChar char="•"/>
            </a:pPr>
            <a:r>
              <a:rPr lang="en-US" sz="2001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Mendorong manusia berpindah ke energi alternatif</a:t>
            </a:r>
          </a:p>
        </p:txBody>
      </p:sp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3042290"/>
            <a:ext cx="11579215" cy="6216010"/>
            <a:chOff x="0" y="0"/>
            <a:chExt cx="2367609" cy="127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7609" cy="1270991"/>
            </a:xfrm>
            <a:custGeom>
              <a:avLst/>
              <a:gdLst/>
              <a:ahLst/>
              <a:cxnLst/>
              <a:rect l="l" t="t" r="r" b="b"/>
              <a:pathLst>
                <a:path w="2367609" h="1270991">
                  <a:moveTo>
                    <a:pt x="6686" y="0"/>
                  </a:moveTo>
                  <a:lnTo>
                    <a:pt x="2360923" y="0"/>
                  </a:lnTo>
                  <a:cubicBezTo>
                    <a:pt x="2362696" y="0"/>
                    <a:pt x="2364397" y="704"/>
                    <a:pt x="2365651" y="1958"/>
                  </a:cubicBezTo>
                  <a:cubicBezTo>
                    <a:pt x="2366905" y="3212"/>
                    <a:pt x="2367609" y="4913"/>
                    <a:pt x="2367609" y="6686"/>
                  </a:cubicBezTo>
                  <a:lnTo>
                    <a:pt x="2367609" y="1264305"/>
                  </a:lnTo>
                  <a:cubicBezTo>
                    <a:pt x="2367609" y="1266079"/>
                    <a:pt x="2366905" y="1267779"/>
                    <a:pt x="2365651" y="1269033"/>
                  </a:cubicBezTo>
                  <a:cubicBezTo>
                    <a:pt x="2364397" y="1270287"/>
                    <a:pt x="2362696" y="1270991"/>
                    <a:pt x="2360923" y="1270991"/>
                  </a:cubicBezTo>
                  <a:lnTo>
                    <a:pt x="6686" y="1270991"/>
                  </a:lnTo>
                  <a:cubicBezTo>
                    <a:pt x="4913" y="1270991"/>
                    <a:pt x="3212" y="1270287"/>
                    <a:pt x="1958" y="1269033"/>
                  </a:cubicBezTo>
                  <a:cubicBezTo>
                    <a:pt x="704" y="1267779"/>
                    <a:pt x="0" y="1266079"/>
                    <a:pt x="0" y="1264305"/>
                  </a:cubicBezTo>
                  <a:lnTo>
                    <a:pt x="0" y="6686"/>
                  </a:lnTo>
                  <a:cubicBezTo>
                    <a:pt x="0" y="4913"/>
                    <a:pt x="704" y="3212"/>
                    <a:pt x="1958" y="1958"/>
                  </a:cubicBezTo>
                  <a:cubicBezTo>
                    <a:pt x="3212" y="704"/>
                    <a:pt x="4913" y="0"/>
                    <a:pt x="668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67609" cy="1309091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781556" y="0"/>
            <a:ext cx="15565185" cy="10350848"/>
          </a:xfrm>
          <a:custGeom>
            <a:avLst/>
            <a:gdLst/>
            <a:ahLst/>
            <a:cxnLst/>
            <a:rect l="l" t="t" r="r" b="b"/>
            <a:pathLst>
              <a:path w="15565185" h="10350848">
                <a:moveTo>
                  <a:pt x="0" y="0"/>
                </a:moveTo>
                <a:lnTo>
                  <a:pt x="15565185" y="0"/>
                </a:lnTo>
                <a:lnTo>
                  <a:pt x="15565185" y="10350848"/>
                </a:lnTo>
                <a:lnTo>
                  <a:pt x="0" y="10350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700" y="1076325"/>
            <a:ext cx="9751965" cy="150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Gelatinasi Pemanasan bertahap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8572" y="3474481"/>
            <a:ext cx="10502709" cy="3241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Pada suhu 95o C aktifitas termamyl merupakan yang paling tinggi, yeast atau ragi akan cepat aktif.  </a:t>
            </a:r>
          </a:p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Pemanasan dengan suhu tinggi (130oC) pada cara pertama ini dimaksudkan untuk memecah granula pati, sehingga lebih mudah terjadi kontak dengan air enzyme.  </a:t>
            </a:r>
          </a:p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Perlakuan pada suhu tinggi juga untuk sterilisasi bahan, agar bahan tidak mudah terkontaminasi.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9700" y="3042290"/>
            <a:ext cx="9368476" cy="6216010"/>
            <a:chOff x="0" y="0"/>
            <a:chExt cx="1915578" cy="12709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5578" cy="1270991"/>
            </a:xfrm>
            <a:custGeom>
              <a:avLst/>
              <a:gdLst/>
              <a:ahLst/>
              <a:cxnLst/>
              <a:rect l="l" t="t" r="r" b="b"/>
              <a:pathLst>
                <a:path w="1915578" h="1270991">
                  <a:moveTo>
                    <a:pt x="8264" y="0"/>
                  </a:moveTo>
                  <a:lnTo>
                    <a:pt x="1907314" y="0"/>
                  </a:lnTo>
                  <a:cubicBezTo>
                    <a:pt x="1909506" y="0"/>
                    <a:pt x="1911608" y="871"/>
                    <a:pt x="1913158" y="2420"/>
                  </a:cubicBezTo>
                  <a:cubicBezTo>
                    <a:pt x="1914707" y="3970"/>
                    <a:pt x="1915578" y="6072"/>
                    <a:pt x="1915578" y="8264"/>
                  </a:cubicBezTo>
                  <a:lnTo>
                    <a:pt x="1915578" y="1262728"/>
                  </a:lnTo>
                  <a:cubicBezTo>
                    <a:pt x="1915578" y="1267292"/>
                    <a:pt x="1911878" y="1270991"/>
                    <a:pt x="1907314" y="1270991"/>
                  </a:cubicBezTo>
                  <a:lnTo>
                    <a:pt x="8264" y="1270991"/>
                  </a:lnTo>
                  <a:cubicBezTo>
                    <a:pt x="6072" y="1270991"/>
                    <a:pt x="3970" y="1270121"/>
                    <a:pt x="2420" y="1268571"/>
                  </a:cubicBezTo>
                  <a:cubicBezTo>
                    <a:pt x="871" y="1267021"/>
                    <a:pt x="0" y="1264919"/>
                    <a:pt x="0" y="1262728"/>
                  </a:cubicBezTo>
                  <a:lnTo>
                    <a:pt x="0" y="8264"/>
                  </a:lnTo>
                  <a:cubicBezTo>
                    <a:pt x="0" y="6072"/>
                    <a:pt x="871" y="3970"/>
                    <a:pt x="2420" y="2420"/>
                  </a:cubicBezTo>
                  <a:cubicBezTo>
                    <a:pt x="3970" y="871"/>
                    <a:pt x="6072" y="0"/>
                    <a:pt x="826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15578" cy="1309091"/>
            </a:xfrm>
            <a:prstGeom prst="rect">
              <a:avLst/>
            </a:prstGeom>
          </p:spPr>
          <p:txBody>
            <a:bodyPr lIns="71301" tIns="71301" rIns="71301" bIns="71301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684173" y="0"/>
            <a:ext cx="15387512" cy="10194226"/>
          </a:xfrm>
          <a:custGeom>
            <a:avLst/>
            <a:gdLst/>
            <a:ahLst/>
            <a:cxnLst/>
            <a:rect l="l" t="t" r="r" b="b"/>
            <a:pathLst>
              <a:path w="15387512" h="10194226">
                <a:moveTo>
                  <a:pt x="0" y="0"/>
                </a:moveTo>
                <a:lnTo>
                  <a:pt x="15387512" y="0"/>
                </a:lnTo>
                <a:lnTo>
                  <a:pt x="15387512" y="10194226"/>
                </a:lnTo>
                <a:lnTo>
                  <a:pt x="0" y="101942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700" y="1076325"/>
            <a:ext cx="9751965" cy="15011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Gelatinasi Pemanasan Langsung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216134"/>
            <a:ext cx="8256312" cy="557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Cara pemanasan langsung (gelatinasi dengan enzyme termamyl) pada temperature 130 C menghasilkan hasil yang kurang baik, karena mengurangi aktifitas yeast. </a:t>
            </a:r>
          </a:p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Hal tersebut disebabkan gelatinasi dengan enzyme pada suhu 130 o C akan terbentuk tri-phenyl-furane yang mempunyai sifat racun terhadap yeast. </a:t>
            </a:r>
          </a:p>
          <a:p>
            <a:pPr marL="499671" lvl="1" indent="-249836" algn="l">
              <a:lnSpc>
                <a:spcPts val="3726"/>
              </a:lnSpc>
              <a:buFont typeface="Arial"/>
              <a:buChar char="•"/>
            </a:pPr>
            <a:r>
              <a:rPr lang="en-US" sz="2314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Gelatinasi pada suhu tinggi juga akan berpengaruh terhadap penurunan aktifitas termamyl, karena aktifitas termamyl akan semakin menurun setelah melewati suhu 95 oC.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81673" y="5143500"/>
            <a:ext cx="12425673" cy="124256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54949" y="5841475"/>
            <a:ext cx="4806919" cy="5147972"/>
          </a:xfrm>
          <a:custGeom>
            <a:avLst/>
            <a:gdLst/>
            <a:ahLst/>
            <a:cxnLst/>
            <a:rect l="l" t="t" r="r" b="b"/>
            <a:pathLst>
              <a:path w="4806919" h="5147972">
                <a:moveTo>
                  <a:pt x="0" y="0"/>
                </a:moveTo>
                <a:lnTo>
                  <a:pt x="4806918" y="0"/>
                </a:lnTo>
                <a:lnTo>
                  <a:pt x="4806918" y="5147972"/>
                </a:lnTo>
                <a:lnTo>
                  <a:pt x="0" y="5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871719" y="3287162"/>
            <a:ext cx="8604268" cy="86042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49544" y="3964986"/>
            <a:ext cx="7383357" cy="738335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349" r="-2434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809700" y="3287162"/>
            <a:ext cx="10998206" cy="5971138"/>
            <a:chOff x="0" y="0"/>
            <a:chExt cx="3156330" cy="17136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56330" cy="1713632"/>
            </a:xfrm>
            <a:custGeom>
              <a:avLst/>
              <a:gdLst/>
              <a:ahLst/>
              <a:cxnLst/>
              <a:rect l="l" t="t" r="r" b="b"/>
              <a:pathLst>
                <a:path w="3156330" h="1713632">
                  <a:moveTo>
                    <a:pt x="10559" y="0"/>
                  </a:moveTo>
                  <a:lnTo>
                    <a:pt x="3145771" y="0"/>
                  </a:lnTo>
                  <a:cubicBezTo>
                    <a:pt x="3148571" y="0"/>
                    <a:pt x="3151257" y="1112"/>
                    <a:pt x="3153237" y="3093"/>
                  </a:cubicBezTo>
                  <a:cubicBezTo>
                    <a:pt x="3155217" y="5073"/>
                    <a:pt x="3156330" y="7758"/>
                    <a:pt x="3156330" y="10559"/>
                  </a:cubicBezTo>
                  <a:lnTo>
                    <a:pt x="3156330" y="1703073"/>
                  </a:lnTo>
                  <a:cubicBezTo>
                    <a:pt x="3156330" y="1705874"/>
                    <a:pt x="3155217" y="1708559"/>
                    <a:pt x="3153237" y="1710539"/>
                  </a:cubicBezTo>
                  <a:cubicBezTo>
                    <a:pt x="3151257" y="1712520"/>
                    <a:pt x="3148571" y="1713632"/>
                    <a:pt x="3145771" y="1713632"/>
                  </a:cubicBezTo>
                  <a:lnTo>
                    <a:pt x="10559" y="1713632"/>
                  </a:lnTo>
                  <a:cubicBezTo>
                    <a:pt x="7758" y="1713632"/>
                    <a:pt x="5073" y="1712520"/>
                    <a:pt x="3093" y="1710539"/>
                  </a:cubicBezTo>
                  <a:cubicBezTo>
                    <a:pt x="1112" y="1708559"/>
                    <a:pt x="0" y="1705874"/>
                    <a:pt x="0" y="1703073"/>
                  </a:cubicBezTo>
                  <a:lnTo>
                    <a:pt x="0" y="10559"/>
                  </a:lnTo>
                  <a:cubicBezTo>
                    <a:pt x="0" y="7758"/>
                    <a:pt x="1112" y="5073"/>
                    <a:pt x="3093" y="3093"/>
                  </a:cubicBezTo>
                  <a:cubicBezTo>
                    <a:pt x="5073" y="1112"/>
                    <a:pt x="7758" y="0"/>
                    <a:pt x="1055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156330" cy="1751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11232559" y="-282081"/>
            <a:ext cx="778161" cy="2431752"/>
          </a:xfrm>
          <a:custGeom>
            <a:avLst/>
            <a:gdLst/>
            <a:ahLst/>
            <a:cxnLst/>
            <a:rect l="l" t="t" r="r" b="b"/>
            <a:pathLst>
              <a:path w="778161" h="2431752">
                <a:moveTo>
                  <a:pt x="0" y="0"/>
                </a:moveTo>
                <a:lnTo>
                  <a:pt x="778161" y="0"/>
                </a:lnTo>
                <a:lnTo>
                  <a:pt x="778161" y="2431751"/>
                </a:lnTo>
                <a:lnTo>
                  <a:pt x="0" y="2431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09700" y="1543556"/>
            <a:ext cx="7026684" cy="82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5901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Fermentasi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5703" y="3667762"/>
            <a:ext cx="10775936" cy="5128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Proses fermentasi dimaksudkan untuk mengubah glukosa menjadi ethanol/bio-ethanol (alkohol) dengan menggunakan yeast.  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Alkohol yang diperoleh dari proses fermentasi ini, biasanya alkohol dengan kadar 8 sampai 10 persen volume.  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Bahan baku gula (molases), proses pembuatan ethanol dapat lebih cepat.  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Pembuatan ethanol memerlukan bak fermentasi yang lebih kecil.  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Ethanol yang dihasilkan proses fermentasi molases perlu ditingkatkan kualitasnya dengan membersihkannya dari zat-zat yang tidak diperlukan.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81673" y="5143500"/>
            <a:ext cx="12425673" cy="1242567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54949" y="5841475"/>
            <a:ext cx="4806919" cy="5147972"/>
          </a:xfrm>
          <a:custGeom>
            <a:avLst/>
            <a:gdLst/>
            <a:ahLst/>
            <a:cxnLst/>
            <a:rect l="l" t="t" r="r" b="b"/>
            <a:pathLst>
              <a:path w="4806919" h="5147972">
                <a:moveTo>
                  <a:pt x="0" y="0"/>
                </a:moveTo>
                <a:lnTo>
                  <a:pt x="4806918" y="0"/>
                </a:lnTo>
                <a:lnTo>
                  <a:pt x="4806918" y="5147972"/>
                </a:lnTo>
                <a:lnTo>
                  <a:pt x="0" y="5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871719" y="3287162"/>
            <a:ext cx="8604268" cy="860426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549544" y="3964986"/>
            <a:ext cx="7383357" cy="738335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349" r="-24349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809700" y="3287162"/>
            <a:ext cx="10998206" cy="5971138"/>
            <a:chOff x="0" y="0"/>
            <a:chExt cx="3156330" cy="17136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156330" cy="1713632"/>
            </a:xfrm>
            <a:custGeom>
              <a:avLst/>
              <a:gdLst/>
              <a:ahLst/>
              <a:cxnLst/>
              <a:rect l="l" t="t" r="r" b="b"/>
              <a:pathLst>
                <a:path w="3156330" h="1713632">
                  <a:moveTo>
                    <a:pt x="10559" y="0"/>
                  </a:moveTo>
                  <a:lnTo>
                    <a:pt x="3145771" y="0"/>
                  </a:lnTo>
                  <a:cubicBezTo>
                    <a:pt x="3148571" y="0"/>
                    <a:pt x="3151257" y="1112"/>
                    <a:pt x="3153237" y="3093"/>
                  </a:cubicBezTo>
                  <a:cubicBezTo>
                    <a:pt x="3155217" y="5073"/>
                    <a:pt x="3156330" y="7758"/>
                    <a:pt x="3156330" y="10559"/>
                  </a:cubicBezTo>
                  <a:lnTo>
                    <a:pt x="3156330" y="1703073"/>
                  </a:lnTo>
                  <a:cubicBezTo>
                    <a:pt x="3156330" y="1705874"/>
                    <a:pt x="3155217" y="1708559"/>
                    <a:pt x="3153237" y="1710539"/>
                  </a:cubicBezTo>
                  <a:cubicBezTo>
                    <a:pt x="3151257" y="1712520"/>
                    <a:pt x="3148571" y="1713632"/>
                    <a:pt x="3145771" y="1713632"/>
                  </a:cubicBezTo>
                  <a:lnTo>
                    <a:pt x="10559" y="1713632"/>
                  </a:lnTo>
                  <a:cubicBezTo>
                    <a:pt x="7758" y="1713632"/>
                    <a:pt x="5073" y="1712520"/>
                    <a:pt x="3093" y="1710539"/>
                  </a:cubicBezTo>
                  <a:cubicBezTo>
                    <a:pt x="1112" y="1708559"/>
                    <a:pt x="0" y="1705874"/>
                    <a:pt x="0" y="1703073"/>
                  </a:cubicBezTo>
                  <a:lnTo>
                    <a:pt x="0" y="10559"/>
                  </a:lnTo>
                  <a:cubicBezTo>
                    <a:pt x="0" y="7758"/>
                    <a:pt x="1112" y="5073"/>
                    <a:pt x="3093" y="3093"/>
                  </a:cubicBezTo>
                  <a:cubicBezTo>
                    <a:pt x="5073" y="1112"/>
                    <a:pt x="7758" y="0"/>
                    <a:pt x="1055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156330" cy="1751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5400000">
            <a:off x="11232559" y="-282081"/>
            <a:ext cx="778161" cy="2431752"/>
          </a:xfrm>
          <a:custGeom>
            <a:avLst/>
            <a:gdLst/>
            <a:ahLst/>
            <a:cxnLst/>
            <a:rect l="l" t="t" r="r" b="b"/>
            <a:pathLst>
              <a:path w="778161" h="2431752">
                <a:moveTo>
                  <a:pt x="0" y="0"/>
                </a:moveTo>
                <a:lnTo>
                  <a:pt x="778161" y="0"/>
                </a:lnTo>
                <a:lnTo>
                  <a:pt x="778161" y="2431751"/>
                </a:lnTo>
                <a:lnTo>
                  <a:pt x="0" y="24317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809700" y="1543556"/>
            <a:ext cx="7026684" cy="829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92"/>
              </a:lnSpc>
            </a:pPr>
            <a:r>
              <a:rPr lang="en-US" sz="5901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Fermentasi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5703" y="3667762"/>
            <a:ext cx="10775936" cy="4271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Alkohol yang dihasilkan dari proses fermentasi biasanya masih mengandung gas-gas antara lain CO2 (yang ditimbulkan dari pengubahan glucose menjadi ethanol/bio-ethanol) dan aldehyde yang perlu dibersihkan. 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Gas CO2 pada hasil fermentasi tersebut biasanya mencapai 35% volume, sehingga untuk memperoleh ethanol/bio-ethanol yang berkualitas baik, harus dibersihkan dari gas tersebut. </a:t>
            </a:r>
          </a:p>
          <a:p>
            <a:pPr marL="529419" lvl="1" indent="-264709" algn="just">
              <a:lnSpc>
                <a:spcPts val="3433"/>
              </a:lnSpc>
              <a:buFont typeface="Arial"/>
              <a:buChar char="•"/>
            </a:pPr>
            <a:r>
              <a:rPr lang="en-US" sz="2452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Kadar ethanol/bio-ethanol yang dihasilkan dari proses fermentasi, biasanya hanya mencapai 8-10%</a:t>
            </a:r>
          </a:p>
          <a:p>
            <a:pPr algn="just">
              <a:lnSpc>
                <a:spcPts val="3433"/>
              </a:lnSpc>
            </a:pPr>
            <a:endParaRPr lang="en-US" sz="2452">
              <a:solidFill>
                <a:srgbClr val="000000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06170"/>
            <a:ext cx="18288000" cy="5576971"/>
          </a:xfrm>
          <a:custGeom>
            <a:avLst/>
            <a:gdLst/>
            <a:ahLst/>
            <a:cxnLst/>
            <a:rect l="l" t="t" r="r" b="b"/>
            <a:pathLst>
              <a:path w="18288000" h="5576971">
                <a:moveTo>
                  <a:pt x="0" y="0"/>
                </a:moveTo>
                <a:lnTo>
                  <a:pt x="18288000" y="0"/>
                </a:lnTo>
                <a:lnTo>
                  <a:pt x="18288000" y="5576971"/>
                </a:lnTo>
                <a:lnTo>
                  <a:pt x="0" y="55769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0742" b="-115197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28059" y="5485151"/>
            <a:ext cx="12863182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Kadar alkohol atau ethanol dalam % (persen) volume adalah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“volume ethanol pada temperatur 15 C yang terkandung dalam 100 satuan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volume larutan ethanol pada temperatur tertentu (pengukuran).“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28059" y="7294224"/>
            <a:ext cx="10993680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Pada umumnya hasil fermentasi adalah bio-ethanol atau alkohol yang mempunyai kemurnian sekitar 30 – 40% dan belum dpat dikategorikan sebagai</a:t>
            </a:r>
            <a:r>
              <a:rPr lang="en-US" sz="2499" i="1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fuel based ethanol.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4008" y="0"/>
            <a:ext cx="1459773" cy="10389870"/>
            <a:chOff x="0" y="0"/>
            <a:chExt cx="384467" cy="2736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467" cy="2736427"/>
            </a:xfrm>
            <a:custGeom>
              <a:avLst/>
              <a:gdLst/>
              <a:ahLst/>
              <a:cxnLst/>
              <a:rect l="l" t="t" r="r" b="b"/>
              <a:pathLst>
                <a:path w="384467" h="2736427">
                  <a:moveTo>
                    <a:pt x="0" y="0"/>
                  </a:moveTo>
                  <a:lnTo>
                    <a:pt x="384467" y="0"/>
                  </a:lnTo>
                  <a:lnTo>
                    <a:pt x="384467" y="2736427"/>
                  </a:lnTo>
                  <a:lnTo>
                    <a:pt x="0" y="2736427"/>
                  </a:ln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4467" cy="277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24392" y="-102870"/>
            <a:ext cx="5563608" cy="10837690"/>
            <a:chOff x="0" y="0"/>
            <a:chExt cx="861948" cy="16790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1948" cy="1679042"/>
            </a:xfrm>
            <a:custGeom>
              <a:avLst/>
              <a:gdLst/>
              <a:ahLst/>
              <a:cxnLst/>
              <a:rect l="l" t="t" r="r" b="b"/>
              <a:pathLst>
                <a:path w="861948" h="1679042">
                  <a:moveTo>
                    <a:pt x="0" y="0"/>
                  </a:moveTo>
                  <a:lnTo>
                    <a:pt x="861948" y="0"/>
                  </a:lnTo>
                  <a:lnTo>
                    <a:pt x="861948" y="1679042"/>
                  </a:lnTo>
                  <a:lnTo>
                    <a:pt x="0" y="1679042"/>
                  </a:lnTo>
                  <a:close/>
                </a:path>
              </a:pathLst>
            </a:custGeom>
            <a:blipFill>
              <a:blip r:embed="rId2"/>
              <a:stretch>
                <a:fillRect l="-30186" r="-13529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09700" y="5194935"/>
            <a:ext cx="7097231" cy="1337758"/>
            <a:chOff x="0" y="0"/>
            <a:chExt cx="2694385" cy="5078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94385" cy="507865"/>
            </a:xfrm>
            <a:custGeom>
              <a:avLst/>
              <a:gdLst/>
              <a:ahLst/>
              <a:cxnLst/>
              <a:rect l="l" t="t" r="r" b="b"/>
              <a:pathLst>
                <a:path w="2694385" h="507865">
                  <a:moveTo>
                    <a:pt x="2491185" y="0"/>
                  </a:moveTo>
                  <a:cubicBezTo>
                    <a:pt x="2603410" y="0"/>
                    <a:pt x="2694385" y="113689"/>
                    <a:pt x="2694385" y="253933"/>
                  </a:cubicBezTo>
                  <a:cubicBezTo>
                    <a:pt x="2694385" y="394176"/>
                    <a:pt x="2603410" y="507865"/>
                    <a:pt x="2491185" y="507865"/>
                  </a:cubicBezTo>
                  <a:lnTo>
                    <a:pt x="203200" y="507865"/>
                  </a:lnTo>
                  <a:cubicBezTo>
                    <a:pt x="90976" y="507865"/>
                    <a:pt x="0" y="394176"/>
                    <a:pt x="0" y="253933"/>
                  </a:cubicBezTo>
                  <a:cubicBezTo>
                    <a:pt x="0" y="1136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694385" cy="545965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11850" y="5528551"/>
            <a:ext cx="781759" cy="781759"/>
          </a:xfrm>
          <a:custGeom>
            <a:avLst/>
            <a:gdLst/>
            <a:ahLst/>
            <a:cxnLst/>
            <a:rect l="l" t="t" r="r" b="b"/>
            <a:pathLst>
              <a:path w="781759" h="781759">
                <a:moveTo>
                  <a:pt x="0" y="0"/>
                </a:moveTo>
                <a:lnTo>
                  <a:pt x="781760" y="0"/>
                </a:lnTo>
                <a:lnTo>
                  <a:pt x="781760" y="781759"/>
                </a:lnTo>
                <a:lnTo>
                  <a:pt x="0" y="781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63867" y="5692364"/>
            <a:ext cx="5640959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3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Tingkat pertama yaitu beer column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77852" y="7023218"/>
            <a:ext cx="7097231" cy="1337758"/>
            <a:chOff x="0" y="0"/>
            <a:chExt cx="2694385" cy="5078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94385" cy="507865"/>
            </a:xfrm>
            <a:custGeom>
              <a:avLst/>
              <a:gdLst/>
              <a:ahLst/>
              <a:cxnLst/>
              <a:rect l="l" t="t" r="r" b="b"/>
              <a:pathLst>
                <a:path w="2694385" h="507865">
                  <a:moveTo>
                    <a:pt x="2491185" y="0"/>
                  </a:moveTo>
                  <a:cubicBezTo>
                    <a:pt x="2603410" y="0"/>
                    <a:pt x="2694385" y="113689"/>
                    <a:pt x="2694385" y="253933"/>
                  </a:cubicBezTo>
                  <a:cubicBezTo>
                    <a:pt x="2694385" y="394176"/>
                    <a:pt x="2603410" y="507865"/>
                    <a:pt x="2491185" y="507865"/>
                  </a:cubicBezTo>
                  <a:lnTo>
                    <a:pt x="203200" y="507865"/>
                  </a:lnTo>
                  <a:cubicBezTo>
                    <a:pt x="90976" y="507865"/>
                    <a:pt x="0" y="394176"/>
                    <a:pt x="0" y="253933"/>
                  </a:cubicBezTo>
                  <a:cubicBezTo>
                    <a:pt x="0" y="1136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694385" cy="545965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80003" y="7356834"/>
            <a:ext cx="781759" cy="781759"/>
          </a:xfrm>
          <a:custGeom>
            <a:avLst/>
            <a:gdLst/>
            <a:ahLst/>
            <a:cxnLst/>
            <a:rect l="l" t="t" r="r" b="b"/>
            <a:pathLst>
              <a:path w="781759" h="781759">
                <a:moveTo>
                  <a:pt x="0" y="0"/>
                </a:moveTo>
                <a:lnTo>
                  <a:pt x="781759" y="0"/>
                </a:lnTo>
                <a:lnTo>
                  <a:pt x="781759" y="781759"/>
                </a:lnTo>
                <a:lnTo>
                  <a:pt x="0" y="781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947943" y="7368247"/>
            <a:ext cx="5640959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99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Tingkat kedua adalah rectifying column.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09700" y="1076325"/>
            <a:ext cx="10038057" cy="81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5681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Distilasi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9700" y="2449571"/>
            <a:ext cx="9133637" cy="2072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6955" lvl="1" indent="-258478" algn="just">
              <a:lnSpc>
                <a:spcPts val="3352"/>
              </a:lnSpc>
              <a:buFont typeface="Arial"/>
              <a:buChar char="•"/>
            </a:pPr>
            <a:r>
              <a:rPr lang="en-US" sz="239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Kadar bioethanol dari fermentasi biasnaya hanya 8-10%</a:t>
            </a:r>
          </a:p>
          <a:p>
            <a:pPr marL="516955" lvl="1" indent="-258478" algn="just">
              <a:lnSpc>
                <a:spcPts val="3352"/>
              </a:lnSpc>
              <a:buFont typeface="Arial"/>
              <a:buChar char="•"/>
            </a:pPr>
            <a:r>
              <a:rPr lang="en-US" sz="239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Dibutuhkan distilasi untuk meningkatkan kadar alkohol menjadi 95%</a:t>
            </a:r>
          </a:p>
          <a:p>
            <a:pPr algn="just">
              <a:lnSpc>
                <a:spcPts val="3352"/>
              </a:lnSpc>
              <a:spcBef>
                <a:spcPct val="0"/>
              </a:spcBef>
            </a:pPr>
            <a:endParaRPr lang="en-US" sz="2394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72344" y="4497069"/>
            <a:ext cx="6298406" cy="646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Proses distilasi dua tingkat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2344" y="8865801"/>
            <a:ext cx="9169458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Dengan cara ini kadar ethanol yang dihasilkan mampu mencapai 90-95 % .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9308" y="3012434"/>
            <a:ext cx="6935082" cy="5340810"/>
          </a:xfrm>
          <a:custGeom>
            <a:avLst/>
            <a:gdLst/>
            <a:ahLst/>
            <a:cxnLst/>
            <a:rect l="l" t="t" r="r" b="b"/>
            <a:pathLst>
              <a:path w="6935082" h="5340810">
                <a:moveTo>
                  <a:pt x="0" y="0"/>
                </a:moveTo>
                <a:lnTo>
                  <a:pt x="6935082" y="0"/>
                </a:lnTo>
                <a:lnTo>
                  <a:pt x="6935082" y="5340810"/>
                </a:lnTo>
                <a:lnTo>
                  <a:pt x="0" y="53408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1697" y="2368588"/>
            <a:ext cx="6235875" cy="6685887"/>
          </a:xfrm>
          <a:custGeom>
            <a:avLst/>
            <a:gdLst/>
            <a:ahLst/>
            <a:cxnLst/>
            <a:rect l="l" t="t" r="r" b="b"/>
            <a:pathLst>
              <a:path w="6235875" h="6685887">
                <a:moveTo>
                  <a:pt x="0" y="0"/>
                </a:moveTo>
                <a:lnTo>
                  <a:pt x="6235875" y="0"/>
                </a:lnTo>
                <a:lnTo>
                  <a:pt x="6235875" y="6685886"/>
                </a:lnTo>
                <a:lnTo>
                  <a:pt x="0" y="6685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9700" y="1076325"/>
            <a:ext cx="10038057" cy="81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5681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Distilasi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79308" y="8457772"/>
            <a:ext cx="693508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Alat Destilasi Bioetanol skala Laboratorium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32094" y="9210675"/>
            <a:ext cx="6935082" cy="389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Alat Destilasi Bioetanol skala UKM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0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2032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25287" y="1963490"/>
            <a:ext cx="11268750" cy="655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Hasil penyulingan berupa ethanol berkadar 95 % belum dapat larut dalam bahan bakar bensin.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Untuk substitusi BBM diperlukan ethanol berkadar 99,6-99,8 % atau disebut ethanol kering. </a:t>
            </a: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Untuk pemurnian ethanol 95 % diperlukan proses dehidrasi (destilasi absorbent) menggunakan beberapa cara,antara lain : 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      1. Cara Kimia dengan menggunakan batu gamping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      2. Cara Fisika melalui proses penyerapan menggunakan Zeolit Sintetis. </a:t>
            </a: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499"/>
              </a:lnSpc>
            </a:pPr>
            <a:endParaRPr lang="en-US" sz="249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39746" lvl="1" indent="-269873" algn="l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Hasil dehidrasi berupa ethanol berkadar 99,6-99,8 % dapat dikatagorikan  sebagai Full Grade Ethanol (FGE),barulah layak digunakan sebagai bahan bakar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22590"/>
            <a:ext cx="16230600" cy="6495067"/>
          </a:xfrm>
          <a:custGeom>
            <a:avLst/>
            <a:gdLst/>
            <a:ahLst/>
            <a:cxnLst/>
            <a:rect l="l" t="t" r="r" b="b"/>
            <a:pathLst>
              <a:path w="16230600" h="6495067">
                <a:moveTo>
                  <a:pt x="0" y="0"/>
                </a:moveTo>
                <a:lnTo>
                  <a:pt x="16230600" y="0"/>
                </a:lnTo>
                <a:lnTo>
                  <a:pt x="16230600" y="6495067"/>
                </a:lnTo>
                <a:lnTo>
                  <a:pt x="0" y="64950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36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09700" y="1076325"/>
            <a:ext cx="13175045" cy="760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2"/>
              </a:lnSpc>
            </a:pPr>
            <a:r>
              <a:rPr lang="en-US" sz="5320" b="1">
                <a:solidFill>
                  <a:srgbClr val="000000"/>
                </a:solidFill>
                <a:latin typeface="Garet Bold"/>
                <a:ea typeface="Garet Bold"/>
                <a:cs typeface="Garet Bold"/>
                <a:sym typeface="Garet Bold"/>
              </a:rPr>
              <a:t>Skema Proses Pilot Plant Ethanol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93041" y="8592185"/>
            <a:ext cx="14969071" cy="789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Proses lengkap dari pembuatan etanol yang dari bahan pati-patian dimulai dari konveyor, gelatinisasi, fermentasi, destilasi sampai ke penyimpanan.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4008" y="0"/>
            <a:ext cx="1459773" cy="10389870"/>
            <a:chOff x="0" y="0"/>
            <a:chExt cx="384467" cy="2736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467" cy="2736427"/>
            </a:xfrm>
            <a:custGeom>
              <a:avLst/>
              <a:gdLst/>
              <a:ahLst/>
              <a:cxnLst/>
              <a:rect l="l" t="t" r="r" b="b"/>
              <a:pathLst>
                <a:path w="384467" h="2736427">
                  <a:moveTo>
                    <a:pt x="0" y="0"/>
                  </a:moveTo>
                  <a:lnTo>
                    <a:pt x="384467" y="0"/>
                  </a:lnTo>
                  <a:lnTo>
                    <a:pt x="384467" y="2736427"/>
                  </a:lnTo>
                  <a:lnTo>
                    <a:pt x="0" y="2736427"/>
                  </a:ln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4467" cy="277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24392" y="-102870"/>
            <a:ext cx="5563608" cy="10837690"/>
            <a:chOff x="0" y="0"/>
            <a:chExt cx="861948" cy="16790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1948" cy="1679042"/>
            </a:xfrm>
            <a:custGeom>
              <a:avLst/>
              <a:gdLst/>
              <a:ahLst/>
              <a:cxnLst/>
              <a:rect l="l" t="t" r="r" b="b"/>
              <a:pathLst>
                <a:path w="861948" h="1679042">
                  <a:moveTo>
                    <a:pt x="0" y="0"/>
                  </a:moveTo>
                  <a:lnTo>
                    <a:pt x="861948" y="0"/>
                  </a:lnTo>
                  <a:lnTo>
                    <a:pt x="861948" y="1679042"/>
                  </a:lnTo>
                  <a:lnTo>
                    <a:pt x="0" y="1679042"/>
                  </a:lnTo>
                  <a:close/>
                </a:path>
              </a:pathLst>
            </a:custGeom>
            <a:blipFill>
              <a:blip r:embed="rId2"/>
              <a:stretch>
                <a:fillRect l="-30186" r="-13529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77852" y="3412081"/>
            <a:ext cx="9878484" cy="1337758"/>
            <a:chOff x="0" y="0"/>
            <a:chExt cx="13171312" cy="178367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171312" cy="1783677"/>
              <a:chOff x="0" y="0"/>
              <a:chExt cx="3750257" cy="50786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750257" cy="507865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507865">
                    <a:moveTo>
                      <a:pt x="3547057" y="0"/>
                    </a:moveTo>
                    <a:cubicBezTo>
                      <a:pt x="3659281" y="0"/>
                      <a:pt x="3750257" y="113689"/>
                      <a:pt x="3750257" y="253933"/>
                    </a:cubicBezTo>
                    <a:cubicBezTo>
                      <a:pt x="3750257" y="394176"/>
                      <a:pt x="3659281" y="507865"/>
                      <a:pt x="3547057" y="507865"/>
                    </a:cubicBezTo>
                    <a:lnTo>
                      <a:pt x="203200" y="507865"/>
                    </a:lnTo>
                    <a:cubicBezTo>
                      <a:pt x="90976" y="507865"/>
                      <a:pt x="0" y="394176"/>
                      <a:pt x="0" y="253933"/>
                    </a:cubicBezTo>
                    <a:cubicBezTo>
                      <a:pt x="0" y="11368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750257" cy="545965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6201" y="444821"/>
              <a:ext cx="1042346" cy="1042346"/>
            </a:xfrm>
            <a:custGeom>
              <a:avLst/>
              <a:gdLst/>
              <a:ahLst/>
              <a:cxnLst/>
              <a:rect l="l" t="t" r="r" b="b"/>
              <a:pathLst>
                <a:path w="1042346" h="1042346">
                  <a:moveTo>
                    <a:pt x="0" y="0"/>
                  </a:moveTo>
                  <a:lnTo>
                    <a:pt x="1042346" y="0"/>
                  </a:lnTo>
                  <a:lnTo>
                    <a:pt x="1042346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17657" y="345402"/>
              <a:ext cx="11632422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Rencana pengembangan lahan sumber bahan baku belum sinkron dengan rencana pengembangan bioethanol di sektor energi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9700" y="1076325"/>
            <a:ext cx="10038057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Kendala Pengembangan Bioethanol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77852" y="5194935"/>
            <a:ext cx="9878484" cy="1337758"/>
            <a:chOff x="0" y="0"/>
            <a:chExt cx="13171312" cy="178367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171312" cy="1783677"/>
              <a:chOff x="0" y="0"/>
              <a:chExt cx="3750257" cy="50786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750257" cy="507865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507865">
                    <a:moveTo>
                      <a:pt x="3547057" y="0"/>
                    </a:moveTo>
                    <a:cubicBezTo>
                      <a:pt x="3659281" y="0"/>
                      <a:pt x="3750257" y="113689"/>
                      <a:pt x="3750257" y="253933"/>
                    </a:cubicBezTo>
                    <a:cubicBezTo>
                      <a:pt x="3750257" y="394176"/>
                      <a:pt x="3659281" y="507865"/>
                      <a:pt x="3547057" y="507865"/>
                    </a:cubicBezTo>
                    <a:lnTo>
                      <a:pt x="203200" y="507865"/>
                    </a:lnTo>
                    <a:cubicBezTo>
                      <a:pt x="90976" y="507865"/>
                      <a:pt x="0" y="394176"/>
                      <a:pt x="0" y="253933"/>
                    </a:cubicBezTo>
                    <a:cubicBezTo>
                      <a:pt x="0" y="11368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750257" cy="545965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36201" y="444821"/>
              <a:ext cx="1042346" cy="1042346"/>
            </a:xfrm>
            <a:custGeom>
              <a:avLst/>
              <a:gdLst/>
              <a:ahLst/>
              <a:cxnLst/>
              <a:rect l="l" t="t" r="r" b="b"/>
              <a:pathLst>
                <a:path w="1042346" h="1042346">
                  <a:moveTo>
                    <a:pt x="0" y="0"/>
                  </a:moveTo>
                  <a:lnTo>
                    <a:pt x="1042346" y="0"/>
                  </a:lnTo>
                  <a:lnTo>
                    <a:pt x="1042346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517657" y="345402"/>
              <a:ext cx="11632422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Rencana maupun kebijakan Pemerintah dalam pengembangan bioethanol belum sinkron dnegan industri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7852" y="6980368"/>
            <a:ext cx="9878484" cy="1337758"/>
            <a:chOff x="0" y="0"/>
            <a:chExt cx="13171312" cy="178367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3171312" cy="1783677"/>
              <a:chOff x="0" y="0"/>
              <a:chExt cx="3750257" cy="50786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50257" cy="507865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507865">
                    <a:moveTo>
                      <a:pt x="3547057" y="0"/>
                    </a:moveTo>
                    <a:cubicBezTo>
                      <a:pt x="3659281" y="0"/>
                      <a:pt x="3750257" y="113689"/>
                      <a:pt x="3750257" y="253933"/>
                    </a:cubicBezTo>
                    <a:cubicBezTo>
                      <a:pt x="3750257" y="394176"/>
                      <a:pt x="3659281" y="507865"/>
                      <a:pt x="3547057" y="507865"/>
                    </a:cubicBezTo>
                    <a:lnTo>
                      <a:pt x="203200" y="507865"/>
                    </a:lnTo>
                    <a:cubicBezTo>
                      <a:pt x="90976" y="507865"/>
                      <a:pt x="0" y="394176"/>
                      <a:pt x="0" y="253933"/>
                    </a:cubicBezTo>
                    <a:cubicBezTo>
                      <a:pt x="0" y="11368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50257" cy="545965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36201" y="444821"/>
              <a:ext cx="1042346" cy="1042346"/>
            </a:xfrm>
            <a:custGeom>
              <a:avLst/>
              <a:gdLst/>
              <a:ahLst/>
              <a:cxnLst/>
              <a:rect l="l" t="t" r="r" b="b"/>
              <a:pathLst>
                <a:path w="1042346" h="1042346">
                  <a:moveTo>
                    <a:pt x="0" y="0"/>
                  </a:moveTo>
                  <a:lnTo>
                    <a:pt x="1042346" y="0"/>
                  </a:lnTo>
                  <a:lnTo>
                    <a:pt x="1042346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1517657" y="345402"/>
              <a:ext cx="11632422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Ketidakpastian resiko investasi dalam komersialiasi pengembangan bioethanol dan belum terbentuknya  rantai tata niaga bioethanol.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77634" y="0"/>
            <a:ext cx="10510366" cy="10544951"/>
          </a:xfrm>
          <a:custGeom>
            <a:avLst/>
            <a:gdLst/>
            <a:ahLst/>
            <a:cxnLst/>
            <a:rect l="l" t="t" r="r" b="b"/>
            <a:pathLst>
              <a:path w="10510366" h="10544951">
                <a:moveTo>
                  <a:pt x="0" y="0"/>
                </a:moveTo>
                <a:lnTo>
                  <a:pt x="10510366" y="0"/>
                </a:lnTo>
                <a:lnTo>
                  <a:pt x="10510366" y="10544951"/>
                </a:lnTo>
                <a:lnTo>
                  <a:pt x="0" y="105449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02893" r="-1035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31617" y="0"/>
            <a:ext cx="9256383" cy="925638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9944071" y="0"/>
            <a:ext cx="8343929" cy="8343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662" r="-4043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-2631918" y="3407036"/>
            <a:ext cx="12884486" cy="3176829"/>
            <a:chOff x="0" y="0"/>
            <a:chExt cx="1648265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48265" cy="406400"/>
            </a:xfrm>
            <a:custGeom>
              <a:avLst/>
              <a:gdLst/>
              <a:ahLst/>
              <a:cxnLst/>
              <a:rect l="l" t="t" r="r" b="b"/>
              <a:pathLst>
                <a:path w="1648265" h="406400">
                  <a:moveTo>
                    <a:pt x="1445065" y="0"/>
                  </a:moveTo>
                  <a:cubicBezTo>
                    <a:pt x="1557289" y="0"/>
                    <a:pt x="1648265" y="90976"/>
                    <a:pt x="1648265" y="203200"/>
                  </a:cubicBezTo>
                  <a:cubicBezTo>
                    <a:pt x="1648265" y="315424"/>
                    <a:pt x="1557289" y="406400"/>
                    <a:pt x="144506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648265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228311" y="5751250"/>
            <a:ext cx="12811197" cy="3818656"/>
            <a:chOff x="0" y="0"/>
            <a:chExt cx="1638889" cy="4885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38889" cy="488507"/>
            </a:xfrm>
            <a:custGeom>
              <a:avLst/>
              <a:gdLst/>
              <a:ahLst/>
              <a:cxnLst/>
              <a:rect l="l" t="t" r="r" b="b"/>
              <a:pathLst>
                <a:path w="1638889" h="488507">
                  <a:moveTo>
                    <a:pt x="1435689" y="0"/>
                  </a:moveTo>
                  <a:cubicBezTo>
                    <a:pt x="1547914" y="0"/>
                    <a:pt x="1638889" y="109356"/>
                    <a:pt x="1638889" y="244253"/>
                  </a:cubicBezTo>
                  <a:cubicBezTo>
                    <a:pt x="1638889" y="379151"/>
                    <a:pt x="1547914" y="488507"/>
                    <a:pt x="1435689" y="488507"/>
                  </a:cubicBezTo>
                  <a:lnTo>
                    <a:pt x="203200" y="488507"/>
                  </a:lnTo>
                  <a:cubicBezTo>
                    <a:pt x="90976" y="488507"/>
                    <a:pt x="0" y="379151"/>
                    <a:pt x="0" y="244253"/>
                  </a:cubicBezTo>
                  <a:cubicBezTo>
                    <a:pt x="0" y="10935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85000"/>
                  </a:srgbClr>
                </a:gs>
                <a:gs pos="100000">
                  <a:srgbClr val="088395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38889" cy="5266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4899701" y="7088651"/>
            <a:ext cx="3669360" cy="1839428"/>
            <a:chOff x="0" y="0"/>
            <a:chExt cx="1339616" cy="67154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39616" cy="671542"/>
            </a:xfrm>
            <a:custGeom>
              <a:avLst/>
              <a:gdLst/>
              <a:ahLst/>
              <a:cxnLst/>
              <a:rect l="l" t="t" r="r" b="b"/>
              <a:pathLst>
                <a:path w="1339616" h="671542">
                  <a:moveTo>
                    <a:pt x="1136416" y="0"/>
                  </a:moveTo>
                  <a:cubicBezTo>
                    <a:pt x="1248640" y="0"/>
                    <a:pt x="1339616" y="150330"/>
                    <a:pt x="1339616" y="335771"/>
                  </a:cubicBezTo>
                  <a:cubicBezTo>
                    <a:pt x="1339616" y="521212"/>
                    <a:pt x="1248640" y="671542"/>
                    <a:pt x="1136416" y="671542"/>
                  </a:cubicBezTo>
                  <a:lnTo>
                    <a:pt x="203200" y="671542"/>
                  </a:lnTo>
                  <a:cubicBezTo>
                    <a:pt x="90976" y="671542"/>
                    <a:pt x="0" y="521212"/>
                    <a:pt x="0" y="335771"/>
                  </a:cubicBezTo>
                  <a:cubicBezTo>
                    <a:pt x="0" y="15033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39616" cy="709641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99229" y="7088651"/>
            <a:ext cx="3669360" cy="1839428"/>
            <a:chOff x="0" y="0"/>
            <a:chExt cx="1339616" cy="67154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39616" cy="671542"/>
            </a:xfrm>
            <a:custGeom>
              <a:avLst/>
              <a:gdLst/>
              <a:ahLst/>
              <a:cxnLst/>
              <a:rect l="l" t="t" r="r" b="b"/>
              <a:pathLst>
                <a:path w="1339616" h="671542">
                  <a:moveTo>
                    <a:pt x="1136416" y="0"/>
                  </a:moveTo>
                  <a:cubicBezTo>
                    <a:pt x="1248640" y="0"/>
                    <a:pt x="1339616" y="150330"/>
                    <a:pt x="1339616" y="335771"/>
                  </a:cubicBezTo>
                  <a:cubicBezTo>
                    <a:pt x="1339616" y="521212"/>
                    <a:pt x="1248640" y="671542"/>
                    <a:pt x="1136416" y="671542"/>
                  </a:cubicBezTo>
                  <a:lnTo>
                    <a:pt x="203200" y="671542"/>
                  </a:lnTo>
                  <a:cubicBezTo>
                    <a:pt x="90976" y="671542"/>
                    <a:pt x="0" y="521212"/>
                    <a:pt x="0" y="335771"/>
                  </a:cubicBezTo>
                  <a:cubicBezTo>
                    <a:pt x="0" y="15033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339616" cy="709641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698757" y="7088651"/>
            <a:ext cx="5309586" cy="1887285"/>
            <a:chOff x="0" y="0"/>
            <a:chExt cx="1938432" cy="6890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38432" cy="689013"/>
            </a:xfrm>
            <a:custGeom>
              <a:avLst/>
              <a:gdLst/>
              <a:ahLst/>
              <a:cxnLst/>
              <a:rect l="l" t="t" r="r" b="b"/>
              <a:pathLst>
                <a:path w="1938432" h="689013">
                  <a:moveTo>
                    <a:pt x="1735232" y="0"/>
                  </a:moveTo>
                  <a:cubicBezTo>
                    <a:pt x="1847457" y="0"/>
                    <a:pt x="1938432" y="154241"/>
                    <a:pt x="1938432" y="344506"/>
                  </a:cubicBezTo>
                  <a:cubicBezTo>
                    <a:pt x="1938432" y="534772"/>
                    <a:pt x="1847457" y="689013"/>
                    <a:pt x="1735232" y="689013"/>
                  </a:cubicBezTo>
                  <a:lnTo>
                    <a:pt x="203200" y="689013"/>
                  </a:lnTo>
                  <a:cubicBezTo>
                    <a:pt x="90976" y="689013"/>
                    <a:pt x="0" y="534772"/>
                    <a:pt x="0" y="344506"/>
                  </a:cubicBezTo>
                  <a:cubicBezTo>
                    <a:pt x="0" y="15424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938432" cy="727113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-2830909" y="7219280"/>
            <a:ext cx="8233030" cy="8229600"/>
          </a:xfrm>
          <a:custGeom>
            <a:avLst/>
            <a:gdLst/>
            <a:ahLst/>
            <a:cxnLst/>
            <a:rect l="l" t="t" r="r" b="b"/>
            <a:pathLst>
              <a:path w="8233030" h="8229600">
                <a:moveTo>
                  <a:pt x="0" y="0"/>
                </a:moveTo>
                <a:lnTo>
                  <a:pt x="8233031" y="0"/>
                </a:lnTo>
                <a:lnTo>
                  <a:pt x="82330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418891" y="5272475"/>
            <a:ext cx="4806919" cy="5147972"/>
          </a:xfrm>
          <a:custGeom>
            <a:avLst/>
            <a:gdLst/>
            <a:ahLst/>
            <a:cxnLst/>
            <a:rect l="l" t="t" r="r" b="b"/>
            <a:pathLst>
              <a:path w="4806919" h="5147972">
                <a:moveTo>
                  <a:pt x="0" y="0"/>
                </a:moveTo>
                <a:lnTo>
                  <a:pt x="4806918" y="0"/>
                </a:lnTo>
                <a:lnTo>
                  <a:pt x="4806918" y="5147972"/>
                </a:lnTo>
                <a:lnTo>
                  <a:pt x="0" y="5147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889908" y="932091"/>
            <a:ext cx="7513266" cy="183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49"/>
              </a:lnSpc>
            </a:pPr>
            <a:r>
              <a:rPr lang="en-US" sz="6499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Ketergantungan Energi Fosil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03439" y="6368286"/>
            <a:ext cx="7229193" cy="45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4"/>
              </a:lnSpc>
              <a:spcBef>
                <a:spcPct val="0"/>
              </a:spcBef>
            </a:pPr>
            <a:r>
              <a:rPr lang="en-US" sz="2696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Ancaman Ketahanan Energi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89908" y="4226283"/>
            <a:ext cx="6191647" cy="879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81"/>
              </a:lnSpc>
              <a:spcBef>
                <a:spcPct val="0"/>
              </a:spcBef>
            </a:pPr>
            <a:r>
              <a:rPr lang="en-US" sz="2558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Merupakan masalah fundamental sistem energi Nasional dan Global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267229" y="7722179"/>
            <a:ext cx="2941450" cy="581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en-US" sz="1968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Fosil Fuel Mulai diganti Biofuel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63184" y="7598252"/>
            <a:ext cx="2941450" cy="877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en-US" sz="1968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Dominasi fosil fuel di Indonesia mencapai 95%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982939" y="7506908"/>
            <a:ext cx="4625284" cy="1173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62"/>
              </a:lnSpc>
            </a:pPr>
            <a:r>
              <a:rPr lang="en-US" sz="1968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Kebijakan RUEN (Rencana Umum Energi Nasioanal) menigkatkan peran energi terbarukan minimal 23% pada 2025 dan 32% di 20230</a:t>
            </a:r>
          </a:p>
        </p:txBody>
      </p:sp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4008" y="0"/>
            <a:ext cx="1459773" cy="10389870"/>
            <a:chOff x="0" y="0"/>
            <a:chExt cx="384467" cy="2736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467" cy="2736427"/>
            </a:xfrm>
            <a:custGeom>
              <a:avLst/>
              <a:gdLst/>
              <a:ahLst/>
              <a:cxnLst/>
              <a:rect l="l" t="t" r="r" b="b"/>
              <a:pathLst>
                <a:path w="384467" h="2736427">
                  <a:moveTo>
                    <a:pt x="0" y="0"/>
                  </a:moveTo>
                  <a:lnTo>
                    <a:pt x="384467" y="0"/>
                  </a:lnTo>
                  <a:lnTo>
                    <a:pt x="384467" y="2736427"/>
                  </a:lnTo>
                  <a:lnTo>
                    <a:pt x="0" y="2736427"/>
                  </a:ln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4467" cy="277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24392" y="-102870"/>
            <a:ext cx="5563608" cy="10837690"/>
            <a:chOff x="0" y="0"/>
            <a:chExt cx="861948" cy="16790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1948" cy="1679042"/>
            </a:xfrm>
            <a:custGeom>
              <a:avLst/>
              <a:gdLst/>
              <a:ahLst/>
              <a:cxnLst/>
              <a:rect l="l" t="t" r="r" b="b"/>
              <a:pathLst>
                <a:path w="861948" h="1679042">
                  <a:moveTo>
                    <a:pt x="0" y="0"/>
                  </a:moveTo>
                  <a:lnTo>
                    <a:pt x="861948" y="0"/>
                  </a:lnTo>
                  <a:lnTo>
                    <a:pt x="861948" y="1679042"/>
                  </a:lnTo>
                  <a:lnTo>
                    <a:pt x="0" y="1679042"/>
                  </a:lnTo>
                  <a:close/>
                </a:path>
              </a:pathLst>
            </a:custGeom>
            <a:blipFill>
              <a:blip r:embed="rId3"/>
              <a:stretch>
                <a:fillRect l="-30186" r="-135293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777852" y="3412081"/>
            <a:ext cx="9878484" cy="1337758"/>
            <a:chOff x="0" y="0"/>
            <a:chExt cx="13171312" cy="178367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171312" cy="1783677"/>
              <a:chOff x="0" y="0"/>
              <a:chExt cx="3750257" cy="50786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750257" cy="507865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507865">
                    <a:moveTo>
                      <a:pt x="3547057" y="0"/>
                    </a:moveTo>
                    <a:cubicBezTo>
                      <a:pt x="3659281" y="0"/>
                      <a:pt x="3750257" y="113689"/>
                      <a:pt x="3750257" y="253933"/>
                    </a:cubicBezTo>
                    <a:cubicBezTo>
                      <a:pt x="3750257" y="394176"/>
                      <a:pt x="3659281" y="507865"/>
                      <a:pt x="3547057" y="507865"/>
                    </a:cubicBezTo>
                    <a:lnTo>
                      <a:pt x="203200" y="507865"/>
                    </a:lnTo>
                    <a:cubicBezTo>
                      <a:pt x="90976" y="507865"/>
                      <a:pt x="0" y="394176"/>
                      <a:pt x="0" y="253933"/>
                    </a:cubicBezTo>
                    <a:cubicBezTo>
                      <a:pt x="0" y="11368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750257" cy="545965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6201" y="444821"/>
              <a:ext cx="1042346" cy="1042346"/>
            </a:xfrm>
            <a:custGeom>
              <a:avLst/>
              <a:gdLst/>
              <a:ahLst/>
              <a:cxnLst/>
              <a:rect l="l" t="t" r="r" b="b"/>
              <a:pathLst>
                <a:path w="1042346" h="1042346">
                  <a:moveTo>
                    <a:pt x="0" y="0"/>
                  </a:moveTo>
                  <a:lnTo>
                    <a:pt x="1042346" y="0"/>
                  </a:lnTo>
                  <a:lnTo>
                    <a:pt x="1042346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517657" y="345402"/>
              <a:ext cx="11632422" cy="1438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Menyatukan rencana pengembangan bioethanol dari berbagai pihak terkait blueprint pengembangan biofuel 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9700" y="1076325"/>
            <a:ext cx="10038057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Upaya Pengembangan Bioethanol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77852" y="5194935"/>
            <a:ext cx="9878484" cy="1115375"/>
            <a:chOff x="0" y="0"/>
            <a:chExt cx="13171312" cy="148716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171312" cy="1487167"/>
              <a:chOff x="0" y="0"/>
              <a:chExt cx="3750257" cy="42344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750257" cy="423440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423440">
                    <a:moveTo>
                      <a:pt x="3547057" y="0"/>
                    </a:moveTo>
                    <a:cubicBezTo>
                      <a:pt x="3659281" y="0"/>
                      <a:pt x="3750257" y="94790"/>
                      <a:pt x="3750257" y="211720"/>
                    </a:cubicBezTo>
                    <a:cubicBezTo>
                      <a:pt x="3750257" y="328650"/>
                      <a:pt x="3659281" y="423440"/>
                      <a:pt x="3547057" y="423440"/>
                    </a:cubicBezTo>
                    <a:lnTo>
                      <a:pt x="203200" y="423440"/>
                    </a:lnTo>
                    <a:cubicBezTo>
                      <a:pt x="90976" y="423440"/>
                      <a:pt x="0" y="328650"/>
                      <a:pt x="0" y="211720"/>
                    </a:cubicBezTo>
                    <a:cubicBezTo>
                      <a:pt x="0" y="9479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750257" cy="461540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8" name="Freeform 18"/>
            <p:cNvSpPr/>
            <p:nvPr/>
          </p:nvSpPr>
          <p:spPr>
            <a:xfrm>
              <a:off x="136201" y="444821"/>
              <a:ext cx="1042346" cy="1042346"/>
            </a:xfrm>
            <a:custGeom>
              <a:avLst/>
              <a:gdLst/>
              <a:ahLst/>
              <a:cxnLst/>
              <a:rect l="l" t="t" r="r" b="b"/>
              <a:pathLst>
                <a:path w="1042346" h="1042346">
                  <a:moveTo>
                    <a:pt x="0" y="0"/>
                  </a:moveTo>
                  <a:lnTo>
                    <a:pt x="1042346" y="0"/>
                  </a:lnTo>
                  <a:lnTo>
                    <a:pt x="1042346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517657" y="345402"/>
              <a:ext cx="11632422" cy="95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Menetapkan sasaran dan upaya pencapaian untuk produksi, distribusi dan pemakaian bioethanol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7852" y="6980368"/>
            <a:ext cx="9878484" cy="1115375"/>
            <a:chOff x="0" y="0"/>
            <a:chExt cx="13171312" cy="148716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3171312" cy="1487167"/>
              <a:chOff x="0" y="0"/>
              <a:chExt cx="3750257" cy="42344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50257" cy="423440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423440">
                    <a:moveTo>
                      <a:pt x="3547057" y="0"/>
                    </a:moveTo>
                    <a:cubicBezTo>
                      <a:pt x="3659281" y="0"/>
                      <a:pt x="3750257" y="94790"/>
                      <a:pt x="3750257" y="211720"/>
                    </a:cubicBezTo>
                    <a:cubicBezTo>
                      <a:pt x="3750257" y="328650"/>
                      <a:pt x="3659281" y="423440"/>
                      <a:pt x="3547057" y="423440"/>
                    </a:cubicBezTo>
                    <a:lnTo>
                      <a:pt x="203200" y="423440"/>
                    </a:lnTo>
                    <a:cubicBezTo>
                      <a:pt x="90976" y="423440"/>
                      <a:pt x="0" y="328650"/>
                      <a:pt x="0" y="211720"/>
                    </a:cubicBezTo>
                    <a:cubicBezTo>
                      <a:pt x="0" y="9479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50257" cy="461540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36201" y="444821"/>
              <a:ext cx="1042346" cy="1042346"/>
            </a:xfrm>
            <a:custGeom>
              <a:avLst/>
              <a:gdLst/>
              <a:ahLst/>
              <a:cxnLst/>
              <a:rect l="l" t="t" r="r" b="b"/>
              <a:pathLst>
                <a:path w="1042346" h="1042346">
                  <a:moveTo>
                    <a:pt x="0" y="0"/>
                  </a:moveTo>
                  <a:lnTo>
                    <a:pt x="1042346" y="0"/>
                  </a:lnTo>
                  <a:lnTo>
                    <a:pt x="1042346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25"/>
            <p:cNvSpPr txBox="1"/>
            <p:nvPr/>
          </p:nvSpPr>
          <p:spPr>
            <a:xfrm>
              <a:off x="1517657" y="345402"/>
              <a:ext cx="11632422" cy="955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Inventarisasi dan evaluasi rinci berbagai peluang dan tantangan untuk investasi bioethanol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>
            <a:off x="777852" y="3412081"/>
            <a:ext cx="9878484" cy="1337758"/>
            <a:chOff x="0" y="0"/>
            <a:chExt cx="13171312" cy="178367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3171312" cy="1783677"/>
              <a:chOff x="0" y="0"/>
              <a:chExt cx="3750257" cy="507865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750257" cy="507865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507865">
                    <a:moveTo>
                      <a:pt x="3547057" y="0"/>
                    </a:moveTo>
                    <a:cubicBezTo>
                      <a:pt x="3659281" y="0"/>
                      <a:pt x="3750257" y="113689"/>
                      <a:pt x="3750257" y="253933"/>
                    </a:cubicBezTo>
                    <a:cubicBezTo>
                      <a:pt x="3750257" y="394176"/>
                      <a:pt x="3659281" y="507865"/>
                      <a:pt x="3547057" y="507865"/>
                    </a:cubicBezTo>
                    <a:lnTo>
                      <a:pt x="203200" y="507865"/>
                    </a:lnTo>
                    <a:cubicBezTo>
                      <a:pt x="90976" y="507865"/>
                      <a:pt x="0" y="394176"/>
                      <a:pt x="0" y="253933"/>
                    </a:cubicBezTo>
                    <a:cubicBezTo>
                      <a:pt x="0" y="11368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750257" cy="545965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517657" y="345403"/>
              <a:ext cx="11632423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57200" indent="-457200" algn="l">
                <a:lnSpc>
                  <a:spcPts val="2879"/>
                </a:lnSpc>
                <a:buAutoNum type="arabicPeriod"/>
              </a:pP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Mengapa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saat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ini di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tingkat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nasional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maupun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global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mengalami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ancaman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krisis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energi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?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9700" y="1076325"/>
            <a:ext cx="1003805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0"/>
              </a:lnSpc>
            </a:pPr>
            <a:r>
              <a:rPr lang="en-US" sz="4500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Kuis</a:t>
            </a:r>
            <a:r>
              <a:rPr lang="en-US" sz="4500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Refleksi</a:t>
            </a:r>
            <a:endParaRPr lang="en-US" sz="4500" b="1" dirty="0">
              <a:solidFill>
                <a:srgbClr val="FFFFFF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777852" y="5194935"/>
            <a:ext cx="9878484" cy="1115375"/>
            <a:chOff x="0" y="0"/>
            <a:chExt cx="13171312" cy="1487167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13171312" cy="1487167"/>
              <a:chOff x="0" y="0"/>
              <a:chExt cx="3750257" cy="42344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750257" cy="423440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423440">
                    <a:moveTo>
                      <a:pt x="3547057" y="0"/>
                    </a:moveTo>
                    <a:cubicBezTo>
                      <a:pt x="3659281" y="0"/>
                      <a:pt x="3750257" y="94790"/>
                      <a:pt x="3750257" y="211720"/>
                    </a:cubicBezTo>
                    <a:cubicBezTo>
                      <a:pt x="3750257" y="328650"/>
                      <a:pt x="3659281" y="423440"/>
                      <a:pt x="3547057" y="423440"/>
                    </a:cubicBezTo>
                    <a:lnTo>
                      <a:pt x="203200" y="423440"/>
                    </a:lnTo>
                    <a:cubicBezTo>
                      <a:pt x="90976" y="423440"/>
                      <a:pt x="0" y="328650"/>
                      <a:pt x="0" y="211720"/>
                    </a:cubicBezTo>
                    <a:cubicBezTo>
                      <a:pt x="0" y="9479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3750257" cy="461540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517657" y="345401"/>
              <a:ext cx="11632423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2.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Bahan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apa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saja yang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termasuk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dalam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biomassa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?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7852" y="6980368"/>
            <a:ext cx="9878484" cy="1115375"/>
            <a:chOff x="0" y="0"/>
            <a:chExt cx="13171312" cy="148716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3171312" cy="1487167"/>
              <a:chOff x="0" y="0"/>
              <a:chExt cx="3750257" cy="42344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50257" cy="423440"/>
              </a:xfrm>
              <a:custGeom>
                <a:avLst/>
                <a:gdLst/>
                <a:ahLst/>
                <a:cxnLst/>
                <a:rect l="l" t="t" r="r" b="b"/>
                <a:pathLst>
                  <a:path w="3750257" h="423440">
                    <a:moveTo>
                      <a:pt x="3547057" y="0"/>
                    </a:moveTo>
                    <a:cubicBezTo>
                      <a:pt x="3659281" y="0"/>
                      <a:pt x="3750257" y="94790"/>
                      <a:pt x="3750257" y="211720"/>
                    </a:cubicBezTo>
                    <a:cubicBezTo>
                      <a:pt x="3750257" y="328650"/>
                      <a:pt x="3659281" y="423440"/>
                      <a:pt x="3547057" y="423440"/>
                    </a:cubicBezTo>
                    <a:lnTo>
                      <a:pt x="203200" y="423440"/>
                    </a:lnTo>
                    <a:cubicBezTo>
                      <a:pt x="90976" y="423440"/>
                      <a:pt x="0" y="328650"/>
                      <a:pt x="0" y="211720"/>
                    </a:cubicBezTo>
                    <a:cubicBezTo>
                      <a:pt x="0" y="94790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50257" cy="461540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1517657" y="345401"/>
              <a:ext cx="11632423" cy="495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3. Bagaimana proses </a:t>
              </a:r>
              <a:r>
                <a:rPr lang="en-US" sz="2399" dirty="0" err="1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pembuatan</a:t>
              </a:r>
              <a:r>
                <a:rPr lang="en-US" sz="2399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 bioethanol?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78073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24351" y="-2846889"/>
            <a:ext cx="13919228" cy="13919228"/>
          </a:xfrm>
          <a:custGeom>
            <a:avLst/>
            <a:gdLst/>
            <a:ahLst/>
            <a:cxnLst/>
            <a:rect l="l" t="t" r="r" b="b"/>
            <a:pathLst>
              <a:path w="13919228" h="13919228">
                <a:moveTo>
                  <a:pt x="0" y="0"/>
                </a:moveTo>
                <a:lnTo>
                  <a:pt x="13919227" y="0"/>
                </a:lnTo>
                <a:lnTo>
                  <a:pt x="13919227" y="13919227"/>
                </a:lnTo>
                <a:lnTo>
                  <a:pt x="0" y="139192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971128" y="-2100112"/>
            <a:ext cx="12425673" cy="1242567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859066" y="-1212174"/>
            <a:ext cx="10649797" cy="1064979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86895" y="-684345"/>
            <a:ext cx="9594139" cy="959413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-1160153" y="-481116"/>
            <a:ext cx="7078235" cy="2327159"/>
            <a:chOff x="0" y="0"/>
            <a:chExt cx="1236097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6097" cy="406400"/>
            </a:xfrm>
            <a:custGeom>
              <a:avLst/>
              <a:gdLst/>
              <a:ahLst/>
              <a:cxnLst/>
              <a:rect l="l" t="t" r="r" b="b"/>
              <a:pathLst>
                <a:path w="1236097" h="406400">
                  <a:moveTo>
                    <a:pt x="1032897" y="0"/>
                  </a:moveTo>
                  <a:cubicBezTo>
                    <a:pt x="1145121" y="0"/>
                    <a:pt x="1236097" y="90976"/>
                    <a:pt x="1236097" y="203200"/>
                  </a:cubicBezTo>
                  <a:cubicBezTo>
                    <a:pt x="1236097" y="315424"/>
                    <a:pt x="1145121" y="406400"/>
                    <a:pt x="103289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23609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876425" y="7399634"/>
            <a:ext cx="3229264" cy="0"/>
          </a:xfrm>
          <a:prstGeom prst="line">
            <a:avLst/>
          </a:prstGeom>
          <a:ln w="666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TextBox 15"/>
          <p:cNvSpPr txBox="1"/>
          <p:nvPr/>
        </p:nvSpPr>
        <p:spPr>
          <a:xfrm>
            <a:off x="878267" y="2748812"/>
            <a:ext cx="8346084" cy="13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6"/>
              </a:lnSpc>
            </a:pPr>
            <a:r>
              <a:rPr lang="en-US" sz="9642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Terimakasih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87669" y="4188925"/>
            <a:ext cx="8346084" cy="110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580"/>
              </a:lnSpc>
            </a:pPr>
            <a:r>
              <a:rPr lang="en-US" sz="7800" b="1">
                <a:solidFill>
                  <a:srgbClr val="EAEF03"/>
                </a:solidFill>
                <a:latin typeface="Garet Bold"/>
                <a:ea typeface="Garet Bold"/>
                <a:cs typeface="Garet Bold"/>
                <a:sym typeface="Garet Bold"/>
              </a:rPr>
              <a:t>Maturnuwun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36037" y="5539836"/>
            <a:ext cx="8346084" cy="1372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606"/>
              </a:lnSpc>
            </a:pPr>
            <a:r>
              <a:rPr lang="en-US" sz="9642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Thank You!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3920414" y="2057400"/>
            <a:ext cx="6959156" cy="8229600"/>
          </a:xfrm>
          <a:custGeom>
            <a:avLst/>
            <a:gdLst/>
            <a:ahLst/>
            <a:cxnLst/>
            <a:rect l="l" t="t" r="r" b="b"/>
            <a:pathLst>
              <a:path w="6959156" h="8229600">
                <a:moveTo>
                  <a:pt x="6959155" y="0"/>
                </a:moveTo>
                <a:lnTo>
                  <a:pt x="0" y="0"/>
                </a:lnTo>
                <a:lnTo>
                  <a:pt x="0" y="8229600"/>
                </a:lnTo>
                <a:lnTo>
                  <a:pt x="6959155" y="8229600"/>
                </a:lnTo>
                <a:lnTo>
                  <a:pt x="6959155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49259" y="2057400"/>
            <a:ext cx="6959155" cy="8229600"/>
          </a:xfrm>
          <a:custGeom>
            <a:avLst/>
            <a:gdLst/>
            <a:ahLst/>
            <a:cxnLst/>
            <a:rect l="l" t="t" r="r" b="b"/>
            <a:pathLst>
              <a:path w="6959155" h="8229600">
                <a:moveTo>
                  <a:pt x="0" y="0"/>
                </a:moveTo>
                <a:lnTo>
                  <a:pt x="6959155" y="0"/>
                </a:lnTo>
                <a:lnTo>
                  <a:pt x="695915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169043" y="4111290"/>
            <a:ext cx="22626085" cy="15844641"/>
            <a:chOff x="0" y="0"/>
            <a:chExt cx="1160675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60675" cy="812800"/>
            </a:xfrm>
            <a:custGeom>
              <a:avLst/>
              <a:gdLst/>
              <a:ahLst/>
              <a:cxnLst/>
              <a:rect l="l" t="t" r="r" b="b"/>
              <a:pathLst>
                <a:path w="1160675" h="812800">
                  <a:moveTo>
                    <a:pt x="580338" y="0"/>
                  </a:moveTo>
                  <a:cubicBezTo>
                    <a:pt x="259826" y="0"/>
                    <a:pt x="0" y="181951"/>
                    <a:pt x="0" y="406400"/>
                  </a:cubicBezTo>
                  <a:cubicBezTo>
                    <a:pt x="0" y="630849"/>
                    <a:pt x="259826" y="812800"/>
                    <a:pt x="580338" y="812800"/>
                  </a:cubicBezTo>
                  <a:cubicBezTo>
                    <a:pt x="900849" y="812800"/>
                    <a:pt x="1160675" y="630849"/>
                    <a:pt x="1160675" y="406400"/>
                  </a:cubicBezTo>
                  <a:cubicBezTo>
                    <a:pt x="1160675" y="181951"/>
                    <a:pt x="900849" y="0"/>
                    <a:pt x="58033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  <a:ln w="66675" cap="sq">
              <a:solidFill>
                <a:srgbClr val="FFFFFF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108813" y="38100"/>
              <a:ext cx="943049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339111" y="3082525"/>
            <a:ext cx="4103336" cy="4103336"/>
          </a:xfrm>
          <a:custGeom>
            <a:avLst/>
            <a:gdLst/>
            <a:ahLst/>
            <a:cxnLst/>
            <a:rect l="l" t="t" r="r" b="b"/>
            <a:pathLst>
              <a:path w="4103336" h="4103336">
                <a:moveTo>
                  <a:pt x="0" y="0"/>
                </a:moveTo>
                <a:lnTo>
                  <a:pt x="4103337" y="0"/>
                </a:lnTo>
                <a:lnTo>
                  <a:pt x="4103337" y="4103337"/>
                </a:lnTo>
                <a:lnTo>
                  <a:pt x="0" y="410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83519" y="3326933"/>
            <a:ext cx="3614520" cy="361452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2663" y="3506077"/>
            <a:ext cx="3256232" cy="325623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1911" r="-31911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1339111" y="5875133"/>
            <a:ext cx="4103336" cy="3189495"/>
            <a:chOff x="0" y="0"/>
            <a:chExt cx="1177600" cy="9153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77600" cy="915340"/>
            </a:xfrm>
            <a:custGeom>
              <a:avLst/>
              <a:gdLst/>
              <a:ahLst/>
              <a:cxnLst/>
              <a:rect l="l" t="t" r="r" b="b"/>
              <a:pathLst>
                <a:path w="1177600" h="915340">
                  <a:moveTo>
                    <a:pt x="18867" y="0"/>
                  </a:moveTo>
                  <a:lnTo>
                    <a:pt x="1158732" y="0"/>
                  </a:lnTo>
                  <a:cubicBezTo>
                    <a:pt x="1169152" y="0"/>
                    <a:pt x="1177600" y="8447"/>
                    <a:pt x="1177600" y="18867"/>
                  </a:cubicBezTo>
                  <a:lnTo>
                    <a:pt x="1177600" y="896473"/>
                  </a:lnTo>
                  <a:cubicBezTo>
                    <a:pt x="1177600" y="901476"/>
                    <a:pt x="1175612" y="906275"/>
                    <a:pt x="1172073" y="909814"/>
                  </a:cubicBezTo>
                  <a:cubicBezTo>
                    <a:pt x="1168535" y="913352"/>
                    <a:pt x="1163736" y="915340"/>
                    <a:pt x="1158732" y="915340"/>
                  </a:cubicBezTo>
                  <a:lnTo>
                    <a:pt x="18867" y="915340"/>
                  </a:lnTo>
                  <a:cubicBezTo>
                    <a:pt x="8447" y="915340"/>
                    <a:pt x="0" y="906893"/>
                    <a:pt x="0" y="896473"/>
                  </a:cubicBezTo>
                  <a:lnTo>
                    <a:pt x="0" y="18867"/>
                  </a:lnTo>
                  <a:cubicBezTo>
                    <a:pt x="0" y="8447"/>
                    <a:pt x="8447" y="0"/>
                    <a:pt x="1886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77600" cy="953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91917" y="6108258"/>
            <a:ext cx="3597725" cy="1067173"/>
            <a:chOff x="0" y="0"/>
            <a:chExt cx="1032496" cy="30626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32496" cy="306264"/>
            </a:xfrm>
            <a:custGeom>
              <a:avLst/>
              <a:gdLst/>
              <a:ahLst/>
              <a:cxnLst/>
              <a:rect l="l" t="t" r="r" b="b"/>
              <a:pathLst>
                <a:path w="1032496" h="306264">
                  <a:moveTo>
                    <a:pt x="21519" y="0"/>
                  </a:moveTo>
                  <a:lnTo>
                    <a:pt x="1010977" y="0"/>
                  </a:lnTo>
                  <a:cubicBezTo>
                    <a:pt x="1022862" y="0"/>
                    <a:pt x="1032496" y="9634"/>
                    <a:pt x="1032496" y="21519"/>
                  </a:cubicBezTo>
                  <a:lnTo>
                    <a:pt x="1032496" y="284745"/>
                  </a:lnTo>
                  <a:cubicBezTo>
                    <a:pt x="1032496" y="296629"/>
                    <a:pt x="1022862" y="306264"/>
                    <a:pt x="1010977" y="306264"/>
                  </a:cubicBezTo>
                  <a:lnTo>
                    <a:pt x="21519" y="306264"/>
                  </a:lnTo>
                  <a:cubicBezTo>
                    <a:pt x="9634" y="306264"/>
                    <a:pt x="0" y="296629"/>
                    <a:pt x="0" y="284745"/>
                  </a:cubicBezTo>
                  <a:lnTo>
                    <a:pt x="0" y="21519"/>
                  </a:lnTo>
                  <a:cubicBezTo>
                    <a:pt x="0" y="9634"/>
                    <a:pt x="9634" y="0"/>
                    <a:pt x="215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032496" cy="344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092332" y="2606668"/>
            <a:ext cx="4103336" cy="4103336"/>
          </a:xfrm>
          <a:custGeom>
            <a:avLst/>
            <a:gdLst/>
            <a:ahLst/>
            <a:cxnLst/>
            <a:rect l="l" t="t" r="r" b="b"/>
            <a:pathLst>
              <a:path w="4103336" h="4103336">
                <a:moveTo>
                  <a:pt x="0" y="0"/>
                </a:moveTo>
                <a:lnTo>
                  <a:pt x="4103336" y="0"/>
                </a:lnTo>
                <a:lnTo>
                  <a:pt x="4103336" y="4103337"/>
                </a:lnTo>
                <a:lnTo>
                  <a:pt x="0" y="410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7336740" y="2851076"/>
            <a:ext cx="3614520" cy="3614520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515884" y="3030220"/>
            <a:ext cx="3256232" cy="3256232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9747" r="-19747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7092332" y="5399276"/>
            <a:ext cx="4103336" cy="3189495"/>
            <a:chOff x="0" y="0"/>
            <a:chExt cx="1177600" cy="91534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77600" cy="915340"/>
            </a:xfrm>
            <a:custGeom>
              <a:avLst/>
              <a:gdLst/>
              <a:ahLst/>
              <a:cxnLst/>
              <a:rect l="l" t="t" r="r" b="b"/>
              <a:pathLst>
                <a:path w="1177600" h="915340">
                  <a:moveTo>
                    <a:pt x="18867" y="0"/>
                  </a:moveTo>
                  <a:lnTo>
                    <a:pt x="1158732" y="0"/>
                  </a:lnTo>
                  <a:cubicBezTo>
                    <a:pt x="1169152" y="0"/>
                    <a:pt x="1177600" y="8447"/>
                    <a:pt x="1177600" y="18867"/>
                  </a:cubicBezTo>
                  <a:lnTo>
                    <a:pt x="1177600" y="896473"/>
                  </a:lnTo>
                  <a:cubicBezTo>
                    <a:pt x="1177600" y="901476"/>
                    <a:pt x="1175612" y="906275"/>
                    <a:pt x="1172073" y="909814"/>
                  </a:cubicBezTo>
                  <a:cubicBezTo>
                    <a:pt x="1168535" y="913352"/>
                    <a:pt x="1163736" y="915340"/>
                    <a:pt x="1158732" y="915340"/>
                  </a:cubicBezTo>
                  <a:lnTo>
                    <a:pt x="18867" y="915340"/>
                  </a:lnTo>
                  <a:cubicBezTo>
                    <a:pt x="8447" y="915340"/>
                    <a:pt x="0" y="906893"/>
                    <a:pt x="0" y="896473"/>
                  </a:cubicBezTo>
                  <a:lnTo>
                    <a:pt x="0" y="18867"/>
                  </a:lnTo>
                  <a:cubicBezTo>
                    <a:pt x="0" y="8447"/>
                    <a:pt x="8447" y="0"/>
                    <a:pt x="1886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177600" cy="953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345138" y="5632401"/>
            <a:ext cx="3597725" cy="1067173"/>
            <a:chOff x="0" y="0"/>
            <a:chExt cx="1032496" cy="30626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32496" cy="306264"/>
            </a:xfrm>
            <a:custGeom>
              <a:avLst/>
              <a:gdLst/>
              <a:ahLst/>
              <a:cxnLst/>
              <a:rect l="l" t="t" r="r" b="b"/>
              <a:pathLst>
                <a:path w="1032496" h="306264">
                  <a:moveTo>
                    <a:pt x="21519" y="0"/>
                  </a:moveTo>
                  <a:lnTo>
                    <a:pt x="1010977" y="0"/>
                  </a:lnTo>
                  <a:cubicBezTo>
                    <a:pt x="1022862" y="0"/>
                    <a:pt x="1032496" y="9634"/>
                    <a:pt x="1032496" y="21519"/>
                  </a:cubicBezTo>
                  <a:lnTo>
                    <a:pt x="1032496" y="284745"/>
                  </a:lnTo>
                  <a:cubicBezTo>
                    <a:pt x="1032496" y="296629"/>
                    <a:pt x="1022862" y="306264"/>
                    <a:pt x="1010977" y="306264"/>
                  </a:cubicBezTo>
                  <a:lnTo>
                    <a:pt x="21519" y="306264"/>
                  </a:lnTo>
                  <a:cubicBezTo>
                    <a:pt x="9634" y="306264"/>
                    <a:pt x="0" y="296629"/>
                    <a:pt x="0" y="284745"/>
                  </a:cubicBezTo>
                  <a:lnTo>
                    <a:pt x="0" y="21519"/>
                  </a:lnTo>
                  <a:cubicBezTo>
                    <a:pt x="0" y="9634"/>
                    <a:pt x="9634" y="0"/>
                    <a:pt x="215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1032496" cy="344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2845552" y="3082525"/>
            <a:ext cx="4103336" cy="4103336"/>
          </a:xfrm>
          <a:custGeom>
            <a:avLst/>
            <a:gdLst/>
            <a:ahLst/>
            <a:cxnLst/>
            <a:rect l="l" t="t" r="r" b="b"/>
            <a:pathLst>
              <a:path w="4103336" h="4103336">
                <a:moveTo>
                  <a:pt x="0" y="0"/>
                </a:moveTo>
                <a:lnTo>
                  <a:pt x="4103337" y="0"/>
                </a:lnTo>
                <a:lnTo>
                  <a:pt x="4103337" y="4103337"/>
                </a:lnTo>
                <a:lnTo>
                  <a:pt x="0" y="4103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3089961" y="3326933"/>
            <a:ext cx="3614520" cy="3614520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3269105" y="3506077"/>
            <a:ext cx="3256232" cy="3256232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5187" r="-25187"/>
              </a:stretch>
            </a:blipFill>
          </p:spPr>
        </p:sp>
      </p:grpSp>
      <p:grpSp>
        <p:nvGrpSpPr>
          <p:cNvPr id="37" name="Group 37"/>
          <p:cNvGrpSpPr/>
          <p:nvPr/>
        </p:nvGrpSpPr>
        <p:grpSpPr>
          <a:xfrm>
            <a:off x="12845552" y="5875133"/>
            <a:ext cx="4103336" cy="3189495"/>
            <a:chOff x="0" y="0"/>
            <a:chExt cx="1177600" cy="91534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77600" cy="915340"/>
            </a:xfrm>
            <a:custGeom>
              <a:avLst/>
              <a:gdLst/>
              <a:ahLst/>
              <a:cxnLst/>
              <a:rect l="l" t="t" r="r" b="b"/>
              <a:pathLst>
                <a:path w="1177600" h="915340">
                  <a:moveTo>
                    <a:pt x="18867" y="0"/>
                  </a:moveTo>
                  <a:lnTo>
                    <a:pt x="1158732" y="0"/>
                  </a:lnTo>
                  <a:cubicBezTo>
                    <a:pt x="1169152" y="0"/>
                    <a:pt x="1177600" y="8447"/>
                    <a:pt x="1177600" y="18867"/>
                  </a:cubicBezTo>
                  <a:lnTo>
                    <a:pt x="1177600" y="896473"/>
                  </a:lnTo>
                  <a:cubicBezTo>
                    <a:pt x="1177600" y="901476"/>
                    <a:pt x="1175612" y="906275"/>
                    <a:pt x="1172073" y="909814"/>
                  </a:cubicBezTo>
                  <a:cubicBezTo>
                    <a:pt x="1168535" y="913352"/>
                    <a:pt x="1163736" y="915340"/>
                    <a:pt x="1158732" y="915340"/>
                  </a:cubicBezTo>
                  <a:lnTo>
                    <a:pt x="18867" y="915340"/>
                  </a:lnTo>
                  <a:cubicBezTo>
                    <a:pt x="8447" y="915340"/>
                    <a:pt x="0" y="906893"/>
                    <a:pt x="0" y="896473"/>
                  </a:cubicBezTo>
                  <a:lnTo>
                    <a:pt x="0" y="18867"/>
                  </a:lnTo>
                  <a:cubicBezTo>
                    <a:pt x="0" y="8447"/>
                    <a:pt x="8447" y="0"/>
                    <a:pt x="18867" y="0"/>
                  </a:cubicBez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177600" cy="9534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3098358" y="6108258"/>
            <a:ext cx="3597725" cy="1067173"/>
            <a:chOff x="0" y="0"/>
            <a:chExt cx="1032496" cy="306264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032496" cy="306264"/>
            </a:xfrm>
            <a:custGeom>
              <a:avLst/>
              <a:gdLst/>
              <a:ahLst/>
              <a:cxnLst/>
              <a:rect l="l" t="t" r="r" b="b"/>
              <a:pathLst>
                <a:path w="1032496" h="306264">
                  <a:moveTo>
                    <a:pt x="21519" y="0"/>
                  </a:moveTo>
                  <a:lnTo>
                    <a:pt x="1010977" y="0"/>
                  </a:lnTo>
                  <a:cubicBezTo>
                    <a:pt x="1022862" y="0"/>
                    <a:pt x="1032496" y="9634"/>
                    <a:pt x="1032496" y="21519"/>
                  </a:cubicBezTo>
                  <a:lnTo>
                    <a:pt x="1032496" y="284745"/>
                  </a:lnTo>
                  <a:cubicBezTo>
                    <a:pt x="1032496" y="296629"/>
                    <a:pt x="1022862" y="306264"/>
                    <a:pt x="1010977" y="306264"/>
                  </a:cubicBezTo>
                  <a:lnTo>
                    <a:pt x="21519" y="306264"/>
                  </a:lnTo>
                  <a:cubicBezTo>
                    <a:pt x="9634" y="306264"/>
                    <a:pt x="0" y="296629"/>
                    <a:pt x="0" y="284745"/>
                  </a:cubicBezTo>
                  <a:lnTo>
                    <a:pt x="0" y="21519"/>
                  </a:lnTo>
                  <a:cubicBezTo>
                    <a:pt x="0" y="9634"/>
                    <a:pt x="9634" y="0"/>
                    <a:pt x="2151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85000"/>
                  </a:srgbClr>
                </a:gs>
                <a:gs pos="100000">
                  <a:srgbClr val="071952">
                    <a:alpha val="85000"/>
                  </a:srgbClr>
                </a:gs>
              </a:gsLst>
              <a:lin ang="2700000"/>
            </a:gra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1032496" cy="344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898599" y="6213524"/>
            <a:ext cx="2984360" cy="39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Minyak Nasional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669769" y="7306513"/>
            <a:ext cx="3442021" cy="789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9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Konsumsi bahan bakar fosil meningkat sementara Produksi Menurun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422990" y="5737667"/>
            <a:ext cx="3442021" cy="397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Energi Alternatif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422990" y="6830656"/>
            <a:ext cx="3442021" cy="1415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89"/>
              </a:lnSpc>
              <a:spcBef>
                <a:spcPct val="0"/>
              </a:spcBef>
            </a:pPr>
            <a:r>
              <a:rPr lang="en-US" sz="163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beragam sumber energi terbarukan misalnya solar cell, dari angin, nuklir maun geothermal terus dikembangkan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405041" y="6213524"/>
            <a:ext cx="2984360" cy="81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3"/>
              </a:lnSpc>
              <a:spcBef>
                <a:spcPct val="0"/>
              </a:spcBef>
            </a:pPr>
            <a:r>
              <a:rPr lang="en-US" sz="2388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Sumber Energi terbarukan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3176210" y="7306513"/>
            <a:ext cx="3442021" cy="1056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49"/>
              </a:lnSpc>
              <a:spcBef>
                <a:spcPct val="0"/>
              </a:spcBef>
            </a:pPr>
            <a:r>
              <a:rPr lang="en-US" sz="1535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Minyak nabati sebagai bienergi atau biofuesl misalnya biodiesel, bioetanol sebagai pengganti minyak diesel dan bensin.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795336" y="1282131"/>
            <a:ext cx="14697328" cy="93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6491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Minyak Nasional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4406" y="-811779"/>
            <a:ext cx="10649797" cy="106497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40156" y="-160125"/>
            <a:ext cx="9594139" cy="959413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25046" b="-2504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774865" y="5666563"/>
            <a:ext cx="4820627" cy="2036628"/>
            <a:chOff x="0" y="0"/>
            <a:chExt cx="961935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1935" cy="406400"/>
            </a:xfrm>
            <a:custGeom>
              <a:avLst/>
              <a:gdLst/>
              <a:ahLst/>
              <a:cxnLst/>
              <a:rect l="l" t="t" r="r" b="b"/>
              <a:pathLst>
                <a:path w="961935" h="406400">
                  <a:moveTo>
                    <a:pt x="758735" y="0"/>
                  </a:moveTo>
                  <a:cubicBezTo>
                    <a:pt x="870959" y="0"/>
                    <a:pt x="961935" y="90976"/>
                    <a:pt x="961935" y="203200"/>
                  </a:cubicBezTo>
                  <a:cubicBezTo>
                    <a:pt x="961935" y="315424"/>
                    <a:pt x="870959" y="406400"/>
                    <a:pt x="7587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61935" cy="444500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600667" y="7703191"/>
            <a:ext cx="3305687" cy="390200"/>
          </a:xfrm>
          <a:custGeom>
            <a:avLst/>
            <a:gdLst/>
            <a:ahLst/>
            <a:cxnLst/>
            <a:rect l="l" t="t" r="r" b="b"/>
            <a:pathLst>
              <a:path w="3305687" h="390200">
                <a:moveTo>
                  <a:pt x="0" y="0"/>
                </a:moveTo>
                <a:lnTo>
                  <a:pt x="3305686" y="0"/>
                </a:lnTo>
                <a:lnTo>
                  <a:pt x="3305686" y="390200"/>
                </a:lnTo>
                <a:lnTo>
                  <a:pt x="0" y="390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66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7080" y="5348472"/>
            <a:ext cx="2675766" cy="2675766"/>
          </a:xfrm>
          <a:custGeom>
            <a:avLst/>
            <a:gdLst/>
            <a:ahLst/>
            <a:cxnLst/>
            <a:rect l="l" t="t" r="r" b="b"/>
            <a:pathLst>
              <a:path w="2675766" h="2675766">
                <a:moveTo>
                  <a:pt x="0" y="0"/>
                </a:moveTo>
                <a:lnTo>
                  <a:pt x="2675765" y="0"/>
                </a:lnTo>
                <a:lnTo>
                  <a:pt x="2675765" y="2675765"/>
                </a:lnTo>
                <a:lnTo>
                  <a:pt x="0" y="267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86457" y="5507849"/>
            <a:ext cx="2357011" cy="235701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727" tIns="42727" rIns="42727" bIns="4272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3276" y="5624668"/>
            <a:ext cx="2123373" cy="212337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8532" b="-18532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7357579" y="5666563"/>
            <a:ext cx="4820627" cy="2036628"/>
            <a:chOff x="0" y="0"/>
            <a:chExt cx="961935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1935" cy="406400"/>
            </a:xfrm>
            <a:custGeom>
              <a:avLst/>
              <a:gdLst/>
              <a:ahLst/>
              <a:cxnLst/>
              <a:rect l="l" t="t" r="r" b="b"/>
              <a:pathLst>
                <a:path w="961935" h="406400">
                  <a:moveTo>
                    <a:pt x="758735" y="0"/>
                  </a:moveTo>
                  <a:cubicBezTo>
                    <a:pt x="870959" y="0"/>
                    <a:pt x="961935" y="90976"/>
                    <a:pt x="961935" y="203200"/>
                  </a:cubicBezTo>
                  <a:cubicBezTo>
                    <a:pt x="961935" y="315424"/>
                    <a:pt x="870959" y="406400"/>
                    <a:pt x="7587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61935" cy="444500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183381" y="7703191"/>
            <a:ext cx="3305687" cy="390200"/>
          </a:xfrm>
          <a:custGeom>
            <a:avLst/>
            <a:gdLst/>
            <a:ahLst/>
            <a:cxnLst/>
            <a:rect l="l" t="t" r="r" b="b"/>
            <a:pathLst>
              <a:path w="3305687" h="390200">
                <a:moveTo>
                  <a:pt x="0" y="0"/>
                </a:moveTo>
                <a:lnTo>
                  <a:pt x="3305686" y="0"/>
                </a:lnTo>
                <a:lnTo>
                  <a:pt x="3305686" y="390200"/>
                </a:lnTo>
                <a:lnTo>
                  <a:pt x="0" y="390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66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109794" y="5348472"/>
            <a:ext cx="2675766" cy="2675766"/>
          </a:xfrm>
          <a:custGeom>
            <a:avLst/>
            <a:gdLst/>
            <a:ahLst/>
            <a:cxnLst/>
            <a:rect l="l" t="t" r="r" b="b"/>
            <a:pathLst>
              <a:path w="2675766" h="2675766">
                <a:moveTo>
                  <a:pt x="0" y="0"/>
                </a:moveTo>
                <a:lnTo>
                  <a:pt x="2675765" y="0"/>
                </a:lnTo>
                <a:lnTo>
                  <a:pt x="2675765" y="2675765"/>
                </a:lnTo>
                <a:lnTo>
                  <a:pt x="0" y="267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6269171" y="5507849"/>
            <a:ext cx="2357011" cy="235701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727" tIns="42727" rIns="42727" bIns="4272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385990" y="5624668"/>
            <a:ext cx="2123373" cy="212337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r="-19940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12940293" y="5666563"/>
            <a:ext cx="4820627" cy="2036628"/>
            <a:chOff x="0" y="0"/>
            <a:chExt cx="961935" cy="4064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961935" cy="406400"/>
            </a:xfrm>
            <a:custGeom>
              <a:avLst/>
              <a:gdLst/>
              <a:ahLst/>
              <a:cxnLst/>
              <a:rect l="l" t="t" r="r" b="b"/>
              <a:pathLst>
                <a:path w="961935" h="406400">
                  <a:moveTo>
                    <a:pt x="758735" y="0"/>
                  </a:moveTo>
                  <a:cubicBezTo>
                    <a:pt x="870959" y="0"/>
                    <a:pt x="961935" y="90976"/>
                    <a:pt x="961935" y="203200"/>
                  </a:cubicBezTo>
                  <a:cubicBezTo>
                    <a:pt x="961935" y="315424"/>
                    <a:pt x="870959" y="406400"/>
                    <a:pt x="7587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961935" cy="444500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13766094" y="7703191"/>
            <a:ext cx="3305687" cy="390200"/>
          </a:xfrm>
          <a:custGeom>
            <a:avLst/>
            <a:gdLst/>
            <a:ahLst/>
            <a:cxnLst/>
            <a:rect l="l" t="t" r="r" b="b"/>
            <a:pathLst>
              <a:path w="3305687" h="390200">
                <a:moveTo>
                  <a:pt x="0" y="0"/>
                </a:moveTo>
                <a:lnTo>
                  <a:pt x="3305687" y="0"/>
                </a:lnTo>
                <a:lnTo>
                  <a:pt x="3305687" y="390200"/>
                </a:lnTo>
                <a:lnTo>
                  <a:pt x="0" y="390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666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692507" y="5348472"/>
            <a:ext cx="2675766" cy="2675766"/>
          </a:xfrm>
          <a:custGeom>
            <a:avLst/>
            <a:gdLst/>
            <a:ahLst/>
            <a:cxnLst/>
            <a:rect l="l" t="t" r="r" b="b"/>
            <a:pathLst>
              <a:path w="2675766" h="2675766">
                <a:moveTo>
                  <a:pt x="0" y="0"/>
                </a:moveTo>
                <a:lnTo>
                  <a:pt x="2675766" y="0"/>
                </a:lnTo>
                <a:lnTo>
                  <a:pt x="2675766" y="2675765"/>
                </a:lnTo>
                <a:lnTo>
                  <a:pt x="0" y="267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2" name="Group 32"/>
          <p:cNvGrpSpPr/>
          <p:nvPr/>
        </p:nvGrpSpPr>
        <p:grpSpPr>
          <a:xfrm>
            <a:off x="11851885" y="5507849"/>
            <a:ext cx="2357011" cy="2357011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727" tIns="42727" rIns="42727" bIns="4272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1968704" y="5624668"/>
            <a:ext cx="2123373" cy="2123373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24906" r="-24906"/>
              </a:stretch>
            </a:blipFill>
          </p:spPr>
        </p:sp>
      </p:grpSp>
      <p:sp>
        <p:nvSpPr>
          <p:cNvPr id="37" name="TextBox 37"/>
          <p:cNvSpPr txBox="1"/>
          <p:nvPr/>
        </p:nvSpPr>
        <p:spPr>
          <a:xfrm>
            <a:off x="803276" y="3734272"/>
            <a:ext cx="9245083" cy="1345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75"/>
              </a:lnSpc>
            </a:pPr>
            <a:r>
              <a:rPr lang="en-US" sz="2134" b="1">
                <a:solidFill>
                  <a:srgbClr val="EAEF03"/>
                </a:solidFill>
                <a:latin typeface="Garet Bold"/>
                <a:ea typeface="Garet Bold"/>
                <a:cs typeface="Garet Bold"/>
                <a:sym typeface="Garet Bold"/>
              </a:rPr>
              <a:t>Transesterifikasi :</a:t>
            </a:r>
            <a:r>
              <a:rPr lang="en-US" sz="213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</a:p>
          <a:p>
            <a:pPr algn="l">
              <a:lnSpc>
                <a:spcPts val="2645"/>
              </a:lnSpc>
            </a:pPr>
            <a:r>
              <a:rPr lang="en-US" sz="203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Minyak dari nabati maupun lemak hewani dengan metanol menghasilkan metil ester asam lemak atau biodiesel yang memiliki viskositas rendah karena pemisahan dengan gliserol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130081" y="5822763"/>
            <a:ext cx="3062890" cy="1880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5"/>
              </a:lnSpc>
            </a:pPr>
            <a:r>
              <a:rPr lang="en-US" sz="193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Biodiesel ramah lingkungan, pembakaran bersih, tidak beracun dan dapat diurai secara biologis.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453998" y="5996753"/>
            <a:ext cx="2545305" cy="15229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35"/>
              </a:lnSpc>
            </a:pPr>
            <a:r>
              <a:rPr lang="en-US" sz="233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Biodiesel dan bioetanol masih dalam tahap penelitian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09700" y="1312507"/>
            <a:ext cx="8044147" cy="82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1"/>
              </a:lnSpc>
            </a:pPr>
            <a:r>
              <a:rPr lang="en-US" sz="5837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Bioenergi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809700" y="2647156"/>
            <a:ext cx="9238660" cy="76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41"/>
              </a:lnSpc>
              <a:spcBef>
                <a:spcPct val="0"/>
              </a:spcBef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Penggunaan bioenergi misalnya saja bioetanol maupun biodiesel perlu dibarengi dengan adaptasi bahan bakar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8711907" y="5822763"/>
            <a:ext cx="2286513" cy="1566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5"/>
              </a:lnSpc>
            </a:pPr>
            <a:r>
              <a:rPr lang="en-US" sz="193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Biaya produksi cukup tinggi khususnya untuk komersialisasi skala besar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54406" y="-811779"/>
            <a:ext cx="10649797" cy="10649797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540156" y="-160125"/>
            <a:ext cx="9594139" cy="959413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t="-25046" b="-2504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774865" y="5666563"/>
            <a:ext cx="4820627" cy="2036628"/>
            <a:chOff x="0" y="0"/>
            <a:chExt cx="961935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1935" cy="406400"/>
            </a:xfrm>
            <a:custGeom>
              <a:avLst/>
              <a:gdLst/>
              <a:ahLst/>
              <a:cxnLst/>
              <a:rect l="l" t="t" r="r" b="b"/>
              <a:pathLst>
                <a:path w="961935" h="406400">
                  <a:moveTo>
                    <a:pt x="758735" y="0"/>
                  </a:moveTo>
                  <a:cubicBezTo>
                    <a:pt x="870959" y="0"/>
                    <a:pt x="961935" y="90976"/>
                    <a:pt x="961935" y="203200"/>
                  </a:cubicBezTo>
                  <a:cubicBezTo>
                    <a:pt x="961935" y="315424"/>
                    <a:pt x="870959" y="406400"/>
                    <a:pt x="7587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961935" cy="444500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600667" y="7703191"/>
            <a:ext cx="3305687" cy="390200"/>
          </a:xfrm>
          <a:custGeom>
            <a:avLst/>
            <a:gdLst/>
            <a:ahLst/>
            <a:cxnLst/>
            <a:rect l="l" t="t" r="r" b="b"/>
            <a:pathLst>
              <a:path w="3305687" h="390200">
                <a:moveTo>
                  <a:pt x="0" y="0"/>
                </a:moveTo>
                <a:lnTo>
                  <a:pt x="3305686" y="0"/>
                </a:lnTo>
                <a:lnTo>
                  <a:pt x="3305686" y="390200"/>
                </a:lnTo>
                <a:lnTo>
                  <a:pt x="0" y="390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66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7080" y="5348472"/>
            <a:ext cx="2675766" cy="2675766"/>
          </a:xfrm>
          <a:custGeom>
            <a:avLst/>
            <a:gdLst/>
            <a:ahLst/>
            <a:cxnLst/>
            <a:rect l="l" t="t" r="r" b="b"/>
            <a:pathLst>
              <a:path w="2675766" h="2675766">
                <a:moveTo>
                  <a:pt x="0" y="0"/>
                </a:moveTo>
                <a:lnTo>
                  <a:pt x="2675765" y="0"/>
                </a:lnTo>
                <a:lnTo>
                  <a:pt x="2675765" y="2675765"/>
                </a:lnTo>
                <a:lnTo>
                  <a:pt x="0" y="267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86457" y="5507849"/>
            <a:ext cx="2357011" cy="235701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727" tIns="42727" rIns="42727" bIns="4272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03276" y="5624668"/>
            <a:ext cx="2123373" cy="2123373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t="-18532" b="-18532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7357579" y="5666563"/>
            <a:ext cx="4820627" cy="2036628"/>
            <a:chOff x="0" y="0"/>
            <a:chExt cx="961935" cy="406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61935" cy="406400"/>
            </a:xfrm>
            <a:custGeom>
              <a:avLst/>
              <a:gdLst/>
              <a:ahLst/>
              <a:cxnLst/>
              <a:rect l="l" t="t" r="r" b="b"/>
              <a:pathLst>
                <a:path w="961935" h="406400">
                  <a:moveTo>
                    <a:pt x="758735" y="0"/>
                  </a:moveTo>
                  <a:cubicBezTo>
                    <a:pt x="870959" y="0"/>
                    <a:pt x="961935" y="90976"/>
                    <a:pt x="961935" y="203200"/>
                  </a:cubicBezTo>
                  <a:cubicBezTo>
                    <a:pt x="961935" y="315424"/>
                    <a:pt x="870959" y="406400"/>
                    <a:pt x="75873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61935" cy="444500"/>
            </a:xfrm>
            <a:prstGeom prst="rect">
              <a:avLst/>
            </a:prstGeom>
          </p:spPr>
          <p:txBody>
            <a:bodyPr lIns="47792" tIns="47792" rIns="47792" bIns="47792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8183381" y="7703191"/>
            <a:ext cx="3305687" cy="390200"/>
          </a:xfrm>
          <a:custGeom>
            <a:avLst/>
            <a:gdLst/>
            <a:ahLst/>
            <a:cxnLst/>
            <a:rect l="l" t="t" r="r" b="b"/>
            <a:pathLst>
              <a:path w="3305687" h="390200">
                <a:moveTo>
                  <a:pt x="0" y="0"/>
                </a:moveTo>
                <a:lnTo>
                  <a:pt x="3305686" y="0"/>
                </a:lnTo>
                <a:lnTo>
                  <a:pt x="3305686" y="390200"/>
                </a:lnTo>
                <a:lnTo>
                  <a:pt x="0" y="390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666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6109794" y="5348472"/>
            <a:ext cx="2675766" cy="2675766"/>
          </a:xfrm>
          <a:custGeom>
            <a:avLst/>
            <a:gdLst/>
            <a:ahLst/>
            <a:cxnLst/>
            <a:rect l="l" t="t" r="r" b="b"/>
            <a:pathLst>
              <a:path w="2675766" h="2675766">
                <a:moveTo>
                  <a:pt x="0" y="0"/>
                </a:moveTo>
                <a:lnTo>
                  <a:pt x="2675765" y="0"/>
                </a:lnTo>
                <a:lnTo>
                  <a:pt x="2675765" y="2675765"/>
                </a:lnTo>
                <a:lnTo>
                  <a:pt x="0" y="2675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6269171" y="5507849"/>
            <a:ext cx="2357011" cy="235701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42727" tIns="42727" rIns="42727" bIns="4272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385990" y="5624668"/>
            <a:ext cx="2123373" cy="2123373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r="-19940"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>
            <a:off x="13766094" y="7703191"/>
            <a:ext cx="3305687" cy="390200"/>
          </a:xfrm>
          <a:custGeom>
            <a:avLst/>
            <a:gdLst/>
            <a:ahLst/>
            <a:cxnLst/>
            <a:rect l="l" t="t" r="r" b="b"/>
            <a:pathLst>
              <a:path w="3305687" h="390200">
                <a:moveTo>
                  <a:pt x="0" y="0"/>
                </a:moveTo>
                <a:lnTo>
                  <a:pt x="3305687" y="0"/>
                </a:lnTo>
                <a:lnTo>
                  <a:pt x="3305687" y="390200"/>
                </a:lnTo>
                <a:lnTo>
                  <a:pt x="0" y="390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7666"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130081" y="5822763"/>
            <a:ext cx="3062890" cy="2823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5"/>
              </a:lnSpc>
            </a:pPr>
            <a:r>
              <a:rPr lang="en-US" sz="193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Biomassa sebagai material biologis banyak digunakan sebagai sumber bahan bakar, baik secara langsung maupun diproses melalui teknik konversi energi biomassa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9700" y="1312507"/>
            <a:ext cx="8044147" cy="82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1"/>
              </a:lnSpc>
            </a:pPr>
            <a:r>
              <a:rPr lang="en-US" sz="5837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Biomassa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09700" y="2647156"/>
            <a:ext cx="9238660" cy="3105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4428" lvl="1" indent="-242214" algn="just">
              <a:lnSpc>
                <a:spcPts val="3141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Pirolisis merupakan teknologi yang cukup menjanjikan</a:t>
            </a:r>
          </a:p>
          <a:p>
            <a:pPr marL="484428" lvl="1" indent="-242214" algn="just">
              <a:lnSpc>
                <a:spcPts val="3141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dalam mengkonversi biomassa menjadi bahan bakar yang dapat diperbaharui.</a:t>
            </a:r>
          </a:p>
          <a:p>
            <a:pPr marL="484428" lvl="1" indent="-242214" algn="just">
              <a:lnSpc>
                <a:spcPts val="3141"/>
              </a:lnSpc>
              <a:buFont typeface="Arial"/>
              <a:buChar char="•"/>
            </a:pPr>
            <a:endParaRPr lang="en-US" sz="2243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  <a:p>
            <a:pPr marL="484428" lvl="1" indent="-242214" algn="just">
              <a:lnSpc>
                <a:spcPts val="3141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pirolisis merupakan sebuah emtode termokimia dimana limbah biomassa dikonversikan menjadi bahan bakar padat (char), gas (syngas) dan liquid (bio-oil)</a:t>
            </a:r>
          </a:p>
          <a:p>
            <a:pPr marL="484428" lvl="1" indent="-242214" algn="just">
              <a:lnSpc>
                <a:spcPts val="3141"/>
              </a:lnSpc>
              <a:buFont typeface="Arial"/>
              <a:buChar char="•"/>
            </a:pPr>
            <a:endParaRPr lang="en-US" sz="2243">
              <a:solidFill>
                <a:srgbClr val="FFFFFF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8711907" y="5822763"/>
            <a:ext cx="2286513" cy="250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5"/>
              </a:lnSpc>
            </a:pPr>
            <a:r>
              <a:rPr lang="en-US" sz="193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Sumber biomassa: limbah kayu, limbah tanaman, limbah perkebunan, hasil hutan, komponen organik/rumah tangga.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83381" y="7703191"/>
            <a:ext cx="3305687" cy="390200"/>
          </a:xfrm>
          <a:custGeom>
            <a:avLst/>
            <a:gdLst/>
            <a:ahLst/>
            <a:cxnLst/>
            <a:rect l="l" t="t" r="r" b="b"/>
            <a:pathLst>
              <a:path w="3305687" h="390200">
                <a:moveTo>
                  <a:pt x="0" y="0"/>
                </a:moveTo>
                <a:lnTo>
                  <a:pt x="3305686" y="0"/>
                </a:lnTo>
                <a:lnTo>
                  <a:pt x="3305686" y="390200"/>
                </a:lnTo>
                <a:lnTo>
                  <a:pt x="0" y="390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53847" y="2275826"/>
            <a:ext cx="9088874" cy="6430379"/>
          </a:xfrm>
          <a:custGeom>
            <a:avLst/>
            <a:gdLst/>
            <a:ahLst/>
            <a:cxnLst/>
            <a:rect l="l" t="t" r="r" b="b"/>
            <a:pathLst>
              <a:path w="9088874" h="6430379">
                <a:moveTo>
                  <a:pt x="0" y="0"/>
                </a:moveTo>
                <a:lnTo>
                  <a:pt x="9088874" y="0"/>
                </a:lnTo>
                <a:lnTo>
                  <a:pt x="9088874" y="6430379"/>
                </a:lnTo>
                <a:lnTo>
                  <a:pt x="0" y="6430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9700" y="1312507"/>
            <a:ext cx="8044147" cy="829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21"/>
              </a:lnSpc>
            </a:pPr>
            <a:r>
              <a:rPr lang="en-US" sz="5837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Jenis Biomassa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9700" y="2561431"/>
            <a:ext cx="7045749" cy="457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4428" lvl="1" indent="-242214" algn="just">
              <a:lnSpc>
                <a:spcPts val="4083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Limbah tanaman yang tumbuh di daratan</a:t>
            </a:r>
          </a:p>
          <a:p>
            <a:pPr marL="484428" lvl="1" indent="-242214" algn="just">
              <a:lnSpc>
                <a:spcPts val="4083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tanaman air yaitu algae dan lumut</a:t>
            </a:r>
          </a:p>
          <a:p>
            <a:pPr marL="484428" lvl="1" indent="-242214" algn="just">
              <a:lnSpc>
                <a:spcPts val="4083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limbah residu hutan: kulit kayu, daun dahan, ranting dan perakaran</a:t>
            </a:r>
          </a:p>
          <a:p>
            <a:pPr marL="484428" lvl="1" indent="-242214" algn="just">
              <a:lnSpc>
                <a:spcPts val="4083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limbah industri: serbuk gergaji, limbah minyak dan lemak, kayu sisa pemotongan</a:t>
            </a:r>
          </a:p>
          <a:p>
            <a:pPr marL="484428" lvl="1" indent="-242214" algn="just">
              <a:lnSpc>
                <a:spcPts val="4083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limbah perkotaan: sampah TPA, </a:t>
            </a:r>
          </a:p>
          <a:p>
            <a:pPr marL="484428" lvl="1" indent="-242214" algn="just">
              <a:lnSpc>
                <a:spcPts val="4083"/>
              </a:lnSpc>
              <a:buFont typeface="Arial"/>
              <a:buChar char="•"/>
            </a:pPr>
            <a:r>
              <a:rPr lang="en-US" sz="2243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limbah padat pertanian: kotoran ternak, pupuk kandang, sisa hasil pertanian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1952">
                <a:alpha val="100000"/>
              </a:srgbClr>
            </a:gs>
            <a:gs pos="100000">
              <a:srgbClr val="088395">
                <a:alpha val="100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4008" y="0"/>
            <a:ext cx="1459773" cy="10389870"/>
            <a:chOff x="0" y="0"/>
            <a:chExt cx="384467" cy="27364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4467" cy="2736427"/>
            </a:xfrm>
            <a:custGeom>
              <a:avLst/>
              <a:gdLst/>
              <a:ahLst/>
              <a:cxnLst/>
              <a:rect l="l" t="t" r="r" b="b"/>
              <a:pathLst>
                <a:path w="384467" h="2736427">
                  <a:moveTo>
                    <a:pt x="0" y="0"/>
                  </a:moveTo>
                  <a:lnTo>
                    <a:pt x="384467" y="0"/>
                  </a:lnTo>
                  <a:lnTo>
                    <a:pt x="384467" y="2736427"/>
                  </a:lnTo>
                  <a:lnTo>
                    <a:pt x="0" y="2736427"/>
                  </a:lnTo>
                  <a:close/>
                </a:path>
              </a:pathLst>
            </a:custGeom>
            <a:gradFill rotWithShape="1">
              <a:gsLst>
                <a:gs pos="0">
                  <a:srgbClr val="088395">
                    <a:alpha val="100000"/>
                  </a:srgbClr>
                </a:gs>
                <a:gs pos="100000">
                  <a:srgbClr val="071952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84467" cy="27745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24392" y="-102870"/>
            <a:ext cx="5563608" cy="10837690"/>
            <a:chOff x="0" y="0"/>
            <a:chExt cx="861948" cy="16790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1948" cy="1679042"/>
            </a:xfrm>
            <a:custGeom>
              <a:avLst/>
              <a:gdLst/>
              <a:ahLst/>
              <a:cxnLst/>
              <a:rect l="l" t="t" r="r" b="b"/>
              <a:pathLst>
                <a:path w="861948" h="1679042">
                  <a:moveTo>
                    <a:pt x="0" y="0"/>
                  </a:moveTo>
                  <a:lnTo>
                    <a:pt x="861948" y="0"/>
                  </a:lnTo>
                  <a:lnTo>
                    <a:pt x="861948" y="1679042"/>
                  </a:lnTo>
                  <a:lnTo>
                    <a:pt x="0" y="1679042"/>
                  </a:lnTo>
                  <a:close/>
                </a:path>
              </a:pathLst>
            </a:custGeom>
            <a:blipFill>
              <a:blip r:embed="rId2"/>
              <a:stretch>
                <a:fillRect l="-97015" r="-97015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7875083" y="3164187"/>
            <a:ext cx="8931678" cy="8931678"/>
          </a:xfrm>
          <a:custGeom>
            <a:avLst/>
            <a:gdLst/>
            <a:ahLst/>
            <a:cxnLst/>
            <a:rect l="l" t="t" r="r" b="b"/>
            <a:pathLst>
              <a:path w="8931678" h="8931678">
                <a:moveTo>
                  <a:pt x="0" y="0"/>
                </a:moveTo>
                <a:lnTo>
                  <a:pt x="8931678" y="0"/>
                </a:lnTo>
                <a:lnTo>
                  <a:pt x="8931678" y="8931678"/>
                </a:lnTo>
                <a:lnTo>
                  <a:pt x="0" y="8931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354274" y="3643379"/>
            <a:ext cx="7973295" cy="797329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71952">
                    <a:alpha val="100000"/>
                  </a:srgbClr>
                </a:gs>
                <a:gs pos="100000">
                  <a:srgbClr val="088395">
                    <a:alpha val="100000"/>
                  </a:srgbClr>
                </a:gs>
              </a:gsLst>
              <a:lin ang="270000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24046" y="4213150"/>
            <a:ext cx="6833752" cy="683375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262743" y="4551847"/>
            <a:ext cx="6156359" cy="615635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5187" r="-2518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809700" y="5194935"/>
            <a:ext cx="7097231" cy="1446941"/>
            <a:chOff x="0" y="0"/>
            <a:chExt cx="9462975" cy="1929254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9462975" cy="1929254"/>
              <a:chOff x="0" y="0"/>
              <a:chExt cx="2694385" cy="54931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694385" cy="549315"/>
              </a:xfrm>
              <a:custGeom>
                <a:avLst/>
                <a:gdLst/>
                <a:ahLst/>
                <a:cxnLst/>
                <a:rect l="l" t="t" r="r" b="b"/>
                <a:pathLst>
                  <a:path w="2694385" h="549315">
                    <a:moveTo>
                      <a:pt x="2491185" y="0"/>
                    </a:moveTo>
                    <a:cubicBezTo>
                      <a:pt x="2603410" y="0"/>
                      <a:pt x="2694385" y="122968"/>
                      <a:pt x="2694385" y="274658"/>
                    </a:cubicBezTo>
                    <a:cubicBezTo>
                      <a:pt x="2694385" y="426347"/>
                      <a:pt x="2603410" y="549315"/>
                      <a:pt x="2491185" y="549315"/>
                    </a:cubicBezTo>
                    <a:lnTo>
                      <a:pt x="203200" y="549315"/>
                    </a:lnTo>
                    <a:cubicBezTo>
                      <a:pt x="90976" y="549315"/>
                      <a:pt x="0" y="426347"/>
                      <a:pt x="0" y="274658"/>
                    </a:cubicBezTo>
                    <a:cubicBezTo>
                      <a:pt x="0" y="122968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694385" cy="587415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36201" y="444821"/>
              <a:ext cx="1042346" cy="1042346"/>
            </a:xfrm>
            <a:custGeom>
              <a:avLst/>
              <a:gdLst/>
              <a:ahLst/>
              <a:cxnLst/>
              <a:rect l="l" t="t" r="r" b="b"/>
              <a:pathLst>
                <a:path w="1042346" h="1042346">
                  <a:moveTo>
                    <a:pt x="0" y="0"/>
                  </a:moveTo>
                  <a:lnTo>
                    <a:pt x="1042346" y="0"/>
                  </a:lnTo>
                  <a:lnTo>
                    <a:pt x="1042346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434589" y="365919"/>
              <a:ext cx="7521279" cy="12668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19"/>
                </a:lnSpc>
              </a:pPr>
              <a:r>
                <a:rPr lang="en-US" sz="20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Bioethanol: aditif/substitusi premium dibuat dari proses hidrolisis, fermentasi dan distilasi biomassa berpati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77852" y="7023218"/>
            <a:ext cx="7097231" cy="1337758"/>
            <a:chOff x="0" y="0"/>
            <a:chExt cx="9462975" cy="1783677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9462975" cy="1783677"/>
              <a:chOff x="0" y="0"/>
              <a:chExt cx="2694385" cy="50786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2694385" cy="507865"/>
              </a:xfrm>
              <a:custGeom>
                <a:avLst/>
                <a:gdLst/>
                <a:ahLst/>
                <a:cxnLst/>
                <a:rect l="l" t="t" r="r" b="b"/>
                <a:pathLst>
                  <a:path w="2694385" h="507865">
                    <a:moveTo>
                      <a:pt x="2491185" y="0"/>
                    </a:moveTo>
                    <a:cubicBezTo>
                      <a:pt x="2603410" y="0"/>
                      <a:pt x="2694385" y="113689"/>
                      <a:pt x="2694385" y="253933"/>
                    </a:cubicBezTo>
                    <a:cubicBezTo>
                      <a:pt x="2694385" y="394176"/>
                      <a:pt x="2603410" y="507865"/>
                      <a:pt x="2491185" y="507865"/>
                    </a:cubicBezTo>
                    <a:lnTo>
                      <a:pt x="203200" y="507865"/>
                    </a:lnTo>
                    <a:cubicBezTo>
                      <a:pt x="90976" y="507865"/>
                      <a:pt x="0" y="394176"/>
                      <a:pt x="0" y="253933"/>
                    </a:cubicBezTo>
                    <a:cubicBezTo>
                      <a:pt x="0" y="113689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2694385" cy="545965"/>
              </a:xfrm>
              <a:prstGeom prst="rect">
                <a:avLst/>
              </a:prstGeom>
            </p:spPr>
            <p:txBody>
              <a:bodyPr lIns="47792" tIns="47792" rIns="47792" bIns="47792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136201" y="444821"/>
              <a:ext cx="1042346" cy="1042346"/>
            </a:xfrm>
            <a:custGeom>
              <a:avLst/>
              <a:gdLst/>
              <a:ahLst/>
              <a:cxnLst/>
              <a:rect l="l" t="t" r="r" b="b"/>
              <a:pathLst>
                <a:path w="1042346" h="1042346">
                  <a:moveTo>
                    <a:pt x="0" y="0"/>
                  </a:moveTo>
                  <a:lnTo>
                    <a:pt x="1042346" y="0"/>
                  </a:lnTo>
                  <a:lnTo>
                    <a:pt x="1042346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434589" y="365919"/>
              <a:ext cx="7521279" cy="847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19"/>
                </a:lnSpc>
              </a:pPr>
              <a:r>
                <a:rPr lang="en-US" sz="2099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Biodiesel dari hasil transesterifikasi minyak atau lemak hewani</a:t>
              </a:r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809700" y="1076325"/>
            <a:ext cx="10038057" cy="815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9"/>
              </a:lnSpc>
            </a:pPr>
            <a:r>
              <a:rPr lang="en-US" sz="5681" b="1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Biofuel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9700" y="3126087"/>
            <a:ext cx="9133637" cy="112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72"/>
              </a:lnSpc>
              <a:spcBef>
                <a:spcPct val="0"/>
              </a:spcBef>
            </a:pPr>
            <a:r>
              <a:rPr lang="en-US" sz="2194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Biofuel adalah bahan bakar nabati (BBN) yang berasal dari biomassa sehingga sering disebut sebagai energi hijau karena emisi karbon yang ramah lingkungan.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4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2097</Words>
  <Application>Microsoft Office PowerPoint</Application>
  <PresentationFormat>Custom</PresentationFormat>
  <Paragraphs>215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Garet</vt:lpstr>
      <vt:lpstr>Garet Bold</vt:lpstr>
      <vt:lpstr>Garet Bold Italics</vt:lpstr>
      <vt:lpstr>Arial</vt:lpstr>
      <vt:lpstr>Calibri</vt:lpstr>
      <vt:lpstr>Canva Sans</vt:lpstr>
      <vt:lpstr>Canva Sans Italics</vt:lpstr>
      <vt:lpstr>Garet Italics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Bioteknologi bidang Energi</dc:title>
  <dc:creator>YENI</dc:creator>
  <cp:lastModifiedBy>asus asus</cp:lastModifiedBy>
  <cp:revision>2</cp:revision>
  <dcterms:created xsi:type="dcterms:W3CDTF">2006-08-16T00:00:00Z</dcterms:created>
  <dcterms:modified xsi:type="dcterms:W3CDTF">2024-11-20T05:39:32Z</dcterms:modified>
  <dc:identifier>DAGW-VLb8ac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80DC3887-F516-4802-8A06-A012517C7FBE</vt:lpwstr>
  </property>
  <property fmtid="{D5CDD505-2E9C-101B-9397-08002B2CF9AE}" pid="3" name="ArticulatePath">
    <vt:lpwstr>Bioteknologi bidang Energi (1)</vt:lpwstr>
  </property>
</Properties>
</file>