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8" r:id="rId3"/>
    <p:sldId id="344" r:id="rId4"/>
    <p:sldId id="347" r:id="rId5"/>
    <p:sldId id="346" r:id="rId6"/>
    <p:sldId id="348" r:id="rId7"/>
    <p:sldId id="349" r:id="rId8"/>
    <p:sldId id="350" r:id="rId9"/>
    <p:sldId id="351" r:id="rId10"/>
    <p:sldId id="345" r:id="rId11"/>
    <p:sldId id="352" r:id="rId12"/>
    <p:sldId id="3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3BD"/>
    <a:srgbClr val="5AB0C7"/>
    <a:srgbClr val="FFD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062D1-B174-4AF3-90AE-3DBEC838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462D7A-C525-4671-B6FE-C016E9B9A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D4FB0C-A2EB-4F78-8875-D8FB54DA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912B85-BC81-442E-B02D-A6029E32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BBC648-9F3F-4E29-AABE-3B94886D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64D00-7D68-4135-9F51-5725028B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4FB4D3-E3C9-4CB6-9845-450231335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34418D-C7A1-4427-B1C0-7AFDC125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9A820B-49D8-4E9A-B835-86312AC2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BB8F6-D33F-4917-A1A9-E70E2DD3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075A5F-B57E-40ED-B630-1049E5A5A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9800AA-50E5-46FE-8389-CE916B469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D8296-E00B-4D84-94F8-81B3B238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A010E-1E7C-4856-AB06-56BB5D3C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1732DD-4B00-4AFA-A6B8-130663E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A8557-B554-47D8-904D-21C1C56A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C349E-2D9D-40D6-8171-13435FD5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658C75-B0E2-4976-8F45-2EA6C1F3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D80FE-3911-4407-BEE8-984E5E05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250B35-187D-4D91-AFA3-B805B02D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5BEAE-8074-4FB6-A3B2-09302CD7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5DEDB5-7CB8-4BE5-B0E2-E60BCC9FF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07261E-CF4A-4C15-B8AD-86C6B710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BA9D44-B60F-4743-9912-F0ED1E9C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53700C-2A6C-473B-9644-F425B6BB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2947A-5039-419F-BD1E-31F63321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D21832-D3D6-4EC4-BD5A-1FECD0518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70160E-457D-4A57-856B-B0003050B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3A0E57-A630-4F7D-AF53-31BF2C28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2F0A18-8A73-44F3-8C96-A8EB98C5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1243EA-F13F-4F4A-96FB-0B01942A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6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66C5D-9E44-4CEC-81E1-72F0D0BF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57F192-578E-411A-8127-B4E2EF89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021405-9165-4A55-8F66-42DB78510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1E7366-1641-4D15-BE85-938B2CCA7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BC7BE0-B206-4681-8EF8-A1465B5B5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4851FF-AF47-4F95-9EF7-2EB68666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F6E204-15BE-4F6B-A733-DC42CC1B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A25E8B-66D7-43B1-BB0D-13532768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4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27800-1FAE-4DD7-A551-2A63394D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476818-3CEC-49DE-A5AD-A3328198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CD2FBE-DB09-4224-A754-567FA57C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BD9DD1-ABD6-49B6-B0D2-645251C6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3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75D0D6-8731-427B-ABD4-C1E5EC2A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3005F9-2704-4CF7-93E6-6430BA1D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9939F8-3321-41BF-9E79-E228EA0A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A115C-2BC8-422E-8B60-6B5F2108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582783-ED7F-497C-8BDB-04F6AF1C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B1DA9A-A571-4B55-BC1E-9C2C38EC9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17D78F-9726-449D-8D41-FB2E1EF8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121AE1-B8EA-42A7-9E29-F2667285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CB92E1-77FE-40C0-8A0D-418A2C11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3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6DDFD-E20D-4A62-93C6-E57B9F5B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6CFBC9-2F0B-44F3-95D7-D3CF8504B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123AB7-FA15-4D2F-A5B6-57A309F15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499803-0CC8-493F-87FA-02C963B0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09BA74-C29F-4585-804E-BF43B0D5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7EB333-5C15-424A-BF3D-61CA3DD9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B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B6724F-4068-440B-B482-0C8B5A04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65BFC7-C6AA-4C0A-BF04-E87490FFC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A3B488-09BC-43F3-994F-B3D3EF04D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1F21-4C49-4DD2-8C48-1E64DB9D569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C79B6B-79F7-40EE-B798-43801A488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9741B2-C17B-4153-9C5E-A12E69BBA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D3AE-18EC-47D8-9537-4DF2D8DA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10FAA9-8F64-471A-868F-1CB36AC16825}"/>
              </a:ext>
            </a:extLst>
          </p:cNvPr>
          <p:cNvSpPr/>
          <p:nvPr/>
        </p:nvSpPr>
        <p:spPr>
          <a:xfrm>
            <a:off x="304801" y="2064659"/>
            <a:ext cx="11524342" cy="2493694"/>
          </a:xfrm>
          <a:prstGeom prst="rect">
            <a:avLst/>
          </a:prstGeom>
          <a:noFill/>
          <a:ln w="190500"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-399143" y="2344043"/>
            <a:ext cx="12990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Landasan</a:t>
            </a:r>
            <a:r>
              <a:rPr lang="en-US" sz="6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teori</a:t>
            </a:r>
            <a:r>
              <a:rPr lang="en-US" sz="6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teknologi</a:t>
            </a:r>
            <a:r>
              <a:rPr lang="en-US" sz="6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komunikasi</a:t>
            </a:r>
            <a:r>
              <a:rPr lang="en-US" sz="6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dan</a:t>
            </a:r>
            <a:r>
              <a:rPr lang="en-US" sz="6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informasi</a:t>
            </a:r>
            <a:endParaRPr lang="en-US" sz="6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9797A54-3B57-46A7-AD96-A4E04747D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827919" cy="132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874FAF-6BA2-4088-B879-5CBFB73C5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90" y="203200"/>
            <a:ext cx="1302686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arsito\Downloads\063016alvintofflervernevans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8163"/>
            <a:ext cx="13268325" cy="68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" y="36909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0070" lvl="1" indent="-285750" algn="ctr"/>
            <a:r>
              <a:rPr lang="id-ID" sz="2800" dirty="0">
                <a:solidFill>
                  <a:schemeClr val="bg1"/>
                </a:solidFill>
              </a:rPr>
              <a:t>Alvin Toffler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id-ID" sz="2800" dirty="0">
                <a:solidFill>
                  <a:schemeClr val="bg1"/>
                </a:solidFill>
              </a:rPr>
              <a:t>memaparkan</a:t>
            </a:r>
            <a:endParaRPr lang="en-US" sz="2800" dirty="0">
              <a:solidFill>
                <a:schemeClr val="bg1"/>
              </a:solidFill>
            </a:endParaRPr>
          </a:p>
          <a:p>
            <a:pPr marL="560070" lvl="1" indent="-285750" algn="ctr"/>
            <a:r>
              <a:rPr lang="id-ID" sz="2800" dirty="0">
                <a:solidFill>
                  <a:schemeClr val="bg1"/>
                </a:solidFill>
              </a:rPr>
              <a:t>Perkembangan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id-ID" sz="2800" dirty="0">
                <a:solidFill>
                  <a:schemeClr val="bg1"/>
                </a:solidFill>
              </a:rPr>
              <a:t>TIK sebagai revolusi yang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id-ID" sz="2800" dirty="0">
                <a:solidFill>
                  <a:schemeClr val="bg1"/>
                </a:solidFill>
              </a:rPr>
              <a:t>berlangsung dalam 3 gelombang:</a:t>
            </a:r>
            <a:endParaRPr lang="en-US" sz="2800" dirty="0">
              <a:solidFill>
                <a:schemeClr val="bg1"/>
              </a:solidFill>
            </a:endParaRPr>
          </a:p>
          <a:p>
            <a:pPr marL="560070" lvl="1" indent="-285750" algn="ctr"/>
            <a:endParaRPr lang="id-ID" sz="2800" dirty="0">
              <a:solidFill>
                <a:schemeClr val="bg1"/>
              </a:solidFill>
            </a:endParaRPr>
          </a:p>
          <a:p>
            <a:pPr marL="274320" lvl="1"/>
            <a:r>
              <a:rPr lang="id-ID" sz="2800" dirty="0">
                <a:solidFill>
                  <a:schemeClr val="bg1"/>
                </a:solidFill>
              </a:rPr>
              <a:t>	1. Teknologi Pertanian</a:t>
            </a:r>
          </a:p>
          <a:p>
            <a:pPr marL="274320" lvl="1" indent="0">
              <a:buNone/>
            </a:pPr>
            <a:r>
              <a:rPr lang="id-ID" sz="2800" dirty="0">
                <a:solidFill>
                  <a:schemeClr val="bg1"/>
                </a:solidFill>
              </a:rPr>
              <a:t>	2. Teknologi Industri</a:t>
            </a:r>
          </a:p>
          <a:p>
            <a:pPr marL="274320" lvl="1" indent="0">
              <a:buNone/>
            </a:pPr>
            <a:r>
              <a:rPr lang="id-ID" sz="2800" dirty="0">
                <a:solidFill>
                  <a:schemeClr val="bg1"/>
                </a:solidFill>
              </a:rPr>
              <a:t>	3. Teknologi Elektronik dan </a:t>
            </a:r>
            <a:r>
              <a:rPr lang="en-US" sz="2800" dirty="0" smtClean="0">
                <a:solidFill>
                  <a:schemeClr val="bg1"/>
                </a:solidFill>
              </a:rPr>
              <a:t>    		     </a:t>
            </a:r>
            <a:r>
              <a:rPr lang="id-ID" sz="2800" dirty="0" smtClean="0">
                <a:solidFill>
                  <a:schemeClr val="bg1"/>
                </a:solidFill>
              </a:rPr>
              <a:t>Informatik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=""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08809" y="141187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Perkembanga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TIK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Eric Ashby (1972)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rapezoid 1">
            <a:extLst>
              <a:ext uri="{FF2B5EF4-FFF2-40B4-BE49-F238E27FC236}">
                <a16:creationId xmlns="" xmlns:a16="http://schemas.microsoft.com/office/drawing/2014/main" id="{5B804E9F-B6B5-41F9-9B63-9AF435FD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651281" y="2646380"/>
            <a:ext cx="5201704" cy="2518109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rapezoid 42">
            <a:extLst>
              <a:ext uri="{FF2B5EF4-FFF2-40B4-BE49-F238E27FC236}">
                <a16:creationId xmlns="" xmlns:a16="http://schemas.microsoft.com/office/drawing/2014/main" id="{0092C447-C8E1-4B12-B012-E6D21CBB1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74019" y="2607079"/>
            <a:ext cx="5201702" cy="2518109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rapezoid 43">
            <a:extLst>
              <a:ext uri="{FF2B5EF4-FFF2-40B4-BE49-F238E27FC236}">
                <a16:creationId xmlns="" xmlns:a16="http://schemas.microsoft.com/office/drawing/2014/main" id="{7E139379-1914-4446-8D6D-984A47041A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606551" y="2593415"/>
            <a:ext cx="5201702" cy="2518109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rapezoid 44">
            <a:extLst>
              <a:ext uri="{FF2B5EF4-FFF2-40B4-BE49-F238E27FC236}">
                <a16:creationId xmlns="" xmlns:a16="http://schemas.microsoft.com/office/drawing/2014/main" id="{F79B51BB-1B30-4ED8-B26D-21EE8BC675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61341" y="2607079"/>
            <a:ext cx="5201705" cy="2518109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1023989" y="3072766"/>
            <a:ext cx="183956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Revolusi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pertama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751D31D-3535-411D-8BAC-95CCC90AB185}"/>
              </a:ext>
            </a:extLst>
          </p:cNvPr>
          <p:cNvSpPr/>
          <p:nvPr/>
        </p:nvSpPr>
        <p:spPr>
          <a:xfrm>
            <a:off x="3358603" y="3061420"/>
            <a:ext cx="243423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Revolusi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ke</a:t>
            </a:r>
            <a:r>
              <a:rPr lang="en-US" sz="1600" b="1" dirty="0" err="1" smtClean="0">
                <a:solidFill>
                  <a:schemeClr val="bg1"/>
                </a:solidFill>
              </a:rPr>
              <a:t>dua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FA4D735A-8F75-4E2A-8F1A-CC303B0718BA}"/>
              </a:ext>
            </a:extLst>
          </p:cNvPr>
          <p:cNvSpPr/>
          <p:nvPr/>
        </p:nvSpPr>
        <p:spPr>
          <a:xfrm>
            <a:off x="6362405" y="3061419"/>
            <a:ext cx="168917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Revolusi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ketiga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54AB9282-0505-49EB-AABF-998083225E3A}"/>
              </a:ext>
            </a:extLst>
          </p:cNvPr>
          <p:cNvSpPr/>
          <p:nvPr/>
        </p:nvSpPr>
        <p:spPr>
          <a:xfrm>
            <a:off x="8955150" y="3072766"/>
            <a:ext cx="168917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Revolusi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keempat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690516" y="3755089"/>
            <a:ext cx="251811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terjadi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ribuan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tahun</a:t>
            </a:r>
            <a:r>
              <a:rPr lang="en-US" sz="1600" b="1" dirty="0">
                <a:solidFill>
                  <a:schemeClr val="bg1"/>
                </a:solidFill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</a:rPr>
              <a:t>lalu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sejak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masyarakat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membedakan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tanggung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jawab</a:t>
            </a:r>
            <a:r>
              <a:rPr lang="en-US" sz="1600" b="1" dirty="0">
                <a:solidFill>
                  <a:schemeClr val="bg1"/>
                </a:solidFill>
              </a:rPr>
              <a:t> orang </a:t>
            </a:r>
            <a:r>
              <a:rPr lang="en-US" sz="1600" b="1" dirty="0" err="1">
                <a:solidFill>
                  <a:schemeClr val="bg1"/>
                </a:solidFill>
              </a:rPr>
              <a:t>dewasa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dan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tugas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mendidik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anak-anak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beralih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dari</a:t>
            </a:r>
            <a:r>
              <a:rPr lang="en-US" sz="1600" b="1" dirty="0">
                <a:solidFill>
                  <a:schemeClr val="bg1"/>
                </a:solidFill>
              </a:rPr>
              <a:t> orang </a:t>
            </a:r>
            <a:r>
              <a:rPr lang="en-US" sz="1600" b="1" dirty="0" err="1">
                <a:solidFill>
                  <a:schemeClr val="bg1"/>
                </a:solidFill>
              </a:rPr>
              <a:t>tua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ke</a:t>
            </a:r>
            <a:r>
              <a:rPr lang="en-US" sz="1600" b="1" dirty="0">
                <a:solidFill>
                  <a:schemeClr val="bg1"/>
                </a:solidFill>
              </a:rPr>
              <a:t> guru </a:t>
            </a:r>
            <a:r>
              <a:rPr lang="en-US" sz="1600" b="1" dirty="0" err="1">
                <a:solidFill>
                  <a:schemeClr val="bg1"/>
                </a:solidFill>
              </a:rPr>
              <a:t>dan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dari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rumah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sekolah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8603138" y="3751397"/>
            <a:ext cx="251810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ditandai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dengan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perkembangan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elektronik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terutama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dalm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bentuk</a:t>
            </a:r>
            <a:r>
              <a:rPr lang="en-US" sz="1600" b="1" dirty="0">
                <a:solidFill>
                  <a:schemeClr val="bg1"/>
                </a:solidFill>
              </a:rPr>
              <a:t> radio, </a:t>
            </a:r>
            <a:r>
              <a:rPr lang="en-US" sz="1600" b="1" dirty="0" err="1">
                <a:solidFill>
                  <a:schemeClr val="bg1"/>
                </a:solidFill>
              </a:rPr>
              <a:t>televisi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dan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komputer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6299237" y="3755089"/>
            <a:ext cx="1839566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berlangsung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dengan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ditemukannya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teknik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percetakan</a:t>
            </a:r>
            <a:r>
              <a:rPr lang="en-US" sz="1600" b="1" dirty="0">
                <a:solidFill>
                  <a:schemeClr val="bg1"/>
                </a:solidFill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</a:rPr>
              <a:t>memungkinkan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tersedianya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buku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secara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meluas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3315815" y="3755089"/>
            <a:ext cx="2518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terjadi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dengan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dipergunakannya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bahasa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tulisan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sebagai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sarana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pendidikan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453" y="3583386"/>
            <a:ext cx="2184637" cy="4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126701" y="3582286"/>
            <a:ext cx="2184637" cy="4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707420" y="3584272"/>
            <a:ext cx="2184637" cy="4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482551" y="3583386"/>
            <a:ext cx="2184637" cy="48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arsito\Desktop\404343-PD54FL-1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8" y="2312468"/>
            <a:ext cx="5013136" cy="34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4404" y="460191"/>
            <a:ext cx="9589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POTENSI TIK DALAM PENDIDIKAN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1685" y="1842449"/>
            <a:ext cx="64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Berdasarkan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laporan</a:t>
            </a:r>
            <a:r>
              <a:rPr lang="en-US" sz="2800" dirty="0">
                <a:solidFill>
                  <a:schemeClr val="bg1"/>
                </a:solidFill>
              </a:rPr>
              <a:t> The Carnegie </a:t>
            </a:r>
            <a:r>
              <a:rPr lang="en-US" sz="2800" dirty="0" err="1">
                <a:solidFill>
                  <a:schemeClr val="bg1"/>
                </a:solidFill>
              </a:rPr>
              <a:t>Commsiion</a:t>
            </a:r>
            <a:r>
              <a:rPr lang="en-US" sz="2800" dirty="0">
                <a:solidFill>
                  <a:schemeClr val="bg1"/>
                </a:solidFill>
              </a:rPr>
              <a:t> on Higher Education (1972), </a:t>
            </a:r>
            <a:r>
              <a:rPr lang="en-US" sz="2800" dirty="0" err="1">
                <a:solidFill>
                  <a:schemeClr val="bg1"/>
                </a:solidFill>
              </a:rPr>
              <a:t>revolusi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keempat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berkembang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selama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kurang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lebih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tiga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dekade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selama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itu</a:t>
            </a:r>
            <a:r>
              <a:rPr lang="en-US" sz="2800" dirty="0">
                <a:solidFill>
                  <a:schemeClr val="bg1"/>
                </a:solidFill>
              </a:rPr>
              <a:t> pula </a:t>
            </a:r>
            <a:r>
              <a:rPr lang="en-US" sz="2800" dirty="0" err="1">
                <a:solidFill>
                  <a:schemeClr val="bg1"/>
                </a:solidFill>
              </a:rPr>
              <a:t>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mampu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menunjukkan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karakteristik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futuristiknya</a:t>
            </a:r>
            <a:r>
              <a:rPr lang="en-US" sz="2800" dirty="0">
                <a:solidFill>
                  <a:schemeClr val="bg1"/>
                </a:solidFill>
              </a:rPr>
              <a:t>. Media </a:t>
            </a:r>
            <a:r>
              <a:rPr lang="en-US" sz="2800" dirty="0" err="1">
                <a:solidFill>
                  <a:schemeClr val="bg1"/>
                </a:solidFill>
              </a:rPr>
              <a:t>baru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menawarkan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sejumlah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pemecahan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masalah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tidak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acceptable </a:t>
            </a:r>
            <a:r>
              <a:rPr lang="en-US" sz="2800" dirty="0" err="1">
                <a:solidFill>
                  <a:schemeClr val="bg1"/>
                </a:solidFill>
              </a:rPr>
              <a:t>melainkan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juga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spektakuler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4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27464D-ED4B-4387-9643-D40C231EB471}"/>
              </a:ext>
            </a:extLst>
          </p:cNvPr>
          <p:cNvSpPr/>
          <p:nvPr/>
        </p:nvSpPr>
        <p:spPr>
          <a:xfrm>
            <a:off x="247732" y="293916"/>
            <a:ext cx="6327239" cy="1302656"/>
          </a:xfrm>
          <a:prstGeom prst="rect">
            <a:avLst/>
          </a:prstGeom>
          <a:noFill/>
          <a:ln w="190500" cmpd="tri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C19C89-F128-4D55-8D52-E1A938A8ABF6}"/>
              </a:ext>
            </a:extLst>
          </p:cNvPr>
          <p:cNvSpPr txBox="1"/>
          <p:nvPr/>
        </p:nvSpPr>
        <p:spPr>
          <a:xfrm>
            <a:off x="-478973" y="595087"/>
            <a:ext cx="777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Tujuan</a:t>
            </a:r>
            <a:r>
              <a:rPr lang="en-US" sz="4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Pembelajaran</a:t>
            </a:r>
            <a:endParaRPr lang="en-US" sz="4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5A2F348-8B5F-440D-9513-9BD75F92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572302"/>
            <a:ext cx="9245600" cy="27729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Memahami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Landasan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teori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teknologi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komunikasi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uhaus 93" panose="04030905020B02020C02" pitchFamily="82" charset="0"/>
              </a:rPr>
              <a:t>informasi</a:t>
            </a:r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”</a:t>
            </a:r>
            <a:endParaRPr lang="en-US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27464D-ED4B-4387-9643-D40C231EB471}"/>
              </a:ext>
            </a:extLst>
          </p:cNvPr>
          <p:cNvSpPr/>
          <p:nvPr/>
        </p:nvSpPr>
        <p:spPr>
          <a:xfrm>
            <a:off x="247732" y="293916"/>
            <a:ext cx="6327239" cy="1302656"/>
          </a:xfrm>
          <a:prstGeom prst="rect">
            <a:avLst/>
          </a:prstGeom>
          <a:noFill/>
          <a:ln w="190500" cmpd="tri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C19C89-F128-4D55-8D52-E1A938A8ABF6}"/>
              </a:ext>
            </a:extLst>
          </p:cNvPr>
          <p:cNvSpPr txBox="1"/>
          <p:nvPr/>
        </p:nvSpPr>
        <p:spPr>
          <a:xfrm>
            <a:off x="-478973" y="595087"/>
            <a:ext cx="777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Tujuan</a:t>
            </a:r>
            <a:r>
              <a:rPr lang="en-US" sz="4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Khusus</a:t>
            </a:r>
            <a:endParaRPr lang="en-US" sz="4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5A2F348-8B5F-440D-9513-9BD75F92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7" y="2916289"/>
            <a:ext cx="10805886" cy="141257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Menjelaskan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Pengertian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TIK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</a:b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</a:br>
            <a:endParaRPr lang="en-US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5A2F348-8B5F-440D-9513-9BD75F928BC3}"/>
              </a:ext>
            </a:extLst>
          </p:cNvPr>
          <p:cNvSpPr txBox="1">
            <a:spLocks/>
          </p:cNvSpPr>
          <p:nvPr/>
        </p:nvSpPr>
        <p:spPr>
          <a:xfrm>
            <a:off x="551542" y="3960262"/>
            <a:ext cx="11654972" cy="277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Menjelaskan</a:t>
            </a:r>
            <a:r>
              <a:rPr lang="en-US" sz="4000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uhaus 93" panose="04030905020B02020C02" pitchFamily="82" charset="0"/>
              </a:rPr>
              <a:t>potensi</a:t>
            </a:r>
            <a:r>
              <a:rPr lang="en-US" sz="4000" dirty="0">
                <a:solidFill>
                  <a:schemeClr val="bg1"/>
                </a:solidFill>
                <a:latin typeface="Bauhaus 93" panose="04030905020B02020C02" pitchFamily="82" charset="0"/>
              </a:rPr>
              <a:t> TIK </a:t>
            </a:r>
            <a:r>
              <a:rPr lang="en-US" sz="4000" dirty="0" err="1">
                <a:solidFill>
                  <a:schemeClr val="bg1"/>
                </a:solidFill>
                <a:latin typeface="Bauhaus 93" panose="04030905020B02020C02" pitchFamily="82" charset="0"/>
              </a:rPr>
              <a:t>dalam</a:t>
            </a:r>
            <a:r>
              <a:rPr lang="en-US" sz="4000" dirty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uhaus 93" panose="04030905020B02020C02" pitchFamily="82" charset="0"/>
              </a:rPr>
              <a:t>pendidikan</a:t>
            </a:r>
            <a:endParaRPr lang="en-US" sz="4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5A2F348-8B5F-440D-9513-9BD75F928BC3}"/>
              </a:ext>
            </a:extLst>
          </p:cNvPr>
          <p:cNvSpPr txBox="1">
            <a:spLocks/>
          </p:cNvSpPr>
          <p:nvPr/>
        </p:nvSpPr>
        <p:spPr>
          <a:xfrm>
            <a:off x="551542" y="3392342"/>
            <a:ext cx="11654971" cy="1386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Menjelaskan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nl-NL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jenis </a:t>
            </a:r>
            <a:r>
              <a:rPr lang="nl-NL" sz="4000" dirty="0">
                <a:solidFill>
                  <a:schemeClr val="bg1"/>
                </a:solidFill>
                <a:latin typeface="Bauhaus 93" panose="04030905020B02020C02" pitchFamily="82" charset="0"/>
              </a:rPr>
              <a:t>TIK, dan perkembangan TIK </a:t>
            </a:r>
            <a:endParaRPr lang="en-US" sz="4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5A2F348-8B5F-440D-9513-9BD75F928BC3}"/>
              </a:ext>
            </a:extLst>
          </p:cNvPr>
          <p:cNvSpPr txBox="1">
            <a:spLocks/>
          </p:cNvSpPr>
          <p:nvPr/>
        </p:nvSpPr>
        <p:spPr>
          <a:xfrm>
            <a:off x="247732" y="1622285"/>
            <a:ext cx="10805886" cy="1412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Mahasiswa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endParaRPr lang="en-US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7553" r="16252" b="13281"/>
          <a:stretch/>
        </p:blipFill>
        <p:spPr bwMode="auto">
          <a:xfrm>
            <a:off x="-438150" y="0"/>
            <a:ext cx="12630150" cy="82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1500" y="3545026"/>
            <a:ext cx="7810500" cy="3016401"/>
          </a:xfrm>
          <a:prstGeom prst="rect">
            <a:avLst/>
          </a:prstGeom>
          <a:solidFill>
            <a:schemeClr val="bg2">
              <a:lumMod val="5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1500" y="3672185"/>
            <a:ext cx="7715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chemeClr val="bg1"/>
                </a:solidFill>
              </a:rPr>
              <a:t>Teknologi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Informasi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id-ID" sz="3200" dirty="0" smtClean="0">
                <a:solidFill>
                  <a:schemeClr val="bg1"/>
                </a:solidFill>
              </a:rPr>
              <a:t>mempunyai </a:t>
            </a:r>
            <a:r>
              <a:rPr lang="id-ID" sz="3200" dirty="0">
                <a:solidFill>
                  <a:schemeClr val="bg1"/>
                </a:solidFill>
              </a:rPr>
              <a:t>pengertian luas yang meliputi segala hal yang berkaitan dengan proses, penggunaan sebagai alat bantu, manipulasi, dan pengelolaan informasi.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7553" r="16252" b="13281"/>
          <a:stretch/>
        </p:blipFill>
        <p:spPr bwMode="auto">
          <a:xfrm>
            <a:off x="-438150" y="0"/>
            <a:ext cx="12630150" cy="82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1500" y="3545026"/>
            <a:ext cx="7810500" cy="3016401"/>
          </a:xfrm>
          <a:prstGeom prst="rect">
            <a:avLst/>
          </a:prstGeom>
          <a:solidFill>
            <a:schemeClr val="bg2">
              <a:lumMod val="5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1500" y="3672185"/>
            <a:ext cx="7715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chemeClr val="bg1"/>
                </a:solidFill>
              </a:rPr>
              <a:t>Teknologi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Komunikasi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3200" dirty="0" err="1" smtClean="0">
                <a:solidFill>
                  <a:schemeClr val="bg1"/>
                </a:solidFill>
              </a:rPr>
              <a:t>mempunyai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pengertian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segala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hal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berkaitan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penggunaan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alat</a:t>
            </a:r>
            <a:r>
              <a:rPr lang="en-US" sz="3200" dirty="0">
                <a:solidFill>
                  <a:schemeClr val="bg1"/>
                </a:solidFill>
              </a:rPr>
              <a:t> bantu 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memproses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mentransfer</a:t>
            </a:r>
            <a:r>
              <a:rPr lang="en-US" sz="3200" dirty="0">
                <a:solidFill>
                  <a:schemeClr val="bg1"/>
                </a:solidFill>
              </a:rPr>
              <a:t> data </a:t>
            </a:r>
            <a:r>
              <a:rPr lang="en-US" sz="3200" dirty="0" err="1">
                <a:solidFill>
                  <a:schemeClr val="bg1"/>
                </a:solidFill>
              </a:rPr>
              <a:t>dari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perangkat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satu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lainnya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7292" r="4978" b="13542"/>
          <a:stretch/>
        </p:blipFill>
        <p:spPr bwMode="auto">
          <a:xfrm>
            <a:off x="0" y="0"/>
            <a:ext cx="139190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157186"/>
            <a:ext cx="8839200" cy="2246769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" y="4157186"/>
            <a:ext cx="8782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Menurut</a:t>
            </a:r>
            <a:r>
              <a:rPr lang="en-US" sz="2800" b="1" dirty="0">
                <a:solidFill>
                  <a:schemeClr val="bg1"/>
                </a:solidFill>
              </a:rPr>
              <a:t> Eric </a:t>
            </a:r>
            <a:r>
              <a:rPr lang="en-US" sz="2800" b="1" dirty="0" err="1">
                <a:solidFill>
                  <a:schemeClr val="bg1"/>
                </a:solidFill>
              </a:rPr>
              <a:t>Deeson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id-ID" sz="2800" b="1" dirty="0">
                <a:solidFill>
                  <a:schemeClr val="bg1"/>
                </a:solidFill>
              </a:rPr>
              <a:t>Teknologi Informasi dan Komunikasi adalah kebutuhan manusia didalam mengambil dan memindahkan, mengolah dan memproses informasi dalam konteks sosial yang menguntungkan diri sendiri dan masyarakat secara keseluruhan.</a:t>
            </a:r>
            <a:endParaRPr lang="id-ID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575" y="2728118"/>
            <a:ext cx="756285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Bodoni MT Black" panose="02070A03080606020203" pitchFamily="18" charset="0"/>
                <a:ea typeface="+mn-ea"/>
                <a:cs typeface="+mn-cs"/>
              </a:rPr>
              <a:t>Jenis</a:t>
            </a:r>
            <a:r>
              <a:rPr lang="en-US" sz="6000" dirty="0">
                <a:solidFill>
                  <a:schemeClr val="bg1"/>
                </a:solidFill>
                <a:latin typeface="Bodoni MT Black" panose="02070A03080606020203" pitchFamily="18" charset="0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Bodoni MT Black" panose="02070A03080606020203" pitchFamily="18" charset="0"/>
                <a:ea typeface="+mn-ea"/>
                <a:cs typeface="+mn-cs"/>
              </a:rPr>
              <a:t>Jenis</a:t>
            </a:r>
            <a:r>
              <a:rPr lang="en-US" sz="6000" dirty="0">
                <a:solidFill>
                  <a:schemeClr val="bg1"/>
                </a:solidFill>
                <a:latin typeface="Bodoni MT Black" panose="02070A03080606020203" pitchFamily="18" charset="0"/>
                <a:ea typeface="+mn-ea"/>
                <a:cs typeface="+mn-cs"/>
              </a:rPr>
              <a:t> TIK</a:t>
            </a:r>
            <a:endParaRPr lang="en-US" sz="6000" dirty="0">
              <a:solidFill>
                <a:schemeClr val="bg1"/>
              </a:solidFill>
              <a:latin typeface="Bodoni MT Black" panose="02070A03080606020203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10FAA9-8F64-471A-868F-1CB36AC16825}"/>
              </a:ext>
            </a:extLst>
          </p:cNvPr>
          <p:cNvSpPr/>
          <p:nvPr/>
        </p:nvSpPr>
        <p:spPr>
          <a:xfrm>
            <a:off x="1466849" y="2161955"/>
            <a:ext cx="9295493" cy="2534090"/>
          </a:xfrm>
          <a:prstGeom prst="rect">
            <a:avLst/>
          </a:prstGeom>
          <a:noFill/>
          <a:ln w="190500"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6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460375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bg1"/>
                </a:solidFill>
              </a:rPr>
              <a:t> TIK berbasis </a:t>
            </a:r>
            <a:r>
              <a:rPr lang="id-ID" b="1" dirty="0" smtClean="0">
                <a:solidFill>
                  <a:schemeClr val="bg1"/>
                </a:solidFill>
              </a:rPr>
              <a:t>elektronik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0375"/>
            <a:ext cx="10515600" cy="18129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Pengembangan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teknologi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dan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pengaplikasian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teknologi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dengan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cara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menciptakan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alat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elektronik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yang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dapat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membantu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dan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mempermudah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kerja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manusia</a:t>
            </a:r>
            <a:endParaRPr lang="en-US" sz="3600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Warsito\Desktop\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3429000"/>
            <a:ext cx="2565399" cy="19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74750" y="5273676"/>
            <a:ext cx="2133600" cy="90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Computer</a:t>
            </a:r>
            <a:endParaRPr lang="en-US" dirty="0"/>
          </a:p>
        </p:txBody>
      </p:sp>
      <p:pic>
        <p:nvPicPr>
          <p:cNvPr id="4099" name="Picture 3" descr="C:\Users\Warsito\Desktop\1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05" y="3524886"/>
            <a:ext cx="1748790" cy="17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40300" y="5180912"/>
            <a:ext cx="2133600" cy="90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Television</a:t>
            </a:r>
            <a:endParaRPr lang="en-US" dirty="0"/>
          </a:p>
        </p:txBody>
      </p:sp>
      <p:pic>
        <p:nvPicPr>
          <p:cNvPr id="4100" name="Picture 4" descr="C:\Users\Warsito\Desktop\35452-O04J9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3091554"/>
            <a:ext cx="1587500" cy="21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286750" y="5262564"/>
            <a:ext cx="2133600" cy="90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8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460375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bg1"/>
                </a:solidFill>
              </a:rPr>
              <a:t> TIK berbasis </a:t>
            </a:r>
            <a:r>
              <a:rPr lang="en-US" b="1" dirty="0" smtClean="0">
                <a:solidFill>
                  <a:schemeClr val="bg1"/>
                </a:solidFill>
              </a:rPr>
              <a:t>Internet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1939925"/>
            <a:ext cx="7505700" cy="499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Berupa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website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dan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jaringan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Aplikasi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teknologi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komunikasi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dan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informasi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sebagai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media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dalam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proses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pendidikan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dapat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dilaksanakan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melalui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banyak</a:t>
            </a:r>
            <a:r>
              <a:rPr lang="en-US" sz="3600" dirty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cara</a:t>
            </a:r>
            <a:r>
              <a:rPr lang="en-US" sz="36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Contohnya</a:t>
            </a:r>
            <a:r>
              <a:rPr lang="en-US" sz="36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: e-learning, e-library, </a:t>
            </a:r>
            <a:r>
              <a:rPr lang="en-US" sz="3600" dirty="0" err="1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edukasinet</a:t>
            </a:r>
            <a:r>
              <a:rPr lang="en-US" sz="36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dll</a:t>
            </a:r>
            <a:r>
              <a:rPr lang="en-US" sz="36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j-cs"/>
              </a:rPr>
              <a:t>.</a:t>
            </a:r>
            <a:endParaRPr lang="en-US" sz="3600" dirty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+mj-cs"/>
            </a:endParaRPr>
          </a:p>
        </p:txBody>
      </p:sp>
      <p:pic>
        <p:nvPicPr>
          <p:cNvPr id="5122" name="Picture 2" descr="C:\Users\Warsito\Desktop\2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388"/>
            <a:ext cx="4876800" cy="46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2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10652</TotalTime>
  <Words>326</Words>
  <Application>Microsoft Office PowerPoint</Application>
  <PresentationFormat>Custom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“Memahami Landasan teori teknologi komunikasi dan informasi”</vt:lpstr>
      <vt:lpstr>Menjelaskan Pengertian TIK  </vt:lpstr>
      <vt:lpstr>PowerPoint Presentation</vt:lpstr>
      <vt:lpstr>PowerPoint Presentation</vt:lpstr>
      <vt:lpstr>PowerPoint Presentation</vt:lpstr>
      <vt:lpstr>Jenis Jenis TIK</vt:lpstr>
      <vt:lpstr> TIK berbasis elektronik</vt:lpstr>
      <vt:lpstr> TIK berbasis Internet</vt:lpstr>
      <vt:lpstr>PowerPoint Presentation</vt:lpstr>
      <vt:lpstr>Project analysis slide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Warsito</cp:lastModifiedBy>
  <cp:revision>84</cp:revision>
  <dcterms:created xsi:type="dcterms:W3CDTF">2018-07-03T04:13:08Z</dcterms:created>
  <dcterms:modified xsi:type="dcterms:W3CDTF">2019-01-09T20:26:01Z</dcterms:modified>
</cp:coreProperties>
</file>