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IreneFlorentina" charset="1" panose="02000503000000000000"/>
      <p:regular r:id="rId20"/>
    </p:embeddedFont>
    <p:embeddedFont>
      <p:font typeface="Alegreya Bold" charset="1" panose="0000080000000000000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7.png" Type="http://schemas.openxmlformats.org/officeDocument/2006/relationships/image"/><Relationship Id="rId4" Target="../media/image18.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9.png" Type="http://schemas.openxmlformats.org/officeDocument/2006/relationships/image"/><Relationship Id="rId4" Target="../media/image20.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1.png" Type="http://schemas.openxmlformats.org/officeDocument/2006/relationships/image"/><Relationship Id="rId4" Target="../media/image22.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3.png" Type="http://schemas.openxmlformats.org/officeDocument/2006/relationships/image"/><Relationship Id="rId4" Target="../media/image24.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 Id="rId5" Target="../media/image14.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7.png" Type="http://schemas.openxmlformats.org/officeDocument/2006/relationships/image"/><Relationship Id="rId4" Target="../media/image1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456771" y="394802"/>
            <a:ext cx="17356445" cy="9071324"/>
          </a:xfrm>
          <a:custGeom>
            <a:avLst/>
            <a:gdLst/>
            <a:ahLst/>
            <a:cxnLst/>
            <a:rect r="r" b="b" t="t" l="l"/>
            <a:pathLst>
              <a:path h="9071324" w="17356445">
                <a:moveTo>
                  <a:pt x="0" y="0"/>
                </a:moveTo>
                <a:lnTo>
                  <a:pt x="17356446" y="0"/>
                </a:lnTo>
                <a:lnTo>
                  <a:pt x="17356446" y="9071324"/>
                </a:lnTo>
                <a:lnTo>
                  <a:pt x="0" y="907132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3407821" y="3889510"/>
            <a:ext cx="11454346" cy="3128782"/>
          </a:xfrm>
          <a:prstGeom prst="rect">
            <a:avLst/>
          </a:prstGeom>
        </p:spPr>
        <p:txBody>
          <a:bodyPr anchor="t" rtlCol="false" tIns="0" lIns="0" bIns="0" rIns="0">
            <a:spAutoFit/>
          </a:bodyPr>
          <a:lstStyle/>
          <a:p>
            <a:pPr algn="ctr">
              <a:lnSpc>
                <a:spcPts val="10498"/>
              </a:lnSpc>
            </a:pPr>
            <a:r>
              <a:rPr lang="en-US" sz="7509">
                <a:solidFill>
                  <a:srgbClr val="000000"/>
                </a:solidFill>
                <a:latin typeface="IreneFlorentina"/>
                <a:ea typeface="IreneFlorentina"/>
                <a:cs typeface="IreneFlorentina"/>
                <a:sym typeface="IreneFlorentina"/>
              </a:rPr>
              <a:t>BIDANG BANYAK DAN BANGUN RUANG</a:t>
            </a:r>
          </a:p>
          <a:p>
            <a:pPr algn="ctr">
              <a:lnSpc>
                <a:spcPts val="3150"/>
              </a:lnSpc>
            </a:pPr>
            <a:r>
              <a:rPr lang="en-US" sz="2299">
                <a:solidFill>
                  <a:srgbClr val="000000"/>
                </a:solidFill>
                <a:latin typeface="Alegreya Bold"/>
                <a:ea typeface="Alegreya Bold"/>
                <a:cs typeface="Alegreya Bold"/>
                <a:sym typeface="Alegreya Bold"/>
              </a:rPr>
              <a:t>Indira Asih V. Y, M.Pd/Firdaus, M.Pd</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576986" y="633889"/>
            <a:ext cx="17170584" cy="8791061"/>
          </a:xfrm>
          <a:custGeom>
            <a:avLst/>
            <a:gdLst/>
            <a:ahLst/>
            <a:cxnLst/>
            <a:rect r="r" b="b" t="t" l="l"/>
            <a:pathLst>
              <a:path h="8791061" w="17170584">
                <a:moveTo>
                  <a:pt x="0" y="0"/>
                </a:moveTo>
                <a:lnTo>
                  <a:pt x="17170585" y="0"/>
                </a:lnTo>
                <a:lnTo>
                  <a:pt x="17170585" y="8791060"/>
                </a:lnTo>
                <a:lnTo>
                  <a:pt x="0" y="87910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2844660" y="1719920"/>
            <a:ext cx="12850511" cy="6414183"/>
          </a:xfrm>
          <a:prstGeom prst="rect">
            <a:avLst/>
          </a:prstGeom>
        </p:spPr>
        <p:txBody>
          <a:bodyPr anchor="t" rtlCol="false" tIns="0" lIns="0" bIns="0" rIns="0">
            <a:spAutoFit/>
          </a:bodyPr>
          <a:lstStyle/>
          <a:p>
            <a:pPr algn="ctr">
              <a:lnSpc>
                <a:spcPts val="4274"/>
              </a:lnSpc>
            </a:pPr>
            <a:r>
              <a:rPr lang="en-US" sz="3072">
                <a:solidFill>
                  <a:srgbClr val="000000"/>
                </a:solidFill>
                <a:latin typeface="IreneFlorentina"/>
                <a:ea typeface="IreneFlorentina"/>
                <a:cs typeface="IreneFlorentina"/>
                <a:sym typeface="IreneFlorentina"/>
              </a:rPr>
              <a:t>Macam-macam bangun ruang ialah prisma, balok, kubus, limas, tabung, kerucut dan bola. Bangun ruang terbagi menjadi 2 macam yaitu bangun ruang sisi datar dan bangun ruang sisi lengkung. Bangun ruang sisi datar adalah bangun ruang yang mempunyai sisi lurus (tidak lengkung). </a:t>
            </a:r>
          </a:p>
          <a:p>
            <a:pPr algn="ctr">
              <a:lnSpc>
                <a:spcPts val="4125"/>
              </a:lnSpc>
            </a:pPr>
            <a:r>
              <a:rPr lang="en-US" sz="2972">
                <a:solidFill>
                  <a:srgbClr val="000000"/>
                </a:solidFill>
                <a:latin typeface="IreneFlorentina"/>
                <a:ea typeface="IreneFlorentina"/>
                <a:cs typeface="IreneFlorentina"/>
                <a:sym typeface="IreneFlorentina"/>
              </a:rPr>
              <a:t>Macam-macam bangun ruang sisi datar yaitu kubus, balok, prisma, limas. Bangun ruang sisi lengkung merupakan bangun ruang yang mempunyai sisi lengkung. Sisi lengkung ini sendiri adalah sisi yang membentuk lengkungan kurva. Macammacam bangun ruang sisi lengkung yaitu tabung, kerucut, dan bola.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965349" y="239754"/>
            <a:ext cx="16005315" cy="9445523"/>
          </a:xfrm>
          <a:custGeom>
            <a:avLst/>
            <a:gdLst/>
            <a:ahLst/>
            <a:cxnLst/>
            <a:rect r="r" b="b" t="t" l="l"/>
            <a:pathLst>
              <a:path h="9445523" w="16005315">
                <a:moveTo>
                  <a:pt x="0" y="0"/>
                </a:moveTo>
                <a:lnTo>
                  <a:pt x="16005315" y="0"/>
                </a:lnTo>
                <a:lnTo>
                  <a:pt x="16005315" y="9445523"/>
                </a:lnTo>
                <a:lnTo>
                  <a:pt x="0" y="944552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2018957" y="1844259"/>
            <a:ext cx="14522234" cy="3548805"/>
          </a:xfrm>
          <a:prstGeom prst="rect">
            <a:avLst/>
          </a:prstGeom>
        </p:spPr>
        <p:txBody>
          <a:bodyPr anchor="t" rtlCol="false" tIns="0" lIns="0" bIns="0" rIns="0">
            <a:spAutoFit/>
          </a:bodyPr>
          <a:lstStyle/>
          <a:p>
            <a:pPr algn="l">
              <a:lnSpc>
                <a:spcPts val="7521"/>
              </a:lnSpc>
            </a:pPr>
            <a:r>
              <a:rPr lang="en-US" sz="5372">
                <a:solidFill>
                  <a:srgbClr val="000000"/>
                </a:solidFill>
                <a:latin typeface="IreneFlorentina"/>
                <a:ea typeface="IreneFlorentina"/>
                <a:cs typeface="IreneFlorentina"/>
                <a:sym typeface="IreneFlorentina"/>
              </a:rPr>
              <a:t>Bangun Ruang Sisi Datar</a:t>
            </a:r>
          </a:p>
          <a:p>
            <a:pPr algn="l">
              <a:lnSpc>
                <a:spcPts val="4274"/>
              </a:lnSpc>
            </a:pPr>
            <a:r>
              <a:rPr lang="en-US" sz="3072" spc="33">
                <a:solidFill>
                  <a:srgbClr val="000000"/>
                </a:solidFill>
                <a:latin typeface="IreneFlorentina"/>
                <a:ea typeface="IreneFlorentina"/>
                <a:cs typeface="IreneFlorentina"/>
                <a:sym typeface="IreneFlorentina"/>
              </a:rPr>
              <a:t> Bangun ruang sisi datar adalah bangun ruang yang memiliki sisi berbentuk datar (bukan sisi lengkung). Bangun ruang sisi datar yang akan dibahas pada kali ini meliputi kubus, balok, prisma segitiga dan limas.</a:t>
            </a:r>
          </a:p>
        </p:txBody>
      </p:sp>
      <p:sp>
        <p:nvSpPr>
          <p:cNvPr name="TextBox 5" id="5"/>
          <p:cNvSpPr txBox="true"/>
          <p:nvPr/>
        </p:nvSpPr>
        <p:spPr>
          <a:xfrm rot="0">
            <a:off x="2682288" y="5925531"/>
            <a:ext cx="1542774" cy="2187864"/>
          </a:xfrm>
          <a:prstGeom prst="rect">
            <a:avLst/>
          </a:prstGeom>
        </p:spPr>
        <p:txBody>
          <a:bodyPr anchor="t" rtlCol="false" tIns="0" lIns="0" bIns="0" rIns="0">
            <a:spAutoFit/>
          </a:bodyPr>
          <a:lstStyle/>
          <a:p>
            <a:pPr algn="l">
              <a:lnSpc>
                <a:spcPts val="4274"/>
              </a:lnSpc>
            </a:pPr>
            <a:r>
              <a:rPr lang="en-US" sz="3072">
                <a:solidFill>
                  <a:srgbClr val="000000"/>
                </a:solidFill>
                <a:latin typeface="IreneFlorentina"/>
                <a:ea typeface="IreneFlorentina"/>
                <a:cs typeface="IreneFlorentina"/>
                <a:sym typeface="IreneFlorentina"/>
              </a:rPr>
              <a:t>Kubus Balok Prisma Limas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965349" y="239754"/>
            <a:ext cx="16005315" cy="9445523"/>
          </a:xfrm>
          <a:custGeom>
            <a:avLst/>
            <a:gdLst/>
            <a:ahLst/>
            <a:cxnLst/>
            <a:rect r="r" b="b" t="t" l="l"/>
            <a:pathLst>
              <a:path h="9445523" w="16005315">
                <a:moveTo>
                  <a:pt x="0" y="0"/>
                </a:moveTo>
                <a:lnTo>
                  <a:pt x="16005315" y="0"/>
                </a:lnTo>
                <a:lnTo>
                  <a:pt x="16005315" y="9445523"/>
                </a:lnTo>
                <a:lnTo>
                  <a:pt x="0" y="944552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3594154" y="1844259"/>
            <a:ext cx="11404692" cy="979999"/>
          </a:xfrm>
          <a:prstGeom prst="rect">
            <a:avLst/>
          </a:prstGeom>
        </p:spPr>
        <p:txBody>
          <a:bodyPr anchor="t" rtlCol="false" tIns="0" lIns="0" bIns="0" rIns="0">
            <a:spAutoFit/>
          </a:bodyPr>
          <a:lstStyle/>
          <a:p>
            <a:pPr algn="l">
              <a:lnSpc>
                <a:spcPts val="7521"/>
              </a:lnSpc>
            </a:pPr>
            <a:r>
              <a:rPr lang="en-US" sz="5372">
                <a:solidFill>
                  <a:srgbClr val="000000"/>
                </a:solidFill>
                <a:latin typeface="IreneFlorentina"/>
                <a:ea typeface="IreneFlorentina"/>
                <a:cs typeface="IreneFlorentina"/>
                <a:sym typeface="IreneFlorentina"/>
              </a:rPr>
              <a:t>Bangun Ruang Sisi Lengkung</a:t>
            </a:r>
          </a:p>
        </p:txBody>
      </p:sp>
      <p:sp>
        <p:nvSpPr>
          <p:cNvPr name="TextBox 5" id="5"/>
          <p:cNvSpPr txBox="true"/>
          <p:nvPr/>
        </p:nvSpPr>
        <p:spPr>
          <a:xfrm rot="0">
            <a:off x="2309755" y="3279143"/>
            <a:ext cx="14522282" cy="2187864"/>
          </a:xfrm>
          <a:prstGeom prst="rect">
            <a:avLst/>
          </a:prstGeom>
        </p:spPr>
        <p:txBody>
          <a:bodyPr anchor="t" rtlCol="false" tIns="0" lIns="0" bIns="0" rIns="0">
            <a:spAutoFit/>
          </a:bodyPr>
          <a:lstStyle/>
          <a:p>
            <a:pPr algn="just">
              <a:lnSpc>
                <a:spcPts val="4274"/>
              </a:lnSpc>
            </a:pPr>
            <a:r>
              <a:rPr lang="en-US" sz="3072">
                <a:solidFill>
                  <a:srgbClr val="000000"/>
                </a:solidFill>
                <a:latin typeface="IreneFlorentina"/>
                <a:ea typeface="IreneFlorentina"/>
                <a:cs typeface="IreneFlorentina"/>
                <a:sym typeface="IreneFlorentina"/>
              </a:rPr>
              <a:t> Bangun ruang sisi lengkung adalah bangun ruang yang memiliki lengkungan, baik lengkungan pada selimutnya maupun permukaan bidangnya. Bangun ruang sisi lengkung terdiri dari tiga yaitu, tabung, kerucut dan bola.</a:t>
            </a:r>
          </a:p>
        </p:txBody>
      </p:sp>
      <p:sp>
        <p:nvSpPr>
          <p:cNvPr name="TextBox 6" id="6"/>
          <p:cNvSpPr txBox="true"/>
          <p:nvPr/>
        </p:nvSpPr>
        <p:spPr>
          <a:xfrm rot="0">
            <a:off x="2973086" y="5993768"/>
            <a:ext cx="1801492" cy="1644939"/>
          </a:xfrm>
          <a:prstGeom prst="rect">
            <a:avLst/>
          </a:prstGeom>
        </p:spPr>
        <p:txBody>
          <a:bodyPr anchor="t" rtlCol="false" tIns="0" lIns="0" bIns="0" rIns="0">
            <a:spAutoFit/>
          </a:bodyPr>
          <a:lstStyle/>
          <a:p>
            <a:pPr algn="l">
              <a:lnSpc>
                <a:spcPts val="4274"/>
              </a:lnSpc>
            </a:pPr>
            <a:r>
              <a:rPr lang="en-US" sz="3072">
                <a:solidFill>
                  <a:srgbClr val="000000"/>
                </a:solidFill>
                <a:latin typeface="IreneFlorentina"/>
                <a:ea typeface="IreneFlorentina"/>
                <a:cs typeface="IreneFlorentina"/>
                <a:sym typeface="IreneFlorentina"/>
              </a:rPr>
              <a:t>Tabung Kerucut Bola</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965349" y="239754"/>
            <a:ext cx="16005315" cy="9445523"/>
          </a:xfrm>
          <a:custGeom>
            <a:avLst/>
            <a:gdLst/>
            <a:ahLst/>
            <a:cxnLst/>
            <a:rect r="r" b="b" t="t" l="l"/>
            <a:pathLst>
              <a:path h="9445523" w="16005315">
                <a:moveTo>
                  <a:pt x="0" y="0"/>
                </a:moveTo>
                <a:lnTo>
                  <a:pt x="16005315" y="0"/>
                </a:lnTo>
                <a:lnTo>
                  <a:pt x="16005315" y="9445523"/>
                </a:lnTo>
                <a:lnTo>
                  <a:pt x="0" y="944552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3143745" y="1844030"/>
            <a:ext cx="12339580" cy="6720059"/>
          </a:xfrm>
          <a:prstGeom prst="rect">
            <a:avLst/>
          </a:prstGeom>
        </p:spPr>
        <p:txBody>
          <a:bodyPr anchor="t" rtlCol="false" tIns="0" lIns="0" bIns="0" rIns="0">
            <a:spAutoFit/>
          </a:bodyPr>
          <a:lstStyle/>
          <a:p>
            <a:pPr algn="ctr">
              <a:lnSpc>
                <a:spcPts val="7240"/>
              </a:lnSpc>
            </a:pPr>
            <a:r>
              <a:rPr lang="en-US" sz="5172">
                <a:solidFill>
                  <a:srgbClr val="000000"/>
                </a:solidFill>
                <a:latin typeface="IreneFlorentina"/>
                <a:ea typeface="IreneFlorentina"/>
                <a:cs typeface="IreneFlorentina"/>
                <a:sym typeface="IreneFlorentina"/>
              </a:rPr>
              <a:t>Miskonsepsi Unsur-unsur Ruang</a:t>
            </a:r>
          </a:p>
          <a:p>
            <a:pPr algn="ctr">
              <a:lnSpc>
                <a:spcPts val="3917"/>
              </a:lnSpc>
            </a:pPr>
            <a:r>
              <a:rPr lang="en-US" sz="2832">
                <a:solidFill>
                  <a:srgbClr val="000000"/>
                </a:solidFill>
                <a:latin typeface="IreneFlorentina"/>
                <a:ea typeface="IreneFlorentina"/>
                <a:cs typeface="IreneFlorentina"/>
                <a:sym typeface="IreneFlorentina"/>
              </a:rPr>
              <a:t>Sering terjadi miskonsepsi dalam memahami konsep sisi dari bangun-bangun ruang. Dalam sebuah permukaan tertutup sederhana, yaitu dalam geometri ruang pengertian sisi adalah sebagai bidang-bidang pembatas. Sisi-sisi tersebut bisa berupa daerah-daerah segibanyak (poligon) dan bisa pula sesinya lengkung. Bangun-bangun ruang yang sisinya berupa segibanyak seperti prisma, limas, balok, bidang banyak dan sejenisnya, sedangkan bangun-bangun ruang yang sisinya berupa lengkung adalah tabung (silinder), kerucut, dan bola.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578501" y="1312183"/>
            <a:ext cx="16044215" cy="8499224"/>
          </a:xfrm>
          <a:custGeom>
            <a:avLst/>
            <a:gdLst/>
            <a:ahLst/>
            <a:cxnLst/>
            <a:rect r="r" b="b" t="t" l="l"/>
            <a:pathLst>
              <a:path h="8499224" w="16044215">
                <a:moveTo>
                  <a:pt x="0" y="0"/>
                </a:moveTo>
                <a:lnTo>
                  <a:pt x="16044215" y="0"/>
                </a:lnTo>
                <a:lnTo>
                  <a:pt x="16044215" y="8499224"/>
                </a:lnTo>
                <a:lnTo>
                  <a:pt x="0" y="849922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6870478" y="1563938"/>
            <a:ext cx="4637742" cy="1015013"/>
          </a:xfrm>
          <a:prstGeom prst="rect">
            <a:avLst/>
          </a:prstGeom>
        </p:spPr>
        <p:txBody>
          <a:bodyPr anchor="t" rtlCol="false" tIns="0" lIns="0" bIns="0" rIns="0">
            <a:spAutoFit/>
          </a:bodyPr>
          <a:lstStyle/>
          <a:p>
            <a:pPr algn="l">
              <a:lnSpc>
                <a:spcPts val="7839"/>
              </a:lnSpc>
            </a:pPr>
            <a:r>
              <a:rPr lang="en-US" sz="5599">
                <a:solidFill>
                  <a:srgbClr val="000000"/>
                </a:solidFill>
                <a:latin typeface="IreneFlorentina"/>
                <a:ea typeface="IreneFlorentina"/>
                <a:cs typeface="IreneFlorentina"/>
                <a:sym typeface="IreneFlorentina"/>
              </a:rPr>
              <a:t>Kesimpulan</a:t>
            </a:r>
          </a:p>
        </p:txBody>
      </p:sp>
      <p:sp>
        <p:nvSpPr>
          <p:cNvPr name="TextBox 5" id="5"/>
          <p:cNvSpPr txBox="true"/>
          <p:nvPr/>
        </p:nvSpPr>
        <p:spPr>
          <a:xfrm rot="0">
            <a:off x="1785642" y="2983287"/>
            <a:ext cx="14751958" cy="5271411"/>
          </a:xfrm>
          <a:prstGeom prst="rect">
            <a:avLst/>
          </a:prstGeom>
        </p:spPr>
        <p:txBody>
          <a:bodyPr anchor="t" rtlCol="false" tIns="0" lIns="0" bIns="0" rIns="0">
            <a:spAutoFit/>
          </a:bodyPr>
          <a:lstStyle/>
          <a:p>
            <a:pPr algn="ctr">
              <a:lnSpc>
                <a:spcPts val="3449"/>
              </a:lnSpc>
            </a:pPr>
            <a:r>
              <a:rPr lang="en-US" sz="2499">
                <a:solidFill>
                  <a:srgbClr val="000000"/>
                </a:solidFill>
                <a:latin typeface="IreneFlorentina"/>
                <a:ea typeface="IreneFlorentina"/>
                <a:cs typeface="IreneFlorentina"/>
                <a:sym typeface="IreneFlorentina"/>
              </a:rPr>
              <a:t>Maka dapat kita simpulkan Bidang banyak (polihedron) adalah suatu permukaan tertutup sederhana yang pembatas-pembatasnya terdiri dari daerahdaerah segibanyak (polygon).suatu bangun ruang yang dibatasi oleh bidang-bidang datar disebut bidang banyak. Bidang banyak beraturan adalah bidang banyak yang bidang sisinya berupa satu macam segi banyak yang kongruen. Bangun ruang sisi datar adalah bangun ruang yang memiliki sisi berbentuk datar (bukan sisi lengkung). Banguruang meliputi kubus, balok, prisma segitiga dan limas. Sering terjadi miskonsepsi dalam memahami konsep sisi dari bangun-bangun ruang. Kesalahan ini terjadi disebabkan pengertian sisi dalam geometri bangun datar terbawa ketika membicarakan bangun-bangun ruang Memang benar bahwa sisi dari suatu lengkungan tertutup atau segi barryak adalah berupa ruas garis.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578501" y="1237879"/>
            <a:ext cx="17199178" cy="8573529"/>
          </a:xfrm>
          <a:custGeom>
            <a:avLst/>
            <a:gdLst/>
            <a:ahLst/>
            <a:cxnLst/>
            <a:rect r="r" b="b" t="t" l="l"/>
            <a:pathLst>
              <a:path h="8573529" w="17199178">
                <a:moveTo>
                  <a:pt x="0" y="0"/>
                </a:moveTo>
                <a:lnTo>
                  <a:pt x="17199178" y="0"/>
                </a:lnTo>
                <a:lnTo>
                  <a:pt x="17199178" y="8573528"/>
                </a:lnTo>
                <a:lnTo>
                  <a:pt x="0" y="857352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3264398" y="4044963"/>
            <a:ext cx="12128783" cy="1568615"/>
          </a:xfrm>
          <a:prstGeom prst="rect">
            <a:avLst/>
          </a:prstGeom>
        </p:spPr>
        <p:txBody>
          <a:bodyPr anchor="t" rtlCol="false" tIns="0" lIns="0" bIns="0" rIns="0">
            <a:spAutoFit/>
          </a:bodyPr>
          <a:lstStyle/>
          <a:p>
            <a:pPr algn="l">
              <a:lnSpc>
                <a:spcPts val="12091"/>
              </a:lnSpc>
            </a:pPr>
            <a:r>
              <a:rPr lang="en-US" sz="8636">
                <a:solidFill>
                  <a:srgbClr val="000000"/>
                </a:solidFill>
                <a:latin typeface="IreneFlorentina"/>
                <a:ea typeface="IreneFlorentina"/>
                <a:cs typeface="IreneFlorentina"/>
                <a:sym typeface="IreneFlorentina"/>
              </a:rPr>
              <a:t>Unsur-unsur ruang</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1222562" y="360712"/>
            <a:ext cx="15557097" cy="8618049"/>
          </a:xfrm>
          <a:custGeom>
            <a:avLst/>
            <a:gdLst/>
            <a:ahLst/>
            <a:cxnLst/>
            <a:rect r="r" b="b" t="t" l="l"/>
            <a:pathLst>
              <a:path h="8618049" w="15557097">
                <a:moveTo>
                  <a:pt x="0" y="0"/>
                </a:moveTo>
                <a:lnTo>
                  <a:pt x="15557097" y="0"/>
                </a:lnTo>
                <a:lnTo>
                  <a:pt x="15557097" y="8618048"/>
                </a:lnTo>
                <a:lnTo>
                  <a:pt x="0" y="861804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2507961" y="1873282"/>
            <a:ext cx="13671899" cy="6329705"/>
          </a:xfrm>
          <a:prstGeom prst="rect">
            <a:avLst/>
          </a:prstGeom>
        </p:spPr>
        <p:txBody>
          <a:bodyPr anchor="t" rtlCol="false" tIns="0" lIns="0" bIns="0" rIns="0">
            <a:spAutoFit/>
          </a:bodyPr>
          <a:lstStyle/>
          <a:p>
            <a:pPr algn="ctr">
              <a:lnSpc>
                <a:spcPts val="11558"/>
              </a:lnSpc>
            </a:pPr>
            <a:r>
              <a:rPr lang="en-US" sz="8255">
                <a:solidFill>
                  <a:srgbClr val="000000"/>
                </a:solidFill>
                <a:latin typeface="IreneFlorentina"/>
                <a:ea typeface="IreneFlorentina"/>
                <a:cs typeface="IreneFlorentina"/>
                <a:sym typeface="IreneFlorentina"/>
              </a:rPr>
              <a:t>Titik</a:t>
            </a:r>
          </a:p>
          <a:p>
            <a:pPr algn="ctr">
              <a:lnSpc>
                <a:spcPts val="4274"/>
              </a:lnSpc>
            </a:pPr>
            <a:r>
              <a:rPr lang="en-US" sz="3099">
                <a:solidFill>
                  <a:srgbClr val="000000"/>
                </a:solidFill>
                <a:latin typeface="IreneFlorentina"/>
                <a:ea typeface="IreneFlorentina"/>
                <a:cs typeface="IreneFlorentina"/>
                <a:sym typeface="IreneFlorentina"/>
              </a:rPr>
              <a:t>Titik adalah salah satu unsur dalam geometri yang tidak didefinisikan (unsur primitif). Titik adalah sesuatu yang tidak mempunyai ukuran atau dimensi. Titik adalah suatu objek yang tidak mempunyai ukuran panjang, ukuran lebar, atau ukuran luas. Titik biasanya digambarkan dalam bentuk noktah sebagai wujud dari pemodelannya.</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1222562" y="360712"/>
            <a:ext cx="15557097" cy="8618049"/>
          </a:xfrm>
          <a:custGeom>
            <a:avLst/>
            <a:gdLst/>
            <a:ahLst/>
            <a:cxnLst/>
            <a:rect r="r" b="b" t="t" l="l"/>
            <a:pathLst>
              <a:path h="8618049" w="15557097">
                <a:moveTo>
                  <a:pt x="0" y="0"/>
                </a:moveTo>
                <a:lnTo>
                  <a:pt x="15557097" y="0"/>
                </a:lnTo>
                <a:lnTo>
                  <a:pt x="15557097" y="8618048"/>
                </a:lnTo>
                <a:lnTo>
                  <a:pt x="0" y="861804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2360924" y="1873282"/>
            <a:ext cx="13971842" cy="4158005"/>
          </a:xfrm>
          <a:prstGeom prst="rect">
            <a:avLst/>
          </a:prstGeom>
        </p:spPr>
        <p:txBody>
          <a:bodyPr anchor="t" rtlCol="false" tIns="0" lIns="0" bIns="0" rIns="0">
            <a:spAutoFit/>
          </a:bodyPr>
          <a:lstStyle/>
          <a:p>
            <a:pPr algn="ctr">
              <a:lnSpc>
                <a:spcPts val="11558"/>
              </a:lnSpc>
            </a:pPr>
            <a:r>
              <a:rPr lang="en-US" sz="8255">
                <a:solidFill>
                  <a:srgbClr val="000000"/>
                </a:solidFill>
                <a:latin typeface="IreneFlorentina"/>
                <a:ea typeface="IreneFlorentina"/>
                <a:cs typeface="IreneFlorentina"/>
                <a:sym typeface="IreneFlorentina"/>
              </a:rPr>
              <a:t>Garis</a:t>
            </a:r>
          </a:p>
          <a:p>
            <a:pPr algn="ctr">
              <a:lnSpc>
                <a:spcPts val="4274"/>
              </a:lnSpc>
            </a:pPr>
            <a:r>
              <a:rPr lang="en-US" sz="3099">
                <a:solidFill>
                  <a:srgbClr val="000000"/>
                </a:solidFill>
                <a:latin typeface="IreneFlorentina"/>
                <a:ea typeface="IreneFlorentina"/>
                <a:cs typeface="IreneFlorentina"/>
                <a:sym typeface="IreneFlorentina"/>
              </a:rPr>
              <a:t>Suatu garis adalah himpunan titik-titik yang hanya mempunyai ukuran panjang.melaui 2 buah titik. yang tidak berimpit hanya dapat dibuat sebuah garis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1222562" y="360712"/>
            <a:ext cx="15557097" cy="8618049"/>
          </a:xfrm>
          <a:custGeom>
            <a:avLst/>
            <a:gdLst/>
            <a:ahLst/>
            <a:cxnLst/>
            <a:rect r="r" b="b" t="t" l="l"/>
            <a:pathLst>
              <a:path h="8618049" w="15557097">
                <a:moveTo>
                  <a:pt x="0" y="0"/>
                </a:moveTo>
                <a:lnTo>
                  <a:pt x="15557097" y="0"/>
                </a:lnTo>
                <a:lnTo>
                  <a:pt x="15557097" y="8618048"/>
                </a:lnTo>
                <a:lnTo>
                  <a:pt x="0" y="861804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2325795" y="1873282"/>
            <a:ext cx="14043717" cy="5786780"/>
          </a:xfrm>
          <a:prstGeom prst="rect">
            <a:avLst/>
          </a:prstGeom>
        </p:spPr>
        <p:txBody>
          <a:bodyPr anchor="t" rtlCol="false" tIns="0" lIns="0" bIns="0" rIns="0">
            <a:spAutoFit/>
          </a:bodyPr>
          <a:lstStyle/>
          <a:p>
            <a:pPr algn="ctr">
              <a:lnSpc>
                <a:spcPts val="11558"/>
              </a:lnSpc>
            </a:pPr>
            <a:r>
              <a:rPr lang="en-US" sz="8255">
                <a:solidFill>
                  <a:srgbClr val="000000"/>
                </a:solidFill>
                <a:latin typeface="IreneFlorentina"/>
                <a:ea typeface="IreneFlorentina"/>
                <a:cs typeface="IreneFlorentina"/>
                <a:sym typeface="IreneFlorentina"/>
              </a:rPr>
              <a:t>Bidang</a:t>
            </a:r>
          </a:p>
          <a:p>
            <a:pPr algn="ctr">
              <a:lnSpc>
                <a:spcPts val="4274"/>
              </a:lnSpc>
            </a:pPr>
            <a:r>
              <a:rPr lang="en-US" sz="3099">
                <a:solidFill>
                  <a:srgbClr val="000000"/>
                </a:solidFill>
                <a:latin typeface="IreneFlorentina"/>
                <a:ea typeface="IreneFlorentina"/>
                <a:cs typeface="IreneFlorentina"/>
                <a:sym typeface="IreneFlorentina"/>
              </a:rPr>
              <a:t>Bidang adalah himpunan titik-titik yang mempunyai ukuran panjang dan lebar. Ada dua cara memberi nama sebuah bidang : 1. Sebuah bidang diberi nama dengan abjad Yunani. 2.Sebuah bidang diberi nama dengan nama titik-titik sudutnya</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965349" y="239754"/>
            <a:ext cx="16005315" cy="9445523"/>
          </a:xfrm>
          <a:custGeom>
            <a:avLst/>
            <a:gdLst/>
            <a:ahLst/>
            <a:cxnLst/>
            <a:rect r="r" b="b" t="t" l="l"/>
            <a:pathLst>
              <a:path h="9445523" w="16005315">
                <a:moveTo>
                  <a:pt x="0" y="0"/>
                </a:moveTo>
                <a:lnTo>
                  <a:pt x="16005315" y="0"/>
                </a:lnTo>
                <a:lnTo>
                  <a:pt x="16005315" y="9445523"/>
                </a:lnTo>
                <a:lnTo>
                  <a:pt x="0" y="944552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6712934" y="1351388"/>
            <a:ext cx="4959296" cy="1603353"/>
          </a:xfrm>
          <a:prstGeom prst="rect">
            <a:avLst/>
          </a:prstGeom>
        </p:spPr>
        <p:txBody>
          <a:bodyPr anchor="t" rtlCol="false" tIns="0" lIns="0" bIns="0" rIns="0">
            <a:spAutoFit/>
          </a:bodyPr>
          <a:lstStyle/>
          <a:p>
            <a:pPr algn="ctr">
              <a:lnSpc>
                <a:spcPts val="6225"/>
              </a:lnSpc>
            </a:pPr>
            <a:r>
              <a:rPr lang="en-US" sz="4472">
                <a:solidFill>
                  <a:srgbClr val="000000"/>
                </a:solidFill>
                <a:latin typeface="IreneFlorentina"/>
                <a:ea typeface="IreneFlorentina"/>
                <a:cs typeface="IreneFlorentina"/>
                <a:sym typeface="IreneFlorentina"/>
              </a:rPr>
              <a:t>Bidang Banyak (polyhedron)</a:t>
            </a:r>
          </a:p>
        </p:txBody>
      </p:sp>
      <p:sp>
        <p:nvSpPr>
          <p:cNvPr name="TextBox 5" id="5"/>
          <p:cNvSpPr txBox="true"/>
          <p:nvPr/>
        </p:nvSpPr>
        <p:spPr>
          <a:xfrm rot="0">
            <a:off x="3144879" y="3188122"/>
            <a:ext cx="12372775" cy="5258476"/>
          </a:xfrm>
          <a:prstGeom prst="rect">
            <a:avLst/>
          </a:prstGeom>
        </p:spPr>
        <p:txBody>
          <a:bodyPr anchor="t" rtlCol="false" tIns="0" lIns="0" bIns="0" rIns="0">
            <a:spAutoFit/>
          </a:bodyPr>
          <a:lstStyle/>
          <a:p>
            <a:pPr algn="ctr">
              <a:lnSpc>
                <a:spcPts val="4125"/>
              </a:lnSpc>
            </a:pPr>
            <a:r>
              <a:rPr lang="en-US" sz="2972">
                <a:solidFill>
                  <a:srgbClr val="000000"/>
                </a:solidFill>
                <a:latin typeface="IreneFlorentina"/>
                <a:ea typeface="IreneFlorentina"/>
                <a:cs typeface="IreneFlorentina"/>
                <a:sym typeface="IreneFlorentina"/>
              </a:rPr>
              <a:t>Bidang banyak (polihedron) adalah suatu permukaan tertutup sederhana yang pembatas-pembatasnya terdiri dari daerah-daerah segibanyak (polygon).suatu bangun ruang yang dibatasi oleh bidang-bidang datar disebut bidang banyak. setiap sisi dari suatu daerah segi banyak merupakan sebuah sisi dari tepat sebuah segi banyak yang lain, dan jika sisi-sisi dari daerah-daerah Segi banyak tersebut berpotongan, maka sisi-sisi tersebut berpotongan pada satu titik atau pada sebuah sisi.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965349" y="239754"/>
            <a:ext cx="16005315" cy="9649825"/>
          </a:xfrm>
          <a:custGeom>
            <a:avLst/>
            <a:gdLst/>
            <a:ahLst/>
            <a:cxnLst/>
            <a:rect r="r" b="b" t="t" l="l"/>
            <a:pathLst>
              <a:path h="9649825" w="16005315">
                <a:moveTo>
                  <a:pt x="0" y="0"/>
                </a:moveTo>
                <a:lnTo>
                  <a:pt x="16005315" y="0"/>
                </a:lnTo>
                <a:lnTo>
                  <a:pt x="16005315" y="9649825"/>
                </a:lnTo>
                <a:lnTo>
                  <a:pt x="0" y="964982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3765175" y="4314149"/>
            <a:ext cx="10753725" cy="5514975"/>
          </a:xfrm>
          <a:custGeom>
            <a:avLst/>
            <a:gdLst/>
            <a:ahLst/>
            <a:cxnLst/>
            <a:rect r="r" b="b" t="t" l="l"/>
            <a:pathLst>
              <a:path h="5514975" w="10753725">
                <a:moveTo>
                  <a:pt x="0" y="0"/>
                </a:moveTo>
                <a:lnTo>
                  <a:pt x="10753725" y="0"/>
                </a:lnTo>
                <a:lnTo>
                  <a:pt x="10753725" y="5514975"/>
                </a:lnTo>
                <a:lnTo>
                  <a:pt x="0" y="5514975"/>
                </a:lnTo>
                <a:lnTo>
                  <a:pt x="0" y="0"/>
                </a:lnTo>
                <a:close/>
              </a:path>
            </a:pathLst>
          </a:custGeom>
          <a:blipFill>
            <a:blip r:embed="rId5"/>
            <a:stretch>
              <a:fillRect l="0" t="0" r="0" b="0"/>
            </a:stretch>
          </a:blipFill>
        </p:spPr>
      </p:sp>
      <p:sp>
        <p:nvSpPr>
          <p:cNvPr name="TextBox 5" id="5"/>
          <p:cNvSpPr txBox="true"/>
          <p:nvPr/>
        </p:nvSpPr>
        <p:spPr>
          <a:xfrm rot="0">
            <a:off x="3013700" y="1844259"/>
            <a:ext cx="12608833" cy="3074127"/>
          </a:xfrm>
          <a:prstGeom prst="rect">
            <a:avLst/>
          </a:prstGeom>
        </p:spPr>
        <p:txBody>
          <a:bodyPr anchor="t" rtlCol="false" tIns="0" lIns="0" bIns="0" rIns="0">
            <a:spAutoFit/>
          </a:bodyPr>
          <a:lstStyle/>
          <a:p>
            <a:pPr algn="l">
              <a:lnSpc>
                <a:spcPts val="7521"/>
              </a:lnSpc>
            </a:pPr>
            <a:r>
              <a:rPr lang="en-US" sz="5372">
                <a:solidFill>
                  <a:srgbClr val="000000"/>
                </a:solidFill>
                <a:latin typeface="IreneFlorentina"/>
                <a:ea typeface="IreneFlorentina"/>
                <a:cs typeface="IreneFlorentina"/>
                <a:sym typeface="IreneFlorentina"/>
              </a:rPr>
              <a:t>bidang banyak beraturan</a:t>
            </a:r>
          </a:p>
          <a:p>
            <a:pPr algn="l">
              <a:lnSpc>
                <a:spcPts val="4274"/>
              </a:lnSpc>
            </a:pPr>
            <a:r>
              <a:rPr lang="en-US" sz="3072">
                <a:solidFill>
                  <a:srgbClr val="000000"/>
                </a:solidFill>
                <a:latin typeface="IreneFlorentina"/>
                <a:ea typeface="IreneFlorentina"/>
                <a:cs typeface="IreneFlorentina"/>
                <a:sym typeface="IreneFlorentina"/>
              </a:rPr>
              <a:t>Bidang banyak beraturan adalah bidang banyak yang bidang sisinya berupa satu macam segi banyak yang kongruen. Bidang banyak beraturan diantaranya:</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578501" y="1312183"/>
            <a:ext cx="16044215" cy="8499224"/>
          </a:xfrm>
          <a:custGeom>
            <a:avLst/>
            <a:gdLst/>
            <a:ahLst/>
            <a:cxnLst/>
            <a:rect r="r" b="b" t="t" l="l"/>
            <a:pathLst>
              <a:path h="8499224" w="16044215">
                <a:moveTo>
                  <a:pt x="0" y="0"/>
                </a:moveTo>
                <a:lnTo>
                  <a:pt x="16044215" y="0"/>
                </a:lnTo>
                <a:lnTo>
                  <a:pt x="16044215" y="8499224"/>
                </a:lnTo>
                <a:lnTo>
                  <a:pt x="0" y="849922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3398615" y="3668963"/>
            <a:ext cx="11720398" cy="2052485"/>
          </a:xfrm>
          <a:prstGeom prst="rect">
            <a:avLst/>
          </a:prstGeom>
        </p:spPr>
        <p:txBody>
          <a:bodyPr anchor="t" rtlCol="false" tIns="0" lIns="0" bIns="0" rIns="0">
            <a:spAutoFit/>
          </a:bodyPr>
          <a:lstStyle/>
          <a:p>
            <a:pPr algn="l">
              <a:lnSpc>
                <a:spcPts val="15796"/>
              </a:lnSpc>
            </a:pPr>
            <a:r>
              <a:rPr lang="en-US" sz="11283">
                <a:solidFill>
                  <a:srgbClr val="000000"/>
                </a:solidFill>
                <a:latin typeface="IreneFlorentina"/>
                <a:ea typeface="IreneFlorentina"/>
                <a:cs typeface="IreneFlorentina"/>
                <a:sym typeface="IreneFlorentina"/>
              </a:rPr>
              <a:t>Bangun Ruang</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576986" y="633889"/>
            <a:ext cx="17170584" cy="8791061"/>
          </a:xfrm>
          <a:custGeom>
            <a:avLst/>
            <a:gdLst/>
            <a:ahLst/>
            <a:cxnLst/>
            <a:rect r="r" b="b" t="t" l="l"/>
            <a:pathLst>
              <a:path h="8791061" w="17170584">
                <a:moveTo>
                  <a:pt x="0" y="0"/>
                </a:moveTo>
                <a:lnTo>
                  <a:pt x="17170585" y="0"/>
                </a:lnTo>
                <a:lnTo>
                  <a:pt x="17170585" y="8791060"/>
                </a:lnTo>
                <a:lnTo>
                  <a:pt x="0" y="87910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2932233" y="3379565"/>
            <a:ext cx="12806410" cy="3393853"/>
          </a:xfrm>
          <a:prstGeom prst="rect">
            <a:avLst/>
          </a:prstGeom>
        </p:spPr>
        <p:txBody>
          <a:bodyPr anchor="t" rtlCol="false" tIns="0" lIns="0" bIns="0" rIns="0">
            <a:spAutoFit/>
          </a:bodyPr>
          <a:lstStyle/>
          <a:p>
            <a:pPr algn="ctr">
              <a:lnSpc>
                <a:spcPts val="4425"/>
              </a:lnSpc>
            </a:pPr>
            <a:r>
              <a:rPr lang="en-US" sz="3172">
                <a:solidFill>
                  <a:srgbClr val="000000"/>
                </a:solidFill>
                <a:latin typeface="IreneFlorentina"/>
                <a:ea typeface="IreneFlorentina"/>
                <a:cs typeface="IreneFlorentina"/>
                <a:sym typeface="IreneFlorentina"/>
              </a:rPr>
              <a:t>Bangun ruang merupakan sebutan untuk bangun- bangun tiga dimensi. Bangun ruang adalah bangun matematika yang memiliki isi atau volume. Bisa juga disebut bagian ruang yang dibatasi oleh himpunan titik-titik yang terdapat pada seluruh permukaan bangun tersebut.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DAGLEktBC4U</dc:identifier>
  <dcterms:modified xsi:type="dcterms:W3CDTF">2011-08-01T06:04:30Z</dcterms:modified>
  <cp:revision>1</cp:revision>
  <dc:title>P11. Konsep Bidang Banyak, Bangun Ruang serta Jaring</dc:title>
</cp:coreProperties>
</file>