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Drukaatie Burti" charset="1" panose="03080602030402030204"/>
      <p:regular r:id="rId21"/>
    </p:embeddedFont>
    <p:embeddedFont>
      <p:font typeface="Gaegu Bold" charset="1" panose="00000000000000000000"/>
      <p:regular r:id="rId22"/>
    </p:embeddedFont>
    <p:embeddedFont>
      <p:font typeface="Gaegu" charset="1" panose="00000000000000000000"/>
      <p:regular r:id="rId23"/>
    </p:embeddedFont>
    <p:embeddedFont>
      <p:font typeface="Gaegu Light" charset="1" panose="00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png" Type="http://schemas.openxmlformats.org/officeDocument/2006/relationships/image"/><Relationship Id="rId26" Target="../media/image25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8.png" Type="http://schemas.openxmlformats.org/officeDocument/2006/relationships/image"/><Relationship Id="rId11" Target="../media/image79.svg" Type="http://schemas.openxmlformats.org/officeDocument/2006/relationships/image"/><Relationship Id="rId12" Target="../media/image44.png" Type="http://schemas.openxmlformats.org/officeDocument/2006/relationships/image"/><Relationship Id="rId13" Target="../media/image45.svg" Type="http://schemas.openxmlformats.org/officeDocument/2006/relationships/image"/><Relationship Id="rId14" Target="../media/image23.png" Type="http://schemas.openxmlformats.org/officeDocument/2006/relationships/image"/><Relationship Id="rId15" Target="../media/image24.png" Type="http://schemas.openxmlformats.org/officeDocument/2006/relationships/image"/><Relationship Id="rId16" Target="../media/image25.png" Type="http://schemas.openxmlformats.org/officeDocument/2006/relationships/image"/><Relationship Id="rId2" Target="../media/image117.png" Type="http://schemas.openxmlformats.org/officeDocument/2006/relationships/image"/><Relationship Id="rId3" Target="../media/image118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119.png" Type="http://schemas.openxmlformats.org/officeDocument/2006/relationships/image"/><Relationship Id="rId9" Target="../media/image12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7.jpeg" Type="http://schemas.openxmlformats.org/officeDocument/2006/relationships/image"/><Relationship Id="rId11" Target="../media/image23.png" Type="http://schemas.openxmlformats.org/officeDocument/2006/relationships/image"/><Relationship Id="rId12" Target="../media/image24.png" Type="http://schemas.openxmlformats.org/officeDocument/2006/relationships/image"/><Relationship Id="rId13" Target="../media/image25.png" Type="http://schemas.openxmlformats.org/officeDocument/2006/relationships/image"/><Relationship Id="rId2" Target="../media/image121.png" Type="http://schemas.openxmlformats.org/officeDocument/2006/relationships/image"/><Relationship Id="rId3" Target="../media/image122.svg" Type="http://schemas.openxmlformats.org/officeDocument/2006/relationships/image"/><Relationship Id="rId4" Target="../media/image60.png" Type="http://schemas.openxmlformats.org/officeDocument/2006/relationships/image"/><Relationship Id="rId5" Target="../media/image61.svg" Type="http://schemas.openxmlformats.org/officeDocument/2006/relationships/image"/><Relationship Id="rId6" Target="../media/image123.png" Type="http://schemas.openxmlformats.org/officeDocument/2006/relationships/image"/><Relationship Id="rId7" Target="../media/image124.svg" Type="http://schemas.openxmlformats.org/officeDocument/2006/relationships/image"/><Relationship Id="rId8" Target="../media/image125.png" Type="http://schemas.openxmlformats.org/officeDocument/2006/relationships/image"/><Relationship Id="rId9" Target="../media/image12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png" Type="http://schemas.openxmlformats.org/officeDocument/2006/relationships/image"/><Relationship Id="rId11" Target="../media/image59.svg" Type="http://schemas.openxmlformats.org/officeDocument/2006/relationships/image"/><Relationship Id="rId12" Target="../media/image90.png" Type="http://schemas.openxmlformats.org/officeDocument/2006/relationships/image"/><Relationship Id="rId13" Target="../media/image91.svg" Type="http://schemas.openxmlformats.org/officeDocument/2006/relationships/image"/><Relationship Id="rId14" Target="../media/image23.png" Type="http://schemas.openxmlformats.org/officeDocument/2006/relationships/image"/><Relationship Id="rId15" Target="../media/image24.png" Type="http://schemas.openxmlformats.org/officeDocument/2006/relationships/image"/><Relationship Id="rId16" Target="../media/image25.png" Type="http://schemas.openxmlformats.org/officeDocument/2006/relationships/image"/><Relationship Id="rId2" Target="../media/image128.png" Type="http://schemas.openxmlformats.org/officeDocument/2006/relationships/image"/><Relationship Id="rId3" Target="../media/image129.svg" Type="http://schemas.openxmlformats.org/officeDocument/2006/relationships/image"/><Relationship Id="rId4" Target="../media/image130.png" Type="http://schemas.openxmlformats.org/officeDocument/2006/relationships/image"/><Relationship Id="rId5" Target="../media/image131.svg" Type="http://schemas.openxmlformats.org/officeDocument/2006/relationships/image"/><Relationship Id="rId6" Target="../media/image132.png" Type="http://schemas.openxmlformats.org/officeDocument/2006/relationships/image"/><Relationship Id="rId7" Target="../media/image133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4.png" Type="http://schemas.openxmlformats.org/officeDocument/2006/relationships/image"/><Relationship Id="rId3" Target="../media/image135.svg" Type="http://schemas.openxmlformats.org/officeDocument/2006/relationships/image"/><Relationship Id="rId4" Target="../media/image136.png" Type="http://schemas.openxmlformats.org/officeDocument/2006/relationships/image"/><Relationship Id="rId5" Target="../media/image137.sv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5.png" Type="http://schemas.openxmlformats.org/officeDocument/2006/relationships/image"/><Relationship Id="rId13" Target="../media/image6.svg" Type="http://schemas.openxmlformats.org/officeDocument/2006/relationships/image"/><Relationship Id="rId14" Target="../media/image56.png" Type="http://schemas.openxmlformats.org/officeDocument/2006/relationships/image"/><Relationship Id="rId15" Target="../media/image57.svg" Type="http://schemas.openxmlformats.org/officeDocument/2006/relationships/image"/><Relationship Id="rId16" Target="../media/image58.png" Type="http://schemas.openxmlformats.org/officeDocument/2006/relationships/image"/><Relationship Id="rId17" Target="../media/image59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90.png" Type="http://schemas.openxmlformats.org/officeDocument/2006/relationships/image"/><Relationship Id="rId17" Target="../media/image91.svg" Type="http://schemas.openxmlformats.org/officeDocument/2006/relationships/image"/><Relationship Id="rId18" Target="../media/image119.png" Type="http://schemas.openxmlformats.org/officeDocument/2006/relationships/image"/><Relationship Id="rId19" Target="../media/image1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12" Target="../media/image36.png" Type="http://schemas.openxmlformats.org/officeDocument/2006/relationships/image"/><Relationship Id="rId13" Target="../media/image37.svg" Type="http://schemas.openxmlformats.org/officeDocument/2006/relationships/image"/><Relationship Id="rId14" Target="../media/image38.png" Type="http://schemas.openxmlformats.org/officeDocument/2006/relationships/image"/><Relationship Id="rId15" Target="../media/image39.svg" Type="http://schemas.openxmlformats.org/officeDocument/2006/relationships/image"/><Relationship Id="rId16" Target="../media/image40.png" Type="http://schemas.openxmlformats.org/officeDocument/2006/relationships/image"/><Relationship Id="rId17" Target="../media/image41.svg" Type="http://schemas.openxmlformats.org/officeDocument/2006/relationships/image"/><Relationship Id="rId18" Target="../media/image42.png" Type="http://schemas.openxmlformats.org/officeDocument/2006/relationships/image"/><Relationship Id="rId19" Target="../media/image43.svg" Type="http://schemas.openxmlformats.org/officeDocument/2006/relationships/image"/><Relationship Id="rId2" Target="../media/image26.png" Type="http://schemas.openxmlformats.org/officeDocument/2006/relationships/image"/><Relationship Id="rId20" Target="../media/image44.png" Type="http://schemas.openxmlformats.org/officeDocument/2006/relationships/image"/><Relationship Id="rId21" Target="../media/image45.svg" Type="http://schemas.openxmlformats.org/officeDocument/2006/relationships/image"/><Relationship Id="rId22" Target="../media/image5.png" Type="http://schemas.openxmlformats.org/officeDocument/2006/relationships/image"/><Relationship Id="rId23" Target="../media/image6.svg" Type="http://schemas.openxmlformats.org/officeDocument/2006/relationships/image"/><Relationship Id="rId24" Target="../media/image46.png" Type="http://schemas.openxmlformats.org/officeDocument/2006/relationships/image"/><Relationship Id="rId25" Target="../media/image47.svg" Type="http://schemas.openxmlformats.org/officeDocument/2006/relationships/image"/><Relationship Id="rId26" Target="../media/image48.png" Type="http://schemas.openxmlformats.org/officeDocument/2006/relationships/image"/><Relationship Id="rId27" Target="../media/image49.svg" Type="http://schemas.openxmlformats.org/officeDocument/2006/relationships/image"/><Relationship Id="rId28" Target="../media/image50.png" Type="http://schemas.openxmlformats.org/officeDocument/2006/relationships/image"/><Relationship Id="rId29" Target="../media/image51.svg" Type="http://schemas.openxmlformats.org/officeDocument/2006/relationships/image"/><Relationship Id="rId3" Target="../media/image27.svg" Type="http://schemas.openxmlformats.org/officeDocument/2006/relationships/image"/><Relationship Id="rId30" Target="../media/image52.png" Type="http://schemas.openxmlformats.org/officeDocument/2006/relationships/image"/><Relationship Id="rId31" Target="../media/image53.svg" Type="http://schemas.openxmlformats.org/officeDocument/2006/relationships/image"/><Relationship Id="rId32" Target="../media/image54.png" Type="http://schemas.openxmlformats.org/officeDocument/2006/relationships/image"/><Relationship Id="rId33" Target="../media/image55.svg" Type="http://schemas.openxmlformats.org/officeDocument/2006/relationships/image"/><Relationship Id="rId34" Target="../media/image56.png" Type="http://schemas.openxmlformats.org/officeDocument/2006/relationships/image"/><Relationship Id="rId35" Target="../media/image57.svg" Type="http://schemas.openxmlformats.org/officeDocument/2006/relationships/image"/><Relationship Id="rId36" Target="../media/image58.png" Type="http://schemas.openxmlformats.org/officeDocument/2006/relationships/image"/><Relationship Id="rId37" Target="../media/image59.svg" Type="http://schemas.openxmlformats.org/officeDocument/2006/relationships/image"/><Relationship Id="rId38" Target="../media/image23.png" Type="http://schemas.openxmlformats.org/officeDocument/2006/relationships/image"/><Relationship Id="rId39" Target="../media/image24.png" Type="http://schemas.openxmlformats.org/officeDocument/2006/relationships/image"/><Relationship Id="rId4" Target="../media/image28.png" Type="http://schemas.openxmlformats.org/officeDocument/2006/relationships/image"/><Relationship Id="rId40" Target="../media/image25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2.png" Type="http://schemas.openxmlformats.org/officeDocument/2006/relationships/image"/><Relationship Id="rId11" Target="../media/image63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64.png" Type="http://schemas.openxmlformats.org/officeDocument/2006/relationships/image"/><Relationship Id="rId15" Target="../media/image65.svg" Type="http://schemas.openxmlformats.org/officeDocument/2006/relationships/image"/><Relationship Id="rId16" Target="../media/image23.png" Type="http://schemas.openxmlformats.org/officeDocument/2006/relationships/image"/><Relationship Id="rId17" Target="../media/image24.png" Type="http://schemas.openxmlformats.org/officeDocument/2006/relationships/image"/><Relationship Id="rId18" Target="../media/image25.png" Type="http://schemas.openxmlformats.org/officeDocument/2006/relationships/image"/><Relationship Id="rId2" Target="../media/image60.png" Type="http://schemas.openxmlformats.org/officeDocument/2006/relationships/image"/><Relationship Id="rId3" Target="../media/image6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50.png" Type="http://schemas.openxmlformats.org/officeDocument/2006/relationships/image"/><Relationship Id="rId7" Target="../media/image51.svg" Type="http://schemas.openxmlformats.org/officeDocument/2006/relationships/image"/><Relationship Id="rId8" Target="../media/image52.png" Type="http://schemas.openxmlformats.org/officeDocument/2006/relationships/image"/><Relationship Id="rId9" Target="../media/image5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12" Target="../media/image56.png" Type="http://schemas.openxmlformats.org/officeDocument/2006/relationships/image"/><Relationship Id="rId13" Target="../media/image57.svg" Type="http://schemas.openxmlformats.org/officeDocument/2006/relationships/image"/><Relationship Id="rId14" Target="../media/image23.png" Type="http://schemas.openxmlformats.org/officeDocument/2006/relationships/image"/><Relationship Id="rId15" Target="../media/image24.png" Type="http://schemas.openxmlformats.org/officeDocument/2006/relationships/image"/><Relationship Id="rId16" Target="../media/image25.png" Type="http://schemas.openxmlformats.org/officeDocument/2006/relationships/image"/><Relationship Id="rId2" Target="../media/image66.png" Type="http://schemas.openxmlformats.org/officeDocument/2006/relationships/image"/><Relationship Id="rId3" Target="../media/image67.svg" Type="http://schemas.openxmlformats.org/officeDocument/2006/relationships/image"/><Relationship Id="rId4" Target="../media/image68.png" Type="http://schemas.openxmlformats.org/officeDocument/2006/relationships/image"/><Relationship Id="rId5" Target="../media/image69.svg" Type="http://schemas.openxmlformats.org/officeDocument/2006/relationships/image"/><Relationship Id="rId6" Target="../media/image70.png" Type="http://schemas.openxmlformats.org/officeDocument/2006/relationships/image"/><Relationship Id="rId7" Target="../media/image71.svg" Type="http://schemas.openxmlformats.org/officeDocument/2006/relationships/image"/><Relationship Id="rId8" Target="../media/image72.png" Type="http://schemas.openxmlformats.org/officeDocument/2006/relationships/image"/><Relationship Id="rId9" Target="../media/image7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82.png" Type="http://schemas.openxmlformats.org/officeDocument/2006/relationships/image"/><Relationship Id="rId13" Target="../media/image83.svg" Type="http://schemas.openxmlformats.org/officeDocument/2006/relationships/image"/><Relationship Id="rId14" Target="../media/image23.png" Type="http://schemas.openxmlformats.org/officeDocument/2006/relationships/image"/><Relationship Id="rId15" Target="../media/image24.png" Type="http://schemas.openxmlformats.org/officeDocument/2006/relationships/image"/><Relationship Id="rId16" Target="../media/image25.png" Type="http://schemas.openxmlformats.org/officeDocument/2006/relationships/image"/><Relationship Id="rId2" Target="../media/image74.png" Type="http://schemas.openxmlformats.org/officeDocument/2006/relationships/image"/><Relationship Id="rId3" Target="../media/image75.svg" Type="http://schemas.openxmlformats.org/officeDocument/2006/relationships/image"/><Relationship Id="rId4" Target="../media/image76.png" Type="http://schemas.openxmlformats.org/officeDocument/2006/relationships/image"/><Relationship Id="rId5" Target="../media/image77.svg" Type="http://schemas.openxmlformats.org/officeDocument/2006/relationships/image"/><Relationship Id="rId6" Target="../media/image78.png" Type="http://schemas.openxmlformats.org/officeDocument/2006/relationships/image"/><Relationship Id="rId7" Target="../media/image79.svg" Type="http://schemas.openxmlformats.org/officeDocument/2006/relationships/image"/><Relationship Id="rId8" Target="../media/image80.png" Type="http://schemas.openxmlformats.org/officeDocument/2006/relationships/image"/><Relationship Id="rId9" Target="../media/image8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2" Target="../media/image84.png" Type="http://schemas.openxmlformats.org/officeDocument/2006/relationships/image"/><Relationship Id="rId3" Target="../media/image85.svg" Type="http://schemas.openxmlformats.org/officeDocument/2006/relationships/image"/><Relationship Id="rId4" Target="../media/image86.png" Type="http://schemas.openxmlformats.org/officeDocument/2006/relationships/image"/><Relationship Id="rId5" Target="../media/image87.svg" Type="http://schemas.openxmlformats.org/officeDocument/2006/relationships/image"/><Relationship Id="rId6" Target="../media/image88.png" Type="http://schemas.openxmlformats.org/officeDocument/2006/relationships/image"/><Relationship Id="rId7" Target="../media/image89.svg" Type="http://schemas.openxmlformats.org/officeDocument/2006/relationships/image"/><Relationship Id="rId8" Target="../media/image23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png" Type="http://schemas.openxmlformats.org/officeDocument/2006/relationships/image"/><Relationship Id="rId11" Target="../media/image47.svg" Type="http://schemas.openxmlformats.org/officeDocument/2006/relationships/image"/><Relationship Id="rId12" Target="../media/image96.png" Type="http://schemas.openxmlformats.org/officeDocument/2006/relationships/image"/><Relationship Id="rId13" Target="../media/image97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98.png" Type="http://schemas.openxmlformats.org/officeDocument/2006/relationships/image"/><Relationship Id="rId17" Target="../media/image99.svg" Type="http://schemas.openxmlformats.org/officeDocument/2006/relationships/image"/><Relationship Id="rId18" Target="../media/image100.png" Type="http://schemas.openxmlformats.org/officeDocument/2006/relationships/image"/><Relationship Id="rId19" Target="../media/image101.svg" Type="http://schemas.openxmlformats.org/officeDocument/2006/relationships/image"/><Relationship Id="rId2" Target="../media/image90.png" Type="http://schemas.openxmlformats.org/officeDocument/2006/relationships/image"/><Relationship Id="rId20" Target="../media/image102.png" Type="http://schemas.openxmlformats.org/officeDocument/2006/relationships/image"/><Relationship Id="rId21" Target="../media/image103.svg" Type="http://schemas.openxmlformats.org/officeDocument/2006/relationships/image"/><Relationship Id="rId22" Target="../media/image104.png" Type="http://schemas.openxmlformats.org/officeDocument/2006/relationships/image"/><Relationship Id="rId23" Target="../media/image105.svg" Type="http://schemas.openxmlformats.org/officeDocument/2006/relationships/image"/><Relationship Id="rId24" Target="../media/image106.png" Type="http://schemas.openxmlformats.org/officeDocument/2006/relationships/image"/><Relationship Id="rId25" Target="../media/image107.svg" Type="http://schemas.openxmlformats.org/officeDocument/2006/relationships/image"/><Relationship Id="rId26" Target="../media/image42.png" Type="http://schemas.openxmlformats.org/officeDocument/2006/relationships/image"/><Relationship Id="rId27" Target="../media/image43.svg" Type="http://schemas.openxmlformats.org/officeDocument/2006/relationships/image"/><Relationship Id="rId28" Target="../media/image108.png" Type="http://schemas.openxmlformats.org/officeDocument/2006/relationships/image"/><Relationship Id="rId29" Target="../media/image109.svg" Type="http://schemas.openxmlformats.org/officeDocument/2006/relationships/image"/><Relationship Id="rId3" Target="../media/image91.svg" Type="http://schemas.openxmlformats.org/officeDocument/2006/relationships/image"/><Relationship Id="rId30" Target="../media/image110.jpeg" Type="http://schemas.openxmlformats.org/officeDocument/2006/relationships/image"/><Relationship Id="rId31" Target="../media/image23.png" Type="http://schemas.openxmlformats.org/officeDocument/2006/relationships/image"/><Relationship Id="rId32" Target="../media/image24.png" Type="http://schemas.openxmlformats.org/officeDocument/2006/relationships/image"/><Relationship Id="rId33" Target="../media/image25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92.png" Type="http://schemas.openxmlformats.org/officeDocument/2006/relationships/image"/><Relationship Id="rId7" Target="../media/image93.svg" Type="http://schemas.openxmlformats.org/officeDocument/2006/relationships/image"/><Relationship Id="rId8" Target="../media/image94.png" Type="http://schemas.openxmlformats.org/officeDocument/2006/relationships/image"/><Relationship Id="rId9" Target="../media/image9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115.png" Type="http://schemas.openxmlformats.org/officeDocument/2006/relationships/image"/><Relationship Id="rId13" Target="../media/image116.svg" Type="http://schemas.openxmlformats.org/officeDocument/2006/relationships/image"/><Relationship Id="rId14" Target="../media/image98.png" Type="http://schemas.openxmlformats.org/officeDocument/2006/relationships/image"/><Relationship Id="rId15" Target="../media/image99.svg" Type="http://schemas.openxmlformats.org/officeDocument/2006/relationships/image"/><Relationship Id="rId16" Target="../media/image23.png" Type="http://schemas.openxmlformats.org/officeDocument/2006/relationships/image"/><Relationship Id="rId17" Target="../media/image24.png" Type="http://schemas.openxmlformats.org/officeDocument/2006/relationships/image"/><Relationship Id="rId18" Target="../media/image25.png" Type="http://schemas.openxmlformats.org/officeDocument/2006/relationships/image"/><Relationship Id="rId2" Target="../media/image111.png" Type="http://schemas.openxmlformats.org/officeDocument/2006/relationships/image"/><Relationship Id="rId3" Target="../media/image112.svg" Type="http://schemas.openxmlformats.org/officeDocument/2006/relationships/image"/><Relationship Id="rId4" Target="../media/image113.png" Type="http://schemas.openxmlformats.org/officeDocument/2006/relationships/image"/><Relationship Id="rId5" Target="../media/image114.svg" Type="http://schemas.openxmlformats.org/officeDocument/2006/relationships/image"/><Relationship Id="rId6" Target="../media/image100.png" Type="http://schemas.openxmlformats.org/officeDocument/2006/relationships/image"/><Relationship Id="rId7" Target="../media/image101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37525">
            <a:off x="-618" y="3387450"/>
            <a:ext cx="1241580" cy="1221263"/>
          </a:xfrm>
          <a:custGeom>
            <a:avLst/>
            <a:gdLst/>
            <a:ahLst/>
            <a:cxnLst/>
            <a:rect r="r" b="b" t="t" l="l"/>
            <a:pathLst>
              <a:path h="1221263" w="1241580">
                <a:moveTo>
                  <a:pt x="0" y="0"/>
                </a:moveTo>
                <a:lnTo>
                  <a:pt x="1241580" y="0"/>
                </a:lnTo>
                <a:lnTo>
                  <a:pt x="124158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64629">
            <a:off x="-516064" y="4158639"/>
            <a:ext cx="1590841" cy="1090449"/>
          </a:xfrm>
          <a:custGeom>
            <a:avLst/>
            <a:gdLst/>
            <a:ahLst/>
            <a:cxnLst/>
            <a:rect r="r" b="b" t="t" l="l"/>
            <a:pathLst>
              <a:path h="1090449" w="1590841">
                <a:moveTo>
                  <a:pt x="0" y="0"/>
                </a:moveTo>
                <a:lnTo>
                  <a:pt x="1590841" y="0"/>
                </a:lnTo>
                <a:lnTo>
                  <a:pt x="1590841" y="1090449"/>
                </a:lnTo>
                <a:lnTo>
                  <a:pt x="0" y="109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4926941">
            <a:off x="216537" y="-676859"/>
            <a:ext cx="1379048" cy="2370239"/>
          </a:xfrm>
          <a:custGeom>
            <a:avLst/>
            <a:gdLst/>
            <a:ahLst/>
            <a:cxnLst/>
            <a:rect r="r" b="b" t="t" l="l"/>
            <a:pathLst>
              <a:path h="2370239" w="1379048">
                <a:moveTo>
                  <a:pt x="1379048" y="0"/>
                </a:moveTo>
                <a:lnTo>
                  <a:pt x="0" y="0"/>
                </a:lnTo>
                <a:lnTo>
                  <a:pt x="0" y="2370239"/>
                </a:lnTo>
                <a:lnTo>
                  <a:pt x="1379048" y="2370239"/>
                </a:lnTo>
                <a:lnTo>
                  <a:pt x="13790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733573">
            <a:off x="-620551" y="8165986"/>
            <a:ext cx="1403145" cy="1380185"/>
          </a:xfrm>
          <a:custGeom>
            <a:avLst/>
            <a:gdLst/>
            <a:ahLst/>
            <a:cxnLst/>
            <a:rect r="r" b="b" t="t" l="l"/>
            <a:pathLst>
              <a:path h="1380185" w="1403145">
                <a:moveTo>
                  <a:pt x="0" y="0"/>
                </a:moveTo>
                <a:lnTo>
                  <a:pt x="1403145" y="0"/>
                </a:lnTo>
                <a:lnTo>
                  <a:pt x="1403145" y="1380185"/>
                </a:lnTo>
                <a:lnTo>
                  <a:pt x="0" y="1380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859510">
            <a:off x="12022103" y="9464972"/>
            <a:ext cx="1075028" cy="1157075"/>
          </a:xfrm>
          <a:custGeom>
            <a:avLst/>
            <a:gdLst/>
            <a:ahLst/>
            <a:cxnLst/>
            <a:rect r="r" b="b" t="t" l="l"/>
            <a:pathLst>
              <a:path h="1157075" w="1075028">
                <a:moveTo>
                  <a:pt x="0" y="0"/>
                </a:moveTo>
                <a:lnTo>
                  <a:pt x="1075029" y="0"/>
                </a:lnTo>
                <a:lnTo>
                  <a:pt x="1075029" y="1157076"/>
                </a:lnTo>
                <a:lnTo>
                  <a:pt x="0" y="11570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63128">
            <a:off x="17089241" y="7789066"/>
            <a:ext cx="1539821" cy="562735"/>
          </a:xfrm>
          <a:custGeom>
            <a:avLst/>
            <a:gdLst/>
            <a:ahLst/>
            <a:cxnLst/>
            <a:rect r="r" b="b" t="t" l="l"/>
            <a:pathLst>
              <a:path h="562735" w="1539821">
                <a:moveTo>
                  <a:pt x="0" y="0"/>
                </a:moveTo>
                <a:lnTo>
                  <a:pt x="1539821" y="0"/>
                </a:lnTo>
                <a:lnTo>
                  <a:pt x="1539821" y="562735"/>
                </a:lnTo>
                <a:lnTo>
                  <a:pt x="0" y="5627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798318">
            <a:off x="4498566" y="9489861"/>
            <a:ext cx="2017772" cy="1276699"/>
          </a:xfrm>
          <a:custGeom>
            <a:avLst/>
            <a:gdLst/>
            <a:ahLst/>
            <a:cxnLst/>
            <a:rect r="r" b="b" t="t" l="l"/>
            <a:pathLst>
              <a:path h="1276699" w="2017772">
                <a:moveTo>
                  <a:pt x="0" y="0"/>
                </a:moveTo>
                <a:lnTo>
                  <a:pt x="2017772" y="0"/>
                </a:lnTo>
                <a:lnTo>
                  <a:pt x="2017772" y="1276700"/>
                </a:lnTo>
                <a:lnTo>
                  <a:pt x="0" y="12767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211809">
            <a:off x="14736727" y="-251002"/>
            <a:ext cx="1264965" cy="1361508"/>
          </a:xfrm>
          <a:custGeom>
            <a:avLst/>
            <a:gdLst/>
            <a:ahLst/>
            <a:cxnLst/>
            <a:rect r="r" b="b" t="t" l="l"/>
            <a:pathLst>
              <a:path h="1361508" w="1264965">
                <a:moveTo>
                  <a:pt x="0" y="0"/>
                </a:moveTo>
                <a:lnTo>
                  <a:pt x="1264965" y="0"/>
                </a:lnTo>
                <a:lnTo>
                  <a:pt x="1264965" y="1361508"/>
                </a:lnTo>
                <a:lnTo>
                  <a:pt x="0" y="13615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3331250">
            <a:off x="17630075" y="4309826"/>
            <a:ext cx="1315850" cy="1062250"/>
          </a:xfrm>
          <a:custGeom>
            <a:avLst/>
            <a:gdLst/>
            <a:ahLst/>
            <a:cxnLst/>
            <a:rect r="r" b="b" t="t" l="l"/>
            <a:pathLst>
              <a:path h="1062250" w="1315850">
                <a:moveTo>
                  <a:pt x="0" y="0"/>
                </a:moveTo>
                <a:lnTo>
                  <a:pt x="1315850" y="0"/>
                </a:lnTo>
                <a:lnTo>
                  <a:pt x="1315850" y="1062250"/>
                </a:lnTo>
                <a:lnTo>
                  <a:pt x="0" y="10622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628841">
            <a:off x="17251803" y="3271141"/>
            <a:ext cx="1538166" cy="819423"/>
          </a:xfrm>
          <a:custGeom>
            <a:avLst/>
            <a:gdLst/>
            <a:ahLst/>
            <a:cxnLst/>
            <a:rect r="r" b="b" t="t" l="l"/>
            <a:pathLst>
              <a:path h="819423" w="1538166">
                <a:moveTo>
                  <a:pt x="0" y="0"/>
                </a:moveTo>
                <a:lnTo>
                  <a:pt x="1538166" y="0"/>
                </a:lnTo>
                <a:lnTo>
                  <a:pt x="1538166" y="819423"/>
                </a:lnTo>
                <a:lnTo>
                  <a:pt x="0" y="81942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488984">
            <a:off x="7586040" y="-652399"/>
            <a:ext cx="1334812" cy="1357018"/>
          </a:xfrm>
          <a:custGeom>
            <a:avLst/>
            <a:gdLst/>
            <a:ahLst/>
            <a:cxnLst/>
            <a:rect r="r" b="b" t="t" l="l"/>
            <a:pathLst>
              <a:path h="1357018" w="1334812">
                <a:moveTo>
                  <a:pt x="0" y="0"/>
                </a:moveTo>
                <a:lnTo>
                  <a:pt x="1334812" y="0"/>
                </a:lnTo>
                <a:lnTo>
                  <a:pt x="1334812" y="1357018"/>
                </a:lnTo>
                <a:lnTo>
                  <a:pt x="0" y="135701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5345357" y="1092970"/>
            <a:ext cx="7450403" cy="2229183"/>
            <a:chOff x="0" y="0"/>
            <a:chExt cx="9933870" cy="297224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7092688" y="131062"/>
              <a:ext cx="2841183" cy="2841183"/>
            </a:xfrm>
            <a:custGeom>
              <a:avLst/>
              <a:gdLst/>
              <a:ahLst/>
              <a:cxnLst/>
              <a:rect r="r" b="b" t="t" l="l"/>
              <a:pathLst>
                <a:path h="2841183" w="2841183">
                  <a:moveTo>
                    <a:pt x="0" y="0"/>
                  </a:moveTo>
                  <a:lnTo>
                    <a:pt x="2841182" y="0"/>
                  </a:lnTo>
                  <a:lnTo>
                    <a:pt x="2841182" y="2841183"/>
                  </a:lnTo>
                  <a:lnTo>
                    <a:pt x="0" y="2841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461489" y="131062"/>
              <a:ext cx="2856499" cy="2841183"/>
            </a:xfrm>
            <a:custGeom>
              <a:avLst/>
              <a:gdLst/>
              <a:ahLst/>
              <a:cxnLst/>
              <a:rect r="r" b="b" t="t" l="l"/>
              <a:pathLst>
                <a:path h="2841183" w="2856499">
                  <a:moveTo>
                    <a:pt x="0" y="0"/>
                  </a:moveTo>
                  <a:lnTo>
                    <a:pt x="2856499" y="0"/>
                  </a:lnTo>
                  <a:lnTo>
                    <a:pt x="2856499" y="2841183"/>
                  </a:lnTo>
                  <a:lnTo>
                    <a:pt x="0" y="2841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901654" cy="2972245"/>
            </a:xfrm>
            <a:custGeom>
              <a:avLst/>
              <a:gdLst/>
              <a:ahLst/>
              <a:cxnLst/>
              <a:rect r="r" b="b" t="t" l="l"/>
              <a:pathLst>
                <a:path h="2972245" w="2901654">
                  <a:moveTo>
                    <a:pt x="0" y="0"/>
                  </a:moveTo>
                  <a:lnTo>
                    <a:pt x="2901654" y="0"/>
                  </a:lnTo>
                  <a:lnTo>
                    <a:pt x="2901654" y="2972245"/>
                  </a:lnTo>
                  <a:lnTo>
                    <a:pt x="0" y="2972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 l="0" t="0" r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2869695" y="5812582"/>
            <a:ext cx="12548611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Pembelajaran Matematika Kelas Tinggi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20599" y="6598111"/>
            <a:ext cx="12548611" cy="2347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b="true" sz="8945" spc="-357">
                <a:solidFill>
                  <a:srgbClr val="FBE675"/>
                </a:solidFill>
                <a:latin typeface="Gaegu Bold"/>
                <a:ea typeface="Gaegu Bold"/>
                <a:cs typeface="Gaegu Bold"/>
                <a:sym typeface="Gaegu Bold"/>
              </a:rPr>
              <a:t>Luas Permukaan dan Volume</a:t>
            </a:r>
          </a:p>
          <a:p>
            <a:pPr algn="ctr">
              <a:lnSpc>
                <a:spcPts val="8050"/>
              </a:lnSpc>
            </a:pPr>
            <a:r>
              <a:rPr lang="en-US" b="true" sz="8945" spc="-357">
                <a:solidFill>
                  <a:srgbClr val="FBE675"/>
                </a:solidFill>
                <a:latin typeface="Gaegu Bold"/>
                <a:ea typeface="Gaegu Bold"/>
                <a:cs typeface="Gaegu Bold"/>
                <a:sym typeface="Gaegu Bold"/>
              </a:rPr>
              <a:t>Limas dan Kerucut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69695" y="3632910"/>
            <a:ext cx="12548611" cy="594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Pembelajaran Daring Kolaboratif Program Hibah</a:t>
            </a: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STKIP PGRI Bangkalan-UNUKASE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52836" y="330104"/>
            <a:ext cx="1735164" cy="1397192"/>
          </a:xfrm>
          <a:custGeom>
            <a:avLst/>
            <a:gdLst/>
            <a:ahLst/>
            <a:cxnLst/>
            <a:rect r="r" b="b" t="t" l="l"/>
            <a:pathLst>
              <a:path h="1397192" w="1735164">
                <a:moveTo>
                  <a:pt x="0" y="0"/>
                </a:moveTo>
                <a:lnTo>
                  <a:pt x="1735164" y="0"/>
                </a:lnTo>
                <a:lnTo>
                  <a:pt x="1735164" y="1397192"/>
                </a:lnTo>
                <a:lnTo>
                  <a:pt x="0" y="139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06" t="0" r="-3319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427821">
            <a:off x="1249921" y="8962829"/>
            <a:ext cx="931532" cy="1369900"/>
          </a:xfrm>
          <a:custGeom>
            <a:avLst/>
            <a:gdLst/>
            <a:ahLst/>
            <a:cxnLst/>
            <a:rect r="r" b="b" t="t" l="l"/>
            <a:pathLst>
              <a:path h="1369900" w="931532">
                <a:moveTo>
                  <a:pt x="0" y="0"/>
                </a:moveTo>
                <a:lnTo>
                  <a:pt x="931532" y="0"/>
                </a:lnTo>
                <a:lnTo>
                  <a:pt x="931532" y="1369900"/>
                </a:lnTo>
                <a:lnTo>
                  <a:pt x="0" y="136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0" y="5326590"/>
            <a:ext cx="1548910" cy="1247216"/>
          </a:xfrm>
          <a:custGeom>
            <a:avLst/>
            <a:gdLst/>
            <a:ahLst/>
            <a:cxnLst/>
            <a:rect r="r" b="b" t="t" l="l"/>
            <a:pathLst>
              <a:path h="1247216" w="1548910">
                <a:moveTo>
                  <a:pt x="1548910" y="0"/>
                </a:moveTo>
                <a:lnTo>
                  <a:pt x="0" y="0"/>
                </a:lnTo>
                <a:lnTo>
                  <a:pt x="0" y="1247216"/>
                </a:lnTo>
                <a:lnTo>
                  <a:pt x="1548910" y="1247216"/>
                </a:lnTo>
                <a:lnTo>
                  <a:pt x="15489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06" t="0" r="-33197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101477"/>
            <a:ext cx="16454371" cy="8229918"/>
            <a:chOff x="0" y="0"/>
            <a:chExt cx="9153025" cy="45780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9130165" cy="4550092"/>
            </a:xfrm>
            <a:custGeom>
              <a:avLst/>
              <a:gdLst/>
              <a:ahLst/>
              <a:cxnLst/>
              <a:rect r="r" b="b" t="t" l="l"/>
              <a:pathLst>
                <a:path h="4550092" w="9130165">
                  <a:moveTo>
                    <a:pt x="9130165" y="4550092"/>
                  </a:moveTo>
                  <a:lnTo>
                    <a:pt x="0" y="4542472"/>
                  </a:lnTo>
                  <a:lnTo>
                    <a:pt x="0" y="1591318"/>
                  </a:lnTo>
                  <a:lnTo>
                    <a:pt x="17780" y="19050"/>
                  </a:lnTo>
                  <a:lnTo>
                    <a:pt x="4551066" y="0"/>
                  </a:lnTo>
                  <a:lnTo>
                    <a:pt x="9111115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3810" y="0"/>
              <a:ext cx="9159374" cy="4576762"/>
            </a:xfrm>
            <a:custGeom>
              <a:avLst/>
              <a:gdLst/>
              <a:ahLst/>
              <a:cxnLst/>
              <a:rect r="r" b="b" t="t" l="l"/>
              <a:pathLst>
                <a:path h="4576762" w="9159374">
                  <a:moveTo>
                    <a:pt x="9125085" y="21590"/>
                  </a:moveTo>
                  <a:cubicBezTo>
                    <a:pt x="9126355" y="34290"/>
                    <a:pt x="9126355" y="44450"/>
                    <a:pt x="9127624" y="54610"/>
                  </a:cubicBezTo>
                  <a:cubicBezTo>
                    <a:pt x="9130165" y="133207"/>
                    <a:pt x="9131435" y="232940"/>
                    <a:pt x="9133974" y="329111"/>
                  </a:cubicBezTo>
                  <a:cubicBezTo>
                    <a:pt x="9133974" y="468024"/>
                    <a:pt x="9146674" y="3207114"/>
                    <a:pt x="9153024" y="3346028"/>
                  </a:cubicBezTo>
                  <a:cubicBezTo>
                    <a:pt x="9159374" y="3556179"/>
                    <a:pt x="9155565" y="3769892"/>
                    <a:pt x="9155565" y="3980043"/>
                  </a:cubicBezTo>
                  <a:cubicBezTo>
                    <a:pt x="9155565" y="4165261"/>
                    <a:pt x="9156835" y="4336231"/>
                    <a:pt x="9158105" y="4515802"/>
                  </a:cubicBezTo>
                  <a:cubicBezTo>
                    <a:pt x="9158105" y="4537392"/>
                    <a:pt x="9158105" y="4551362"/>
                    <a:pt x="9158105" y="4575492"/>
                  </a:cubicBezTo>
                  <a:cubicBezTo>
                    <a:pt x="9135245" y="4575492"/>
                    <a:pt x="9114924" y="4576762"/>
                    <a:pt x="9070457" y="4575492"/>
                  </a:cubicBezTo>
                  <a:cubicBezTo>
                    <a:pt x="8604132" y="4570412"/>
                    <a:pt x="8130632" y="4576762"/>
                    <a:pt x="7664307" y="4571682"/>
                  </a:cubicBezTo>
                  <a:cubicBezTo>
                    <a:pt x="7384511" y="4567872"/>
                    <a:pt x="7111890" y="4570412"/>
                    <a:pt x="6832095" y="4567872"/>
                  </a:cubicBezTo>
                  <a:cubicBezTo>
                    <a:pt x="6702958" y="4566602"/>
                    <a:pt x="6573822" y="4565332"/>
                    <a:pt x="6444686" y="4564062"/>
                  </a:cubicBezTo>
                  <a:cubicBezTo>
                    <a:pt x="6365769" y="4564062"/>
                    <a:pt x="6294027" y="4565332"/>
                    <a:pt x="6215110" y="4565332"/>
                  </a:cubicBezTo>
                  <a:cubicBezTo>
                    <a:pt x="6014232" y="4564062"/>
                    <a:pt x="5461815" y="4565332"/>
                    <a:pt x="5260937" y="4564062"/>
                  </a:cubicBezTo>
                  <a:cubicBezTo>
                    <a:pt x="5117452" y="4562792"/>
                    <a:pt x="2247757" y="4571682"/>
                    <a:pt x="2104272" y="4570412"/>
                  </a:cubicBezTo>
                  <a:cubicBezTo>
                    <a:pt x="2068401" y="4570412"/>
                    <a:pt x="2025356" y="4571682"/>
                    <a:pt x="1989484" y="4571682"/>
                  </a:cubicBezTo>
                  <a:cubicBezTo>
                    <a:pt x="1903393" y="4571682"/>
                    <a:pt x="1824477" y="4572952"/>
                    <a:pt x="1738386" y="4572952"/>
                  </a:cubicBezTo>
                  <a:cubicBezTo>
                    <a:pt x="1523159" y="4572952"/>
                    <a:pt x="1315106" y="4571682"/>
                    <a:pt x="1099879" y="4570412"/>
                  </a:cubicBezTo>
                  <a:cubicBezTo>
                    <a:pt x="970743" y="4569142"/>
                    <a:pt x="841606" y="4567872"/>
                    <a:pt x="719644" y="4566602"/>
                  </a:cubicBezTo>
                  <a:cubicBezTo>
                    <a:pt x="490069" y="4565332"/>
                    <a:pt x="260493" y="4564062"/>
                    <a:pt x="48260" y="4564062"/>
                  </a:cubicBezTo>
                  <a:cubicBezTo>
                    <a:pt x="38100" y="4564062"/>
                    <a:pt x="29210" y="4564062"/>
                    <a:pt x="19050" y="4562792"/>
                  </a:cubicBezTo>
                  <a:cubicBezTo>
                    <a:pt x="10160" y="4561522"/>
                    <a:pt x="5080" y="4555172"/>
                    <a:pt x="7620" y="4546282"/>
                  </a:cubicBezTo>
                  <a:cubicBezTo>
                    <a:pt x="16510" y="4514326"/>
                    <a:pt x="12700" y="4425279"/>
                    <a:pt x="11430" y="4332670"/>
                  </a:cubicBezTo>
                  <a:cubicBezTo>
                    <a:pt x="10160" y="4143890"/>
                    <a:pt x="6350" y="3958672"/>
                    <a:pt x="7620" y="3769892"/>
                  </a:cubicBezTo>
                  <a:cubicBezTo>
                    <a:pt x="5080" y="3534807"/>
                    <a:pt x="0" y="624747"/>
                    <a:pt x="7620" y="386101"/>
                  </a:cubicBezTo>
                  <a:cubicBezTo>
                    <a:pt x="8890" y="339796"/>
                    <a:pt x="7620" y="289930"/>
                    <a:pt x="8890" y="243625"/>
                  </a:cubicBezTo>
                  <a:cubicBezTo>
                    <a:pt x="10160" y="168826"/>
                    <a:pt x="12700" y="8690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137" y="30480"/>
                    <a:pt x="195925" y="29210"/>
                  </a:cubicBezTo>
                  <a:cubicBezTo>
                    <a:pt x="389629" y="25400"/>
                    <a:pt x="583334" y="22860"/>
                    <a:pt x="784213" y="20320"/>
                  </a:cubicBezTo>
                  <a:cubicBezTo>
                    <a:pt x="920523" y="17780"/>
                    <a:pt x="1056834" y="16510"/>
                    <a:pt x="1185970" y="13970"/>
                  </a:cubicBezTo>
                  <a:cubicBezTo>
                    <a:pt x="1315106" y="11430"/>
                    <a:pt x="1451417" y="8890"/>
                    <a:pt x="1580553" y="8890"/>
                  </a:cubicBezTo>
                  <a:cubicBezTo>
                    <a:pt x="1724038" y="7620"/>
                    <a:pt x="1867522" y="10160"/>
                    <a:pt x="2011007" y="8890"/>
                  </a:cubicBezTo>
                  <a:cubicBezTo>
                    <a:pt x="2190363" y="8890"/>
                    <a:pt x="5440293" y="6350"/>
                    <a:pt x="5619649" y="5080"/>
                  </a:cubicBezTo>
                  <a:cubicBezTo>
                    <a:pt x="5791830" y="3810"/>
                    <a:pt x="5964012" y="2540"/>
                    <a:pt x="6143368" y="2540"/>
                  </a:cubicBezTo>
                  <a:cubicBezTo>
                    <a:pt x="6437512" y="1270"/>
                    <a:pt x="6724481" y="0"/>
                    <a:pt x="7018625" y="0"/>
                  </a:cubicBezTo>
                  <a:cubicBezTo>
                    <a:pt x="7140588" y="0"/>
                    <a:pt x="7269723" y="2540"/>
                    <a:pt x="7391685" y="2540"/>
                  </a:cubicBezTo>
                  <a:cubicBezTo>
                    <a:pt x="7728875" y="3810"/>
                    <a:pt x="8073238" y="5080"/>
                    <a:pt x="8410427" y="7620"/>
                  </a:cubicBezTo>
                  <a:cubicBezTo>
                    <a:pt x="8589784" y="8890"/>
                    <a:pt x="8769139" y="12700"/>
                    <a:pt x="8948495" y="16510"/>
                  </a:cubicBezTo>
                  <a:cubicBezTo>
                    <a:pt x="8991540" y="16510"/>
                    <a:pt x="9034587" y="16510"/>
                    <a:pt x="9070457" y="16510"/>
                  </a:cubicBezTo>
                  <a:cubicBezTo>
                    <a:pt x="9106035" y="17780"/>
                    <a:pt x="9114924" y="20320"/>
                    <a:pt x="9125085" y="21590"/>
                  </a:cubicBezTo>
                  <a:close/>
                  <a:moveTo>
                    <a:pt x="9135245" y="4558982"/>
                  </a:moveTo>
                  <a:cubicBezTo>
                    <a:pt x="9136515" y="4542472"/>
                    <a:pt x="9137785" y="4529772"/>
                    <a:pt x="9137785" y="4517072"/>
                  </a:cubicBezTo>
                  <a:cubicBezTo>
                    <a:pt x="9136515" y="4318422"/>
                    <a:pt x="9135245" y="4129643"/>
                    <a:pt x="9135245" y="3926615"/>
                  </a:cubicBezTo>
                  <a:cubicBezTo>
                    <a:pt x="9135245" y="3834006"/>
                    <a:pt x="9137785" y="3741397"/>
                    <a:pt x="9136515" y="3648788"/>
                  </a:cubicBezTo>
                  <a:cubicBezTo>
                    <a:pt x="9136515" y="3563303"/>
                    <a:pt x="9135245" y="3474255"/>
                    <a:pt x="9133974" y="3388770"/>
                  </a:cubicBezTo>
                  <a:cubicBezTo>
                    <a:pt x="9128895" y="3256981"/>
                    <a:pt x="9117465" y="528576"/>
                    <a:pt x="9117465" y="396787"/>
                  </a:cubicBezTo>
                  <a:cubicBezTo>
                    <a:pt x="9114924" y="286368"/>
                    <a:pt x="9112385" y="172388"/>
                    <a:pt x="9109845" y="63500"/>
                  </a:cubicBezTo>
                  <a:cubicBezTo>
                    <a:pt x="9108574" y="44450"/>
                    <a:pt x="9107305" y="43180"/>
                    <a:pt x="9048935" y="41910"/>
                  </a:cubicBezTo>
                  <a:cubicBezTo>
                    <a:pt x="9027412" y="41910"/>
                    <a:pt x="9013063" y="41910"/>
                    <a:pt x="8991540" y="40640"/>
                  </a:cubicBezTo>
                  <a:cubicBezTo>
                    <a:pt x="8812185" y="36830"/>
                    <a:pt x="8625654" y="31750"/>
                    <a:pt x="8446299" y="30480"/>
                  </a:cubicBezTo>
                  <a:cubicBezTo>
                    <a:pt x="8008670" y="26670"/>
                    <a:pt x="7563868" y="25400"/>
                    <a:pt x="7126239" y="22860"/>
                  </a:cubicBezTo>
                  <a:cubicBezTo>
                    <a:pt x="7061671" y="22860"/>
                    <a:pt x="6989929" y="22860"/>
                    <a:pt x="6925360" y="22860"/>
                  </a:cubicBezTo>
                  <a:cubicBezTo>
                    <a:pt x="6817747" y="22860"/>
                    <a:pt x="6710133" y="22860"/>
                    <a:pt x="6609694" y="22860"/>
                  </a:cubicBezTo>
                  <a:cubicBezTo>
                    <a:pt x="6380118" y="22860"/>
                    <a:pt x="6150543" y="22860"/>
                    <a:pt x="5928141" y="24130"/>
                  </a:cubicBezTo>
                  <a:cubicBezTo>
                    <a:pt x="5734437" y="25400"/>
                    <a:pt x="2470158" y="29210"/>
                    <a:pt x="2276454" y="29210"/>
                  </a:cubicBezTo>
                  <a:cubicBezTo>
                    <a:pt x="1960788" y="29210"/>
                    <a:pt x="1645121" y="26670"/>
                    <a:pt x="1329455" y="33020"/>
                  </a:cubicBezTo>
                  <a:cubicBezTo>
                    <a:pt x="1164447" y="36830"/>
                    <a:pt x="1006614" y="36830"/>
                    <a:pt x="848781" y="38100"/>
                  </a:cubicBezTo>
                  <a:cubicBezTo>
                    <a:pt x="576160" y="41910"/>
                    <a:pt x="303539" y="45720"/>
                    <a:pt x="49530" y="50800"/>
                  </a:cubicBezTo>
                  <a:cubicBezTo>
                    <a:pt x="36830" y="50800"/>
                    <a:pt x="34290" y="53340"/>
                    <a:pt x="33020" y="76217"/>
                  </a:cubicBezTo>
                  <a:cubicBezTo>
                    <a:pt x="31750" y="140331"/>
                    <a:pt x="31750" y="204445"/>
                    <a:pt x="30480" y="268559"/>
                  </a:cubicBezTo>
                  <a:cubicBezTo>
                    <a:pt x="29210" y="375415"/>
                    <a:pt x="26670" y="478710"/>
                    <a:pt x="25400" y="585567"/>
                  </a:cubicBezTo>
                  <a:cubicBezTo>
                    <a:pt x="20320" y="699547"/>
                    <a:pt x="26670" y="3484941"/>
                    <a:pt x="29210" y="3598921"/>
                  </a:cubicBezTo>
                  <a:cubicBezTo>
                    <a:pt x="29210" y="3720026"/>
                    <a:pt x="29210" y="3844692"/>
                    <a:pt x="30480" y="3965796"/>
                  </a:cubicBezTo>
                  <a:cubicBezTo>
                    <a:pt x="30480" y="4054843"/>
                    <a:pt x="33020" y="4143890"/>
                    <a:pt x="33020" y="4232937"/>
                  </a:cubicBezTo>
                  <a:cubicBezTo>
                    <a:pt x="33020" y="4329108"/>
                    <a:pt x="33020" y="4425279"/>
                    <a:pt x="31750" y="4517072"/>
                  </a:cubicBezTo>
                  <a:cubicBezTo>
                    <a:pt x="31750" y="4520882"/>
                    <a:pt x="31750" y="4523422"/>
                    <a:pt x="31750" y="4527232"/>
                  </a:cubicBezTo>
                  <a:cubicBezTo>
                    <a:pt x="31750" y="4537392"/>
                    <a:pt x="35560" y="4541202"/>
                    <a:pt x="44450" y="4541202"/>
                  </a:cubicBezTo>
                  <a:cubicBezTo>
                    <a:pt x="95486" y="4541202"/>
                    <a:pt x="195925" y="4542472"/>
                    <a:pt x="289190" y="4542472"/>
                  </a:cubicBezTo>
                  <a:cubicBezTo>
                    <a:pt x="425501" y="4542472"/>
                    <a:pt x="568985" y="4539932"/>
                    <a:pt x="705296" y="4542472"/>
                  </a:cubicBezTo>
                  <a:cubicBezTo>
                    <a:pt x="927697" y="4546282"/>
                    <a:pt x="1150099" y="4548822"/>
                    <a:pt x="1372500" y="4547552"/>
                  </a:cubicBezTo>
                  <a:cubicBezTo>
                    <a:pt x="1515985" y="4546282"/>
                    <a:pt x="1652295" y="4548822"/>
                    <a:pt x="1795780" y="4548822"/>
                  </a:cubicBezTo>
                  <a:cubicBezTo>
                    <a:pt x="2003833" y="4548822"/>
                    <a:pt x="2211886" y="4547552"/>
                    <a:pt x="2419939" y="4548822"/>
                  </a:cubicBezTo>
                  <a:cubicBezTo>
                    <a:pt x="2728431" y="4550092"/>
                    <a:pt x="6114671" y="4539932"/>
                    <a:pt x="6430338" y="4542472"/>
                  </a:cubicBezTo>
                  <a:cubicBezTo>
                    <a:pt x="6566648" y="4543742"/>
                    <a:pt x="6702958" y="4545012"/>
                    <a:pt x="6832095" y="4545012"/>
                  </a:cubicBezTo>
                  <a:cubicBezTo>
                    <a:pt x="7068845" y="4547552"/>
                    <a:pt x="7298421" y="4543742"/>
                    <a:pt x="7535170" y="4547552"/>
                  </a:cubicBezTo>
                  <a:cubicBezTo>
                    <a:pt x="7728875" y="4550092"/>
                    <a:pt x="7922579" y="4550092"/>
                    <a:pt x="8116284" y="4552632"/>
                  </a:cubicBezTo>
                  <a:cubicBezTo>
                    <a:pt x="8403253" y="4556442"/>
                    <a:pt x="8690222" y="4558982"/>
                    <a:pt x="8977193" y="4560252"/>
                  </a:cubicBezTo>
                  <a:cubicBezTo>
                    <a:pt x="9084806" y="4560252"/>
                    <a:pt x="9114924" y="4558982"/>
                    <a:pt x="9135245" y="4558982"/>
                  </a:cubicBezTo>
                  <a:close/>
                </a:path>
              </a:pathLst>
            </a:custGeom>
            <a:solidFill>
              <a:srgbClr val="FFC7C7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3284050" y="2831306"/>
            <a:ext cx="11943670" cy="1135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7200" spc="-288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Luas Permukaan Kerucut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715687" y="4703194"/>
            <a:ext cx="4013718" cy="1862992"/>
            <a:chOff x="0" y="0"/>
            <a:chExt cx="5351625" cy="248399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66675"/>
              <a:ext cx="5351625" cy="625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b="true" sz="2800">
                  <a:solidFill>
                    <a:srgbClr val="FBE675"/>
                  </a:solidFill>
                  <a:latin typeface="Gaegu Bold"/>
                  <a:ea typeface="Gaegu Bold"/>
                  <a:cs typeface="Gaegu Bold"/>
                  <a:sym typeface="Gaegu Bold"/>
                </a:rPr>
                <a:t>DEFINISI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824735"/>
              <a:ext cx="5351625" cy="16998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-96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Luas permukaan kerucut adalah jumlah luas alas (lingkaran) dan luas selimut kerucut.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6714390" y="4820582"/>
            <a:ext cx="4434671" cy="2289712"/>
            <a:chOff x="0" y="0"/>
            <a:chExt cx="5912895" cy="305295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5912895" cy="625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b="true" sz="2800">
                  <a:solidFill>
                    <a:srgbClr val="FBE675"/>
                  </a:solidFill>
                  <a:latin typeface="Gaegu Bold"/>
                  <a:ea typeface="Gaegu Bold"/>
                  <a:cs typeface="Gaegu Bold"/>
                  <a:sym typeface="Gaegu Bold"/>
                </a:rPr>
                <a:t>RUMUS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824735"/>
              <a:ext cx="5912895" cy="22586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-96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Berikut rumus volume limas secara umum.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 spc="-96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Volume limas = 1/3 x luas alas x tinggi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308006" y="4790102"/>
            <a:ext cx="4434671" cy="1887757"/>
            <a:chOff x="0" y="0"/>
            <a:chExt cx="5912895" cy="251701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5912895" cy="625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b="true" sz="2800">
                  <a:solidFill>
                    <a:srgbClr val="FBE675"/>
                  </a:solidFill>
                  <a:latin typeface="Gaegu Bold"/>
                  <a:ea typeface="Gaegu Bold"/>
                  <a:cs typeface="Gaegu Bold"/>
                  <a:sym typeface="Gaegu Bold"/>
                </a:rPr>
                <a:t>SOAL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824735"/>
              <a:ext cx="5912895" cy="1664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54"/>
                </a:lnSpc>
              </a:pPr>
              <a:r>
                <a:rPr lang="en-US" sz="2325" spc="-93">
                  <a:solidFill>
                    <a:srgbClr val="FFFFFF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Tentukan volume limas segitiga sisi dengan luas alas 50 cm2 dengan tinggi limas 12 cm.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-5400000">
            <a:off x="4605328" y="5884177"/>
            <a:ext cx="3064574" cy="132043"/>
          </a:xfrm>
          <a:custGeom>
            <a:avLst/>
            <a:gdLst/>
            <a:ahLst/>
            <a:cxnLst/>
            <a:rect r="r" b="b" t="t" l="l"/>
            <a:pathLst>
              <a:path h="132043" w="3064574">
                <a:moveTo>
                  <a:pt x="0" y="0"/>
                </a:moveTo>
                <a:lnTo>
                  <a:pt x="3064574" y="0"/>
                </a:lnTo>
                <a:lnTo>
                  <a:pt x="3064574" y="132043"/>
                </a:lnTo>
                <a:lnTo>
                  <a:pt x="0" y="13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12" t="0" r="-80330" b="-98629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0197146" y="5884177"/>
            <a:ext cx="3064574" cy="132043"/>
          </a:xfrm>
          <a:custGeom>
            <a:avLst/>
            <a:gdLst/>
            <a:ahLst/>
            <a:cxnLst/>
            <a:rect r="r" b="b" t="t" l="l"/>
            <a:pathLst>
              <a:path h="132043" w="3064574">
                <a:moveTo>
                  <a:pt x="0" y="0"/>
                </a:moveTo>
                <a:lnTo>
                  <a:pt x="3064574" y="0"/>
                </a:lnTo>
                <a:lnTo>
                  <a:pt x="3064574" y="132043"/>
                </a:lnTo>
                <a:lnTo>
                  <a:pt x="0" y="132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712" t="0" r="-80330" b="-98629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28700" y="829219"/>
            <a:ext cx="2495691" cy="544514"/>
          </a:xfrm>
          <a:custGeom>
            <a:avLst/>
            <a:gdLst/>
            <a:ahLst/>
            <a:cxnLst/>
            <a:rect r="r" b="b" t="t" l="l"/>
            <a:pathLst>
              <a:path h="544514" w="2495691">
                <a:moveTo>
                  <a:pt x="0" y="0"/>
                </a:moveTo>
                <a:lnTo>
                  <a:pt x="2495691" y="0"/>
                </a:lnTo>
                <a:lnTo>
                  <a:pt x="2495691" y="544515"/>
                </a:lnTo>
                <a:lnTo>
                  <a:pt x="0" y="5445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552836" y="7760977"/>
            <a:ext cx="1412928" cy="1497323"/>
          </a:xfrm>
          <a:custGeom>
            <a:avLst/>
            <a:gdLst/>
            <a:ahLst/>
            <a:cxnLst/>
            <a:rect r="r" b="b" t="t" l="l"/>
            <a:pathLst>
              <a:path h="1497323" w="1412928">
                <a:moveTo>
                  <a:pt x="0" y="0"/>
                </a:moveTo>
                <a:lnTo>
                  <a:pt x="1412928" y="0"/>
                </a:lnTo>
                <a:lnTo>
                  <a:pt x="1412928" y="1497323"/>
                </a:lnTo>
                <a:lnTo>
                  <a:pt x="0" y="14973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3028959" y="1373734"/>
            <a:ext cx="4230341" cy="1316703"/>
            <a:chOff x="0" y="0"/>
            <a:chExt cx="5640454" cy="175560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3884850" y="0"/>
              <a:ext cx="1755605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1881092" y="0"/>
              <a:ext cx="1765069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65069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681338" cy="1722241"/>
            </a:xfrm>
            <a:custGeom>
              <a:avLst/>
              <a:gdLst/>
              <a:ahLst/>
              <a:cxnLst/>
              <a:rect r="r" b="b" t="t" l="l"/>
              <a:pathLst>
                <a:path h="1722241" w="1681338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06939" y="2742718"/>
            <a:ext cx="6937061" cy="1135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-288" b="true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Volume Kerucut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06939" y="4321703"/>
            <a:ext cx="6937061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283139" y="3930415"/>
            <a:ext cx="7333566" cy="172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-96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Volume limas dapat digunakan untuk membantu mencari volume kerucut karena kerucut termasuk limas tegak segi n. Maka, mencari volume kerucut menggunakan perhitungan 1/3 dikali luas alas kerucut dikali tinggi kerucut.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5400000">
            <a:off x="9632247" y="2811244"/>
            <a:ext cx="7704150" cy="4664512"/>
          </a:xfrm>
          <a:custGeom>
            <a:avLst/>
            <a:gdLst/>
            <a:ahLst/>
            <a:cxnLst/>
            <a:rect r="r" b="b" t="t" l="l"/>
            <a:pathLst>
              <a:path h="4664512" w="7704150">
                <a:moveTo>
                  <a:pt x="0" y="0"/>
                </a:moveTo>
                <a:lnTo>
                  <a:pt x="7704150" y="0"/>
                </a:lnTo>
                <a:lnTo>
                  <a:pt x="7704150" y="4664512"/>
                </a:lnTo>
                <a:lnTo>
                  <a:pt x="0" y="4664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152066" y="1619319"/>
            <a:ext cx="4844147" cy="7048362"/>
          </a:xfrm>
          <a:custGeom>
            <a:avLst/>
            <a:gdLst/>
            <a:ahLst/>
            <a:cxnLst/>
            <a:rect r="r" b="b" t="t" l="l"/>
            <a:pathLst>
              <a:path h="7048362" w="4844147">
                <a:moveTo>
                  <a:pt x="0" y="0"/>
                </a:moveTo>
                <a:lnTo>
                  <a:pt x="4844147" y="0"/>
                </a:lnTo>
                <a:lnTo>
                  <a:pt x="4844147" y="7048362"/>
                </a:lnTo>
                <a:lnTo>
                  <a:pt x="0" y="70483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596034">
            <a:off x="10240709" y="8531593"/>
            <a:ext cx="1120758" cy="927965"/>
          </a:xfrm>
          <a:custGeom>
            <a:avLst/>
            <a:gdLst/>
            <a:ahLst/>
            <a:cxnLst/>
            <a:rect r="r" b="b" t="t" l="l"/>
            <a:pathLst>
              <a:path h="927965" w="1120758">
                <a:moveTo>
                  <a:pt x="0" y="0"/>
                </a:moveTo>
                <a:lnTo>
                  <a:pt x="1120759" y="0"/>
                </a:lnTo>
                <a:lnTo>
                  <a:pt x="1120759" y="927964"/>
                </a:lnTo>
                <a:lnTo>
                  <a:pt x="0" y="927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326294" y="1347062"/>
            <a:ext cx="2495691" cy="544514"/>
          </a:xfrm>
          <a:custGeom>
            <a:avLst/>
            <a:gdLst/>
            <a:ahLst/>
            <a:cxnLst/>
            <a:rect r="r" b="b" t="t" l="l"/>
            <a:pathLst>
              <a:path h="544514" w="2495691">
                <a:moveTo>
                  <a:pt x="0" y="0"/>
                </a:moveTo>
                <a:lnTo>
                  <a:pt x="2495691" y="0"/>
                </a:lnTo>
                <a:lnTo>
                  <a:pt x="2495691" y="544514"/>
                </a:lnTo>
                <a:lnTo>
                  <a:pt x="0" y="5445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1509908" y="2250591"/>
            <a:ext cx="3948829" cy="5603739"/>
            <a:chOff x="0" y="0"/>
            <a:chExt cx="3539490" cy="50228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3810" y="0"/>
              <a:ext cx="3550920" cy="5024120"/>
            </a:xfrm>
            <a:custGeom>
              <a:avLst/>
              <a:gdLst/>
              <a:ahLst/>
              <a:cxnLst/>
              <a:rect r="r" b="b" t="t" l="l"/>
              <a:pathLst>
                <a:path h="5024120" w="3550920">
                  <a:moveTo>
                    <a:pt x="3539490" y="4999990"/>
                  </a:moveTo>
                  <a:lnTo>
                    <a:pt x="3464560" y="4999990"/>
                  </a:lnTo>
                  <a:lnTo>
                    <a:pt x="3406140" y="4969510"/>
                  </a:lnTo>
                  <a:lnTo>
                    <a:pt x="222250" y="4992370"/>
                  </a:lnTo>
                  <a:lnTo>
                    <a:pt x="163830" y="5022850"/>
                  </a:lnTo>
                  <a:lnTo>
                    <a:pt x="7620" y="5024120"/>
                  </a:lnTo>
                  <a:lnTo>
                    <a:pt x="7620" y="3315970"/>
                  </a:lnTo>
                  <a:cubicBezTo>
                    <a:pt x="7620" y="3315970"/>
                    <a:pt x="0" y="2907030"/>
                    <a:pt x="7620" y="2654300"/>
                  </a:cubicBezTo>
                  <a:cubicBezTo>
                    <a:pt x="15240" y="2401570"/>
                    <a:pt x="7620" y="2263140"/>
                    <a:pt x="7620" y="2263140"/>
                  </a:cubicBezTo>
                  <a:lnTo>
                    <a:pt x="6350" y="934720"/>
                  </a:lnTo>
                  <a:lnTo>
                    <a:pt x="5080" y="0"/>
                  </a:lnTo>
                  <a:lnTo>
                    <a:pt x="440690" y="0"/>
                  </a:lnTo>
                  <a:lnTo>
                    <a:pt x="528320" y="41910"/>
                  </a:lnTo>
                  <a:cubicBezTo>
                    <a:pt x="528320" y="41910"/>
                    <a:pt x="1480820" y="19050"/>
                    <a:pt x="1704340" y="38100"/>
                  </a:cubicBezTo>
                  <a:cubicBezTo>
                    <a:pt x="1927860" y="57150"/>
                    <a:pt x="3208020" y="41910"/>
                    <a:pt x="3208020" y="41910"/>
                  </a:cubicBezTo>
                  <a:lnTo>
                    <a:pt x="3260090" y="0"/>
                  </a:lnTo>
                  <a:lnTo>
                    <a:pt x="3539490" y="0"/>
                  </a:lnTo>
                  <a:lnTo>
                    <a:pt x="3539490" y="1129030"/>
                  </a:lnTo>
                  <a:cubicBezTo>
                    <a:pt x="3539490" y="1129030"/>
                    <a:pt x="3547110" y="2181860"/>
                    <a:pt x="3539490" y="2479040"/>
                  </a:cubicBezTo>
                  <a:cubicBezTo>
                    <a:pt x="3531870" y="2776220"/>
                    <a:pt x="3539490" y="3577590"/>
                    <a:pt x="3539490" y="3577590"/>
                  </a:cubicBezTo>
                  <a:cubicBezTo>
                    <a:pt x="3539490" y="3577590"/>
                    <a:pt x="3550920" y="3818890"/>
                    <a:pt x="3539490" y="3977640"/>
                  </a:cubicBezTo>
                  <a:cubicBezTo>
                    <a:pt x="3528060" y="4138930"/>
                    <a:pt x="3539490" y="4999990"/>
                    <a:pt x="3539490" y="4999990"/>
                  </a:cubicBezTo>
                  <a:close/>
                </a:path>
              </a:pathLst>
            </a:custGeom>
            <a:blipFill>
              <a:blip r:embed="rId10"/>
              <a:stretch>
                <a:fillRect l="-7417" t="0" r="-7417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536700" y="688710"/>
            <a:ext cx="4230341" cy="1316703"/>
            <a:chOff x="0" y="0"/>
            <a:chExt cx="5640454" cy="175560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3884850" y="0"/>
              <a:ext cx="1755605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81092" y="0"/>
              <a:ext cx="1765069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65069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81338" cy="1722241"/>
            </a:xfrm>
            <a:custGeom>
              <a:avLst/>
              <a:gdLst/>
              <a:ahLst/>
              <a:cxnLst/>
              <a:rect r="r" b="b" t="t" l="l"/>
              <a:pathLst>
                <a:path h="1722241" w="1681338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70169" y="1318105"/>
            <a:ext cx="14917415" cy="1773541"/>
            <a:chOff x="0" y="0"/>
            <a:chExt cx="19889886" cy="236472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38100"/>
              <a:ext cx="19889886" cy="15011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b="true" sz="7200" spc="-288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Volume Kerucut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726334"/>
              <a:ext cx="19889886" cy="641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FBE675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Adapun contoh soal volume kerucut dan pembahasannya adalah sebagai berikut.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-10800000">
            <a:off x="1028700" y="4378826"/>
            <a:ext cx="5020229" cy="4879474"/>
            <a:chOff x="0" y="0"/>
            <a:chExt cx="2963708" cy="288061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2940848" cy="2852673"/>
            </a:xfrm>
            <a:custGeom>
              <a:avLst/>
              <a:gdLst/>
              <a:ahLst/>
              <a:cxnLst/>
              <a:rect r="r" b="b" t="t" l="l"/>
              <a:pathLst>
                <a:path h="2852673" w="2940848">
                  <a:moveTo>
                    <a:pt x="2940848" y="2852673"/>
                  </a:moveTo>
                  <a:lnTo>
                    <a:pt x="0" y="2845053"/>
                  </a:lnTo>
                  <a:lnTo>
                    <a:pt x="0" y="1002608"/>
                  </a:lnTo>
                  <a:lnTo>
                    <a:pt x="17780" y="19050"/>
                  </a:lnTo>
                  <a:lnTo>
                    <a:pt x="1464365" y="0"/>
                  </a:lnTo>
                  <a:lnTo>
                    <a:pt x="2921798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3810" y="0"/>
              <a:ext cx="2970058" cy="2879343"/>
            </a:xfrm>
            <a:custGeom>
              <a:avLst/>
              <a:gdLst/>
              <a:ahLst/>
              <a:cxnLst/>
              <a:rect r="r" b="b" t="t" l="l"/>
              <a:pathLst>
                <a:path h="2879343" w="2970058">
                  <a:moveTo>
                    <a:pt x="2935768" y="21590"/>
                  </a:moveTo>
                  <a:cubicBezTo>
                    <a:pt x="2937038" y="34290"/>
                    <a:pt x="2937038" y="44450"/>
                    <a:pt x="2938308" y="54610"/>
                  </a:cubicBezTo>
                  <a:cubicBezTo>
                    <a:pt x="2940848" y="106943"/>
                    <a:pt x="2942118" y="168636"/>
                    <a:pt x="2944658" y="228126"/>
                  </a:cubicBezTo>
                  <a:cubicBezTo>
                    <a:pt x="2944658" y="314055"/>
                    <a:pt x="2957358" y="2008410"/>
                    <a:pt x="2963708" y="2094339"/>
                  </a:cubicBezTo>
                  <a:cubicBezTo>
                    <a:pt x="2970058" y="2224335"/>
                    <a:pt x="2966248" y="2356535"/>
                    <a:pt x="2966248" y="2486530"/>
                  </a:cubicBezTo>
                  <a:cubicBezTo>
                    <a:pt x="2966248" y="2601103"/>
                    <a:pt x="2967518" y="2706862"/>
                    <a:pt x="2968788" y="2818383"/>
                  </a:cubicBezTo>
                  <a:cubicBezTo>
                    <a:pt x="2968788" y="2839973"/>
                    <a:pt x="2968788" y="2853943"/>
                    <a:pt x="2968788" y="2878073"/>
                  </a:cubicBezTo>
                  <a:cubicBezTo>
                    <a:pt x="2945928" y="2878073"/>
                    <a:pt x="2925608" y="2879343"/>
                    <a:pt x="2901215" y="2878073"/>
                  </a:cubicBezTo>
                  <a:cubicBezTo>
                    <a:pt x="2753943" y="2872993"/>
                    <a:pt x="2604404" y="2879343"/>
                    <a:pt x="2457131" y="2874263"/>
                  </a:cubicBezTo>
                  <a:cubicBezTo>
                    <a:pt x="2368768" y="2870453"/>
                    <a:pt x="2282670" y="2872993"/>
                    <a:pt x="2194306" y="2870453"/>
                  </a:cubicBezTo>
                  <a:cubicBezTo>
                    <a:pt x="2153523" y="2869183"/>
                    <a:pt x="2112740" y="2867913"/>
                    <a:pt x="2071957" y="2866643"/>
                  </a:cubicBezTo>
                  <a:cubicBezTo>
                    <a:pt x="2047034" y="2866643"/>
                    <a:pt x="2024376" y="2867913"/>
                    <a:pt x="1999453" y="2867913"/>
                  </a:cubicBezTo>
                  <a:cubicBezTo>
                    <a:pt x="1936013" y="2866643"/>
                    <a:pt x="1761551" y="2867913"/>
                    <a:pt x="1698111" y="2866643"/>
                  </a:cubicBezTo>
                  <a:cubicBezTo>
                    <a:pt x="1652796" y="2865373"/>
                    <a:pt x="746503" y="2874263"/>
                    <a:pt x="701188" y="2872993"/>
                  </a:cubicBezTo>
                  <a:cubicBezTo>
                    <a:pt x="689859" y="2872993"/>
                    <a:pt x="676265" y="2874263"/>
                    <a:pt x="664936" y="2874263"/>
                  </a:cubicBezTo>
                  <a:cubicBezTo>
                    <a:pt x="637747" y="2874263"/>
                    <a:pt x="612824" y="2875533"/>
                    <a:pt x="585636" y="2875533"/>
                  </a:cubicBezTo>
                  <a:cubicBezTo>
                    <a:pt x="517664" y="2875533"/>
                    <a:pt x="451957" y="2874263"/>
                    <a:pt x="383985" y="2872993"/>
                  </a:cubicBezTo>
                  <a:cubicBezTo>
                    <a:pt x="343202" y="2871723"/>
                    <a:pt x="302419" y="2870453"/>
                    <a:pt x="263901" y="2869183"/>
                  </a:cubicBezTo>
                  <a:cubicBezTo>
                    <a:pt x="191398" y="2867913"/>
                    <a:pt x="118894" y="2866643"/>
                    <a:pt x="48260" y="2866643"/>
                  </a:cubicBezTo>
                  <a:cubicBezTo>
                    <a:pt x="38100" y="2866643"/>
                    <a:pt x="29210" y="2866643"/>
                    <a:pt x="19050" y="2865373"/>
                  </a:cubicBezTo>
                  <a:cubicBezTo>
                    <a:pt x="10160" y="2864103"/>
                    <a:pt x="5080" y="2857753"/>
                    <a:pt x="7620" y="2848863"/>
                  </a:cubicBezTo>
                  <a:cubicBezTo>
                    <a:pt x="16510" y="2817029"/>
                    <a:pt x="12700" y="2761946"/>
                    <a:pt x="11430" y="2704659"/>
                  </a:cubicBezTo>
                  <a:cubicBezTo>
                    <a:pt x="10160" y="2587883"/>
                    <a:pt x="6350" y="2473310"/>
                    <a:pt x="7620" y="2356535"/>
                  </a:cubicBezTo>
                  <a:cubicBezTo>
                    <a:pt x="5080" y="2211115"/>
                    <a:pt x="0" y="411001"/>
                    <a:pt x="7620" y="263379"/>
                  </a:cubicBezTo>
                  <a:cubicBezTo>
                    <a:pt x="8890" y="234736"/>
                    <a:pt x="7620" y="203889"/>
                    <a:pt x="8890" y="175246"/>
                  </a:cubicBezTo>
                  <a:cubicBezTo>
                    <a:pt x="10160" y="128976"/>
                    <a:pt x="12700" y="7830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251" y="30480"/>
                    <a:pt x="98503" y="29210"/>
                  </a:cubicBezTo>
                  <a:cubicBezTo>
                    <a:pt x="159678" y="25400"/>
                    <a:pt x="220853" y="22860"/>
                    <a:pt x="284293" y="20320"/>
                  </a:cubicBezTo>
                  <a:cubicBezTo>
                    <a:pt x="327342" y="17780"/>
                    <a:pt x="370391" y="16510"/>
                    <a:pt x="411174" y="13970"/>
                  </a:cubicBezTo>
                  <a:cubicBezTo>
                    <a:pt x="451957" y="11430"/>
                    <a:pt x="495006" y="8890"/>
                    <a:pt x="535789" y="8890"/>
                  </a:cubicBezTo>
                  <a:cubicBezTo>
                    <a:pt x="581104" y="7620"/>
                    <a:pt x="626419" y="10160"/>
                    <a:pt x="671734" y="8890"/>
                  </a:cubicBezTo>
                  <a:cubicBezTo>
                    <a:pt x="728377" y="8890"/>
                    <a:pt x="1754754" y="6350"/>
                    <a:pt x="1811397" y="5080"/>
                  </a:cubicBezTo>
                  <a:cubicBezTo>
                    <a:pt x="1865775" y="3810"/>
                    <a:pt x="1920153" y="2540"/>
                    <a:pt x="1976796" y="2540"/>
                  </a:cubicBezTo>
                  <a:cubicBezTo>
                    <a:pt x="2069691" y="1270"/>
                    <a:pt x="2160320" y="0"/>
                    <a:pt x="2253216" y="0"/>
                  </a:cubicBezTo>
                  <a:cubicBezTo>
                    <a:pt x="2291733" y="0"/>
                    <a:pt x="2332516" y="2540"/>
                    <a:pt x="2371034" y="2540"/>
                  </a:cubicBezTo>
                  <a:cubicBezTo>
                    <a:pt x="2477523" y="3810"/>
                    <a:pt x="2586278" y="5080"/>
                    <a:pt x="2692768" y="7620"/>
                  </a:cubicBezTo>
                  <a:cubicBezTo>
                    <a:pt x="2749411" y="8890"/>
                    <a:pt x="2806054" y="12700"/>
                    <a:pt x="2862698" y="16510"/>
                  </a:cubicBezTo>
                  <a:cubicBezTo>
                    <a:pt x="2876292" y="16510"/>
                    <a:pt x="2889887" y="16510"/>
                    <a:pt x="2901215" y="16510"/>
                  </a:cubicBezTo>
                  <a:cubicBezTo>
                    <a:pt x="2916718" y="17780"/>
                    <a:pt x="2925608" y="20320"/>
                    <a:pt x="2935768" y="21590"/>
                  </a:cubicBezTo>
                  <a:close/>
                  <a:moveTo>
                    <a:pt x="2945928" y="2861563"/>
                  </a:moveTo>
                  <a:cubicBezTo>
                    <a:pt x="2947198" y="2845053"/>
                    <a:pt x="2948468" y="2832353"/>
                    <a:pt x="2948468" y="2819653"/>
                  </a:cubicBezTo>
                  <a:cubicBezTo>
                    <a:pt x="2947198" y="2695846"/>
                    <a:pt x="2945928" y="2579070"/>
                    <a:pt x="2945928" y="2453481"/>
                  </a:cubicBezTo>
                  <a:cubicBezTo>
                    <a:pt x="2945928" y="2396194"/>
                    <a:pt x="2948468" y="2338908"/>
                    <a:pt x="2947198" y="2281622"/>
                  </a:cubicBezTo>
                  <a:cubicBezTo>
                    <a:pt x="2947198" y="2228742"/>
                    <a:pt x="2945928" y="2173659"/>
                    <a:pt x="2944658" y="2120779"/>
                  </a:cubicBezTo>
                  <a:cubicBezTo>
                    <a:pt x="2939578" y="2039256"/>
                    <a:pt x="2928148" y="351512"/>
                    <a:pt x="2928148" y="269989"/>
                  </a:cubicBezTo>
                  <a:cubicBezTo>
                    <a:pt x="2925608" y="201686"/>
                    <a:pt x="2923068" y="131180"/>
                    <a:pt x="2920528" y="63500"/>
                  </a:cubicBezTo>
                  <a:cubicBezTo>
                    <a:pt x="2919258" y="44450"/>
                    <a:pt x="2917988" y="43180"/>
                    <a:pt x="2894418" y="41910"/>
                  </a:cubicBezTo>
                  <a:cubicBezTo>
                    <a:pt x="2887621" y="41910"/>
                    <a:pt x="2883089" y="41910"/>
                    <a:pt x="2876292" y="40640"/>
                  </a:cubicBezTo>
                  <a:cubicBezTo>
                    <a:pt x="2819649" y="36830"/>
                    <a:pt x="2760740" y="31750"/>
                    <a:pt x="2704097" y="30480"/>
                  </a:cubicBezTo>
                  <a:cubicBezTo>
                    <a:pt x="2565887" y="26670"/>
                    <a:pt x="2425411" y="25400"/>
                    <a:pt x="2287202" y="22860"/>
                  </a:cubicBezTo>
                  <a:cubicBezTo>
                    <a:pt x="2266810" y="22860"/>
                    <a:pt x="2244153" y="22860"/>
                    <a:pt x="2223761" y="22860"/>
                  </a:cubicBezTo>
                  <a:cubicBezTo>
                    <a:pt x="2189775" y="22860"/>
                    <a:pt x="2155789" y="22860"/>
                    <a:pt x="2124069" y="22860"/>
                  </a:cubicBezTo>
                  <a:cubicBezTo>
                    <a:pt x="2051565" y="22860"/>
                    <a:pt x="1979062" y="22860"/>
                    <a:pt x="1908824" y="24130"/>
                  </a:cubicBezTo>
                  <a:cubicBezTo>
                    <a:pt x="1847649" y="25400"/>
                    <a:pt x="816740" y="29210"/>
                    <a:pt x="755566" y="29210"/>
                  </a:cubicBezTo>
                  <a:cubicBezTo>
                    <a:pt x="655873" y="29210"/>
                    <a:pt x="556181" y="26670"/>
                    <a:pt x="456489" y="33020"/>
                  </a:cubicBezTo>
                  <a:cubicBezTo>
                    <a:pt x="404377" y="36830"/>
                    <a:pt x="354531" y="36830"/>
                    <a:pt x="304685" y="38100"/>
                  </a:cubicBezTo>
                  <a:cubicBezTo>
                    <a:pt x="218587" y="41910"/>
                    <a:pt x="132489" y="45720"/>
                    <a:pt x="49530" y="50800"/>
                  </a:cubicBezTo>
                  <a:cubicBezTo>
                    <a:pt x="36830" y="50800"/>
                    <a:pt x="34290" y="53340"/>
                    <a:pt x="33020" y="71690"/>
                  </a:cubicBezTo>
                  <a:cubicBezTo>
                    <a:pt x="31750" y="111350"/>
                    <a:pt x="31750" y="151010"/>
                    <a:pt x="30480" y="190669"/>
                  </a:cubicBezTo>
                  <a:cubicBezTo>
                    <a:pt x="29210" y="256769"/>
                    <a:pt x="26670" y="320665"/>
                    <a:pt x="25400" y="386765"/>
                  </a:cubicBezTo>
                  <a:cubicBezTo>
                    <a:pt x="20320" y="457271"/>
                    <a:pt x="26670" y="2180269"/>
                    <a:pt x="29210" y="2250775"/>
                  </a:cubicBezTo>
                  <a:cubicBezTo>
                    <a:pt x="29210" y="2325688"/>
                    <a:pt x="29210" y="2402804"/>
                    <a:pt x="30480" y="2477717"/>
                  </a:cubicBezTo>
                  <a:cubicBezTo>
                    <a:pt x="30480" y="2532800"/>
                    <a:pt x="33020" y="2587883"/>
                    <a:pt x="33020" y="2642966"/>
                  </a:cubicBezTo>
                  <a:cubicBezTo>
                    <a:pt x="33020" y="2702456"/>
                    <a:pt x="33020" y="2761946"/>
                    <a:pt x="31750" y="2819653"/>
                  </a:cubicBezTo>
                  <a:cubicBezTo>
                    <a:pt x="31750" y="2823463"/>
                    <a:pt x="31750" y="2826003"/>
                    <a:pt x="31750" y="2829813"/>
                  </a:cubicBezTo>
                  <a:cubicBezTo>
                    <a:pt x="31750" y="2839973"/>
                    <a:pt x="35560" y="2843783"/>
                    <a:pt x="44450" y="2843783"/>
                  </a:cubicBezTo>
                  <a:cubicBezTo>
                    <a:pt x="66783" y="2843783"/>
                    <a:pt x="98503" y="2845053"/>
                    <a:pt x="127957" y="2845053"/>
                  </a:cubicBezTo>
                  <a:cubicBezTo>
                    <a:pt x="171006" y="2845053"/>
                    <a:pt x="216321" y="2842513"/>
                    <a:pt x="259370" y="2845053"/>
                  </a:cubicBezTo>
                  <a:cubicBezTo>
                    <a:pt x="329608" y="2848863"/>
                    <a:pt x="399845" y="2851403"/>
                    <a:pt x="470083" y="2850133"/>
                  </a:cubicBezTo>
                  <a:cubicBezTo>
                    <a:pt x="515398" y="2848863"/>
                    <a:pt x="558447" y="2851403"/>
                    <a:pt x="603762" y="2851403"/>
                  </a:cubicBezTo>
                  <a:cubicBezTo>
                    <a:pt x="669468" y="2851403"/>
                    <a:pt x="735174" y="2850133"/>
                    <a:pt x="800880" y="2851403"/>
                  </a:cubicBezTo>
                  <a:cubicBezTo>
                    <a:pt x="898307" y="2852673"/>
                    <a:pt x="1967733" y="2842513"/>
                    <a:pt x="2067425" y="2845053"/>
                  </a:cubicBezTo>
                  <a:cubicBezTo>
                    <a:pt x="2110474" y="2846323"/>
                    <a:pt x="2153523" y="2847593"/>
                    <a:pt x="2194306" y="2847593"/>
                  </a:cubicBezTo>
                  <a:cubicBezTo>
                    <a:pt x="2269076" y="2850133"/>
                    <a:pt x="2341579" y="2846323"/>
                    <a:pt x="2416348" y="2850133"/>
                  </a:cubicBezTo>
                  <a:cubicBezTo>
                    <a:pt x="2477523" y="2852673"/>
                    <a:pt x="2538698" y="2852673"/>
                    <a:pt x="2599873" y="2855213"/>
                  </a:cubicBezTo>
                  <a:cubicBezTo>
                    <a:pt x="2690502" y="2859023"/>
                    <a:pt x="2781131" y="2861563"/>
                    <a:pt x="2871761" y="2862833"/>
                  </a:cubicBezTo>
                  <a:cubicBezTo>
                    <a:pt x="2905747" y="2862833"/>
                    <a:pt x="2925608" y="2861563"/>
                    <a:pt x="2945928" y="2861563"/>
                  </a:cubicBezTo>
                  <a:close/>
                </a:path>
              </a:pathLst>
            </a:custGeom>
            <a:solidFill>
              <a:srgbClr val="F47279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770169" y="4876267"/>
            <a:ext cx="3537291" cy="441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b="true" sz="2567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RUMUS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70169" y="6103370"/>
            <a:ext cx="3537291" cy="886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-95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Volume kerucut = (1/3) × πr² × tinggi.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770169" y="5434005"/>
            <a:ext cx="3064574" cy="132043"/>
          </a:xfrm>
          <a:custGeom>
            <a:avLst/>
            <a:gdLst/>
            <a:ahLst/>
            <a:cxnLst/>
            <a:rect r="r" b="b" t="t" l="l"/>
            <a:pathLst>
              <a:path h="132043" w="3064574">
                <a:moveTo>
                  <a:pt x="0" y="0"/>
                </a:moveTo>
                <a:lnTo>
                  <a:pt x="3064574" y="0"/>
                </a:lnTo>
                <a:lnTo>
                  <a:pt x="3064574" y="132043"/>
                </a:lnTo>
                <a:lnTo>
                  <a:pt x="0" y="132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12" t="0" r="-80330" b="-98629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-10800000">
            <a:off x="6633886" y="4378826"/>
            <a:ext cx="5020229" cy="4879474"/>
            <a:chOff x="0" y="0"/>
            <a:chExt cx="2963708" cy="288061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0160" y="16510"/>
              <a:ext cx="2940848" cy="2852673"/>
            </a:xfrm>
            <a:custGeom>
              <a:avLst/>
              <a:gdLst/>
              <a:ahLst/>
              <a:cxnLst/>
              <a:rect r="r" b="b" t="t" l="l"/>
              <a:pathLst>
                <a:path h="2852673" w="2940848">
                  <a:moveTo>
                    <a:pt x="2940848" y="2852673"/>
                  </a:moveTo>
                  <a:lnTo>
                    <a:pt x="0" y="2845053"/>
                  </a:lnTo>
                  <a:lnTo>
                    <a:pt x="0" y="1002608"/>
                  </a:lnTo>
                  <a:lnTo>
                    <a:pt x="17780" y="19050"/>
                  </a:lnTo>
                  <a:lnTo>
                    <a:pt x="1464365" y="0"/>
                  </a:lnTo>
                  <a:lnTo>
                    <a:pt x="2921798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-3810" y="0"/>
              <a:ext cx="2970058" cy="2879343"/>
            </a:xfrm>
            <a:custGeom>
              <a:avLst/>
              <a:gdLst/>
              <a:ahLst/>
              <a:cxnLst/>
              <a:rect r="r" b="b" t="t" l="l"/>
              <a:pathLst>
                <a:path h="2879343" w="2970058">
                  <a:moveTo>
                    <a:pt x="2935768" y="21590"/>
                  </a:moveTo>
                  <a:cubicBezTo>
                    <a:pt x="2937038" y="34290"/>
                    <a:pt x="2937038" y="44450"/>
                    <a:pt x="2938308" y="54610"/>
                  </a:cubicBezTo>
                  <a:cubicBezTo>
                    <a:pt x="2940848" y="106943"/>
                    <a:pt x="2942118" y="168636"/>
                    <a:pt x="2944658" y="228126"/>
                  </a:cubicBezTo>
                  <a:cubicBezTo>
                    <a:pt x="2944658" y="314055"/>
                    <a:pt x="2957358" y="2008410"/>
                    <a:pt x="2963708" y="2094339"/>
                  </a:cubicBezTo>
                  <a:cubicBezTo>
                    <a:pt x="2970058" y="2224335"/>
                    <a:pt x="2966248" y="2356535"/>
                    <a:pt x="2966248" y="2486530"/>
                  </a:cubicBezTo>
                  <a:cubicBezTo>
                    <a:pt x="2966248" y="2601103"/>
                    <a:pt x="2967518" y="2706862"/>
                    <a:pt x="2968788" y="2818383"/>
                  </a:cubicBezTo>
                  <a:cubicBezTo>
                    <a:pt x="2968788" y="2839973"/>
                    <a:pt x="2968788" y="2853943"/>
                    <a:pt x="2968788" y="2878073"/>
                  </a:cubicBezTo>
                  <a:cubicBezTo>
                    <a:pt x="2945928" y="2878073"/>
                    <a:pt x="2925608" y="2879343"/>
                    <a:pt x="2901215" y="2878073"/>
                  </a:cubicBezTo>
                  <a:cubicBezTo>
                    <a:pt x="2753943" y="2872993"/>
                    <a:pt x="2604404" y="2879343"/>
                    <a:pt x="2457131" y="2874263"/>
                  </a:cubicBezTo>
                  <a:cubicBezTo>
                    <a:pt x="2368768" y="2870453"/>
                    <a:pt x="2282670" y="2872993"/>
                    <a:pt x="2194306" y="2870453"/>
                  </a:cubicBezTo>
                  <a:cubicBezTo>
                    <a:pt x="2153523" y="2869183"/>
                    <a:pt x="2112740" y="2867913"/>
                    <a:pt x="2071957" y="2866643"/>
                  </a:cubicBezTo>
                  <a:cubicBezTo>
                    <a:pt x="2047034" y="2866643"/>
                    <a:pt x="2024376" y="2867913"/>
                    <a:pt x="1999453" y="2867913"/>
                  </a:cubicBezTo>
                  <a:cubicBezTo>
                    <a:pt x="1936013" y="2866643"/>
                    <a:pt x="1761551" y="2867913"/>
                    <a:pt x="1698111" y="2866643"/>
                  </a:cubicBezTo>
                  <a:cubicBezTo>
                    <a:pt x="1652796" y="2865373"/>
                    <a:pt x="746503" y="2874263"/>
                    <a:pt x="701188" y="2872993"/>
                  </a:cubicBezTo>
                  <a:cubicBezTo>
                    <a:pt x="689859" y="2872993"/>
                    <a:pt x="676265" y="2874263"/>
                    <a:pt x="664936" y="2874263"/>
                  </a:cubicBezTo>
                  <a:cubicBezTo>
                    <a:pt x="637747" y="2874263"/>
                    <a:pt x="612824" y="2875533"/>
                    <a:pt x="585636" y="2875533"/>
                  </a:cubicBezTo>
                  <a:cubicBezTo>
                    <a:pt x="517664" y="2875533"/>
                    <a:pt x="451957" y="2874263"/>
                    <a:pt x="383985" y="2872993"/>
                  </a:cubicBezTo>
                  <a:cubicBezTo>
                    <a:pt x="343202" y="2871723"/>
                    <a:pt x="302419" y="2870453"/>
                    <a:pt x="263901" y="2869183"/>
                  </a:cubicBezTo>
                  <a:cubicBezTo>
                    <a:pt x="191398" y="2867913"/>
                    <a:pt x="118894" y="2866643"/>
                    <a:pt x="48260" y="2866643"/>
                  </a:cubicBezTo>
                  <a:cubicBezTo>
                    <a:pt x="38100" y="2866643"/>
                    <a:pt x="29210" y="2866643"/>
                    <a:pt x="19050" y="2865373"/>
                  </a:cubicBezTo>
                  <a:cubicBezTo>
                    <a:pt x="10160" y="2864103"/>
                    <a:pt x="5080" y="2857753"/>
                    <a:pt x="7620" y="2848863"/>
                  </a:cubicBezTo>
                  <a:cubicBezTo>
                    <a:pt x="16510" y="2817029"/>
                    <a:pt x="12700" y="2761946"/>
                    <a:pt x="11430" y="2704659"/>
                  </a:cubicBezTo>
                  <a:cubicBezTo>
                    <a:pt x="10160" y="2587883"/>
                    <a:pt x="6350" y="2473310"/>
                    <a:pt x="7620" y="2356535"/>
                  </a:cubicBezTo>
                  <a:cubicBezTo>
                    <a:pt x="5080" y="2211115"/>
                    <a:pt x="0" y="411001"/>
                    <a:pt x="7620" y="263379"/>
                  </a:cubicBezTo>
                  <a:cubicBezTo>
                    <a:pt x="8890" y="234736"/>
                    <a:pt x="7620" y="203889"/>
                    <a:pt x="8890" y="175246"/>
                  </a:cubicBezTo>
                  <a:cubicBezTo>
                    <a:pt x="10160" y="128976"/>
                    <a:pt x="12700" y="7830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251" y="30480"/>
                    <a:pt x="98503" y="29210"/>
                  </a:cubicBezTo>
                  <a:cubicBezTo>
                    <a:pt x="159678" y="25400"/>
                    <a:pt x="220853" y="22860"/>
                    <a:pt x="284293" y="20320"/>
                  </a:cubicBezTo>
                  <a:cubicBezTo>
                    <a:pt x="327342" y="17780"/>
                    <a:pt x="370391" y="16510"/>
                    <a:pt x="411174" y="13970"/>
                  </a:cubicBezTo>
                  <a:cubicBezTo>
                    <a:pt x="451957" y="11430"/>
                    <a:pt x="495006" y="8890"/>
                    <a:pt x="535789" y="8890"/>
                  </a:cubicBezTo>
                  <a:cubicBezTo>
                    <a:pt x="581104" y="7620"/>
                    <a:pt x="626419" y="10160"/>
                    <a:pt x="671734" y="8890"/>
                  </a:cubicBezTo>
                  <a:cubicBezTo>
                    <a:pt x="728377" y="8890"/>
                    <a:pt x="1754754" y="6350"/>
                    <a:pt x="1811397" y="5080"/>
                  </a:cubicBezTo>
                  <a:cubicBezTo>
                    <a:pt x="1865775" y="3810"/>
                    <a:pt x="1920153" y="2540"/>
                    <a:pt x="1976796" y="2540"/>
                  </a:cubicBezTo>
                  <a:cubicBezTo>
                    <a:pt x="2069691" y="1270"/>
                    <a:pt x="2160320" y="0"/>
                    <a:pt x="2253216" y="0"/>
                  </a:cubicBezTo>
                  <a:cubicBezTo>
                    <a:pt x="2291733" y="0"/>
                    <a:pt x="2332516" y="2540"/>
                    <a:pt x="2371034" y="2540"/>
                  </a:cubicBezTo>
                  <a:cubicBezTo>
                    <a:pt x="2477523" y="3810"/>
                    <a:pt x="2586278" y="5080"/>
                    <a:pt x="2692768" y="7620"/>
                  </a:cubicBezTo>
                  <a:cubicBezTo>
                    <a:pt x="2749411" y="8890"/>
                    <a:pt x="2806054" y="12700"/>
                    <a:pt x="2862698" y="16510"/>
                  </a:cubicBezTo>
                  <a:cubicBezTo>
                    <a:pt x="2876292" y="16510"/>
                    <a:pt x="2889887" y="16510"/>
                    <a:pt x="2901215" y="16510"/>
                  </a:cubicBezTo>
                  <a:cubicBezTo>
                    <a:pt x="2916718" y="17780"/>
                    <a:pt x="2925608" y="20320"/>
                    <a:pt x="2935768" y="21590"/>
                  </a:cubicBezTo>
                  <a:close/>
                  <a:moveTo>
                    <a:pt x="2945928" y="2861563"/>
                  </a:moveTo>
                  <a:cubicBezTo>
                    <a:pt x="2947198" y="2845053"/>
                    <a:pt x="2948468" y="2832353"/>
                    <a:pt x="2948468" y="2819653"/>
                  </a:cubicBezTo>
                  <a:cubicBezTo>
                    <a:pt x="2947198" y="2695846"/>
                    <a:pt x="2945928" y="2579070"/>
                    <a:pt x="2945928" y="2453481"/>
                  </a:cubicBezTo>
                  <a:cubicBezTo>
                    <a:pt x="2945928" y="2396194"/>
                    <a:pt x="2948468" y="2338908"/>
                    <a:pt x="2947198" y="2281622"/>
                  </a:cubicBezTo>
                  <a:cubicBezTo>
                    <a:pt x="2947198" y="2228742"/>
                    <a:pt x="2945928" y="2173659"/>
                    <a:pt x="2944658" y="2120779"/>
                  </a:cubicBezTo>
                  <a:cubicBezTo>
                    <a:pt x="2939578" y="2039256"/>
                    <a:pt x="2928148" y="351512"/>
                    <a:pt x="2928148" y="269989"/>
                  </a:cubicBezTo>
                  <a:cubicBezTo>
                    <a:pt x="2925608" y="201686"/>
                    <a:pt x="2923068" y="131180"/>
                    <a:pt x="2920528" y="63500"/>
                  </a:cubicBezTo>
                  <a:cubicBezTo>
                    <a:pt x="2919258" y="44450"/>
                    <a:pt x="2917988" y="43180"/>
                    <a:pt x="2894418" y="41910"/>
                  </a:cubicBezTo>
                  <a:cubicBezTo>
                    <a:pt x="2887621" y="41910"/>
                    <a:pt x="2883089" y="41910"/>
                    <a:pt x="2876292" y="40640"/>
                  </a:cubicBezTo>
                  <a:cubicBezTo>
                    <a:pt x="2819649" y="36830"/>
                    <a:pt x="2760740" y="31750"/>
                    <a:pt x="2704097" y="30480"/>
                  </a:cubicBezTo>
                  <a:cubicBezTo>
                    <a:pt x="2565887" y="26670"/>
                    <a:pt x="2425411" y="25400"/>
                    <a:pt x="2287202" y="22860"/>
                  </a:cubicBezTo>
                  <a:cubicBezTo>
                    <a:pt x="2266810" y="22860"/>
                    <a:pt x="2244153" y="22860"/>
                    <a:pt x="2223761" y="22860"/>
                  </a:cubicBezTo>
                  <a:cubicBezTo>
                    <a:pt x="2189775" y="22860"/>
                    <a:pt x="2155789" y="22860"/>
                    <a:pt x="2124069" y="22860"/>
                  </a:cubicBezTo>
                  <a:cubicBezTo>
                    <a:pt x="2051565" y="22860"/>
                    <a:pt x="1979062" y="22860"/>
                    <a:pt x="1908824" y="24130"/>
                  </a:cubicBezTo>
                  <a:cubicBezTo>
                    <a:pt x="1847649" y="25400"/>
                    <a:pt x="816740" y="29210"/>
                    <a:pt x="755566" y="29210"/>
                  </a:cubicBezTo>
                  <a:cubicBezTo>
                    <a:pt x="655873" y="29210"/>
                    <a:pt x="556181" y="26670"/>
                    <a:pt x="456489" y="33020"/>
                  </a:cubicBezTo>
                  <a:cubicBezTo>
                    <a:pt x="404377" y="36830"/>
                    <a:pt x="354531" y="36830"/>
                    <a:pt x="304685" y="38100"/>
                  </a:cubicBezTo>
                  <a:cubicBezTo>
                    <a:pt x="218587" y="41910"/>
                    <a:pt x="132489" y="45720"/>
                    <a:pt x="49530" y="50800"/>
                  </a:cubicBezTo>
                  <a:cubicBezTo>
                    <a:pt x="36830" y="50800"/>
                    <a:pt x="34290" y="53340"/>
                    <a:pt x="33020" y="71690"/>
                  </a:cubicBezTo>
                  <a:cubicBezTo>
                    <a:pt x="31750" y="111350"/>
                    <a:pt x="31750" y="151010"/>
                    <a:pt x="30480" y="190669"/>
                  </a:cubicBezTo>
                  <a:cubicBezTo>
                    <a:pt x="29210" y="256769"/>
                    <a:pt x="26670" y="320665"/>
                    <a:pt x="25400" y="386765"/>
                  </a:cubicBezTo>
                  <a:cubicBezTo>
                    <a:pt x="20320" y="457271"/>
                    <a:pt x="26670" y="2180269"/>
                    <a:pt x="29210" y="2250775"/>
                  </a:cubicBezTo>
                  <a:cubicBezTo>
                    <a:pt x="29210" y="2325688"/>
                    <a:pt x="29210" y="2402804"/>
                    <a:pt x="30480" y="2477717"/>
                  </a:cubicBezTo>
                  <a:cubicBezTo>
                    <a:pt x="30480" y="2532800"/>
                    <a:pt x="33020" y="2587883"/>
                    <a:pt x="33020" y="2642966"/>
                  </a:cubicBezTo>
                  <a:cubicBezTo>
                    <a:pt x="33020" y="2702456"/>
                    <a:pt x="33020" y="2761946"/>
                    <a:pt x="31750" y="2819653"/>
                  </a:cubicBezTo>
                  <a:cubicBezTo>
                    <a:pt x="31750" y="2823463"/>
                    <a:pt x="31750" y="2826003"/>
                    <a:pt x="31750" y="2829813"/>
                  </a:cubicBezTo>
                  <a:cubicBezTo>
                    <a:pt x="31750" y="2839973"/>
                    <a:pt x="35560" y="2843783"/>
                    <a:pt x="44450" y="2843783"/>
                  </a:cubicBezTo>
                  <a:cubicBezTo>
                    <a:pt x="66783" y="2843783"/>
                    <a:pt x="98503" y="2845053"/>
                    <a:pt x="127957" y="2845053"/>
                  </a:cubicBezTo>
                  <a:cubicBezTo>
                    <a:pt x="171006" y="2845053"/>
                    <a:pt x="216321" y="2842513"/>
                    <a:pt x="259370" y="2845053"/>
                  </a:cubicBezTo>
                  <a:cubicBezTo>
                    <a:pt x="329608" y="2848863"/>
                    <a:pt x="399845" y="2851403"/>
                    <a:pt x="470083" y="2850133"/>
                  </a:cubicBezTo>
                  <a:cubicBezTo>
                    <a:pt x="515398" y="2848863"/>
                    <a:pt x="558447" y="2851403"/>
                    <a:pt x="603762" y="2851403"/>
                  </a:cubicBezTo>
                  <a:cubicBezTo>
                    <a:pt x="669468" y="2851403"/>
                    <a:pt x="735174" y="2850133"/>
                    <a:pt x="800880" y="2851403"/>
                  </a:cubicBezTo>
                  <a:cubicBezTo>
                    <a:pt x="898307" y="2852673"/>
                    <a:pt x="1967733" y="2842513"/>
                    <a:pt x="2067425" y="2845053"/>
                  </a:cubicBezTo>
                  <a:cubicBezTo>
                    <a:pt x="2110474" y="2846323"/>
                    <a:pt x="2153523" y="2847593"/>
                    <a:pt x="2194306" y="2847593"/>
                  </a:cubicBezTo>
                  <a:cubicBezTo>
                    <a:pt x="2269076" y="2850133"/>
                    <a:pt x="2341579" y="2846323"/>
                    <a:pt x="2416348" y="2850133"/>
                  </a:cubicBezTo>
                  <a:cubicBezTo>
                    <a:pt x="2477523" y="2852673"/>
                    <a:pt x="2538698" y="2852673"/>
                    <a:pt x="2599873" y="2855213"/>
                  </a:cubicBezTo>
                  <a:cubicBezTo>
                    <a:pt x="2690502" y="2859023"/>
                    <a:pt x="2781131" y="2861563"/>
                    <a:pt x="2871761" y="2862833"/>
                  </a:cubicBezTo>
                  <a:cubicBezTo>
                    <a:pt x="2905747" y="2862833"/>
                    <a:pt x="2925608" y="2861563"/>
                    <a:pt x="2945928" y="2861563"/>
                  </a:cubicBezTo>
                  <a:close/>
                </a:path>
              </a:pathLst>
            </a:custGeom>
            <a:solidFill>
              <a:srgbClr val="84C6DB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7375355" y="4866742"/>
            <a:ext cx="3537291" cy="480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0"/>
              </a:lnSpc>
            </a:pPr>
            <a:r>
              <a:rPr lang="en-US" b="true" sz="2741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CONTOH SOAL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75355" y="6103370"/>
            <a:ext cx="3537291" cy="1307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-95">
                <a:solidFill>
                  <a:srgbClr val="FFFFFF"/>
                </a:solidFill>
                <a:latin typeface="Gaegu Light"/>
                <a:ea typeface="Gaegu Light"/>
                <a:cs typeface="Gaegu Light"/>
                <a:sym typeface="Gaegu Light"/>
              </a:rPr>
              <a:t>Hitunglah volume kerucut yang mempunyai jari-jari alas 20 cm dan tinggi 50 cm.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7375355" y="5434005"/>
            <a:ext cx="3064574" cy="132043"/>
          </a:xfrm>
          <a:custGeom>
            <a:avLst/>
            <a:gdLst/>
            <a:ahLst/>
            <a:cxnLst/>
            <a:rect r="r" b="b" t="t" l="l"/>
            <a:pathLst>
              <a:path h="132043" w="3064574">
                <a:moveTo>
                  <a:pt x="0" y="0"/>
                </a:moveTo>
                <a:lnTo>
                  <a:pt x="3064574" y="0"/>
                </a:lnTo>
                <a:lnTo>
                  <a:pt x="3064574" y="132043"/>
                </a:lnTo>
                <a:lnTo>
                  <a:pt x="0" y="1320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12" t="0" r="-80330" b="-98629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-10800000">
            <a:off x="12239071" y="4378826"/>
            <a:ext cx="5020229" cy="4879474"/>
            <a:chOff x="0" y="0"/>
            <a:chExt cx="2963708" cy="288061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0160" y="16510"/>
              <a:ext cx="2940848" cy="2852673"/>
            </a:xfrm>
            <a:custGeom>
              <a:avLst/>
              <a:gdLst/>
              <a:ahLst/>
              <a:cxnLst/>
              <a:rect r="r" b="b" t="t" l="l"/>
              <a:pathLst>
                <a:path h="2852673" w="2940848">
                  <a:moveTo>
                    <a:pt x="2940848" y="2852673"/>
                  </a:moveTo>
                  <a:lnTo>
                    <a:pt x="0" y="2845053"/>
                  </a:lnTo>
                  <a:lnTo>
                    <a:pt x="0" y="1002608"/>
                  </a:lnTo>
                  <a:lnTo>
                    <a:pt x="17780" y="19050"/>
                  </a:lnTo>
                  <a:lnTo>
                    <a:pt x="1464365" y="0"/>
                  </a:lnTo>
                  <a:lnTo>
                    <a:pt x="2921798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-3810" y="0"/>
              <a:ext cx="2970058" cy="2879343"/>
            </a:xfrm>
            <a:custGeom>
              <a:avLst/>
              <a:gdLst/>
              <a:ahLst/>
              <a:cxnLst/>
              <a:rect r="r" b="b" t="t" l="l"/>
              <a:pathLst>
                <a:path h="2879343" w="2970058">
                  <a:moveTo>
                    <a:pt x="2935768" y="21590"/>
                  </a:moveTo>
                  <a:cubicBezTo>
                    <a:pt x="2937038" y="34290"/>
                    <a:pt x="2937038" y="44450"/>
                    <a:pt x="2938308" y="54610"/>
                  </a:cubicBezTo>
                  <a:cubicBezTo>
                    <a:pt x="2940848" y="106943"/>
                    <a:pt x="2942118" y="168636"/>
                    <a:pt x="2944658" y="228126"/>
                  </a:cubicBezTo>
                  <a:cubicBezTo>
                    <a:pt x="2944658" y="314055"/>
                    <a:pt x="2957358" y="2008410"/>
                    <a:pt x="2963708" y="2094339"/>
                  </a:cubicBezTo>
                  <a:cubicBezTo>
                    <a:pt x="2970058" y="2224335"/>
                    <a:pt x="2966248" y="2356535"/>
                    <a:pt x="2966248" y="2486530"/>
                  </a:cubicBezTo>
                  <a:cubicBezTo>
                    <a:pt x="2966248" y="2601103"/>
                    <a:pt x="2967518" y="2706862"/>
                    <a:pt x="2968788" y="2818383"/>
                  </a:cubicBezTo>
                  <a:cubicBezTo>
                    <a:pt x="2968788" y="2839973"/>
                    <a:pt x="2968788" y="2853943"/>
                    <a:pt x="2968788" y="2878073"/>
                  </a:cubicBezTo>
                  <a:cubicBezTo>
                    <a:pt x="2945928" y="2878073"/>
                    <a:pt x="2925608" y="2879343"/>
                    <a:pt x="2901215" y="2878073"/>
                  </a:cubicBezTo>
                  <a:cubicBezTo>
                    <a:pt x="2753943" y="2872993"/>
                    <a:pt x="2604404" y="2879343"/>
                    <a:pt x="2457131" y="2874263"/>
                  </a:cubicBezTo>
                  <a:cubicBezTo>
                    <a:pt x="2368768" y="2870453"/>
                    <a:pt x="2282670" y="2872993"/>
                    <a:pt x="2194306" y="2870453"/>
                  </a:cubicBezTo>
                  <a:cubicBezTo>
                    <a:pt x="2153523" y="2869183"/>
                    <a:pt x="2112740" y="2867913"/>
                    <a:pt x="2071957" y="2866643"/>
                  </a:cubicBezTo>
                  <a:cubicBezTo>
                    <a:pt x="2047034" y="2866643"/>
                    <a:pt x="2024376" y="2867913"/>
                    <a:pt x="1999453" y="2867913"/>
                  </a:cubicBezTo>
                  <a:cubicBezTo>
                    <a:pt x="1936013" y="2866643"/>
                    <a:pt x="1761551" y="2867913"/>
                    <a:pt x="1698111" y="2866643"/>
                  </a:cubicBezTo>
                  <a:cubicBezTo>
                    <a:pt x="1652796" y="2865373"/>
                    <a:pt x="746503" y="2874263"/>
                    <a:pt x="701188" y="2872993"/>
                  </a:cubicBezTo>
                  <a:cubicBezTo>
                    <a:pt x="689859" y="2872993"/>
                    <a:pt x="676265" y="2874263"/>
                    <a:pt x="664936" y="2874263"/>
                  </a:cubicBezTo>
                  <a:cubicBezTo>
                    <a:pt x="637747" y="2874263"/>
                    <a:pt x="612824" y="2875533"/>
                    <a:pt x="585636" y="2875533"/>
                  </a:cubicBezTo>
                  <a:cubicBezTo>
                    <a:pt x="517664" y="2875533"/>
                    <a:pt x="451957" y="2874263"/>
                    <a:pt x="383985" y="2872993"/>
                  </a:cubicBezTo>
                  <a:cubicBezTo>
                    <a:pt x="343202" y="2871723"/>
                    <a:pt x="302419" y="2870453"/>
                    <a:pt x="263901" y="2869183"/>
                  </a:cubicBezTo>
                  <a:cubicBezTo>
                    <a:pt x="191398" y="2867913"/>
                    <a:pt x="118894" y="2866643"/>
                    <a:pt x="48260" y="2866643"/>
                  </a:cubicBezTo>
                  <a:cubicBezTo>
                    <a:pt x="38100" y="2866643"/>
                    <a:pt x="29210" y="2866643"/>
                    <a:pt x="19050" y="2865373"/>
                  </a:cubicBezTo>
                  <a:cubicBezTo>
                    <a:pt x="10160" y="2864103"/>
                    <a:pt x="5080" y="2857753"/>
                    <a:pt x="7620" y="2848863"/>
                  </a:cubicBezTo>
                  <a:cubicBezTo>
                    <a:pt x="16510" y="2817029"/>
                    <a:pt x="12700" y="2761946"/>
                    <a:pt x="11430" y="2704659"/>
                  </a:cubicBezTo>
                  <a:cubicBezTo>
                    <a:pt x="10160" y="2587883"/>
                    <a:pt x="6350" y="2473310"/>
                    <a:pt x="7620" y="2356535"/>
                  </a:cubicBezTo>
                  <a:cubicBezTo>
                    <a:pt x="5080" y="2211115"/>
                    <a:pt x="0" y="411001"/>
                    <a:pt x="7620" y="263379"/>
                  </a:cubicBezTo>
                  <a:cubicBezTo>
                    <a:pt x="8890" y="234736"/>
                    <a:pt x="7620" y="203889"/>
                    <a:pt x="8890" y="175246"/>
                  </a:cubicBezTo>
                  <a:cubicBezTo>
                    <a:pt x="10160" y="128976"/>
                    <a:pt x="12700" y="7830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251" y="30480"/>
                    <a:pt x="98503" y="29210"/>
                  </a:cubicBezTo>
                  <a:cubicBezTo>
                    <a:pt x="159678" y="25400"/>
                    <a:pt x="220853" y="22860"/>
                    <a:pt x="284293" y="20320"/>
                  </a:cubicBezTo>
                  <a:cubicBezTo>
                    <a:pt x="327342" y="17780"/>
                    <a:pt x="370391" y="16510"/>
                    <a:pt x="411174" y="13970"/>
                  </a:cubicBezTo>
                  <a:cubicBezTo>
                    <a:pt x="451957" y="11430"/>
                    <a:pt x="495006" y="8890"/>
                    <a:pt x="535789" y="8890"/>
                  </a:cubicBezTo>
                  <a:cubicBezTo>
                    <a:pt x="581104" y="7620"/>
                    <a:pt x="626419" y="10160"/>
                    <a:pt x="671734" y="8890"/>
                  </a:cubicBezTo>
                  <a:cubicBezTo>
                    <a:pt x="728377" y="8890"/>
                    <a:pt x="1754754" y="6350"/>
                    <a:pt x="1811397" y="5080"/>
                  </a:cubicBezTo>
                  <a:cubicBezTo>
                    <a:pt x="1865775" y="3810"/>
                    <a:pt x="1920153" y="2540"/>
                    <a:pt x="1976796" y="2540"/>
                  </a:cubicBezTo>
                  <a:cubicBezTo>
                    <a:pt x="2069691" y="1270"/>
                    <a:pt x="2160320" y="0"/>
                    <a:pt x="2253216" y="0"/>
                  </a:cubicBezTo>
                  <a:cubicBezTo>
                    <a:pt x="2291733" y="0"/>
                    <a:pt x="2332516" y="2540"/>
                    <a:pt x="2371034" y="2540"/>
                  </a:cubicBezTo>
                  <a:cubicBezTo>
                    <a:pt x="2477523" y="3810"/>
                    <a:pt x="2586278" y="5080"/>
                    <a:pt x="2692768" y="7620"/>
                  </a:cubicBezTo>
                  <a:cubicBezTo>
                    <a:pt x="2749411" y="8890"/>
                    <a:pt x="2806054" y="12700"/>
                    <a:pt x="2862698" y="16510"/>
                  </a:cubicBezTo>
                  <a:cubicBezTo>
                    <a:pt x="2876292" y="16510"/>
                    <a:pt x="2889887" y="16510"/>
                    <a:pt x="2901215" y="16510"/>
                  </a:cubicBezTo>
                  <a:cubicBezTo>
                    <a:pt x="2916718" y="17780"/>
                    <a:pt x="2925608" y="20320"/>
                    <a:pt x="2935768" y="21590"/>
                  </a:cubicBezTo>
                  <a:close/>
                  <a:moveTo>
                    <a:pt x="2945928" y="2861563"/>
                  </a:moveTo>
                  <a:cubicBezTo>
                    <a:pt x="2947198" y="2845053"/>
                    <a:pt x="2948468" y="2832353"/>
                    <a:pt x="2948468" y="2819653"/>
                  </a:cubicBezTo>
                  <a:cubicBezTo>
                    <a:pt x="2947198" y="2695846"/>
                    <a:pt x="2945928" y="2579070"/>
                    <a:pt x="2945928" y="2453481"/>
                  </a:cubicBezTo>
                  <a:cubicBezTo>
                    <a:pt x="2945928" y="2396194"/>
                    <a:pt x="2948468" y="2338908"/>
                    <a:pt x="2947198" y="2281622"/>
                  </a:cubicBezTo>
                  <a:cubicBezTo>
                    <a:pt x="2947198" y="2228742"/>
                    <a:pt x="2945928" y="2173659"/>
                    <a:pt x="2944658" y="2120779"/>
                  </a:cubicBezTo>
                  <a:cubicBezTo>
                    <a:pt x="2939578" y="2039256"/>
                    <a:pt x="2928148" y="351512"/>
                    <a:pt x="2928148" y="269989"/>
                  </a:cubicBezTo>
                  <a:cubicBezTo>
                    <a:pt x="2925608" y="201686"/>
                    <a:pt x="2923068" y="131180"/>
                    <a:pt x="2920528" y="63500"/>
                  </a:cubicBezTo>
                  <a:cubicBezTo>
                    <a:pt x="2919258" y="44450"/>
                    <a:pt x="2917988" y="43180"/>
                    <a:pt x="2894418" y="41910"/>
                  </a:cubicBezTo>
                  <a:cubicBezTo>
                    <a:pt x="2887621" y="41910"/>
                    <a:pt x="2883089" y="41910"/>
                    <a:pt x="2876292" y="40640"/>
                  </a:cubicBezTo>
                  <a:cubicBezTo>
                    <a:pt x="2819649" y="36830"/>
                    <a:pt x="2760740" y="31750"/>
                    <a:pt x="2704097" y="30480"/>
                  </a:cubicBezTo>
                  <a:cubicBezTo>
                    <a:pt x="2565887" y="26670"/>
                    <a:pt x="2425411" y="25400"/>
                    <a:pt x="2287202" y="22860"/>
                  </a:cubicBezTo>
                  <a:cubicBezTo>
                    <a:pt x="2266810" y="22860"/>
                    <a:pt x="2244153" y="22860"/>
                    <a:pt x="2223761" y="22860"/>
                  </a:cubicBezTo>
                  <a:cubicBezTo>
                    <a:pt x="2189775" y="22860"/>
                    <a:pt x="2155789" y="22860"/>
                    <a:pt x="2124069" y="22860"/>
                  </a:cubicBezTo>
                  <a:cubicBezTo>
                    <a:pt x="2051565" y="22860"/>
                    <a:pt x="1979062" y="22860"/>
                    <a:pt x="1908824" y="24130"/>
                  </a:cubicBezTo>
                  <a:cubicBezTo>
                    <a:pt x="1847649" y="25400"/>
                    <a:pt x="816740" y="29210"/>
                    <a:pt x="755566" y="29210"/>
                  </a:cubicBezTo>
                  <a:cubicBezTo>
                    <a:pt x="655873" y="29210"/>
                    <a:pt x="556181" y="26670"/>
                    <a:pt x="456489" y="33020"/>
                  </a:cubicBezTo>
                  <a:cubicBezTo>
                    <a:pt x="404377" y="36830"/>
                    <a:pt x="354531" y="36830"/>
                    <a:pt x="304685" y="38100"/>
                  </a:cubicBezTo>
                  <a:cubicBezTo>
                    <a:pt x="218587" y="41910"/>
                    <a:pt x="132489" y="45720"/>
                    <a:pt x="49530" y="50800"/>
                  </a:cubicBezTo>
                  <a:cubicBezTo>
                    <a:pt x="36830" y="50800"/>
                    <a:pt x="34290" y="53340"/>
                    <a:pt x="33020" y="71690"/>
                  </a:cubicBezTo>
                  <a:cubicBezTo>
                    <a:pt x="31750" y="111350"/>
                    <a:pt x="31750" y="151010"/>
                    <a:pt x="30480" y="190669"/>
                  </a:cubicBezTo>
                  <a:cubicBezTo>
                    <a:pt x="29210" y="256769"/>
                    <a:pt x="26670" y="320665"/>
                    <a:pt x="25400" y="386765"/>
                  </a:cubicBezTo>
                  <a:cubicBezTo>
                    <a:pt x="20320" y="457271"/>
                    <a:pt x="26670" y="2180269"/>
                    <a:pt x="29210" y="2250775"/>
                  </a:cubicBezTo>
                  <a:cubicBezTo>
                    <a:pt x="29210" y="2325688"/>
                    <a:pt x="29210" y="2402804"/>
                    <a:pt x="30480" y="2477717"/>
                  </a:cubicBezTo>
                  <a:cubicBezTo>
                    <a:pt x="30480" y="2532800"/>
                    <a:pt x="33020" y="2587883"/>
                    <a:pt x="33020" y="2642966"/>
                  </a:cubicBezTo>
                  <a:cubicBezTo>
                    <a:pt x="33020" y="2702456"/>
                    <a:pt x="33020" y="2761946"/>
                    <a:pt x="31750" y="2819653"/>
                  </a:cubicBezTo>
                  <a:cubicBezTo>
                    <a:pt x="31750" y="2823463"/>
                    <a:pt x="31750" y="2826003"/>
                    <a:pt x="31750" y="2829813"/>
                  </a:cubicBezTo>
                  <a:cubicBezTo>
                    <a:pt x="31750" y="2839973"/>
                    <a:pt x="35560" y="2843783"/>
                    <a:pt x="44450" y="2843783"/>
                  </a:cubicBezTo>
                  <a:cubicBezTo>
                    <a:pt x="66783" y="2843783"/>
                    <a:pt x="98503" y="2845053"/>
                    <a:pt x="127957" y="2845053"/>
                  </a:cubicBezTo>
                  <a:cubicBezTo>
                    <a:pt x="171006" y="2845053"/>
                    <a:pt x="216321" y="2842513"/>
                    <a:pt x="259370" y="2845053"/>
                  </a:cubicBezTo>
                  <a:cubicBezTo>
                    <a:pt x="329608" y="2848863"/>
                    <a:pt x="399845" y="2851403"/>
                    <a:pt x="470083" y="2850133"/>
                  </a:cubicBezTo>
                  <a:cubicBezTo>
                    <a:pt x="515398" y="2848863"/>
                    <a:pt x="558447" y="2851403"/>
                    <a:pt x="603762" y="2851403"/>
                  </a:cubicBezTo>
                  <a:cubicBezTo>
                    <a:pt x="669468" y="2851403"/>
                    <a:pt x="735174" y="2850133"/>
                    <a:pt x="800880" y="2851403"/>
                  </a:cubicBezTo>
                  <a:cubicBezTo>
                    <a:pt x="898307" y="2852673"/>
                    <a:pt x="1967733" y="2842513"/>
                    <a:pt x="2067425" y="2845053"/>
                  </a:cubicBezTo>
                  <a:cubicBezTo>
                    <a:pt x="2110474" y="2846323"/>
                    <a:pt x="2153523" y="2847593"/>
                    <a:pt x="2194306" y="2847593"/>
                  </a:cubicBezTo>
                  <a:cubicBezTo>
                    <a:pt x="2269076" y="2850133"/>
                    <a:pt x="2341579" y="2846323"/>
                    <a:pt x="2416348" y="2850133"/>
                  </a:cubicBezTo>
                  <a:cubicBezTo>
                    <a:pt x="2477523" y="2852673"/>
                    <a:pt x="2538698" y="2852673"/>
                    <a:pt x="2599873" y="2855213"/>
                  </a:cubicBezTo>
                  <a:cubicBezTo>
                    <a:pt x="2690502" y="2859023"/>
                    <a:pt x="2781131" y="2861563"/>
                    <a:pt x="2871761" y="2862833"/>
                  </a:cubicBezTo>
                  <a:cubicBezTo>
                    <a:pt x="2905747" y="2862833"/>
                    <a:pt x="2925608" y="2861563"/>
                    <a:pt x="2945928" y="2861563"/>
                  </a:cubicBezTo>
                  <a:close/>
                </a:path>
              </a:pathLst>
            </a:custGeom>
            <a:solidFill>
              <a:srgbClr val="FFC7C7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2980540" y="4866742"/>
            <a:ext cx="3537291" cy="487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b="true" sz="2800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PEMBAHASAN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731590" y="5537473"/>
            <a:ext cx="4527710" cy="3749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-96">
                <a:solidFill>
                  <a:srgbClr val="FFFFFF"/>
                </a:solidFill>
                <a:latin typeface="Gaegu Light"/>
                <a:ea typeface="Gaegu Light"/>
                <a:cs typeface="Gaegu Light"/>
                <a:sym typeface="Gaegu Light"/>
              </a:rPr>
              <a:t>Diketahui: r = 15 cm; t = 100 cm;</a:t>
            </a:r>
          </a:p>
          <a:p>
            <a:pPr algn="l">
              <a:lnSpc>
                <a:spcPts val="3359"/>
              </a:lnSpc>
            </a:pPr>
            <a:r>
              <a:rPr lang="en-US" sz="2400" spc="-96">
                <a:solidFill>
                  <a:srgbClr val="FFFFFF"/>
                </a:solidFill>
                <a:latin typeface="Gaegu Light"/>
                <a:ea typeface="Gaegu Light"/>
                <a:cs typeface="Gaegu Light"/>
                <a:sym typeface="Gaegu Light"/>
              </a:rPr>
              <a:t>π = 3,14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3359"/>
              </a:lnSpc>
            </a:pPr>
            <a:r>
              <a:rPr lang="en-US" sz="2400" spc="-96">
                <a:solidFill>
                  <a:srgbClr val="FFFFFF"/>
                </a:solidFill>
                <a:latin typeface="Gaegu Light"/>
                <a:ea typeface="Gaegu Light"/>
                <a:cs typeface="Gaegu Light"/>
                <a:sym typeface="Gaegu Light"/>
              </a:rPr>
              <a:t>Volume kerucut = ⅓ × πr2 × t </a:t>
            </a:r>
          </a:p>
          <a:p>
            <a:pPr algn="l">
              <a:lnSpc>
                <a:spcPts val="3359"/>
              </a:lnSpc>
            </a:pPr>
            <a:r>
              <a:rPr lang="en-US" sz="2400" spc="-96">
                <a:solidFill>
                  <a:srgbClr val="FFFFFF"/>
                </a:solidFill>
                <a:latin typeface="Gaegu Light"/>
                <a:ea typeface="Gaegu Light"/>
                <a:cs typeface="Gaegu Light"/>
                <a:sym typeface="Gaegu Light"/>
              </a:rPr>
              <a:t>= ⅓ × 3,14 x 15 × 15 × 100 </a:t>
            </a:r>
          </a:p>
          <a:p>
            <a:pPr algn="l">
              <a:lnSpc>
                <a:spcPts val="3359"/>
              </a:lnSpc>
            </a:pPr>
            <a:r>
              <a:rPr lang="en-US" sz="2400" spc="-96">
                <a:solidFill>
                  <a:srgbClr val="FFFFFF"/>
                </a:solidFill>
                <a:latin typeface="Gaegu Light"/>
                <a:ea typeface="Gaegu Light"/>
                <a:cs typeface="Gaegu Light"/>
                <a:sym typeface="Gaegu Light"/>
              </a:rPr>
              <a:t>= 23.550 cm3</a:t>
            </a:r>
          </a:p>
          <a:p>
            <a:pPr algn="l">
              <a:lnSpc>
                <a:spcPts val="3359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 spc="-80">
                <a:solidFill>
                  <a:srgbClr val="FFFFFF"/>
                </a:solidFill>
                <a:latin typeface="Gaegu Light"/>
                <a:ea typeface="Gaegu Light"/>
                <a:cs typeface="Gaegu Light"/>
                <a:sym typeface="Gaegu Light"/>
              </a:rPr>
              <a:t>Jadi, volume kerucut adalah 23.550 cm3.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2980540" y="5434005"/>
            <a:ext cx="3064574" cy="132043"/>
          </a:xfrm>
          <a:custGeom>
            <a:avLst/>
            <a:gdLst/>
            <a:ahLst/>
            <a:cxnLst/>
            <a:rect r="r" b="b" t="t" l="l"/>
            <a:pathLst>
              <a:path h="132043" w="3064574">
                <a:moveTo>
                  <a:pt x="0" y="0"/>
                </a:moveTo>
                <a:lnTo>
                  <a:pt x="3064574" y="0"/>
                </a:lnTo>
                <a:lnTo>
                  <a:pt x="3064574" y="132043"/>
                </a:lnTo>
                <a:lnTo>
                  <a:pt x="0" y="132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712" t="0" r="-80330" b="-98629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3978358">
            <a:off x="835351" y="3838883"/>
            <a:ext cx="628297" cy="1079886"/>
          </a:xfrm>
          <a:custGeom>
            <a:avLst/>
            <a:gdLst/>
            <a:ahLst/>
            <a:cxnLst/>
            <a:rect r="r" b="b" t="t" l="l"/>
            <a:pathLst>
              <a:path h="1079886" w="628297">
                <a:moveTo>
                  <a:pt x="628297" y="0"/>
                </a:moveTo>
                <a:lnTo>
                  <a:pt x="0" y="0"/>
                </a:lnTo>
                <a:lnTo>
                  <a:pt x="0" y="1079886"/>
                </a:lnTo>
                <a:lnTo>
                  <a:pt x="628297" y="1079886"/>
                </a:lnTo>
                <a:lnTo>
                  <a:pt x="62829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987158">
            <a:off x="10512413" y="8933967"/>
            <a:ext cx="946329" cy="648666"/>
          </a:xfrm>
          <a:custGeom>
            <a:avLst/>
            <a:gdLst/>
            <a:ahLst/>
            <a:cxnLst/>
            <a:rect r="r" b="b" t="t" l="l"/>
            <a:pathLst>
              <a:path h="648666" w="946329">
                <a:moveTo>
                  <a:pt x="0" y="0"/>
                </a:moveTo>
                <a:lnTo>
                  <a:pt x="946329" y="0"/>
                </a:lnTo>
                <a:lnTo>
                  <a:pt x="946329" y="648666"/>
                </a:lnTo>
                <a:lnTo>
                  <a:pt x="0" y="6486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8328514">
            <a:off x="16773520" y="5057009"/>
            <a:ext cx="971559" cy="948595"/>
          </a:xfrm>
          <a:custGeom>
            <a:avLst/>
            <a:gdLst/>
            <a:ahLst/>
            <a:cxnLst/>
            <a:rect r="r" b="b" t="t" l="l"/>
            <a:pathLst>
              <a:path h="948595" w="971559">
                <a:moveTo>
                  <a:pt x="0" y="0"/>
                </a:moveTo>
                <a:lnTo>
                  <a:pt x="971560" y="0"/>
                </a:lnTo>
                <a:lnTo>
                  <a:pt x="971560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2880275" y="659753"/>
            <a:ext cx="4230341" cy="1316703"/>
            <a:chOff x="0" y="0"/>
            <a:chExt cx="5640454" cy="175560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3884850" y="0"/>
              <a:ext cx="1755605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881092" y="0"/>
              <a:ext cx="1765069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65069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681338" cy="1722241"/>
            </a:xfrm>
            <a:custGeom>
              <a:avLst/>
              <a:gdLst/>
              <a:ahLst/>
              <a:cxnLst/>
              <a:rect r="r" b="b" t="t" l="l"/>
              <a:pathLst>
                <a:path h="1722241" w="1681338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73400" y="2121619"/>
            <a:ext cx="12527972" cy="1123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Perbandingan Limas dan Kerucut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246222" y="4316025"/>
            <a:ext cx="6621553" cy="3730386"/>
            <a:chOff x="0" y="0"/>
            <a:chExt cx="8828737" cy="497384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04775"/>
              <a:ext cx="8828737" cy="1040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578"/>
                </a:lnSpc>
              </a:pPr>
              <a:r>
                <a:rPr lang="en-US" b="true" sz="4648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PERSAMAAN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27829"/>
              <a:ext cx="8828737" cy="3363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84"/>
                </a:lnSpc>
              </a:pPr>
              <a:r>
                <a:rPr lang="en-US" sz="3560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Keduanya memiliki volume yang dihitung dengan rumus sepertiga dari hasil perkalian alas dan tinggi.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156462">
            <a:off x="1494126" y="4425851"/>
            <a:ext cx="553875" cy="553875"/>
          </a:xfrm>
          <a:custGeom>
            <a:avLst/>
            <a:gdLst/>
            <a:ahLst/>
            <a:cxnLst/>
            <a:rect r="r" b="b" t="t" l="l"/>
            <a:pathLst>
              <a:path h="553875" w="553875">
                <a:moveTo>
                  <a:pt x="0" y="0"/>
                </a:moveTo>
                <a:lnTo>
                  <a:pt x="553876" y="0"/>
                </a:lnTo>
                <a:lnTo>
                  <a:pt x="553876" y="553875"/>
                </a:lnTo>
                <a:lnTo>
                  <a:pt x="0" y="553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53449" y="5407689"/>
            <a:ext cx="7153702" cy="4011233"/>
            <a:chOff x="0" y="0"/>
            <a:chExt cx="9538269" cy="534831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123825"/>
              <a:ext cx="9538269" cy="11525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154"/>
                </a:lnSpc>
              </a:pPr>
              <a:r>
                <a:rPr lang="en-US" b="true" sz="5128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PERBEDAAN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735343"/>
              <a:ext cx="9538269" cy="3631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385"/>
                </a:lnSpc>
              </a:pPr>
              <a:r>
                <a:rPr lang="en-US" sz="3846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Limas memiliki berbagai bentuk alas (segitiga, segiempat), sedangkan kerucut selalu memiliki alas lingkaran.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894367">
            <a:off x="9282119" y="5469608"/>
            <a:ext cx="553875" cy="553875"/>
          </a:xfrm>
          <a:custGeom>
            <a:avLst/>
            <a:gdLst/>
            <a:ahLst/>
            <a:cxnLst/>
            <a:rect r="r" b="b" t="t" l="l"/>
            <a:pathLst>
              <a:path h="553875" w="553875">
                <a:moveTo>
                  <a:pt x="0" y="0"/>
                </a:moveTo>
                <a:lnTo>
                  <a:pt x="553875" y="0"/>
                </a:lnTo>
                <a:lnTo>
                  <a:pt x="553875" y="553876"/>
                </a:lnTo>
                <a:lnTo>
                  <a:pt x="0" y="553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2880275" y="659753"/>
            <a:ext cx="4230341" cy="1316703"/>
            <a:chOff x="0" y="0"/>
            <a:chExt cx="5640454" cy="175560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3884850" y="0"/>
              <a:ext cx="1755605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81092" y="0"/>
              <a:ext cx="1765069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65069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81338" cy="1722241"/>
            </a:xfrm>
            <a:custGeom>
              <a:avLst/>
              <a:gdLst/>
              <a:ahLst/>
              <a:cxnLst/>
              <a:rect r="r" b="b" t="t" l="l"/>
              <a:pathLst>
                <a:path h="1722241" w="1681338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37813"/>
            <a:ext cx="12154245" cy="4482235"/>
            <a:chOff x="0" y="0"/>
            <a:chExt cx="6761006" cy="2493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6738146" cy="2465380"/>
            </a:xfrm>
            <a:custGeom>
              <a:avLst/>
              <a:gdLst/>
              <a:ahLst/>
              <a:cxnLst/>
              <a:rect r="r" b="b" t="t" l="l"/>
              <a:pathLst>
                <a:path h="2465380" w="6738146">
                  <a:moveTo>
                    <a:pt x="6738146" y="2465380"/>
                  </a:moveTo>
                  <a:lnTo>
                    <a:pt x="0" y="2457760"/>
                  </a:lnTo>
                  <a:lnTo>
                    <a:pt x="0" y="868285"/>
                  </a:lnTo>
                  <a:lnTo>
                    <a:pt x="17780" y="19050"/>
                  </a:lnTo>
                  <a:lnTo>
                    <a:pt x="3358132" y="0"/>
                  </a:lnTo>
                  <a:lnTo>
                    <a:pt x="6719096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6767356" cy="2492050"/>
            </a:xfrm>
            <a:custGeom>
              <a:avLst/>
              <a:gdLst/>
              <a:ahLst/>
              <a:cxnLst/>
              <a:rect r="r" b="b" t="t" l="l"/>
              <a:pathLst>
                <a:path h="2492050" w="6767356">
                  <a:moveTo>
                    <a:pt x="6733066" y="21590"/>
                  </a:moveTo>
                  <a:cubicBezTo>
                    <a:pt x="6734336" y="34290"/>
                    <a:pt x="6734336" y="44450"/>
                    <a:pt x="6735606" y="54610"/>
                  </a:cubicBezTo>
                  <a:cubicBezTo>
                    <a:pt x="6738146" y="100951"/>
                    <a:pt x="6739416" y="153964"/>
                    <a:pt x="6741956" y="205085"/>
                  </a:cubicBezTo>
                  <a:cubicBezTo>
                    <a:pt x="6741956" y="278925"/>
                    <a:pt x="6754656" y="1734907"/>
                    <a:pt x="6761006" y="1808747"/>
                  </a:cubicBezTo>
                  <a:cubicBezTo>
                    <a:pt x="6767356" y="1920454"/>
                    <a:pt x="6763546" y="2034055"/>
                    <a:pt x="6763546" y="2145762"/>
                  </a:cubicBezTo>
                  <a:cubicBezTo>
                    <a:pt x="6763546" y="2244216"/>
                    <a:pt x="6764816" y="2335096"/>
                    <a:pt x="6766086" y="2431090"/>
                  </a:cubicBezTo>
                  <a:cubicBezTo>
                    <a:pt x="6766086" y="2452680"/>
                    <a:pt x="6766086" y="2466650"/>
                    <a:pt x="6766086" y="2490780"/>
                  </a:cubicBezTo>
                  <a:cubicBezTo>
                    <a:pt x="6743227" y="2490780"/>
                    <a:pt x="6722906" y="2492050"/>
                    <a:pt x="6686197" y="2490780"/>
                  </a:cubicBezTo>
                  <a:cubicBezTo>
                    <a:pt x="6343178" y="2485700"/>
                    <a:pt x="5994881" y="2492050"/>
                    <a:pt x="5651862" y="2486970"/>
                  </a:cubicBezTo>
                  <a:cubicBezTo>
                    <a:pt x="5446050" y="2483160"/>
                    <a:pt x="5245516" y="2485700"/>
                    <a:pt x="5039704" y="2483160"/>
                  </a:cubicBezTo>
                  <a:cubicBezTo>
                    <a:pt x="4944714" y="2481890"/>
                    <a:pt x="4849724" y="2480620"/>
                    <a:pt x="4754734" y="2479350"/>
                  </a:cubicBezTo>
                  <a:cubicBezTo>
                    <a:pt x="4696684" y="2479350"/>
                    <a:pt x="4643912" y="2480620"/>
                    <a:pt x="4585862" y="2480620"/>
                  </a:cubicBezTo>
                  <a:cubicBezTo>
                    <a:pt x="4438101" y="2479350"/>
                    <a:pt x="4031754" y="2480620"/>
                    <a:pt x="3883992" y="2479350"/>
                  </a:cubicBezTo>
                  <a:cubicBezTo>
                    <a:pt x="3778448" y="2478080"/>
                    <a:pt x="1667559" y="2486970"/>
                    <a:pt x="1562015" y="2485700"/>
                  </a:cubicBezTo>
                  <a:cubicBezTo>
                    <a:pt x="1535629" y="2485700"/>
                    <a:pt x="1503965" y="2486970"/>
                    <a:pt x="1477579" y="2486970"/>
                  </a:cubicBezTo>
                  <a:cubicBezTo>
                    <a:pt x="1414252" y="2486970"/>
                    <a:pt x="1356203" y="2488240"/>
                    <a:pt x="1292876" y="2488240"/>
                  </a:cubicBezTo>
                  <a:cubicBezTo>
                    <a:pt x="1134560" y="2488240"/>
                    <a:pt x="981520" y="2486970"/>
                    <a:pt x="823204" y="2485700"/>
                  </a:cubicBezTo>
                  <a:cubicBezTo>
                    <a:pt x="728214" y="2484430"/>
                    <a:pt x="633224" y="2483160"/>
                    <a:pt x="543511" y="2481890"/>
                  </a:cubicBezTo>
                  <a:cubicBezTo>
                    <a:pt x="374640" y="2480620"/>
                    <a:pt x="205769" y="2479350"/>
                    <a:pt x="48260" y="2479350"/>
                  </a:cubicBezTo>
                  <a:cubicBezTo>
                    <a:pt x="38100" y="2479350"/>
                    <a:pt x="29210" y="2479350"/>
                    <a:pt x="19050" y="2478080"/>
                  </a:cubicBezTo>
                  <a:cubicBezTo>
                    <a:pt x="10160" y="2476810"/>
                    <a:pt x="5080" y="2470460"/>
                    <a:pt x="7620" y="2461570"/>
                  </a:cubicBezTo>
                  <a:cubicBezTo>
                    <a:pt x="16510" y="2429764"/>
                    <a:pt x="12700" y="2382430"/>
                    <a:pt x="11430" y="2333203"/>
                  </a:cubicBezTo>
                  <a:cubicBezTo>
                    <a:pt x="10160" y="2232856"/>
                    <a:pt x="6350" y="2134402"/>
                    <a:pt x="7620" y="2034055"/>
                  </a:cubicBezTo>
                  <a:cubicBezTo>
                    <a:pt x="5080" y="1909094"/>
                    <a:pt x="0" y="362232"/>
                    <a:pt x="7620" y="235378"/>
                  </a:cubicBezTo>
                  <a:cubicBezTo>
                    <a:pt x="8890" y="210764"/>
                    <a:pt x="7620" y="184258"/>
                    <a:pt x="8890" y="159644"/>
                  </a:cubicBezTo>
                  <a:cubicBezTo>
                    <a:pt x="10160" y="119884"/>
                    <a:pt x="12700" y="763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838" y="30480"/>
                    <a:pt x="158274" y="29210"/>
                  </a:cubicBezTo>
                  <a:cubicBezTo>
                    <a:pt x="300759" y="25400"/>
                    <a:pt x="443244" y="22860"/>
                    <a:pt x="591006" y="20320"/>
                  </a:cubicBezTo>
                  <a:cubicBezTo>
                    <a:pt x="691273" y="17780"/>
                    <a:pt x="791540" y="16510"/>
                    <a:pt x="886530" y="13970"/>
                  </a:cubicBezTo>
                  <a:cubicBezTo>
                    <a:pt x="981520" y="11430"/>
                    <a:pt x="1081788" y="8890"/>
                    <a:pt x="1176778" y="8890"/>
                  </a:cubicBezTo>
                  <a:cubicBezTo>
                    <a:pt x="1282322" y="7620"/>
                    <a:pt x="1387867" y="10160"/>
                    <a:pt x="1493411" y="8890"/>
                  </a:cubicBezTo>
                  <a:cubicBezTo>
                    <a:pt x="1625341" y="8890"/>
                    <a:pt x="4015923" y="6350"/>
                    <a:pt x="4147854" y="5080"/>
                  </a:cubicBezTo>
                  <a:cubicBezTo>
                    <a:pt x="4274507" y="3810"/>
                    <a:pt x="4401160" y="2540"/>
                    <a:pt x="4533091" y="2540"/>
                  </a:cubicBezTo>
                  <a:cubicBezTo>
                    <a:pt x="4749457" y="1270"/>
                    <a:pt x="4960546" y="0"/>
                    <a:pt x="5176912" y="0"/>
                  </a:cubicBezTo>
                  <a:cubicBezTo>
                    <a:pt x="5266625" y="0"/>
                    <a:pt x="5361614" y="2540"/>
                    <a:pt x="5451327" y="2540"/>
                  </a:cubicBezTo>
                  <a:cubicBezTo>
                    <a:pt x="5699357" y="3810"/>
                    <a:pt x="5952663" y="5080"/>
                    <a:pt x="6200693" y="7620"/>
                  </a:cubicBezTo>
                  <a:cubicBezTo>
                    <a:pt x="6332623" y="8890"/>
                    <a:pt x="6464554" y="12700"/>
                    <a:pt x="6596484" y="16510"/>
                  </a:cubicBezTo>
                  <a:cubicBezTo>
                    <a:pt x="6628148" y="16510"/>
                    <a:pt x="6659811" y="16510"/>
                    <a:pt x="6686197" y="16510"/>
                  </a:cubicBezTo>
                  <a:cubicBezTo>
                    <a:pt x="6714016" y="17780"/>
                    <a:pt x="6722906" y="20320"/>
                    <a:pt x="6733066" y="21590"/>
                  </a:cubicBezTo>
                  <a:close/>
                  <a:moveTo>
                    <a:pt x="6743227" y="2474270"/>
                  </a:moveTo>
                  <a:cubicBezTo>
                    <a:pt x="6744496" y="2457760"/>
                    <a:pt x="6745766" y="2445060"/>
                    <a:pt x="6745766" y="2432360"/>
                  </a:cubicBezTo>
                  <a:cubicBezTo>
                    <a:pt x="6744496" y="2325630"/>
                    <a:pt x="6743227" y="2225283"/>
                    <a:pt x="6743227" y="2117362"/>
                  </a:cubicBezTo>
                  <a:cubicBezTo>
                    <a:pt x="6743227" y="2068135"/>
                    <a:pt x="6745766" y="2018908"/>
                    <a:pt x="6744496" y="1969681"/>
                  </a:cubicBezTo>
                  <a:cubicBezTo>
                    <a:pt x="6744496" y="1924241"/>
                    <a:pt x="6743227" y="1876907"/>
                    <a:pt x="6741956" y="1831467"/>
                  </a:cubicBezTo>
                  <a:cubicBezTo>
                    <a:pt x="6736877" y="1761413"/>
                    <a:pt x="6725446" y="311112"/>
                    <a:pt x="6725446" y="241058"/>
                  </a:cubicBezTo>
                  <a:cubicBezTo>
                    <a:pt x="6722906" y="182364"/>
                    <a:pt x="6720366" y="121777"/>
                    <a:pt x="6717827" y="63500"/>
                  </a:cubicBezTo>
                  <a:cubicBezTo>
                    <a:pt x="6716556" y="44450"/>
                    <a:pt x="6715286" y="43180"/>
                    <a:pt x="6670366" y="41910"/>
                  </a:cubicBezTo>
                  <a:cubicBezTo>
                    <a:pt x="6654534" y="41910"/>
                    <a:pt x="6643979" y="41910"/>
                    <a:pt x="6628148" y="40640"/>
                  </a:cubicBezTo>
                  <a:cubicBezTo>
                    <a:pt x="6496218" y="36830"/>
                    <a:pt x="6359009" y="31750"/>
                    <a:pt x="6227079" y="30480"/>
                  </a:cubicBezTo>
                  <a:cubicBezTo>
                    <a:pt x="5905168" y="26670"/>
                    <a:pt x="5577981" y="25400"/>
                    <a:pt x="5256070" y="22860"/>
                  </a:cubicBezTo>
                  <a:cubicBezTo>
                    <a:pt x="5208575" y="22860"/>
                    <a:pt x="5155803" y="22860"/>
                    <a:pt x="5108308" y="22860"/>
                  </a:cubicBezTo>
                  <a:cubicBezTo>
                    <a:pt x="5029150" y="22860"/>
                    <a:pt x="4949991" y="22860"/>
                    <a:pt x="4876110" y="22860"/>
                  </a:cubicBezTo>
                  <a:cubicBezTo>
                    <a:pt x="4707239" y="22860"/>
                    <a:pt x="4538368" y="22860"/>
                    <a:pt x="4374774" y="24130"/>
                  </a:cubicBezTo>
                  <a:cubicBezTo>
                    <a:pt x="4232289" y="25400"/>
                    <a:pt x="1831153" y="29210"/>
                    <a:pt x="1688668" y="29210"/>
                  </a:cubicBezTo>
                  <a:cubicBezTo>
                    <a:pt x="1456470" y="29210"/>
                    <a:pt x="1224273" y="26670"/>
                    <a:pt x="992075" y="33020"/>
                  </a:cubicBezTo>
                  <a:cubicBezTo>
                    <a:pt x="870699" y="36830"/>
                    <a:pt x="754600" y="36830"/>
                    <a:pt x="638501" y="38100"/>
                  </a:cubicBezTo>
                  <a:cubicBezTo>
                    <a:pt x="437966" y="41910"/>
                    <a:pt x="237432" y="45720"/>
                    <a:pt x="49530" y="50800"/>
                  </a:cubicBezTo>
                  <a:cubicBezTo>
                    <a:pt x="36830" y="50800"/>
                    <a:pt x="34290" y="53340"/>
                    <a:pt x="33020" y="70657"/>
                  </a:cubicBezTo>
                  <a:cubicBezTo>
                    <a:pt x="31750" y="104737"/>
                    <a:pt x="31750" y="138817"/>
                    <a:pt x="30480" y="172898"/>
                  </a:cubicBezTo>
                  <a:cubicBezTo>
                    <a:pt x="29210" y="229698"/>
                    <a:pt x="26670" y="284605"/>
                    <a:pt x="25400" y="341405"/>
                  </a:cubicBezTo>
                  <a:cubicBezTo>
                    <a:pt x="20320" y="401992"/>
                    <a:pt x="26670" y="1882587"/>
                    <a:pt x="29210" y="1943174"/>
                  </a:cubicBezTo>
                  <a:cubicBezTo>
                    <a:pt x="29210" y="2007548"/>
                    <a:pt x="29210" y="2073815"/>
                    <a:pt x="30480" y="2138189"/>
                  </a:cubicBezTo>
                  <a:cubicBezTo>
                    <a:pt x="30480" y="2185522"/>
                    <a:pt x="33020" y="2232856"/>
                    <a:pt x="33020" y="2280190"/>
                  </a:cubicBezTo>
                  <a:cubicBezTo>
                    <a:pt x="33020" y="2331310"/>
                    <a:pt x="33020" y="2382430"/>
                    <a:pt x="31750" y="2432360"/>
                  </a:cubicBezTo>
                  <a:cubicBezTo>
                    <a:pt x="31750" y="2436170"/>
                    <a:pt x="31750" y="2438710"/>
                    <a:pt x="31750" y="2442520"/>
                  </a:cubicBezTo>
                  <a:cubicBezTo>
                    <a:pt x="31750" y="2452680"/>
                    <a:pt x="35560" y="2456490"/>
                    <a:pt x="44450" y="2456490"/>
                  </a:cubicBezTo>
                  <a:cubicBezTo>
                    <a:pt x="84393" y="2456490"/>
                    <a:pt x="158274" y="2457760"/>
                    <a:pt x="226878" y="2457760"/>
                  </a:cubicBezTo>
                  <a:cubicBezTo>
                    <a:pt x="327145" y="2457760"/>
                    <a:pt x="432689" y="2455220"/>
                    <a:pt x="532956" y="2457760"/>
                  </a:cubicBezTo>
                  <a:cubicBezTo>
                    <a:pt x="696550" y="2461570"/>
                    <a:pt x="860144" y="2464110"/>
                    <a:pt x="1023738" y="2462840"/>
                  </a:cubicBezTo>
                  <a:cubicBezTo>
                    <a:pt x="1129283" y="2461570"/>
                    <a:pt x="1229550" y="2464110"/>
                    <a:pt x="1335094" y="2464110"/>
                  </a:cubicBezTo>
                  <a:cubicBezTo>
                    <a:pt x="1488134" y="2464110"/>
                    <a:pt x="1641173" y="2462840"/>
                    <a:pt x="1794213" y="2464110"/>
                  </a:cubicBezTo>
                  <a:cubicBezTo>
                    <a:pt x="2021133" y="2465380"/>
                    <a:pt x="4511982" y="2455220"/>
                    <a:pt x="4744180" y="2457760"/>
                  </a:cubicBezTo>
                  <a:cubicBezTo>
                    <a:pt x="4844447" y="2459030"/>
                    <a:pt x="4944714" y="2460300"/>
                    <a:pt x="5039704" y="2460300"/>
                  </a:cubicBezTo>
                  <a:cubicBezTo>
                    <a:pt x="5213852" y="2462840"/>
                    <a:pt x="5382724" y="2459030"/>
                    <a:pt x="5556872" y="2462840"/>
                  </a:cubicBezTo>
                  <a:cubicBezTo>
                    <a:pt x="5699357" y="2465380"/>
                    <a:pt x="5841842" y="2465380"/>
                    <a:pt x="5984327" y="2467920"/>
                  </a:cubicBezTo>
                  <a:cubicBezTo>
                    <a:pt x="6195416" y="2471730"/>
                    <a:pt x="6406504" y="2474270"/>
                    <a:pt x="6617593" y="2475540"/>
                  </a:cubicBezTo>
                  <a:cubicBezTo>
                    <a:pt x="6696752" y="2475540"/>
                    <a:pt x="6722906" y="2474270"/>
                    <a:pt x="6743227" y="2474270"/>
                  </a:cubicBezTo>
                  <a:close/>
                </a:path>
              </a:pathLst>
            </a:custGeom>
            <a:solidFill>
              <a:srgbClr val="F47279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3187292" y="8537349"/>
            <a:ext cx="24662584" cy="3499301"/>
          </a:xfrm>
          <a:custGeom>
            <a:avLst/>
            <a:gdLst/>
            <a:ahLst/>
            <a:cxnLst/>
            <a:rect r="r" b="b" t="t" l="l"/>
            <a:pathLst>
              <a:path h="3499301" w="24662584">
                <a:moveTo>
                  <a:pt x="0" y="0"/>
                </a:moveTo>
                <a:lnTo>
                  <a:pt x="24662584" y="0"/>
                </a:lnTo>
                <a:lnTo>
                  <a:pt x="24662584" y="3499302"/>
                </a:lnTo>
                <a:lnTo>
                  <a:pt x="0" y="3499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2" t="-329688" r="-10052" b="-39099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940318" y="1269093"/>
            <a:ext cx="10331008" cy="3619676"/>
            <a:chOff x="0" y="0"/>
            <a:chExt cx="13774677" cy="4826234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19050"/>
              <a:ext cx="13774677" cy="31889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50"/>
                </a:lnSpc>
              </a:pPr>
              <a:r>
                <a:rPr lang="en-US" b="true" sz="5850" spc="-234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Beri tahu aku maka aku akan lupa, ajari aku mungkin aku akan ingat, libatkan aku maka aku akan belajar.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184461"/>
              <a:ext cx="5760926" cy="6451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FFFFFF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— Benjamin Franklin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029529" y="2781394"/>
            <a:ext cx="2229771" cy="6851252"/>
          </a:xfrm>
          <a:custGeom>
            <a:avLst/>
            <a:gdLst/>
            <a:ahLst/>
            <a:cxnLst/>
            <a:rect r="r" b="b" t="t" l="l"/>
            <a:pathLst>
              <a:path h="6851252" w="2229771">
                <a:moveTo>
                  <a:pt x="0" y="0"/>
                </a:moveTo>
                <a:lnTo>
                  <a:pt x="2229771" y="0"/>
                </a:lnTo>
                <a:lnTo>
                  <a:pt x="2229771" y="6851252"/>
                </a:lnTo>
                <a:lnTo>
                  <a:pt x="0" y="6851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693847" y="9397034"/>
            <a:ext cx="6141691" cy="1317672"/>
          </a:xfrm>
          <a:custGeom>
            <a:avLst/>
            <a:gdLst/>
            <a:ahLst/>
            <a:cxnLst/>
            <a:rect r="r" b="b" t="t" l="l"/>
            <a:pathLst>
              <a:path h="1317672" w="6141691">
                <a:moveTo>
                  <a:pt x="0" y="0"/>
                </a:moveTo>
                <a:lnTo>
                  <a:pt x="6141692" y="0"/>
                </a:lnTo>
                <a:lnTo>
                  <a:pt x="6141692" y="1317672"/>
                </a:lnTo>
                <a:lnTo>
                  <a:pt x="0" y="13176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47432" y="4938030"/>
            <a:ext cx="5006178" cy="5117840"/>
          </a:xfrm>
          <a:custGeom>
            <a:avLst/>
            <a:gdLst/>
            <a:ahLst/>
            <a:cxnLst/>
            <a:rect r="r" b="b" t="t" l="l"/>
            <a:pathLst>
              <a:path h="5117840" w="5006178">
                <a:moveTo>
                  <a:pt x="0" y="0"/>
                </a:moveTo>
                <a:lnTo>
                  <a:pt x="5006178" y="0"/>
                </a:lnTo>
                <a:lnTo>
                  <a:pt x="5006178" y="5117840"/>
                </a:lnTo>
                <a:lnTo>
                  <a:pt x="0" y="51178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921548" y="6386672"/>
            <a:ext cx="2664124" cy="4127516"/>
          </a:xfrm>
          <a:custGeom>
            <a:avLst/>
            <a:gdLst/>
            <a:ahLst/>
            <a:cxnLst/>
            <a:rect r="r" b="b" t="t" l="l"/>
            <a:pathLst>
              <a:path h="4127516" w="2664124">
                <a:moveTo>
                  <a:pt x="0" y="0"/>
                </a:moveTo>
                <a:lnTo>
                  <a:pt x="2664124" y="0"/>
                </a:lnTo>
                <a:lnTo>
                  <a:pt x="2664124" y="4127516"/>
                </a:lnTo>
                <a:lnTo>
                  <a:pt x="0" y="41275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961117" y="5320048"/>
            <a:ext cx="596365" cy="1025003"/>
          </a:xfrm>
          <a:custGeom>
            <a:avLst/>
            <a:gdLst/>
            <a:ahLst/>
            <a:cxnLst/>
            <a:rect r="r" b="b" t="t" l="l"/>
            <a:pathLst>
              <a:path h="1025003" w="596365">
                <a:moveTo>
                  <a:pt x="0" y="0"/>
                </a:moveTo>
                <a:lnTo>
                  <a:pt x="596366" y="0"/>
                </a:lnTo>
                <a:lnTo>
                  <a:pt x="596366" y="1025003"/>
                </a:lnTo>
                <a:lnTo>
                  <a:pt x="0" y="10250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946367">
            <a:off x="14059673" y="1223934"/>
            <a:ext cx="958886" cy="793938"/>
          </a:xfrm>
          <a:custGeom>
            <a:avLst/>
            <a:gdLst/>
            <a:ahLst/>
            <a:cxnLst/>
            <a:rect r="r" b="b" t="t" l="l"/>
            <a:pathLst>
              <a:path h="793938" w="958886">
                <a:moveTo>
                  <a:pt x="0" y="0"/>
                </a:moveTo>
                <a:lnTo>
                  <a:pt x="958886" y="0"/>
                </a:lnTo>
                <a:lnTo>
                  <a:pt x="958886" y="793938"/>
                </a:lnTo>
                <a:lnTo>
                  <a:pt x="0" y="7939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987158">
            <a:off x="14785653" y="1522175"/>
            <a:ext cx="786220" cy="538918"/>
          </a:xfrm>
          <a:custGeom>
            <a:avLst/>
            <a:gdLst/>
            <a:ahLst/>
            <a:cxnLst/>
            <a:rect r="r" b="b" t="t" l="l"/>
            <a:pathLst>
              <a:path h="538918" w="786220">
                <a:moveTo>
                  <a:pt x="0" y="0"/>
                </a:moveTo>
                <a:lnTo>
                  <a:pt x="786220" y="0"/>
                </a:lnTo>
                <a:lnTo>
                  <a:pt x="786220" y="538918"/>
                </a:lnTo>
                <a:lnTo>
                  <a:pt x="0" y="5389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37525">
            <a:off x="13522480" y="-338555"/>
            <a:ext cx="1241580" cy="1221263"/>
          </a:xfrm>
          <a:custGeom>
            <a:avLst/>
            <a:gdLst/>
            <a:ahLst/>
            <a:cxnLst/>
            <a:rect r="r" b="b" t="t" l="l"/>
            <a:pathLst>
              <a:path h="1221263" w="1241580">
                <a:moveTo>
                  <a:pt x="0" y="0"/>
                </a:moveTo>
                <a:lnTo>
                  <a:pt x="1241580" y="0"/>
                </a:lnTo>
                <a:lnTo>
                  <a:pt x="124158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64629">
            <a:off x="13007034" y="432635"/>
            <a:ext cx="1590841" cy="1090449"/>
          </a:xfrm>
          <a:custGeom>
            <a:avLst/>
            <a:gdLst/>
            <a:ahLst/>
            <a:cxnLst/>
            <a:rect r="r" b="b" t="t" l="l"/>
            <a:pathLst>
              <a:path h="1090449" w="1590841">
                <a:moveTo>
                  <a:pt x="0" y="0"/>
                </a:moveTo>
                <a:lnTo>
                  <a:pt x="1590840" y="0"/>
                </a:lnTo>
                <a:lnTo>
                  <a:pt x="1590840" y="1090449"/>
                </a:lnTo>
                <a:lnTo>
                  <a:pt x="0" y="109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4926941">
            <a:off x="5583680" y="-782097"/>
            <a:ext cx="1379048" cy="2370239"/>
          </a:xfrm>
          <a:custGeom>
            <a:avLst/>
            <a:gdLst/>
            <a:ahLst/>
            <a:cxnLst/>
            <a:rect r="r" b="b" t="t" l="l"/>
            <a:pathLst>
              <a:path h="2370239" w="1379048">
                <a:moveTo>
                  <a:pt x="1379049" y="0"/>
                </a:moveTo>
                <a:lnTo>
                  <a:pt x="0" y="0"/>
                </a:lnTo>
                <a:lnTo>
                  <a:pt x="0" y="2370239"/>
                </a:lnTo>
                <a:lnTo>
                  <a:pt x="1379049" y="2370239"/>
                </a:lnTo>
                <a:lnTo>
                  <a:pt x="137904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733573">
            <a:off x="14481118" y="9244677"/>
            <a:ext cx="1403145" cy="1380185"/>
          </a:xfrm>
          <a:custGeom>
            <a:avLst/>
            <a:gdLst/>
            <a:ahLst/>
            <a:cxnLst/>
            <a:rect r="r" b="b" t="t" l="l"/>
            <a:pathLst>
              <a:path h="1380185" w="1403145">
                <a:moveTo>
                  <a:pt x="0" y="0"/>
                </a:moveTo>
                <a:lnTo>
                  <a:pt x="1403146" y="0"/>
                </a:lnTo>
                <a:lnTo>
                  <a:pt x="1403146" y="1380184"/>
                </a:lnTo>
                <a:lnTo>
                  <a:pt x="0" y="1380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63128">
            <a:off x="4234793" y="9688062"/>
            <a:ext cx="1539821" cy="562735"/>
          </a:xfrm>
          <a:custGeom>
            <a:avLst/>
            <a:gdLst/>
            <a:ahLst/>
            <a:cxnLst/>
            <a:rect r="r" b="b" t="t" l="l"/>
            <a:pathLst>
              <a:path h="562735" w="1539821">
                <a:moveTo>
                  <a:pt x="0" y="0"/>
                </a:moveTo>
                <a:lnTo>
                  <a:pt x="1539821" y="0"/>
                </a:lnTo>
                <a:lnTo>
                  <a:pt x="1539821" y="562734"/>
                </a:lnTo>
                <a:lnTo>
                  <a:pt x="0" y="562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331250">
            <a:off x="-137051" y="5651612"/>
            <a:ext cx="1315850" cy="1062250"/>
          </a:xfrm>
          <a:custGeom>
            <a:avLst/>
            <a:gdLst/>
            <a:ahLst/>
            <a:cxnLst/>
            <a:rect r="r" b="b" t="t" l="l"/>
            <a:pathLst>
              <a:path h="1062250" w="1315850">
                <a:moveTo>
                  <a:pt x="0" y="0"/>
                </a:moveTo>
                <a:lnTo>
                  <a:pt x="1315850" y="0"/>
                </a:lnTo>
                <a:lnTo>
                  <a:pt x="1315850" y="1062250"/>
                </a:lnTo>
                <a:lnTo>
                  <a:pt x="0" y="1062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628841">
            <a:off x="-515323" y="4612927"/>
            <a:ext cx="1538166" cy="819423"/>
          </a:xfrm>
          <a:custGeom>
            <a:avLst/>
            <a:gdLst/>
            <a:ahLst/>
            <a:cxnLst/>
            <a:rect r="r" b="b" t="t" l="l"/>
            <a:pathLst>
              <a:path h="819423" w="1538166">
                <a:moveTo>
                  <a:pt x="0" y="0"/>
                </a:moveTo>
                <a:lnTo>
                  <a:pt x="1538166" y="0"/>
                </a:lnTo>
                <a:lnTo>
                  <a:pt x="1538166" y="819423"/>
                </a:lnTo>
                <a:lnTo>
                  <a:pt x="0" y="8194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328514">
            <a:off x="17217873" y="4742707"/>
            <a:ext cx="1222922" cy="1194017"/>
          </a:xfrm>
          <a:custGeom>
            <a:avLst/>
            <a:gdLst/>
            <a:ahLst/>
            <a:cxnLst/>
            <a:rect r="r" b="b" t="t" l="l"/>
            <a:pathLst>
              <a:path h="1194017" w="1222922">
                <a:moveTo>
                  <a:pt x="0" y="0"/>
                </a:moveTo>
                <a:lnTo>
                  <a:pt x="1222922" y="0"/>
                </a:lnTo>
                <a:lnTo>
                  <a:pt x="1222922" y="1194016"/>
                </a:lnTo>
                <a:lnTo>
                  <a:pt x="0" y="119401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174724" y="2973394"/>
            <a:ext cx="9938551" cy="1798866"/>
            <a:chOff x="0" y="0"/>
            <a:chExt cx="13251402" cy="239848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123825"/>
              <a:ext cx="13251402" cy="1186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00"/>
                </a:lnSpc>
              </a:pPr>
              <a:r>
                <a:rPr lang="en-US" b="true" sz="5700" spc="-228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Jangan sungkan untuk menghubungi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758407"/>
              <a:ext cx="13251402" cy="641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FBE675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Hubungi Ibu Rara jika ada pertanyaan atau perlu penjelasan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544771" y="6087487"/>
            <a:ext cx="3952976" cy="1522270"/>
            <a:chOff x="0" y="0"/>
            <a:chExt cx="5270635" cy="2029693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66675"/>
              <a:ext cx="5270635" cy="635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NOMOR PONSEL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457558"/>
              <a:ext cx="5270635" cy="5822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-96">
                  <a:solidFill>
                    <a:srgbClr val="FFFFFF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0821 9268 9093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592268" y="972538"/>
              <a:ext cx="4086098" cy="176058"/>
            </a:xfrm>
            <a:custGeom>
              <a:avLst/>
              <a:gdLst/>
              <a:ahLst/>
              <a:cxnLst/>
              <a:rect r="r" b="b" t="t" l="l"/>
              <a:pathLst>
                <a:path h="176058" w="4086098">
                  <a:moveTo>
                    <a:pt x="0" y="0"/>
                  </a:moveTo>
                  <a:lnTo>
                    <a:pt x="4086099" y="0"/>
                  </a:lnTo>
                  <a:lnTo>
                    <a:pt x="4086099" y="176058"/>
                  </a:lnTo>
                  <a:lnTo>
                    <a:pt x="0" y="17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-712" t="0" r="-80330" b="-98629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282036" y="6087487"/>
            <a:ext cx="3952976" cy="1522270"/>
            <a:chOff x="0" y="0"/>
            <a:chExt cx="5270635" cy="2029693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66675"/>
              <a:ext cx="5270635" cy="635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JAM KONSULTASI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457558"/>
              <a:ext cx="5270635" cy="5822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-96">
                  <a:solidFill>
                    <a:srgbClr val="FFFFFF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Pukul 16.00-18.00 WIB</a:t>
              </a:r>
            </a:p>
          </p:txBody>
        </p:sp>
        <p:sp>
          <p:nvSpPr>
            <p:cNvPr name="Freeform 20" id="20"/>
            <p:cNvSpPr/>
            <p:nvPr/>
          </p:nvSpPr>
          <p:spPr>
            <a:xfrm flipH="false" flipV="false" rot="0">
              <a:off x="592268" y="972538"/>
              <a:ext cx="4086098" cy="176058"/>
            </a:xfrm>
            <a:custGeom>
              <a:avLst/>
              <a:gdLst/>
              <a:ahLst/>
              <a:cxnLst/>
              <a:rect r="r" b="b" t="t" l="l"/>
              <a:pathLst>
                <a:path h="176058" w="4086098">
                  <a:moveTo>
                    <a:pt x="0" y="0"/>
                  </a:moveTo>
                  <a:lnTo>
                    <a:pt x="4086099" y="0"/>
                  </a:lnTo>
                  <a:lnTo>
                    <a:pt x="4086099" y="176058"/>
                  </a:lnTo>
                  <a:lnTo>
                    <a:pt x="0" y="176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-712" t="0" r="-80330" b="-98629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0725"/>
            <a:ext cx="18288000" cy="10295749"/>
          </a:xfrm>
          <a:custGeom>
            <a:avLst/>
            <a:gdLst/>
            <a:ahLst/>
            <a:cxnLst/>
            <a:rect r="r" b="b" t="t" l="l"/>
            <a:pathLst>
              <a:path h="10295749" w="18288000">
                <a:moveTo>
                  <a:pt x="0" y="0"/>
                </a:moveTo>
                <a:lnTo>
                  <a:pt x="18288000" y="0"/>
                </a:lnTo>
                <a:lnTo>
                  <a:pt x="18288000" y="10295750"/>
                </a:lnTo>
                <a:lnTo>
                  <a:pt x="0" y="10295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966" t="-9448" r="-11226" b="-9959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2048984" y="700612"/>
            <a:ext cx="14511534" cy="6988687"/>
          </a:xfrm>
          <a:prstGeom prst="rect">
            <a:avLst/>
          </a:prstGeom>
          <a:solidFill>
            <a:srgbClr val="082A44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5546950" y="3159288"/>
            <a:ext cx="1712350" cy="5261411"/>
          </a:xfrm>
          <a:custGeom>
            <a:avLst/>
            <a:gdLst/>
            <a:ahLst/>
            <a:cxnLst/>
            <a:rect r="r" b="b" t="t" l="l"/>
            <a:pathLst>
              <a:path h="5261411" w="1712350">
                <a:moveTo>
                  <a:pt x="0" y="0"/>
                </a:moveTo>
                <a:lnTo>
                  <a:pt x="1712350" y="0"/>
                </a:lnTo>
                <a:lnTo>
                  <a:pt x="1712350" y="5261411"/>
                </a:lnTo>
                <a:lnTo>
                  <a:pt x="0" y="5261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097014" y="1604293"/>
            <a:ext cx="8804884" cy="5281747"/>
            <a:chOff x="0" y="0"/>
            <a:chExt cx="4897867" cy="29380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4875007" cy="2910122"/>
            </a:xfrm>
            <a:custGeom>
              <a:avLst/>
              <a:gdLst/>
              <a:ahLst/>
              <a:cxnLst/>
              <a:rect r="r" b="b" t="t" l="l"/>
              <a:pathLst>
                <a:path h="2910122" w="4875007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3810" y="0"/>
              <a:ext cx="4904217" cy="2936792"/>
            </a:xfrm>
            <a:custGeom>
              <a:avLst/>
              <a:gdLst/>
              <a:ahLst/>
              <a:cxnLst/>
              <a:rect r="r" b="b" t="t" l="l"/>
              <a:pathLst>
                <a:path h="2936792" w="4904217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800" y="2930442"/>
                    <a:pt x="3643613" y="2927902"/>
                  </a:cubicBezTo>
                  <a:cubicBezTo>
                    <a:pt x="3575220" y="2926632"/>
                    <a:pt x="3506827" y="2925362"/>
                    <a:pt x="3438433" y="2924092"/>
                  </a:cubicBezTo>
                  <a:cubicBezTo>
                    <a:pt x="3396637" y="2924092"/>
                    <a:pt x="3358640" y="2925362"/>
                    <a:pt x="3316844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2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2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4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5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6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2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913521" y="8239761"/>
            <a:ext cx="4716505" cy="1011905"/>
          </a:xfrm>
          <a:custGeom>
            <a:avLst/>
            <a:gdLst/>
            <a:ahLst/>
            <a:cxnLst/>
            <a:rect r="r" b="b" t="t" l="l"/>
            <a:pathLst>
              <a:path h="1011905" w="4716505">
                <a:moveTo>
                  <a:pt x="0" y="0"/>
                </a:moveTo>
                <a:lnTo>
                  <a:pt x="4716505" y="0"/>
                </a:lnTo>
                <a:lnTo>
                  <a:pt x="4716505" y="1011905"/>
                </a:lnTo>
                <a:lnTo>
                  <a:pt x="0" y="1011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538702" y="5494446"/>
            <a:ext cx="3180331" cy="3251267"/>
          </a:xfrm>
          <a:custGeom>
            <a:avLst/>
            <a:gdLst/>
            <a:ahLst/>
            <a:cxnLst/>
            <a:rect r="r" b="b" t="t" l="l"/>
            <a:pathLst>
              <a:path h="3251267" w="3180331">
                <a:moveTo>
                  <a:pt x="0" y="0"/>
                </a:moveTo>
                <a:lnTo>
                  <a:pt x="3180331" y="0"/>
                </a:lnTo>
                <a:lnTo>
                  <a:pt x="3180331" y="3251267"/>
                </a:lnTo>
                <a:lnTo>
                  <a:pt x="0" y="32512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696077" y="5927957"/>
            <a:ext cx="2045911" cy="3169721"/>
          </a:xfrm>
          <a:custGeom>
            <a:avLst/>
            <a:gdLst/>
            <a:ahLst/>
            <a:cxnLst/>
            <a:rect r="r" b="b" t="t" l="l"/>
            <a:pathLst>
              <a:path h="3169721" w="2045911">
                <a:moveTo>
                  <a:pt x="0" y="0"/>
                </a:moveTo>
                <a:lnTo>
                  <a:pt x="2045911" y="0"/>
                </a:lnTo>
                <a:lnTo>
                  <a:pt x="2045911" y="3169722"/>
                </a:lnTo>
                <a:lnTo>
                  <a:pt x="0" y="31697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64775" y="5789993"/>
            <a:ext cx="1795294" cy="2601239"/>
          </a:xfrm>
          <a:custGeom>
            <a:avLst/>
            <a:gdLst/>
            <a:ahLst/>
            <a:cxnLst/>
            <a:rect r="r" b="b" t="t" l="l"/>
            <a:pathLst>
              <a:path h="2601239" w="1795294">
                <a:moveTo>
                  <a:pt x="0" y="0"/>
                </a:moveTo>
                <a:lnTo>
                  <a:pt x="1795295" y="0"/>
                </a:lnTo>
                <a:lnTo>
                  <a:pt x="1795295" y="2601239"/>
                </a:lnTo>
                <a:lnTo>
                  <a:pt x="0" y="26012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11325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0986" y="6280920"/>
            <a:ext cx="2232921" cy="2816758"/>
          </a:xfrm>
          <a:custGeom>
            <a:avLst/>
            <a:gdLst/>
            <a:ahLst/>
            <a:cxnLst/>
            <a:rect r="r" b="b" t="t" l="l"/>
            <a:pathLst>
              <a:path h="2816758" w="2232921">
                <a:moveTo>
                  <a:pt x="0" y="0"/>
                </a:moveTo>
                <a:lnTo>
                  <a:pt x="2232921" y="0"/>
                </a:lnTo>
                <a:lnTo>
                  <a:pt x="2232921" y="2816759"/>
                </a:lnTo>
                <a:lnTo>
                  <a:pt x="0" y="28167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436290">
            <a:off x="2245037" y="4622294"/>
            <a:ext cx="406144" cy="497504"/>
          </a:xfrm>
          <a:custGeom>
            <a:avLst/>
            <a:gdLst/>
            <a:ahLst/>
            <a:cxnLst/>
            <a:rect r="r" b="b" t="t" l="l"/>
            <a:pathLst>
              <a:path h="497504" w="406144">
                <a:moveTo>
                  <a:pt x="0" y="0"/>
                </a:moveTo>
                <a:lnTo>
                  <a:pt x="406144" y="0"/>
                </a:lnTo>
                <a:lnTo>
                  <a:pt x="406144" y="497503"/>
                </a:lnTo>
                <a:lnTo>
                  <a:pt x="0" y="4975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427821">
            <a:off x="3848656" y="4483265"/>
            <a:ext cx="527382" cy="775561"/>
          </a:xfrm>
          <a:custGeom>
            <a:avLst/>
            <a:gdLst/>
            <a:ahLst/>
            <a:cxnLst/>
            <a:rect r="r" b="b" t="t" l="l"/>
            <a:pathLst>
              <a:path h="775561" w="527382">
                <a:moveTo>
                  <a:pt x="0" y="0"/>
                </a:moveTo>
                <a:lnTo>
                  <a:pt x="527382" y="0"/>
                </a:lnTo>
                <a:lnTo>
                  <a:pt x="527382" y="775561"/>
                </a:lnTo>
                <a:lnTo>
                  <a:pt x="0" y="7755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107677" y="735660"/>
            <a:ext cx="787193" cy="834212"/>
          </a:xfrm>
          <a:custGeom>
            <a:avLst/>
            <a:gdLst/>
            <a:ahLst/>
            <a:cxnLst/>
            <a:rect r="r" b="b" t="t" l="l"/>
            <a:pathLst>
              <a:path h="834212" w="787193">
                <a:moveTo>
                  <a:pt x="0" y="0"/>
                </a:moveTo>
                <a:lnTo>
                  <a:pt x="787193" y="0"/>
                </a:lnTo>
                <a:lnTo>
                  <a:pt x="787193" y="834212"/>
                </a:lnTo>
                <a:lnTo>
                  <a:pt x="0" y="8342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773678" y="1982229"/>
            <a:ext cx="513505" cy="882587"/>
          </a:xfrm>
          <a:custGeom>
            <a:avLst/>
            <a:gdLst/>
            <a:ahLst/>
            <a:cxnLst/>
            <a:rect r="r" b="b" t="t" l="l"/>
            <a:pathLst>
              <a:path h="882587" w="513505">
                <a:moveTo>
                  <a:pt x="0" y="0"/>
                </a:moveTo>
                <a:lnTo>
                  <a:pt x="513505" y="0"/>
                </a:lnTo>
                <a:lnTo>
                  <a:pt x="513505" y="882587"/>
                </a:lnTo>
                <a:lnTo>
                  <a:pt x="0" y="8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3978358">
            <a:off x="5006963" y="1064350"/>
            <a:ext cx="628297" cy="1079886"/>
          </a:xfrm>
          <a:custGeom>
            <a:avLst/>
            <a:gdLst/>
            <a:ahLst/>
            <a:cxnLst/>
            <a:rect r="r" b="b" t="t" l="l"/>
            <a:pathLst>
              <a:path h="1079886" w="628297">
                <a:moveTo>
                  <a:pt x="628297" y="0"/>
                </a:moveTo>
                <a:lnTo>
                  <a:pt x="0" y="0"/>
                </a:lnTo>
                <a:lnTo>
                  <a:pt x="0" y="1079885"/>
                </a:lnTo>
                <a:lnTo>
                  <a:pt x="628297" y="1079885"/>
                </a:lnTo>
                <a:lnTo>
                  <a:pt x="628297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244304" y="6705659"/>
            <a:ext cx="1764374" cy="384954"/>
          </a:xfrm>
          <a:custGeom>
            <a:avLst/>
            <a:gdLst/>
            <a:ahLst/>
            <a:cxnLst/>
            <a:rect r="r" b="b" t="t" l="l"/>
            <a:pathLst>
              <a:path h="384954" w="1764374">
                <a:moveTo>
                  <a:pt x="0" y="0"/>
                </a:moveTo>
                <a:lnTo>
                  <a:pt x="1764374" y="0"/>
                </a:lnTo>
                <a:lnTo>
                  <a:pt x="1764374" y="384954"/>
                </a:lnTo>
                <a:lnTo>
                  <a:pt x="0" y="38495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048984" y="3692679"/>
            <a:ext cx="942679" cy="831265"/>
          </a:xfrm>
          <a:custGeom>
            <a:avLst/>
            <a:gdLst/>
            <a:ahLst/>
            <a:cxnLst/>
            <a:rect r="r" b="b" t="t" l="l"/>
            <a:pathLst>
              <a:path h="831265" w="942679">
                <a:moveTo>
                  <a:pt x="0" y="0"/>
                </a:moveTo>
                <a:lnTo>
                  <a:pt x="942678" y="0"/>
                </a:lnTo>
                <a:lnTo>
                  <a:pt x="942678" y="831265"/>
                </a:lnTo>
                <a:lnTo>
                  <a:pt x="0" y="83126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-46968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442701" y="700612"/>
            <a:ext cx="1098767" cy="681466"/>
          </a:xfrm>
          <a:custGeom>
            <a:avLst/>
            <a:gdLst/>
            <a:ahLst/>
            <a:cxnLst/>
            <a:rect r="r" b="b" t="t" l="l"/>
            <a:pathLst>
              <a:path h="681466" w="1098767">
                <a:moveTo>
                  <a:pt x="0" y="0"/>
                </a:moveTo>
                <a:lnTo>
                  <a:pt x="1098767" y="0"/>
                </a:lnTo>
                <a:lnTo>
                  <a:pt x="1098767" y="681466"/>
                </a:lnTo>
                <a:lnTo>
                  <a:pt x="0" y="68146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-28536" r="-32866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5782122" y="1933203"/>
            <a:ext cx="7434668" cy="4523504"/>
            <a:chOff x="0" y="0"/>
            <a:chExt cx="9912891" cy="6031339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-19050"/>
              <a:ext cx="9912891" cy="20315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25"/>
                </a:lnSpc>
              </a:pPr>
              <a:r>
                <a:rPr lang="en-US" b="true" sz="5425" spc="-217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Selamat datang,</a:t>
              </a:r>
            </a:p>
            <a:p>
              <a:pPr algn="ctr">
                <a:lnSpc>
                  <a:spcPts val="5425"/>
                </a:lnSpc>
              </a:pPr>
              <a:r>
                <a:rPr lang="en-US" b="true" sz="5425" spc="-217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para mahasiswa hebat!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2652504"/>
              <a:ext cx="9912891" cy="3419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MARI BEKERJA BERSAMA, BELAJAR KERAS, SALING MENGHORMATI DAN MENDUKUNG DALAM MELALUI SETIAP TANTANGAN.</a:t>
              </a:r>
            </a:p>
            <a:p>
              <a:pPr algn="ctr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SETIAP LANGKAH KECIL KITA HARI INI, MEMBAWA KITA LEBIH DEKAT PADA MIMPI BESAR DI HARI ESOK.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-405181">
            <a:off x="3186905" y="4783126"/>
            <a:ext cx="946329" cy="648666"/>
          </a:xfrm>
          <a:custGeom>
            <a:avLst/>
            <a:gdLst/>
            <a:ahLst/>
            <a:cxnLst/>
            <a:rect r="r" b="b" t="t" l="l"/>
            <a:pathLst>
              <a:path h="648666" w="946329">
                <a:moveTo>
                  <a:pt x="0" y="0"/>
                </a:moveTo>
                <a:lnTo>
                  <a:pt x="946329" y="0"/>
                </a:lnTo>
                <a:lnTo>
                  <a:pt x="946329" y="648666"/>
                </a:lnTo>
                <a:lnTo>
                  <a:pt x="0" y="64866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1946367">
            <a:off x="14193005" y="4256778"/>
            <a:ext cx="825656" cy="683626"/>
          </a:xfrm>
          <a:custGeom>
            <a:avLst/>
            <a:gdLst/>
            <a:ahLst/>
            <a:cxnLst/>
            <a:rect r="r" b="b" t="t" l="l"/>
            <a:pathLst>
              <a:path h="683626" w="825656">
                <a:moveTo>
                  <a:pt x="0" y="0"/>
                </a:moveTo>
                <a:lnTo>
                  <a:pt x="825656" y="0"/>
                </a:lnTo>
                <a:lnTo>
                  <a:pt x="825656" y="683626"/>
                </a:lnTo>
                <a:lnTo>
                  <a:pt x="0" y="68362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987158">
            <a:off x="14818116" y="4513581"/>
            <a:ext cx="676981" cy="464039"/>
          </a:xfrm>
          <a:custGeom>
            <a:avLst/>
            <a:gdLst/>
            <a:ahLst/>
            <a:cxnLst/>
            <a:rect r="r" b="b" t="t" l="l"/>
            <a:pathLst>
              <a:path h="464039" w="676981">
                <a:moveTo>
                  <a:pt x="0" y="0"/>
                </a:moveTo>
                <a:lnTo>
                  <a:pt x="676980" y="0"/>
                </a:lnTo>
                <a:lnTo>
                  <a:pt x="676980" y="464040"/>
                </a:lnTo>
                <a:lnTo>
                  <a:pt x="0" y="46404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3910292" y="8509077"/>
            <a:ext cx="4230341" cy="1316703"/>
            <a:chOff x="0" y="0"/>
            <a:chExt cx="5640454" cy="175560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3884850" y="0"/>
              <a:ext cx="1755605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/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881092" y="0"/>
              <a:ext cx="1765069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65069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/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681338" cy="1722241"/>
            </a:xfrm>
            <a:custGeom>
              <a:avLst/>
              <a:gdLst/>
              <a:ahLst/>
              <a:cxnLst/>
              <a:rect r="r" b="b" t="t" l="l"/>
              <a:pathLst>
                <a:path h="1722241" w="1681338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5378802" y="-93558"/>
            <a:ext cx="7530397" cy="10956927"/>
          </a:xfrm>
          <a:custGeom>
            <a:avLst/>
            <a:gdLst/>
            <a:ahLst/>
            <a:cxnLst/>
            <a:rect r="r" b="b" t="t" l="l"/>
            <a:pathLst>
              <a:path h="10956927" w="7530397">
                <a:moveTo>
                  <a:pt x="0" y="0"/>
                </a:moveTo>
                <a:lnTo>
                  <a:pt x="7530396" y="0"/>
                </a:lnTo>
                <a:lnTo>
                  <a:pt x="7530396" y="10956926"/>
                </a:lnTo>
                <a:lnTo>
                  <a:pt x="0" y="10956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98339" y="2500471"/>
            <a:ext cx="9200435" cy="5280978"/>
            <a:chOff x="0" y="0"/>
            <a:chExt cx="12267246" cy="704130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38100"/>
              <a:ext cx="12267246" cy="13792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600"/>
                </a:lnSpc>
              </a:pPr>
              <a:r>
                <a:rPr lang="en-US" b="true" sz="6600" spc="-264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Capaian Akhir Pembelajaran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806826" y="1452245"/>
              <a:ext cx="10653595" cy="13021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Kita akan mempelajari Luas Permukaan dan Volume</a:t>
              </a:r>
            </a:p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FFFFFF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Limas dsn Kerucut.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806826" y="3136688"/>
              <a:ext cx="10653595" cy="39350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518160" indent="-259080" lvl="1">
                <a:lnSpc>
                  <a:spcPts val="3359"/>
                </a:lnSpc>
                <a:buAutoNum type="arabicPeriod" startAt="1"/>
              </a:pPr>
              <a:r>
                <a:rPr lang="en-US" sz="2400" spc="-96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Mahasiswa mampu Menjelaskan luas permukaan limas dan kerucut</a:t>
              </a:r>
            </a:p>
            <a:p>
              <a:pPr algn="ctr" marL="518160" indent="-259080" lvl="1">
                <a:lnSpc>
                  <a:spcPts val="3359"/>
                </a:lnSpc>
                <a:buAutoNum type="arabicPeriod" startAt="1"/>
              </a:pPr>
              <a:r>
                <a:rPr lang="en-US" sz="2400" spc="-96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Mahasiswa mampu </a:t>
              </a:r>
              <a:r>
                <a:rPr lang="en-US" sz="2400" spc="-96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Mengoperasikan rumus luas permukaan limas dan kerucut</a:t>
              </a:r>
            </a:p>
            <a:p>
              <a:pPr algn="ctr" marL="518160" indent="-259080" lvl="1">
                <a:lnSpc>
                  <a:spcPts val="3359"/>
                </a:lnSpc>
                <a:buAutoNum type="arabicPeriod" startAt="1"/>
              </a:pPr>
              <a:r>
                <a:rPr lang="en-US" sz="2400" spc="-96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Mahasiswa mampu Menjelaskan volume limas dan kerucut</a:t>
              </a:r>
            </a:p>
            <a:p>
              <a:pPr algn="ctr" marL="518160" indent="-259080" lvl="1">
                <a:lnSpc>
                  <a:spcPts val="3359"/>
                </a:lnSpc>
                <a:buAutoNum type="arabicPeriod" startAt="1"/>
              </a:pPr>
              <a:r>
                <a:rPr lang="en-US" sz="2400" spc="-96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Mahasiswa mampu </a:t>
              </a:r>
              <a:r>
                <a:rPr lang="en-US" sz="2400" spc="-96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Mengoperasikan rumus volume limas dan kerucut.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2427821">
            <a:off x="2400899" y="-170600"/>
            <a:ext cx="931532" cy="1369900"/>
          </a:xfrm>
          <a:custGeom>
            <a:avLst/>
            <a:gdLst/>
            <a:ahLst/>
            <a:cxnLst/>
            <a:rect r="r" b="b" t="t" l="l"/>
            <a:pathLst>
              <a:path h="1369900" w="931532">
                <a:moveTo>
                  <a:pt x="0" y="0"/>
                </a:moveTo>
                <a:lnTo>
                  <a:pt x="931532" y="0"/>
                </a:lnTo>
                <a:lnTo>
                  <a:pt x="931532" y="1369900"/>
                </a:lnTo>
                <a:lnTo>
                  <a:pt x="0" y="136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5384905"/>
            <a:ext cx="1453141" cy="1281398"/>
          </a:xfrm>
          <a:custGeom>
            <a:avLst/>
            <a:gdLst/>
            <a:ahLst/>
            <a:cxnLst/>
            <a:rect r="r" b="b" t="t" l="l"/>
            <a:pathLst>
              <a:path h="1281398" w="1453141">
                <a:moveTo>
                  <a:pt x="0" y="0"/>
                </a:moveTo>
                <a:lnTo>
                  <a:pt x="1453141" y="0"/>
                </a:lnTo>
                <a:lnTo>
                  <a:pt x="1453141" y="1281398"/>
                </a:lnTo>
                <a:lnTo>
                  <a:pt x="0" y="1281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6968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629367" y="0"/>
            <a:ext cx="1658633" cy="1028700"/>
          </a:xfrm>
          <a:custGeom>
            <a:avLst/>
            <a:gdLst/>
            <a:ahLst/>
            <a:cxnLst/>
            <a:rect r="r" b="b" t="t" l="l"/>
            <a:pathLst>
              <a:path h="1028700" w="1658633">
                <a:moveTo>
                  <a:pt x="0" y="0"/>
                </a:moveTo>
                <a:lnTo>
                  <a:pt x="1658633" y="0"/>
                </a:lnTo>
                <a:lnTo>
                  <a:pt x="165863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8536" r="-32866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3072537">
            <a:off x="17505286" y="5329345"/>
            <a:ext cx="747959" cy="1285554"/>
          </a:xfrm>
          <a:custGeom>
            <a:avLst/>
            <a:gdLst/>
            <a:ahLst/>
            <a:cxnLst/>
            <a:rect r="r" b="b" t="t" l="l"/>
            <a:pathLst>
              <a:path h="1285554" w="747959">
                <a:moveTo>
                  <a:pt x="747959" y="0"/>
                </a:moveTo>
                <a:lnTo>
                  <a:pt x="0" y="0"/>
                </a:lnTo>
                <a:lnTo>
                  <a:pt x="0" y="1285554"/>
                </a:lnTo>
                <a:lnTo>
                  <a:pt x="747959" y="1285554"/>
                </a:lnTo>
                <a:lnTo>
                  <a:pt x="74795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8798318">
            <a:off x="15671725" y="9582376"/>
            <a:ext cx="1454378" cy="920225"/>
          </a:xfrm>
          <a:custGeom>
            <a:avLst/>
            <a:gdLst/>
            <a:ahLst/>
            <a:cxnLst/>
            <a:rect r="r" b="b" t="t" l="l"/>
            <a:pathLst>
              <a:path h="920225" w="1454378">
                <a:moveTo>
                  <a:pt x="0" y="0"/>
                </a:moveTo>
                <a:lnTo>
                  <a:pt x="1454378" y="0"/>
                </a:lnTo>
                <a:lnTo>
                  <a:pt x="1454378" y="920225"/>
                </a:lnTo>
                <a:lnTo>
                  <a:pt x="0" y="920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156462">
            <a:off x="1850471" y="9797920"/>
            <a:ext cx="1087988" cy="1087988"/>
          </a:xfrm>
          <a:custGeom>
            <a:avLst/>
            <a:gdLst/>
            <a:ahLst/>
            <a:cxnLst/>
            <a:rect r="r" b="b" t="t" l="l"/>
            <a:pathLst>
              <a:path h="1087988" w="1087988">
                <a:moveTo>
                  <a:pt x="0" y="0"/>
                </a:moveTo>
                <a:lnTo>
                  <a:pt x="1087988" y="0"/>
                </a:lnTo>
                <a:lnTo>
                  <a:pt x="1087988" y="1087988"/>
                </a:lnTo>
                <a:lnTo>
                  <a:pt x="0" y="10879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2141200" y="198228"/>
            <a:ext cx="4230341" cy="1316703"/>
            <a:chOff x="0" y="0"/>
            <a:chExt cx="5640454" cy="175560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3884850" y="0"/>
              <a:ext cx="1755605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881092" y="0"/>
              <a:ext cx="1765069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65069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681338" cy="1722241"/>
            </a:xfrm>
            <a:custGeom>
              <a:avLst/>
              <a:gdLst/>
              <a:ahLst/>
              <a:cxnLst/>
              <a:rect r="r" b="b" t="t" l="l"/>
              <a:pathLst>
                <a:path h="1722241" w="1681338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91676" y="988673"/>
            <a:ext cx="5187312" cy="8269627"/>
          </a:xfrm>
          <a:custGeom>
            <a:avLst/>
            <a:gdLst/>
            <a:ahLst/>
            <a:cxnLst/>
            <a:rect r="r" b="b" t="t" l="l"/>
            <a:pathLst>
              <a:path h="8269627" w="5187312">
                <a:moveTo>
                  <a:pt x="0" y="0"/>
                </a:moveTo>
                <a:lnTo>
                  <a:pt x="5187312" y="0"/>
                </a:lnTo>
                <a:lnTo>
                  <a:pt x="5187312" y="8269627"/>
                </a:lnTo>
                <a:lnTo>
                  <a:pt x="0" y="826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96795" y="3625516"/>
            <a:ext cx="3521117" cy="2629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b="true" sz="6400" spc="-256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Definisi Limas dan Kerucut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899860" y="2104767"/>
            <a:ext cx="586164" cy="574441"/>
          </a:xfrm>
          <a:custGeom>
            <a:avLst/>
            <a:gdLst/>
            <a:ahLst/>
            <a:cxnLst/>
            <a:rect r="r" b="b" t="t" l="l"/>
            <a:pathLst>
              <a:path h="574441" w="586164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98535" y="1483832"/>
            <a:ext cx="6187092" cy="1785830"/>
            <a:chOff x="0" y="0"/>
            <a:chExt cx="8249456" cy="238110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8249456" cy="625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LIMAS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01532"/>
              <a:ext cx="8249456" cy="16998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spc="-96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Bangun ruang dengan alas berbentuk segi-n (segitiga, segiempat, dll.) dan memiliki titik puncak yang terhubung dengan semua titik sudut alas.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899860" y="4856280"/>
            <a:ext cx="586164" cy="574441"/>
          </a:xfrm>
          <a:custGeom>
            <a:avLst/>
            <a:gdLst/>
            <a:ahLst/>
            <a:cxnLst/>
            <a:rect r="r" b="b" t="t" l="l"/>
            <a:pathLst>
              <a:path h="574441" w="586164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98535" y="4005781"/>
            <a:ext cx="6187092" cy="1778210"/>
            <a:chOff x="0" y="0"/>
            <a:chExt cx="8249456" cy="237094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57150"/>
              <a:ext cx="8249456" cy="590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79"/>
                </a:lnSpc>
              </a:pPr>
              <a:r>
                <a:rPr lang="en-US" b="true" sz="265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KERUCUT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746617"/>
              <a:ext cx="8249456" cy="15455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45"/>
                </a:lnSpc>
              </a:pPr>
              <a:r>
                <a:rPr lang="en-US" sz="2175" spc="-86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Bangun ruang yang memiliki alas berbentuk lingkaran dan puncak yang terhubung dengan seluruh titik pada tepi lingkaran.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8899860" y="7677733"/>
            <a:ext cx="586164" cy="574441"/>
          </a:xfrm>
          <a:custGeom>
            <a:avLst/>
            <a:gdLst/>
            <a:ahLst/>
            <a:cxnLst/>
            <a:rect r="r" b="b" t="t" l="l"/>
            <a:pathLst>
              <a:path h="574441" w="586164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298535" y="7056798"/>
            <a:ext cx="6187092" cy="1801070"/>
            <a:chOff x="0" y="0"/>
            <a:chExt cx="8249456" cy="2401427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8249456" cy="11341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79"/>
                </a:lnSpc>
              </a:pPr>
              <a:r>
                <a:rPr lang="en-US" b="true" sz="265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UNTUK MEMPELAJARI CARA MENERAPKAN MATEMATIKA PADA SITUASI DUNIA NYATA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280652"/>
              <a:ext cx="8249456" cy="11410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spc="-96">
                  <a:solidFill>
                    <a:srgbClr val="FFFFFF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Kita akan mempelajari luas permukaan dan volume Limas dan Kerucut.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690331" y="639920"/>
            <a:ext cx="1412928" cy="1497323"/>
          </a:xfrm>
          <a:custGeom>
            <a:avLst/>
            <a:gdLst/>
            <a:ahLst/>
            <a:cxnLst/>
            <a:rect r="r" b="b" t="t" l="l"/>
            <a:pathLst>
              <a:path h="1497323" w="1412928">
                <a:moveTo>
                  <a:pt x="0" y="0"/>
                </a:moveTo>
                <a:lnTo>
                  <a:pt x="1412929" y="0"/>
                </a:lnTo>
                <a:lnTo>
                  <a:pt x="1412929" y="1497323"/>
                </a:lnTo>
                <a:lnTo>
                  <a:pt x="0" y="1497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946367">
            <a:off x="5028678" y="7196540"/>
            <a:ext cx="1154159" cy="955619"/>
          </a:xfrm>
          <a:custGeom>
            <a:avLst/>
            <a:gdLst/>
            <a:ahLst/>
            <a:cxnLst/>
            <a:rect r="r" b="b" t="t" l="l"/>
            <a:pathLst>
              <a:path h="955619" w="1154159">
                <a:moveTo>
                  <a:pt x="0" y="0"/>
                </a:moveTo>
                <a:lnTo>
                  <a:pt x="1154159" y="0"/>
                </a:lnTo>
                <a:lnTo>
                  <a:pt x="1154159" y="955619"/>
                </a:lnTo>
                <a:lnTo>
                  <a:pt x="0" y="955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3099430" y="330321"/>
            <a:ext cx="4230341" cy="1316703"/>
            <a:chOff x="0" y="0"/>
            <a:chExt cx="5640454" cy="175560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884850" y="0"/>
              <a:ext cx="1755605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881092" y="0"/>
              <a:ext cx="1765069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65069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681338" cy="1722241"/>
            </a:xfrm>
            <a:custGeom>
              <a:avLst/>
              <a:gdLst/>
              <a:ahLst/>
              <a:cxnLst/>
              <a:rect r="r" b="b" t="t" l="l"/>
              <a:pathLst>
                <a:path h="1722241" w="1681338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78853" y="856183"/>
            <a:ext cx="13330294" cy="1719596"/>
            <a:chOff x="0" y="0"/>
            <a:chExt cx="17773726" cy="229279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38100"/>
              <a:ext cx="17773726" cy="15011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b="true" sz="7200" spc="-288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Apa Manfaat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3667327" y="1654408"/>
              <a:ext cx="10439071" cy="641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FBE675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Memahami Luas Permukaan dan Volume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07341" y="4089286"/>
            <a:ext cx="3799510" cy="1697419"/>
            <a:chOff x="0" y="0"/>
            <a:chExt cx="5066013" cy="226322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5066013" cy="1189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PEMAHAMAN BENTUK &amp; STRUKTUR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263963"/>
              <a:ext cx="5066013" cy="10094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Mengenal konsep bangun ruang lebih mendalam.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80897" y="4089286"/>
            <a:ext cx="437734" cy="386002"/>
          </a:xfrm>
          <a:custGeom>
            <a:avLst/>
            <a:gdLst/>
            <a:ahLst/>
            <a:cxnLst/>
            <a:rect r="r" b="b" t="t" l="l"/>
            <a:pathLst>
              <a:path h="386002" w="437734">
                <a:moveTo>
                  <a:pt x="0" y="0"/>
                </a:moveTo>
                <a:lnTo>
                  <a:pt x="437734" y="0"/>
                </a:lnTo>
                <a:lnTo>
                  <a:pt x="437734" y="386002"/>
                </a:lnTo>
                <a:lnTo>
                  <a:pt x="0" y="386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407341" y="6955775"/>
            <a:ext cx="3799510" cy="1645690"/>
            <a:chOff x="0" y="0"/>
            <a:chExt cx="5066013" cy="219425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66675"/>
              <a:ext cx="5066013" cy="62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APLIKASI NYATA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702334"/>
              <a:ext cx="5066013" cy="15021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Berguna untuk desain bangunan, menghitung kapasitas, dan efisiensi bahan.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80897" y="6955775"/>
            <a:ext cx="437734" cy="386002"/>
          </a:xfrm>
          <a:custGeom>
            <a:avLst/>
            <a:gdLst/>
            <a:ahLst/>
            <a:cxnLst/>
            <a:rect r="r" b="b" t="t" l="l"/>
            <a:pathLst>
              <a:path h="386002" w="437734">
                <a:moveTo>
                  <a:pt x="0" y="0"/>
                </a:moveTo>
                <a:lnTo>
                  <a:pt x="437734" y="0"/>
                </a:lnTo>
                <a:lnTo>
                  <a:pt x="437734" y="386002"/>
                </a:lnTo>
                <a:lnTo>
                  <a:pt x="0" y="386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7648964" y="4089286"/>
            <a:ext cx="3799510" cy="2061492"/>
            <a:chOff x="0" y="0"/>
            <a:chExt cx="5066013" cy="2748657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66675"/>
              <a:ext cx="5066013" cy="1189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PEMECAHAN MASALAH ILMIAH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256737"/>
              <a:ext cx="5066013" cy="15021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Dibutuhkan dalam sains dan teknik untuk analisis dan eksperimen.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6888196" y="4089286"/>
            <a:ext cx="437734" cy="386002"/>
          </a:xfrm>
          <a:custGeom>
            <a:avLst/>
            <a:gdLst/>
            <a:ahLst/>
            <a:cxnLst/>
            <a:rect r="r" b="b" t="t" l="l"/>
            <a:pathLst>
              <a:path h="386002" w="437734">
                <a:moveTo>
                  <a:pt x="0" y="0"/>
                </a:moveTo>
                <a:lnTo>
                  <a:pt x="437734" y="0"/>
                </a:lnTo>
                <a:lnTo>
                  <a:pt x="437734" y="386002"/>
                </a:lnTo>
                <a:lnTo>
                  <a:pt x="0" y="386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7648964" y="6955775"/>
            <a:ext cx="3799510" cy="2066912"/>
            <a:chOff x="0" y="0"/>
            <a:chExt cx="5066013" cy="2755882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66675"/>
              <a:ext cx="5066013" cy="1189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PENGEMBANGAN BERPIKIR KRITIS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263963"/>
              <a:ext cx="5066013" cy="15021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Melatih logika dan problem solving dalam kehidupan sehari-hari.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6888196" y="6955775"/>
            <a:ext cx="437734" cy="386002"/>
          </a:xfrm>
          <a:custGeom>
            <a:avLst/>
            <a:gdLst/>
            <a:ahLst/>
            <a:cxnLst/>
            <a:rect r="r" b="b" t="t" l="l"/>
            <a:pathLst>
              <a:path h="386002" w="437734">
                <a:moveTo>
                  <a:pt x="0" y="0"/>
                </a:moveTo>
                <a:lnTo>
                  <a:pt x="437734" y="0"/>
                </a:lnTo>
                <a:lnTo>
                  <a:pt x="437734" y="386002"/>
                </a:lnTo>
                <a:lnTo>
                  <a:pt x="0" y="386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2807594" y="4089286"/>
            <a:ext cx="3799510" cy="2800478"/>
            <a:chOff x="0" y="0"/>
            <a:chExt cx="5066013" cy="3733971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-66675"/>
              <a:ext cx="5066013" cy="11899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PENGUASAAN DASAR UNTUK TOPIK LANJUTAN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256737"/>
              <a:ext cx="5066013" cy="24874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Luas permukaan dan volume adalah dasar untuk topik matematika dan sains yang lebih kompleks, seperti kalkulus, fisika, dan geometri lanjutan.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2095495" y="4089286"/>
            <a:ext cx="437734" cy="386002"/>
          </a:xfrm>
          <a:custGeom>
            <a:avLst/>
            <a:gdLst/>
            <a:ahLst/>
            <a:cxnLst/>
            <a:rect r="r" b="b" t="t" l="l"/>
            <a:pathLst>
              <a:path h="386002" w="437734">
                <a:moveTo>
                  <a:pt x="0" y="0"/>
                </a:moveTo>
                <a:lnTo>
                  <a:pt x="437734" y="0"/>
                </a:lnTo>
                <a:lnTo>
                  <a:pt x="437734" y="386002"/>
                </a:lnTo>
                <a:lnTo>
                  <a:pt x="0" y="386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8244800">
            <a:off x="13645089" y="9556424"/>
            <a:ext cx="1517828" cy="1633670"/>
          </a:xfrm>
          <a:custGeom>
            <a:avLst/>
            <a:gdLst/>
            <a:ahLst/>
            <a:cxnLst/>
            <a:rect r="r" b="b" t="t" l="l"/>
            <a:pathLst>
              <a:path h="1633670" w="1517828">
                <a:moveTo>
                  <a:pt x="0" y="0"/>
                </a:moveTo>
                <a:lnTo>
                  <a:pt x="1517828" y="0"/>
                </a:lnTo>
                <a:lnTo>
                  <a:pt x="1517828" y="1633670"/>
                </a:lnTo>
                <a:lnTo>
                  <a:pt x="0" y="1633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646072" y="9970603"/>
            <a:ext cx="2613228" cy="570159"/>
          </a:xfrm>
          <a:custGeom>
            <a:avLst/>
            <a:gdLst/>
            <a:ahLst/>
            <a:cxnLst/>
            <a:rect r="r" b="b" t="t" l="l"/>
            <a:pathLst>
              <a:path h="570159" w="2613228">
                <a:moveTo>
                  <a:pt x="0" y="0"/>
                </a:moveTo>
                <a:lnTo>
                  <a:pt x="2613228" y="0"/>
                </a:lnTo>
                <a:lnTo>
                  <a:pt x="2613228" y="570159"/>
                </a:lnTo>
                <a:lnTo>
                  <a:pt x="0" y="570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637525">
            <a:off x="-173908" y="-282644"/>
            <a:ext cx="1379274" cy="1356704"/>
          </a:xfrm>
          <a:custGeom>
            <a:avLst/>
            <a:gdLst/>
            <a:ahLst/>
            <a:cxnLst/>
            <a:rect r="r" b="b" t="t" l="l"/>
            <a:pathLst>
              <a:path h="1356704" w="1379274">
                <a:moveTo>
                  <a:pt x="0" y="0"/>
                </a:moveTo>
                <a:lnTo>
                  <a:pt x="1379275" y="0"/>
                </a:lnTo>
                <a:lnTo>
                  <a:pt x="1379275" y="1356705"/>
                </a:lnTo>
                <a:lnTo>
                  <a:pt x="0" y="1356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3464629">
            <a:off x="-943976" y="1070198"/>
            <a:ext cx="1887953" cy="1294106"/>
          </a:xfrm>
          <a:custGeom>
            <a:avLst/>
            <a:gdLst/>
            <a:ahLst/>
            <a:cxnLst/>
            <a:rect r="r" b="b" t="t" l="l"/>
            <a:pathLst>
              <a:path h="1294106" w="1887953">
                <a:moveTo>
                  <a:pt x="0" y="0"/>
                </a:moveTo>
                <a:lnTo>
                  <a:pt x="1887952" y="0"/>
                </a:lnTo>
                <a:lnTo>
                  <a:pt x="1887952" y="1294106"/>
                </a:lnTo>
                <a:lnTo>
                  <a:pt x="0" y="12941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3800185">
            <a:off x="17536252" y="8452841"/>
            <a:ext cx="1419015" cy="1495130"/>
          </a:xfrm>
          <a:custGeom>
            <a:avLst/>
            <a:gdLst/>
            <a:ahLst/>
            <a:cxnLst/>
            <a:rect r="r" b="b" t="t" l="l"/>
            <a:pathLst>
              <a:path h="1495130" w="1419015">
                <a:moveTo>
                  <a:pt x="0" y="0"/>
                </a:moveTo>
                <a:lnTo>
                  <a:pt x="1419014" y="0"/>
                </a:lnTo>
                <a:lnTo>
                  <a:pt x="1419014" y="1495130"/>
                </a:lnTo>
                <a:lnTo>
                  <a:pt x="0" y="14951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6013067" y="531238"/>
            <a:ext cx="1316703" cy="1316703"/>
          </a:xfrm>
          <a:custGeom>
            <a:avLst/>
            <a:gdLst/>
            <a:ahLst/>
            <a:cxnLst/>
            <a:rect r="r" b="b" t="t" l="l"/>
            <a:pathLst>
              <a:path h="1316703" w="1316703">
                <a:moveTo>
                  <a:pt x="0" y="0"/>
                </a:moveTo>
                <a:lnTo>
                  <a:pt x="1316703" y="0"/>
                </a:lnTo>
                <a:lnTo>
                  <a:pt x="1316703" y="1316703"/>
                </a:lnTo>
                <a:lnTo>
                  <a:pt x="0" y="131670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510249" y="531238"/>
            <a:ext cx="1323802" cy="1316703"/>
          </a:xfrm>
          <a:custGeom>
            <a:avLst/>
            <a:gdLst/>
            <a:ahLst/>
            <a:cxnLst/>
            <a:rect r="r" b="b" t="t" l="l"/>
            <a:pathLst>
              <a:path h="1316703" w="1323802">
                <a:moveTo>
                  <a:pt x="0" y="0"/>
                </a:moveTo>
                <a:lnTo>
                  <a:pt x="1323802" y="0"/>
                </a:lnTo>
                <a:lnTo>
                  <a:pt x="1323802" y="1316703"/>
                </a:lnTo>
                <a:lnTo>
                  <a:pt x="0" y="131670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3099430" y="531238"/>
            <a:ext cx="1261003" cy="1291681"/>
          </a:xfrm>
          <a:custGeom>
            <a:avLst/>
            <a:gdLst/>
            <a:ahLst/>
            <a:cxnLst/>
            <a:rect r="r" b="b" t="t" l="l"/>
            <a:pathLst>
              <a:path h="1291681" w="1261003">
                <a:moveTo>
                  <a:pt x="0" y="0"/>
                </a:moveTo>
                <a:lnTo>
                  <a:pt x="1261003" y="0"/>
                </a:lnTo>
                <a:lnTo>
                  <a:pt x="1261003" y="1291681"/>
                </a:lnTo>
                <a:lnTo>
                  <a:pt x="0" y="129168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78853" y="2108816"/>
            <a:ext cx="13330294" cy="1719596"/>
            <a:chOff x="0" y="0"/>
            <a:chExt cx="17773726" cy="229279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38100"/>
              <a:ext cx="17773726" cy="15011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b="true" sz="7200" spc="-288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Macam-macam Limas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3667327" y="1654408"/>
              <a:ext cx="10439071" cy="641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07341" y="4089286"/>
            <a:ext cx="3799510" cy="1276197"/>
            <a:chOff x="0" y="0"/>
            <a:chExt cx="5066013" cy="170159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66675"/>
              <a:ext cx="5066013" cy="62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LIMAS SEGITIGA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02334"/>
              <a:ext cx="5066013" cy="10094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Mengenal konsep bangun ruang lebih mendalam.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407341" y="6955775"/>
            <a:ext cx="3799510" cy="1645690"/>
            <a:chOff x="0" y="0"/>
            <a:chExt cx="5066013" cy="219425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66675"/>
              <a:ext cx="5066013" cy="62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LIMAS SEGIEMPAT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702334"/>
              <a:ext cx="5066013" cy="15021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Berguna untuk desain bangunan, menghitung kapasitas, dan efisiensi bahan.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648964" y="4089286"/>
            <a:ext cx="3799510" cy="1640271"/>
            <a:chOff x="0" y="0"/>
            <a:chExt cx="5066013" cy="2187028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66675"/>
              <a:ext cx="5066013" cy="62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LIMAS SEGILIMA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695108"/>
              <a:ext cx="5066013" cy="15021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Dibutuhkan dalam sains dan teknik untuk analisis dan eksperimen.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7648964" y="6955775"/>
            <a:ext cx="3799510" cy="1645690"/>
            <a:chOff x="0" y="0"/>
            <a:chExt cx="5066013" cy="2194253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66675"/>
              <a:ext cx="5066013" cy="6283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b="true" sz="2800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LIMAS SEGIENAM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702334"/>
              <a:ext cx="5066013" cy="15021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Melatih logika dan problem solving dalam kehidupan sehari-hari.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099430" y="531238"/>
            <a:ext cx="4230341" cy="1316703"/>
            <a:chOff x="0" y="0"/>
            <a:chExt cx="5640454" cy="175560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3884850" y="0"/>
              <a:ext cx="1755605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81092" y="0"/>
              <a:ext cx="1765069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65069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81338" cy="1722241"/>
            </a:xfrm>
            <a:custGeom>
              <a:avLst/>
              <a:gdLst/>
              <a:ahLst/>
              <a:cxnLst/>
              <a:rect r="r" b="b" t="t" l="l"/>
              <a:pathLst>
                <a:path h="1722241" w="1681338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559285">
            <a:off x="10096616" y="2454973"/>
            <a:ext cx="7467368" cy="6109665"/>
          </a:xfrm>
          <a:custGeom>
            <a:avLst/>
            <a:gdLst/>
            <a:ahLst/>
            <a:cxnLst/>
            <a:rect r="r" b="b" t="t" l="l"/>
            <a:pathLst>
              <a:path h="6109665" w="7467368">
                <a:moveTo>
                  <a:pt x="0" y="0"/>
                </a:moveTo>
                <a:lnTo>
                  <a:pt x="7467368" y="0"/>
                </a:lnTo>
                <a:lnTo>
                  <a:pt x="7467368" y="6109665"/>
                </a:lnTo>
                <a:lnTo>
                  <a:pt x="0" y="6109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22696" y="2567541"/>
            <a:ext cx="6945260" cy="5884529"/>
          </a:xfrm>
          <a:custGeom>
            <a:avLst/>
            <a:gdLst/>
            <a:ahLst/>
            <a:cxnLst/>
            <a:rect r="r" b="b" t="t" l="l"/>
            <a:pathLst>
              <a:path h="5884529" w="6945260">
                <a:moveTo>
                  <a:pt x="0" y="0"/>
                </a:moveTo>
                <a:lnTo>
                  <a:pt x="6945260" y="0"/>
                </a:lnTo>
                <a:lnTo>
                  <a:pt x="6945260" y="5884529"/>
                </a:lnTo>
                <a:lnTo>
                  <a:pt x="0" y="588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4300" y="3240965"/>
            <a:ext cx="7315200" cy="1356637"/>
          </a:xfrm>
          <a:custGeom>
            <a:avLst/>
            <a:gdLst/>
            <a:ahLst/>
            <a:cxnLst/>
            <a:rect r="r" b="b" t="t" l="l"/>
            <a:pathLst>
              <a:path h="1356637" w="7315200">
                <a:moveTo>
                  <a:pt x="0" y="0"/>
                </a:moveTo>
                <a:lnTo>
                  <a:pt x="7315200" y="0"/>
                </a:lnTo>
                <a:lnTo>
                  <a:pt x="7315200" y="1356637"/>
                </a:lnTo>
                <a:lnTo>
                  <a:pt x="0" y="13566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817320" y="4927542"/>
            <a:ext cx="5721160" cy="2232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34"/>
              </a:lnSpc>
            </a:pPr>
            <a:r>
              <a:rPr lang="en-US" sz="2453" spc="-9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Luas permukaan adalah jumlah luas bangun datar yang berbentuk bangun ruang. Bangun datar yang membentuk limas terdiri dari sisi alas dan juga bagian sisi tegak berbentuk segitiga.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636579" y="3317165"/>
            <a:ext cx="8387442" cy="1533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1"/>
              </a:lnSpc>
            </a:pPr>
            <a:r>
              <a:rPr lang="en-US" sz="578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Luas Permukaan </a:t>
            </a:r>
          </a:p>
          <a:p>
            <a:pPr algn="ctr">
              <a:lnSpc>
                <a:spcPts val="5781"/>
              </a:lnSpc>
            </a:pPr>
            <a:r>
              <a:rPr lang="en-US" sz="5781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Limas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73400" y="3069515"/>
            <a:ext cx="5815202" cy="1220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4"/>
              </a:lnSpc>
            </a:pPr>
          </a:p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082A44"/>
                </a:solidFill>
                <a:latin typeface="Gaegu"/>
                <a:ea typeface="Gaegu"/>
                <a:cs typeface="Gaegu"/>
                <a:sym typeface="Gaegu"/>
              </a:rPr>
              <a:t>Rumus luas permukaan limas = </a:t>
            </a:r>
          </a:p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082A44"/>
                </a:solidFill>
                <a:latin typeface="Gaegu"/>
                <a:ea typeface="Gaegu"/>
                <a:cs typeface="Gaegu"/>
                <a:sym typeface="Gaegu"/>
              </a:rPr>
              <a:t>luas sisi alas + luas seluruh sisi tegak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84300" y="2295668"/>
            <a:ext cx="7315200" cy="438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Secara umum rumus luas permukaan limas adalah sebagai berikut: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4300" y="5002415"/>
            <a:ext cx="7315200" cy="1610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Contoh Soal </a:t>
            </a:r>
          </a:p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Sebuah limas segiempat persegi dengan panjang sisi 10 cm dengan dengan tinggi limas 12 cm, maka berapa nilai luas permukaan limas segiempat tersebut?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099430" y="531238"/>
            <a:ext cx="4230341" cy="1316703"/>
            <a:chOff x="0" y="0"/>
            <a:chExt cx="5640454" cy="175560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884850" y="0"/>
              <a:ext cx="1755605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881092" y="0"/>
              <a:ext cx="1765069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65069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81338" cy="1722241"/>
            </a:xfrm>
            <a:custGeom>
              <a:avLst/>
              <a:gdLst/>
              <a:ahLst/>
              <a:cxnLst/>
              <a:rect r="r" b="b" t="t" l="l"/>
              <a:pathLst>
                <a:path h="1722241" w="1681338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384300" y="7036788"/>
            <a:ext cx="7315200" cy="1220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Diketahui:</a:t>
            </a:r>
          </a:p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luas alas = 10×10 = 100 cm2</a:t>
            </a:r>
          </a:p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tinggi limas = 12 cm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84300" y="8785445"/>
            <a:ext cx="7315200" cy="82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 Light"/>
                <a:ea typeface="Gaegu Light"/>
                <a:cs typeface="Gaegu Light"/>
                <a:sym typeface="Gaegu Light"/>
              </a:rPr>
              <a:t>Ditanya: </a:t>
            </a:r>
          </a:p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LUAS PERMUKAAN LIMAS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328514">
            <a:off x="7738554" y="-211483"/>
            <a:ext cx="971559" cy="948595"/>
          </a:xfrm>
          <a:custGeom>
            <a:avLst/>
            <a:gdLst/>
            <a:ahLst/>
            <a:cxnLst/>
            <a:rect r="r" b="b" t="t" l="l"/>
            <a:pathLst>
              <a:path h="948595" w="971559">
                <a:moveTo>
                  <a:pt x="0" y="0"/>
                </a:moveTo>
                <a:lnTo>
                  <a:pt x="971559" y="0"/>
                </a:lnTo>
                <a:lnTo>
                  <a:pt x="971559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948732">
            <a:off x="5332639" y="7404"/>
            <a:ext cx="821859" cy="808410"/>
          </a:xfrm>
          <a:custGeom>
            <a:avLst/>
            <a:gdLst/>
            <a:ahLst/>
            <a:cxnLst/>
            <a:rect r="r" b="b" t="t" l="l"/>
            <a:pathLst>
              <a:path h="808410" w="821859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93260">
            <a:off x="10150374" y="-269293"/>
            <a:ext cx="1203019" cy="971164"/>
          </a:xfrm>
          <a:custGeom>
            <a:avLst/>
            <a:gdLst/>
            <a:ahLst/>
            <a:cxnLst/>
            <a:rect r="r" b="b" t="t" l="l"/>
            <a:pathLst>
              <a:path h="971164" w="1203019">
                <a:moveTo>
                  <a:pt x="0" y="0"/>
                </a:moveTo>
                <a:lnTo>
                  <a:pt x="1203018" y="0"/>
                </a:lnTo>
                <a:lnTo>
                  <a:pt x="1203018" y="971164"/>
                </a:lnTo>
                <a:lnTo>
                  <a:pt x="0" y="971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777368">
            <a:off x="38196" y="-186767"/>
            <a:ext cx="899163" cy="899163"/>
          </a:xfrm>
          <a:custGeom>
            <a:avLst/>
            <a:gdLst/>
            <a:ahLst/>
            <a:cxnLst/>
            <a:rect r="r" b="b" t="t" l="l"/>
            <a:pathLst>
              <a:path h="899163" w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4855143">
            <a:off x="2552951" y="-504013"/>
            <a:ext cx="980101" cy="1684548"/>
          </a:xfrm>
          <a:custGeom>
            <a:avLst/>
            <a:gdLst/>
            <a:ahLst/>
            <a:cxnLst/>
            <a:rect r="r" b="b" t="t" l="l"/>
            <a:pathLst>
              <a:path h="1684548" w="980101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905822">
            <a:off x="15279370" y="68103"/>
            <a:ext cx="1085796" cy="687013"/>
          </a:xfrm>
          <a:custGeom>
            <a:avLst/>
            <a:gdLst/>
            <a:ahLst/>
            <a:cxnLst/>
            <a:rect r="r" b="b" t="t" l="l"/>
            <a:pathLst>
              <a:path h="687013" w="1085796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413241">
            <a:off x="17729542" y="107732"/>
            <a:ext cx="793884" cy="854474"/>
          </a:xfrm>
          <a:custGeom>
            <a:avLst/>
            <a:gdLst/>
            <a:ahLst/>
            <a:cxnLst/>
            <a:rect r="r" b="b" t="t" l="l"/>
            <a:pathLst>
              <a:path h="854474" w="79388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800185">
            <a:off x="12866118" y="-97571"/>
            <a:ext cx="988688" cy="1041721"/>
          </a:xfrm>
          <a:custGeom>
            <a:avLst/>
            <a:gdLst/>
            <a:ahLst/>
            <a:cxnLst/>
            <a:rect r="r" b="b" t="t" l="l"/>
            <a:pathLst>
              <a:path h="1041721" w="988688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3978358">
            <a:off x="238843" y="9178221"/>
            <a:ext cx="746338" cy="1282768"/>
          </a:xfrm>
          <a:custGeom>
            <a:avLst/>
            <a:gdLst/>
            <a:ahLst/>
            <a:cxnLst/>
            <a:rect r="r" b="b" t="t" l="l"/>
            <a:pathLst>
              <a:path h="1282768" w="74633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669255">
            <a:off x="2771887" y="9624145"/>
            <a:ext cx="1193595" cy="1165383"/>
          </a:xfrm>
          <a:custGeom>
            <a:avLst/>
            <a:gdLst/>
            <a:ahLst/>
            <a:cxnLst/>
            <a:rect r="r" b="b" t="t" l="l"/>
            <a:pathLst>
              <a:path h="1165383" w="1193595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74905">
            <a:off x="17149404" y="9221212"/>
            <a:ext cx="1411269" cy="1168502"/>
          </a:xfrm>
          <a:custGeom>
            <a:avLst/>
            <a:gdLst/>
            <a:ahLst/>
            <a:cxnLst/>
            <a:rect r="r" b="b" t="t" l="l"/>
            <a:pathLst>
              <a:path h="1168502" w="1411269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142565">
            <a:off x="14224869" y="9490438"/>
            <a:ext cx="1520228" cy="961890"/>
          </a:xfrm>
          <a:custGeom>
            <a:avLst/>
            <a:gdLst/>
            <a:ahLst/>
            <a:cxnLst/>
            <a:rect r="r" b="b" t="t" l="l"/>
            <a:pathLst>
              <a:path h="961890" w="1520228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8244800">
            <a:off x="5617287" y="9362189"/>
            <a:ext cx="823682" cy="886546"/>
          </a:xfrm>
          <a:custGeom>
            <a:avLst/>
            <a:gdLst/>
            <a:ahLst/>
            <a:cxnLst/>
            <a:rect r="r" b="b" t="t" l="l"/>
            <a:pathLst>
              <a:path h="886546" w="823682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2275575">
            <a:off x="11490408" y="9355593"/>
            <a:ext cx="890883" cy="1310122"/>
          </a:xfrm>
          <a:custGeom>
            <a:avLst/>
            <a:gdLst/>
            <a:ahLst/>
            <a:cxnLst/>
            <a:rect r="r" b="b" t="t" l="l"/>
            <a:pathLst>
              <a:path h="1310122" w="890883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362912">
            <a:off x="8180559" y="9714910"/>
            <a:ext cx="1618500" cy="591488"/>
          </a:xfrm>
          <a:custGeom>
            <a:avLst/>
            <a:gdLst/>
            <a:ahLst/>
            <a:cxnLst/>
            <a:rect r="r" b="b" t="t" l="l"/>
            <a:pathLst>
              <a:path h="591488" w="1618500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830028" y="3110375"/>
            <a:ext cx="6701954" cy="5234244"/>
          </a:xfrm>
          <a:custGeom>
            <a:avLst/>
            <a:gdLst/>
            <a:ahLst/>
            <a:cxnLst/>
            <a:rect r="r" b="b" t="t" l="l"/>
            <a:pathLst>
              <a:path h="5234244" w="6701954">
                <a:moveTo>
                  <a:pt x="0" y="0"/>
                </a:moveTo>
                <a:lnTo>
                  <a:pt x="6701953" y="0"/>
                </a:lnTo>
                <a:lnTo>
                  <a:pt x="6701953" y="5234244"/>
                </a:lnTo>
                <a:lnTo>
                  <a:pt x="0" y="5234244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100820" y="1538340"/>
            <a:ext cx="12304223" cy="1135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 spc="-288" b="true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Penyelesaian: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49288" y="3159495"/>
            <a:ext cx="7870912" cy="1610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Luas Permukaan = luas alas + jumlah luas sisi tegak</a:t>
            </a:r>
          </a:p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L</a:t>
            </a: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uas alas = sisi x sisi = 10 x 10 = 100 cm2</a:t>
            </a:r>
          </a:p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jumlah luas sisi tegak = jumlah luas segitiga sisi tegak </a:t>
            </a:r>
          </a:p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=4 x luas segitiga QRT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49288" y="5171974"/>
            <a:ext cx="7870912" cy="3172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dengan perhitungan pytagoras segitiga TOB, maka tinggi BT adalah 13 cm. Sehingga, l</a:t>
            </a: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uas segitiga QRT = 1/2 x QR x BT </a:t>
            </a:r>
          </a:p>
          <a:p>
            <a:pPr algn="l">
              <a:lnSpc>
                <a:spcPts val="3104"/>
              </a:lnSpc>
            </a:pPr>
          </a:p>
          <a:p>
            <a:pPr algn="l">
              <a:lnSpc>
                <a:spcPts val="3104"/>
              </a:lnSpc>
            </a:pPr>
          </a:p>
          <a:p>
            <a:pPr algn="l">
              <a:lnSpc>
                <a:spcPts val="3104"/>
              </a:lnSpc>
            </a:pPr>
          </a:p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jumlah luas sisi tegak = 4 x luas segitiga QRT</a:t>
            </a:r>
          </a:p>
          <a:p>
            <a:pPr algn="l">
              <a:lnSpc>
                <a:spcPts val="3104"/>
              </a:lnSpc>
            </a:pPr>
          </a:p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Jadi, luas permukaan limas = 100 + 260 = 360 cm2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940697" y="5947112"/>
            <a:ext cx="2754813" cy="82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 Light"/>
                <a:ea typeface="Gaegu Light"/>
                <a:cs typeface="Gaegu Light"/>
                <a:sym typeface="Gaegu Light"/>
              </a:rPr>
              <a:t>=1/2 x 10 x 13 </a:t>
            </a:r>
          </a:p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 Light"/>
                <a:ea typeface="Gaegu Light"/>
                <a:cs typeface="Gaegu Light"/>
                <a:sym typeface="Gaegu Light"/>
              </a:rPr>
              <a:t>= 65 cm2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649016" y="7533201"/>
            <a:ext cx="2754813" cy="438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04"/>
              </a:lnSpc>
            </a:pPr>
            <a:r>
              <a:rPr lang="en-US" sz="2217" spc="-88">
                <a:solidFill>
                  <a:srgbClr val="FFFFFF"/>
                </a:solidFill>
                <a:latin typeface="Gaegu Light"/>
                <a:ea typeface="Gaegu Light"/>
                <a:cs typeface="Gaegu Light"/>
                <a:sym typeface="Gaegu Light"/>
              </a:rPr>
              <a:t> = 4 x 65 = 260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2209751" y="1466728"/>
            <a:ext cx="4230341" cy="1316703"/>
            <a:chOff x="0" y="0"/>
            <a:chExt cx="5640454" cy="175560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3884850" y="0"/>
              <a:ext cx="1755605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881092" y="0"/>
              <a:ext cx="1765069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65069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/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681338" cy="1722241"/>
            </a:xfrm>
            <a:custGeom>
              <a:avLst/>
              <a:gdLst/>
              <a:ahLst/>
              <a:cxnLst/>
              <a:rect r="r" b="b" t="t" l="l"/>
              <a:pathLst>
                <a:path h="1722241" w="1681338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9336" y="1600563"/>
            <a:ext cx="7986129" cy="7085874"/>
          </a:xfrm>
          <a:custGeom>
            <a:avLst/>
            <a:gdLst/>
            <a:ahLst/>
            <a:cxnLst/>
            <a:rect r="r" b="b" t="t" l="l"/>
            <a:pathLst>
              <a:path h="7085874" w="7986129">
                <a:moveTo>
                  <a:pt x="0" y="0"/>
                </a:moveTo>
                <a:lnTo>
                  <a:pt x="7986129" y="0"/>
                </a:lnTo>
                <a:lnTo>
                  <a:pt x="7986129" y="7085874"/>
                </a:lnTo>
                <a:lnTo>
                  <a:pt x="0" y="7085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5061" y="2752799"/>
            <a:ext cx="6333727" cy="2732892"/>
            <a:chOff x="0" y="0"/>
            <a:chExt cx="8444970" cy="364385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639286"/>
              <a:ext cx="8444970" cy="10147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spc="-84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Limas termasuk ke dalam jenis bangun ruang sehingga memiliki besaran volume.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38100"/>
              <a:ext cx="8444970" cy="15011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b="true" sz="7200" spc="-288">
                  <a:solidFill>
                    <a:srgbClr val="FFFFFF"/>
                  </a:solidFill>
                  <a:latin typeface="Gaegu Bold"/>
                  <a:ea typeface="Gaegu Bold"/>
                  <a:cs typeface="Gaegu Bold"/>
                  <a:sym typeface="Gaegu Bold"/>
                </a:rPr>
                <a:t>Volume Limas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77995"/>
              <a:ext cx="8444970" cy="641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FBE675"/>
                  </a:solidFill>
                  <a:latin typeface="Drukaatie Burti"/>
                  <a:ea typeface="Drukaatie Burti"/>
                  <a:cs typeface="Drukaatie Burti"/>
                  <a:sym typeface="Drukaatie Burti"/>
                </a:rPr>
                <a:t>Volume Limas = ⅓ x Luas alas x tinggi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9273171" y="1600563"/>
            <a:ext cx="7986129" cy="7085874"/>
          </a:xfrm>
          <a:custGeom>
            <a:avLst/>
            <a:gdLst/>
            <a:ahLst/>
            <a:cxnLst/>
            <a:rect r="r" b="b" t="t" l="l"/>
            <a:pathLst>
              <a:path h="7085874" w="7986129">
                <a:moveTo>
                  <a:pt x="0" y="0"/>
                </a:moveTo>
                <a:lnTo>
                  <a:pt x="7986129" y="0"/>
                </a:lnTo>
                <a:lnTo>
                  <a:pt x="7986129" y="7085874"/>
                </a:lnTo>
                <a:lnTo>
                  <a:pt x="0" y="70858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941515" y="2657549"/>
            <a:ext cx="6333727" cy="1156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</a:p>
          <a:p>
            <a:pPr algn="ctr">
              <a:lnSpc>
                <a:spcPts val="2940"/>
              </a:lnSpc>
            </a:pPr>
            <a:r>
              <a:rPr lang="en-US" sz="2100" spc="-84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Tentukan volume limas segitiga sisi dengan luas alas 50 cm2 dengan tinggi limas 12 cm.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41515" y="2548011"/>
            <a:ext cx="6333727" cy="521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b="true" sz="3300" spc="-132">
                <a:solidFill>
                  <a:srgbClr val="FFFFFF"/>
                </a:solidFill>
                <a:latin typeface="Gaegu Bold"/>
                <a:ea typeface="Gaegu Bold"/>
                <a:cs typeface="Gaegu Bold"/>
                <a:sym typeface="Gaegu Bold"/>
              </a:rPr>
              <a:t>Contoh Soal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941515" y="4071736"/>
            <a:ext cx="6333727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BE675"/>
                </a:solidFill>
                <a:latin typeface="Drukaatie Burti"/>
                <a:ea typeface="Drukaatie Burti"/>
                <a:cs typeface="Drukaatie Burti"/>
                <a:sym typeface="Drukaatie Burti"/>
              </a:rPr>
              <a:t>Penyelesaian:</a:t>
            </a:r>
          </a:p>
        </p:txBody>
      </p:sp>
      <p:sp>
        <p:nvSpPr>
          <p:cNvPr name="Freeform 11" id="11"/>
          <p:cNvSpPr/>
          <p:nvPr/>
        </p:nvSpPr>
        <p:spPr>
          <a:xfrm flipH="true" flipV="false" rot="4926941">
            <a:off x="7012561" y="9300964"/>
            <a:ext cx="965999" cy="1660311"/>
          </a:xfrm>
          <a:custGeom>
            <a:avLst/>
            <a:gdLst/>
            <a:ahLst/>
            <a:cxnLst/>
            <a:rect r="r" b="b" t="t" l="l"/>
            <a:pathLst>
              <a:path h="1660311" w="965999">
                <a:moveTo>
                  <a:pt x="965999" y="0"/>
                </a:moveTo>
                <a:lnTo>
                  <a:pt x="0" y="0"/>
                </a:lnTo>
                <a:lnTo>
                  <a:pt x="0" y="1660311"/>
                </a:lnTo>
                <a:lnTo>
                  <a:pt x="965999" y="1660311"/>
                </a:lnTo>
                <a:lnTo>
                  <a:pt x="9659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211809">
            <a:off x="17398239" y="8304172"/>
            <a:ext cx="1029690" cy="1108276"/>
          </a:xfrm>
          <a:custGeom>
            <a:avLst/>
            <a:gdLst/>
            <a:ahLst/>
            <a:cxnLst/>
            <a:rect r="r" b="b" t="t" l="l"/>
            <a:pathLst>
              <a:path h="1108276" w="1029690">
                <a:moveTo>
                  <a:pt x="0" y="0"/>
                </a:moveTo>
                <a:lnTo>
                  <a:pt x="1029690" y="0"/>
                </a:lnTo>
                <a:lnTo>
                  <a:pt x="1029690" y="1108276"/>
                </a:lnTo>
                <a:lnTo>
                  <a:pt x="0" y="11082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488984">
            <a:off x="17251383" y="-220648"/>
            <a:ext cx="1334812" cy="1357018"/>
          </a:xfrm>
          <a:custGeom>
            <a:avLst/>
            <a:gdLst/>
            <a:ahLst/>
            <a:cxnLst/>
            <a:rect r="r" b="b" t="t" l="l"/>
            <a:pathLst>
              <a:path h="1357018" w="1334812">
                <a:moveTo>
                  <a:pt x="0" y="0"/>
                </a:moveTo>
                <a:lnTo>
                  <a:pt x="1334813" y="0"/>
                </a:lnTo>
                <a:lnTo>
                  <a:pt x="1334813" y="1357018"/>
                </a:lnTo>
                <a:lnTo>
                  <a:pt x="0" y="1357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399999">
            <a:off x="-718943" y="2698503"/>
            <a:ext cx="1437885" cy="1160765"/>
          </a:xfrm>
          <a:custGeom>
            <a:avLst/>
            <a:gdLst/>
            <a:ahLst/>
            <a:cxnLst/>
            <a:rect r="r" b="b" t="t" l="l"/>
            <a:pathLst>
              <a:path h="1160765" w="1437885">
                <a:moveTo>
                  <a:pt x="0" y="0"/>
                </a:moveTo>
                <a:lnTo>
                  <a:pt x="1437886" y="0"/>
                </a:lnTo>
                <a:lnTo>
                  <a:pt x="1437886" y="1160766"/>
                </a:lnTo>
                <a:lnTo>
                  <a:pt x="0" y="1160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3800185">
            <a:off x="4282494" y="-640957"/>
            <a:ext cx="1379814" cy="1453827"/>
          </a:xfrm>
          <a:custGeom>
            <a:avLst/>
            <a:gdLst/>
            <a:ahLst/>
            <a:cxnLst/>
            <a:rect r="r" b="b" t="t" l="l"/>
            <a:pathLst>
              <a:path h="1453827" w="1379814">
                <a:moveTo>
                  <a:pt x="0" y="0"/>
                </a:moveTo>
                <a:lnTo>
                  <a:pt x="1379814" y="0"/>
                </a:lnTo>
                <a:lnTo>
                  <a:pt x="1379814" y="1453827"/>
                </a:lnTo>
                <a:lnTo>
                  <a:pt x="0" y="14538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900239" y="4558302"/>
            <a:ext cx="6333727" cy="3013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84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Diketahui:</a:t>
            </a:r>
          </a:p>
          <a:p>
            <a:pPr algn="just">
              <a:lnSpc>
                <a:spcPts val="2940"/>
              </a:lnSpc>
            </a:pPr>
            <a:r>
              <a:rPr lang="en-US" sz="2100" spc="-84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luas alas = 50 cm2</a:t>
            </a:r>
          </a:p>
          <a:p>
            <a:pPr algn="just">
              <a:lnSpc>
                <a:spcPts val="2940"/>
              </a:lnSpc>
            </a:pPr>
            <a:r>
              <a:rPr lang="en-US" sz="2100" spc="-84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tinggi limas = 12 cm</a:t>
            </a:r>
          </a:p>
          <a:p>
            <a:pPr algn="just">
              <a:lnSpc>
                <a:spcPts val="2940"/>
              </a:lnSpc>
            </a:pPr>
          </a:p>
          <a:p>
            <a:pPr algn="just">
              <a:lnSpc>
                <a:spcPts val="2940"/>
              </a:lnSpc>
            </a:pPr>
            <a:r>
              <a:rPr lang="en-US" sz="2100" spc="-84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Volume limas = 1/3 x luas alas x t limas</a:t>
            </a:r>
          </a:p>
          <a:p>
            <a:pPr algn="just">
              <a:lnSpc>
                <a:spcPts val="2940"/>
              </a:lnSpc>
            </a:pPr>
            <a:r>
              <a:rPr lang="en-US" sz="2100" spc="-84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= 1/3 x 50 x 12 = 200 cm3</a:t>
            </a:r>
          </a:p>
          <a:p>
            <a:pPr algn="ctr">
              <a:lnSpc>
                <a:spcPts val="2940"/>
              </a:lnSpc>
            </a:pPr>
          </a:p>
          <a:p>
            <a:pPr algn="l">
              <a:lnSpc>
                <a:spcPts val="2940"/>
              </a:lnSpc>
            </a:pPr>
            <a:r>
              <a:rPr lang="en-US" sz="2100" spc="-84">
                <a:solidFill>
                  <a:srgbClr val="FFFFFF"/>
                </a:solidFill>
                <a:latin typeface="Gaegu"/>
                <a:ea typeface="Gaegu"/>
                <a:cs typeface="Gaegu"/>
                <a:sym typeface="Gaegu"/>
              </a:rPr>
              <a:t>Jadi, volume limas segiempat tersebut adalah 200 cm3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2520959" y="85957"/>
            <a:ext cx="4230341" cy="1316703"/>
            <a:chOff x="0" y="0"/>
            <a:chExt cx="5640454" cy="175560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3884850" y="0"/>
              <a:ext cx="1755605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55605">
                  <a:moveTo>
                    <a:pt x="0" y="0"/>
                  </a:moveTo>
                  <a:lnTo>
                    <a:pt x="1755604" y="0"/>
                  </a:lnTo>
                  <a:lnTo>
                    <a:pt x="1755604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881092" y="0"/>
              <a:ext cx="1765069" cy="1755605"/>
            </a:xfrm>
            <a:custGeom>
              <a:avLst/>
              <a:gdLst/>
              <a:ahLst/>
              <a:cxnLst/>
              <a:rect r="r" b="b" t="t" l="l"/>
              <a:pathLst>
                <a:path h="1755605" w="1765069">
                  <a:moveTo>
                    <a:pt x="0" y="0"/>
                  </a:moveTo>
                  <a:lnTo>
                    <a:pt x="1765069" y="0"/>
                  </a:lnTo>
                  <a:lnTo>
                    <a:pt x="1765069" y="1755605"/>
                  </a:lnTo>
                  <a:lnTo>
                    <a:pt x="0" y="17556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81338" cy="1722241"/>
            </a:xfrm>
            <a:custGeom>
              <a:avLst/>
              <a:gdLst/>
              <a:ahLst/>
              <a:cxnLst/>
              <a:rect r="r" b="b" t="t" l="l"/>
              <a:pathLst>
                <a:path h="1722241" w="1681338">
                  <a:moveTo>
                    <a:pt x="0" y="0"/>
                  </a:moveTo>
                  <a:lnTo>
                    <a:pt x="1681338" y="0"/>
                  </a:lnTo>
                  <a:lnTo>
                    <a:pt x="1681338" y="1722241"/>
                  </a:lnTo>
                  <a:lnTo>
                    <a:pt x="0" y="1722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DAGVoN-CtNw</dc:identifier>
  <dcterms:modified xsi:type="dcterms:W3CDTF">2011-08-01T06:04:30Z</dcterms:modified>
  <cp:revision>1</cp:revision>
  <dc:title>Presentasi Pendidikan Orientasi Kelas Matematika Papan Tulis</dc:title>
</cp:coreProperties>
</file>