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9"/>
  </p:notesMasterIdLst>
  <p:handoutMasterIdLst>
    <p:handoutMasterId r:id="rId10"/>
  </p:handoutMasterIdLst>
  <p:sldIdLst>
    <p:sldId id="345" r:id="rId2"/>
    <p:sldId id="309" r:id="rId3"/>
    <p:sldId id="310" r:id="rId4"/>
    <p:sldId id="308" r:id="rId5"/>
    <p:sldId id="358" r:id="rId6"/>
    <p:sldId id="306" r:id="rId7"/>
    <p:sldId id="30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62" autoAdjust="0"/>
    <p:restoredTop sz="94660"/>
  </p:normalViewPr>
  <p:slideViewPr>
    <p:cSldViewPr>
      <p:cViewPr varScale="1">
        <p:scale>
          <a:sx n="98" d="100"/>
          <a:sy n="98" d="100"/>
        </p:scale>
        <p:origin x="360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fld id="{E6CDFE4A-A288-456F-8932-782012A26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0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085EC-E1D3-6446-B8B7-14966A6F6100}" type="datetimeFigureOut">
              <a:rPr lang="en-US" smtClean="0"/>
              <a:t>10/6/20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51E3C-1418-2A48-AE70-3AF2D90B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7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880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300">
                <a:latin typeface="Arial" panose="020B0604020202020204" pitchFamily="34" charset="0"/>
              </a:rPr>
              <a:t>Persamaan Diferensial Biasa</a:t>
            </a:r>
          </a:p>
        </p:txBody>
      </p:sp>
      <p:sp>
        <p:nvSpPr>
          <p:cNvPr id="880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DB986B3-2BF0-4B21-B3A0-EB11A7E559CF}" type="datetime1">
              <a:rPr lang="en-US" sz="1300" smtClean="0">
                <a:latin typeface="Arial" panose="020B0604020202020204" pitchFamily="34" charset="0"/>
              </a:rPr>
              <a:pPr/>
              <a:t>10/6/20</a:t>
            </a:fld>
            <a:endParaRPr lang="en-US" sz="1300">
              <a:latin typeface="Arial" panose="020B0604020202020204" pitchFamily="34" charset="0"/>
            </a:endParaRPr>
          </a:p>
        </p:txBody>
      </p:sp>
      <p:sp>
        <p:nvSpPr>
          <p:cNvPr id="8807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79F3A0D-F35E-4B47-BAD5-EF94BD26CF38}" type="slidenum">
              <a:rPr lang="en-US" sz="1300">
                <a:latin typeface="Arial" panose="020B0604020202020204" pitchFamily="34" charset="0"/>
              </a:rPr>
              <a:pPr/>
              <a:t>2</a:t>
            </a:fld>
            <a:endParaRPr lang="en-US" sz="13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079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880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300">
                <a:latin typeface="Arial" panose="020B0604020202020204" pitchFamily="34" charset="0"/>
              </a:rPr>
              <a:t>Persamaan Diferensial Biasa</a:t>
            </a:r>
          </a:p>
        </p:txBody>
      </p:sp>
      <p:sp>
        <p:nvSpPr>
          <p:cNvPr id="880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DB986B3-2BF0-4B21-B3A0-EB11A7E559CF}" type="datetime1">
              <a:rPr lang="en-US" sz="1300" smtClean="0">
                <a:latin typeface="Arial" panose="020B0604020202020204" pitchFamily="34" charset="0"/>
              </a:rPr>
              <a:pPr/>
              <a:t>10/6/20</a:t>
            </a:fld>
            <a:endParaRPr lang="en-US" sz="1300">
              <a:latin typeface="Arial" panose="020B0604020202020204" pitchFamily="34" charset="0"/>
            </a:endParaRPr>
          </a:p>
        </p:txBody>
      </p:sp>
      <p:sp>
        <p:nvSpPr>
          <p:cNvPr id="8807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79F3A0D-F35E-4B47-BAD5-EF94BD26CF38}" type="slidenum">
              <a:rPr lang="en-US" sz="1300">
                <a:latin typeface="Arial" panose="020B0604020202020204" pitchFamily="34" charset="0"/>
              </a:rPr>
              <a:pPr/>
              <a:t>3</a:t>
            </a:fld>
            <a:endParaRPr lang="en-US" sz="13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114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>
              <a:defRPr/>
            </a:pPr>
            <a:fld id="{7B869E31-72AA-4868-A67D-724D1EF412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3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3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2866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7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8110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80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91C6C-14E0-40E7-AA98-1F614A0AAD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5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7E652-20E7-4D42-9C0A-8C09243AF8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1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0194C5-2FD3-488B-AF65-8A36BA5719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2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19023BD9-1353-4567-8CD8-C695CC1140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0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8952C477-DABE-41FF-A93D-DD9F8C16CC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30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7492EFD4-D249-4DB5-9EBD-EA8D7ECA97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216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007C6-7D7D-41B3-B1FD-4939452AA1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5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10324-F066-44D8-A511-84D6D814A8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4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7DED33-D115-47A6-996D-849E0A9A3A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506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CE732BEE-34A5-4433-889B-E2DA22B39B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4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1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5164" y="762000"/>
            <a:ext cx="10101539" cy="4219194"/>
          </a:xfrm>
        </p:spPr>
        <p:txBody>
          <a:bodyPr>
            <a:normAutofit/>
          </a:bodyPr>
          <a:lstStyle/>
          <a:p>
            <a:r>
              <a:rPr lang="id-ID" sz="5000" b="1" dirty="0" err="1"/>
              <a:t>Ordinary</a:t>
            </a:r>
            <a:r>
              <a:rPr lang="id-ID" sz="5000" b="1" dirty="0"/>
              <a:t> </a:t>
            </a:r>
            <a:r>
              <a:rPr lang="id-ID" sz="5000" b="1" dirty="0" err="1"/>
              <a:t>Differential</a:t>
            </a:r>
            <a:r>
              <a:rPr lang="id-ID" sz="5000" b="1" dirty="0"/>
              <a:t> </a:t>
            </a:r>
            <a:r>
              <a:rPr lang="id-ID" sz="5000" b="1" dirty="0" err="1"/>
              <a:t>Equations</a:t>
            </a:r>
            <a:br>
              <a:rPr lang="id-ID" sz="5000" dirty="0"/>
            </a:br>
            <a:r>
              <a:rPr lang="id-ID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Homogenous</a:t>
            </a:r>
            <a:r>
              <a:rPr lang="id-ID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Equations</a:t>
            </a:r>
            <a:br>
              <a:rPr lang="id-ID" sz="5000" dirty="0"/>
            </a:br>
            <a:r>
              <a:rPr lang="id-ID" sz="2400" b="1" dirty="0"/>
              <a:t>Abadi</a:t>
            </a:r>
            <a:br>
              <a:rPr lang="id-ID" sz="2400" b="1" dirty="0"/>
            </a:br>
            <a:r>
              <a:rPr lang="id-ID" sz="2400" b="1" dirty="0"/>
              <a:t>Universitas Negeri Surabaya</a:t>
            </a:r>
            <a:br>
              <a:rPr lang="id-ID" sz="5000" dirty="0"/>
            </a:br>
            <a:endParaRPr lang="id-ID" sz="5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3" y="4861112"/>
            <a:ext cx="2257425" cy="2019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1319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742319-0D88-4D4D-B6D7-D406AF1337BC}" type="slidenum">
              <a:rPr lang="en-US" sz="1000">
                <a:latin typeface="Arial" panose="020B0604020202020204" pitchFamily="34" charset="0"/>
              </a:rPr>
              <a:pPr/>
              <a:t>2</a:t>
            </a:fld>
            <a:endParaRPr lang="en-US" sz="100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9818" name="Rectangle 10"/>
              <p:cNvSpPr>
                <a:spLocks noChangeArrowheads="1"/>
              </p:cNvSpPr>
              <p:nvPr/>
            </p:nvSpPr>
            <p:spPr bwMode="auto">
              <a:xfrm>
                <a:off x="1942093" y="1600200"/>
                <a:ext cx="8715375" cy="3124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447675" indent="-4476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70000"/>
                </a:pPr>
                <a:r>
                  <a:rPr lang="en-US" sz="2000" dirty="0">
                    <a:latin typeface="+mn-lt"/>
                  </a:rPr>
                  <a:t>A function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+mn-lt"/>
                  </a:rPr>
                  <a:t> is called a </a:t>
                </a:r>
                <a:r>
                  <a:rPr lang="en-US" sz="2000" b="1" dirty="0">
                    <a:solidFill>
                      <a:srgbClr val="0033CC"/>
                    </a:solidFill>
                    <a:latin typeface="+mn-lt"/>
                  </a:rPr>
                  <a:t>homogeneous function </a:t>
                </a:r>
                <a:r>
                  <a:rPr lang="en-US" sz="2000" dirty="0">
                    <a:solidFill>
                      <a:srgbClr val="0033CC"/>
                    </a:solidFill>
                    <a:latin typeface="+mn-lt"/>
                  </a:rPr>
                  <a:t>of the degree n</a:t>
                </a:r>
                <a:r>
                  <a:rPr lang="en-US" sz="2000" dirty="0">
                    <a:latin typeface="+mn-lt"/>
                  </a:rPr>
                  <a:t> </a:t>
                </a:r>
              </a:p>
              <a:p>
                <a:pPr eaLnBrk="1" hangingPunct="1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None/>
                </a:pPr>
                <a:r>
                  <a:rPr lang="en-US" sz="2000" dirty="0">
                    <a:latin typeface="+mn-lt"/>
                  </a:rPr>
                  <a:t>If the following relationship is valid for all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000" dirty="0">
                    <a:latin typeface="+mn-lt"/>
                  </a:rPr>
                  <a:t> :</a:t>
                </a:r>
              </a:p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7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>
                  <a:latin typeface="+mn-lt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sz="2000" dirty="0">
                    <a:latin typeface="+mn-lt"/>
                  </a:rPr>
                  <a:t>Example: 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2000" dirty="0">
                    <a:latin typeface="+mn-lt"/>
                  </a:rPr>
                  <a:t>is these following function homogenous? If so, in what order?</a:t>
                </a:r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+mn-lt"/>
                        </a:rPr>
                        <m:t>𝑓</m:t>
                      </m:r>
                      <m:d>
                        <m:dPr>
                          <m:ctrlPr>
                            <a:rPr lang="en-US" sz="2000" i="1">
                              <a:latin typeface="+mn-lt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+mn-lt"/>
                            </a:rPr>
                            <m:t>𝑥</m:t>
                          </m:r>
                          <m:r>
                            <a:rPr lang="en-US" sz="2000" i="1">
                              <a:latin typeface="+mn-lt"/>
                            </a:rPr>
                            <m:t>,</m:t>
                          </m:r>
                          <m:r>
                            <a:rPr lang="en-US" sz="2000" i="1">
                              <a:latin typeface="+mn-lt"/>
                            </a:rPr>
                            <m:t>𝑦</m:t>
                          </m:r>
                        </m:e>
                      </m:d>
                      <m:r>
                        <a:rPr lang="en-US" sz="2000" i="1">
                          <a:latin typeface="+mn-lt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+mn-lt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+mn-lt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+mn-lt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+mn-lt"/>
                        </a:rPr>
                        <m:t>+2</m:t>
                      </m:r>
                      <m:r>
                        <a:rPr lang="en-US" sz="2000" i="1">
                          <a:latin typeface="+mn-lt"/>
                        </a:rPr>
                        <m:t>𝑥𝑦</m:t>
                      </m:r>
                    </m:oMath>
                  </m:oMathPara>
                </a14:m>
                <a:endParaRPr lang="en-US" sz="2000" dirty="0">
                  <a:latin typeface="+mn-lt"/>
                </a:endParaRPr>
              </a:p>
              <a:p>
                <a:pPr>
                  <a:spcBef>
                    <a:spcPct val="50000"/>
                  </a:spcBef>
                </a:pPr>
                <a:endParaRPr lang="en-US" sz="2000" dirty="0"/>
              </a:p>
              <a:p>
                <a:pPr>
                  <a:spcBef>
                    <a:spcPct val="20000"/>
                  </a:spcBef>
                  <a:buClr>
                    <a:schemeClr val="accent1"/>
                  </a:buClr>
                  <a:buSzPct val="70000"/>
                </a:pPr>
                <a:endParaRPr lang="en-US" sz="2000" dirty="0">
                  <a:latin typeface="+mn-lt"/>
                </a:endParaRPr>
              </a:p>
              <a:p>
                <a:pPr eaLnBrk="1" hangingPunct="1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None/>
                </a:pPr>
                <a:endParaRPr lang="en-US" sz="2000" dirty="0">
                  <a:latin typeface="Berlin Sans FB" panose="020E0602020502020306" pitchFamily="34" charset="0"/>
                </a:endParaRPr>
              </a:p>
            </p:txBody>
          </p:sp>
        </mc:Choice>
        <mc:Fallback>
          <p:sp>
            <p:nvSpPr>
              <p:cNvPr id="119818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42093" y="1600200"/>
                <a:ext cx="8715375" cy="3124200"/>
              </a:xfrm>
              <a:prstGeom prst="rect">
                <a:avLst/>
              </a:prstGeom>
              <a:blipFill>
                <a:blip r:embed="rId3"/>
                <a:stretch>
                  <a:fillRect l="-728" t="-81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6"/>
          <p:cNvSpPr txBox="1">
            <a:spLocks noChangeArrowheads="1"/>
          </p:cNvSpPr>
          <p:nvPr/>
        </p:nvSpPr>
        <p:spPr>
          <a:xfrm>
            <a:off x="1913790" y="317958"/>
            <a:ext cx="10820400" cy="830595"/>
          </a:xfrm>
          <a:prstGeom prst="rect">
            <a:avLst/>
          </a:prstGeom>
          <a:noFill/>
          <a:ln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2125D7"/>
                </a:solidFill>
              </a:rPr>
              <a:t>Homogeneous function</a:t>
            </a:r>
            <a:br>
              <a:rPr lang="en-US" sz="3600" dirty="0">
                <a:solidFill>
                  <a:srgbClr val="2125D7"/>
                </a:solidFill>
              </a:rPr>
            </a:br>
            <a:endParaRPr lang="en-US" sz="3600" dirty="0">
              <a:solidFill>
                <a:srgbClr val="2125D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04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9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9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9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9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9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742319-0D88-4D4D-B6D7-D406AF1337BC}" type="slidenum">
              <a:rPr lang="en-US" sz="1000">
                <a:latin typeface="Arial" panose="020B0604020202020204" pitchFamily="34" charset="0"/>
              </a:rPr>
              <a:pPr/>
              <a:t>3</a:t>
            </a:fld>
            <a:endParaRPr lang="en-US" sz="100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9847" name="Text Box 39"/>
              <p:cNvSpPr txBox="1">
                <a:spLocks noChangeArrowheads="1"/>
              </p:cNvSpPr>
              <p:nvPr/>
            </p:nvSpPr>
            <p:spPr bwMode="auto">
              <a:xfrm>
                <a:off x="1529870" y="1318886"/>
                <a:ext cx="9544530" cy="79299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endParaRPr lang="en-US" sz="1800" dirty="0">
                  <a:latin typeface="Arial Rounded MT Bold" panose="020F0704030504030204" pitchFamily="34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sz="2000" dirty="0">
                    <a:latin typeface="+mn-lt"/>
                  </a:rPr>
                  <a:t>Determine whether these following functions are homogenous? If so, in what order?</a:t>
                </a:r>
              </a:p>
              <a:p>
                <a:pPr marL="457200" indent="-457200">
                  <a:spcBef>
                    <a:spcPct val="50000"/>
                  </a:spcBef>
                  <a:buAutoNum type="arabicPeriod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+mn-lt"/>
                      </a:rPr>
                      <m:t>𝑔</m:t>
                    </m:r>
                    <m:d>
                      <m:dPr>
                        <m:ctrlPr>
                          <a:rPr lang="en-US" sz="2000" i="1">
                            <a:latin typeface="+mn-lt"/>
                          </a:rPr>
                        </m:ctrlPr>
                      </m:dPr>
                      <m:e>
                        <m:r>
                          <a:rPr lang="en-US" sz="2000" i="1">
                            <a:latin typeface="+mn-lt"/>
                          </a:rPr>
                          <m:t>𝑥</m:t>
                        </m:r>
                        <m:r>
                          <a:rPr lang="en-US" sz="2000" i="1">
                            <a:latin typeface="+mn-lt"/>
                          </a:rPr>
                          <m:t>,</m:t>
                        </m:r>
                        <m:r>
                          <a:rPr lang="en-US" sz="2000" i="1">
                            <a:latin typeface="+mn-lt"/>
                          </a:rPr>
                          <m:t>𝑦</m:t>
                        </m:r>
                      </m:e>
                    </m:d>
                    <m:r>
                      <a:rPr lang="en-US" sz="2000" i="1">
                        <a:latin typeface="+mn-lt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+mn-lt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+mn-lt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+mn-lt"/>
                          </a:rPr>
                          <m:t>𝑥</m:t>
                        </m:r>
                        <m:r>
                          <a:rPr lang="en-US" sz="2000" b="0" i="1" smtClean="0">
                            <a:latin typeface="+mn-lt"/>
                          </a:rPr>
                          <m:t>+</m:t>
                        </m:r>
                        <m:r>
                          <a:rPr lang="en-US" sz="2000" b="0" i="1" smtClean="0">
                            <a:latin typeface="+mn-lt"/>
                          </a:rPr>
                          <m:t>𝑦</m:t>
                        </m:r>
                      </m:den>
                    </m:f>
                  </m:oMath>
                </a14:m>
                <a:endParaRPr lang="en-US" sz="2000" dirty="0">
                  <a:latin typeface="+mn-lt"/>
                </a:endParaRPr>
              </a:p>
              <a:p>
                <a:pPr marL="457200" indent="-457200">
                  <a:spcBef>
                    <a:spcPct val="50000"/>
                  </a:spcBef>
                  <a:buAutoNum type="arabicPeriod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000" b="0" dirty="0">
                  <a:latin typeface="+mn-lt"/>
                </a:endParaRPr>
              </a:p>
              <a:p>
                <a:pPr marL="457200" indent="-457200">
                  <a:spcBef>
                    <a:spcPct val="50000"/>
                  </a:spcBef>
                  <a:buAutoNum type="arabicPeriod"/>
                </a:pPr>
                <a:r>
                  <a:rPr lang="en-US" sz="20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>
                  <a:latin typeface="+mn-lt"/>
                </a:endParaRPr>
              </a:p>
              <a:p>
                <a:pPr marL="457200" indent="-457200">
                  <a:spcBef>
                    <a:spcPct val="50000"/>
                  </a:spcBef>
                  <a:buAutoNum type="arabicPeriod"/>
                </a:pPr>
                <a:endParaRPr lang="en-US" sz="2000" dirty="0">
                  <a:latin typeface="+mn-lt"/>
                </a:endParaRPr>
              </a:p>
              <a:p>
                <a:pPr>
                  <a:spcBef>
                    <a:spcPct val="50000"/>
                  </a:spcBef>
                </a:pPr>
                <a:endParaRPr lang="en-US" sz="1800" dirty="0"/>
              </a:p>
              <a:p>
                <a:pPr>
                  <a:spcBef>
                    <a:spcPct val="50000"/>
                  </a:spcBef>
                </a:pPr>
                <a:endParaRPr lang="en-US" sz="1800" dirty="0">
                  <a:latin typeface="Arial Rounded MT Bold" panose="020F0704030504030204" pitchFamily="34" charset="0"/>
                </a:endParaRPr>
              </a:p>
              <a:p>
                <a:pPr>
                  <a:spcBef>
                    <a:spcPct val="50000"/>
                  </a:spcBef>
                </a:pPr>
                <a:endParaRPr lang="en-US" sz="1800" dirty="0">
                  <a:latin typeface="Arial Rounded MT Bold" panose="020F0704030504030204" pitchFamily="34" charset="0"/>
                </a:endParaRPr>
              </a:p>
              <a:p>
                <a:pPr>
                  <a:spcBef>
                    <a:spcPct val="50000"/>
                  </a:spcBef>
                </a:pPr>
                <a:endParaRPr lang="en-US" sz="1800" dirty="0">
                  <a:latin typeface="Arial Rounded MT Bold" panose="020F0704030504030204" pitchFamily="34" charset="0"/>
                </a:endParaRPr>
              </a:p>
              <a:p>
                <a:pPr>
                  <a:spcBef>
                    <a:spcPct val="50000"/>
                  </a:spcBef>
                </a:pPr>
                <a:endParaRPr lang="en-US" sz="1800" dirty="0">
                  <a:latin typeface="Arial Rounded MT Bold" panose="020F0704030504030204" pitchFamily="34" charset="0"/>
                </a:endParaRPr>
              </a:p>
              <a:p>
                <a:pPr>
                  <a:spcBef>
                    <a:spcPct val="50000"/>
                  </a:spcBef>
                </a:pPr>
                <a:endParaRPr lang="en-US" sz="1800" dirty="0">
                  <a:latin typeface="Arial Rounded MT Bold" panose="020F0704030504030204" pitchFamily="34" charset="0"/>
                </a:endParaRPr>
              </a:p>
              <a:p>
                <a:pPr>
                  <a:spcBef>
                    <a:spcPct val="50000"/>
                  </a:spcBef>
                </a:pPr>
                <a:endParaRPr lang="en-US" sz="1800" dirty="0">
                  <a:latin typeface="Arial Rounded MT Bold" panose="020F0704030504030204" pitchFamily="34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sz="1800" dirty="0">
                    <a:latin typeface="Arial Rounded MT Bold" panose="020F0704030504030204" pitchFamily="34" charset="0"/>
                  </a:rPr>
                  <a:t> </a:t>
                </a:r>
              </a:p>
              <a:p>
                <a:pPr>
                  <a:spcBef>
                    <a:spcPct val="50000"/>
                  </a:spcBef>
                </a:pPr>
                <a:endParaRPr lang="en-US" sz="1800" dirty="0">
                  <a:latin typeface="Arial Rounded MT Bold" panose="020F0704030504030204" pitchFamily="34" charset="0"/>
                </a:endParaRPr>
              </a:p>
              <a:p>
                <a:pPr>
                  <a:spcBef>
                    <a:spcPct val="50000"/>
                  </a:spcBef>
                </a:pPr>
                <a:endParaRPr lang="en-US" sz="1800" dirty="0">
                  <a:latin typeface="Arial Rounded MT Bold" panose="020F0704030504030204" pitchFamily="34" charset="0"/>
                </a:endParaRPr>
              </a:p>
            </p:txBody>
          </p:sp>
        </mc:Choice>
        <mc:Fallback>
          <p:sp>
            <p:nvSpPr>
              <p:cNvPr id="119847" name="Text 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9870" y="1318886"/>
                <a:ext cx="9544530" cy="7929928"/>
              </a:xfrm>
              <a:prstGeom prst="rect">
                <a:avLst/>
              </a:prstGeom>
              <a:blipFill>
                <a:blip r:embed="rId3"/>
                <a:stretch>
                  <a:fillRect l="-66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6"/>
          <p:cNvSpPr txBox="1">
            <a:spLocks noChangeArrowheads="1"/>
          </p:cNvSpPr>
          <p:nvPr/>
        </p:nvSpPr>
        <p:spPr>
          <a:xfrm>
            <a:off x="1562527" y="501354"/>
            <a:ext cx="10820400" cy="830595"/>
          </a:xfrm>
          <a:prstGeom prst="rect">
            <a:avLst/>
          </a:prstGeom>
          <a:noFill/>
          <a:ln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2125D7"/>
                </a:solidFill>
              </a:rPr>
              <a:t>Your turn</a:t>
            </a:r>
            <a:br>
              <a:rPr lang="en-US" sz="3600" dirty="0">
                <a:solidFill>
                  <a:srgbClr val="2125D7"/>
                </a:solidFill>
              </a:rPr>
            </a:br>
            <a:endParaRPr lang="en-US" sz="3600" dirty="0">
              <a:solidFill>
                <a:srgbClr val="2125D7"/>
              </a:solidFill>
            </a:endParaRPr>
          </a:p>
          <a:p>
            <a:endParaRPr lang="en-US" sz="3600" dirty="0">
              <a:solidFill>
                <a:srgbClr val="2125D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83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6" name="Rectangle 6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10820400" cy="830595"/>
          </a:xfrm>
          <a:noFill/>
          <a:ln/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2125D7"/>
                </a:solidFill>
              </a:rPr>
              <a:t>Homogeneous differential equation</a:t>
            </a:r>
            <a:br>
              <a:rPr lang="en-US" sz="3600" dirty="0">
                <a:solidFill>
                  <a:srgbClr val="2125D7"/>
                </a:solidFill>
              </a:rPr>
            </a:br>
            <a:endParaRPr lang="en-US" sz="3600" dirty="0">
              <a:solidFill>
                <a:srgbClr val="2125D7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1676400" y="1478177"/>
                <a:ext cx="10178322" cy="535369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/>
                  <a:t>A first order differential equation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/>
                          </m:ctrlPr>
                        </m:fPr>
                        <m:num>
                          <m:r>
                            <a:rPr lang="en-US" sz="2000" i="1"/>
                            <m:t>𝑑𝑦</m:t>
                          </m:r>
                        </m:num>
                        <m:den>
                          <m:r>
                            <a:rPr lang="en-US" sz="2000" i="1"/>
                            <m:t>𝑑𝑥</m:t>
                          </m:r>
                        </m:den>
                      </m:f>
                      <m:r>
                        <a:rPr lang="en-US" sz="2000" i="1"/>
                        <m:t>=</m:t>
                      </m:r>
                      <m:r>
                        <a:rPr lang="en-US" sz="2000" i="1"/>
                        <m:t>𝑓</m:t>
                      </m:r>
                      <m:r>
                        <a:rPr lang="en-US" sz="2000" i="1"/>
                        <m:t>(</m:t>
                      </m:r>
                      <m:r>
                        <a:rPr lang="en-US" sz="2000" i="1"/>
                        <m:t>𝑥</m:t>
                      </m:r>
                      <m:r>
                        <a:rPr lang="en-US" sz="2000" i="1"/>
                        <m:t>,</m:t>
                      </m:r>
                      <m:r>
                        <a:rPr lang="en-US" sz="2000" i="1"/>
                        <m:t>𝑦</m:t>
                      </m:r>
                      <m:r>
                        <a:rPr lang="en-US" sz="2000" i="1"/>
                        <m:t>)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is called homogeneous equation, if  the right side of ODE is a homogeneous function (with respect to the variables </a:t>
                </a:r>
                <a14:m>
                  <m:oMath xmlns:m="http://schemas.openxmlformats.org/officeDocument/2006/math">
                    <m:r>
                      <a:rPr lang="en-US" sz="2000" i="1"/>
                      <m:t>𝑥</m:t>
                    </m:r>
                  </m:oMath>
                </a14:m>
                <a:r>
                  <a:rPr lang="en-US" sz="2000" dirty="0"/>
                  <a:t> and </a:t>
                </a:r>
                <a14:m>
                  <m:oMath xmlns:m="http://schemas.openxmlformats.org/officeDocument/2006/math">
                    <m:r>
                      <a:rPr lang="en-US" sz="2000" i="1"/>
                      <m:t>𝑦</m:t>
                    </m:r>
                  </m:oMath>
                </a14:m>
                <a:r>
                  <a:rPr lang="en-US" sz="2000" dirty="0"/>
                  <a:t>) of the zero order: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/>
                        <m:t>𝑓</m:t>
                      </m:r>
                      <m:d>
                        <m:dPr>
                          <m:ctrlPr>
                            <a:rPr lang="en-US" sz="2000" i="1"/>
                          </m:ctrlPr>
                        </m:dPr>
                        <m:e>
                          <m:r>
                            <a:rPr lang="en-US" sz="2000" i="1"/>
                            <m:t>𝑡𝑥</m:t>
                          </m:r>
                          <m:r>
                            <a:rPr lang="en-US" sz="2000" i="1"/>
                            <m:t>,</m:t>
                          </m:r>
                          <m:r>
                            <a:rPr lang="en-US" sz="2000" i="1"/>
                            <m:t>𝑡𝑦</m:t>
                          </m:r>
                        </m:e>
                      </m:d>
                      <m:r>
                        <a:rPr lang="en-US" sz="2000" i="1"/>
                        <m:t>=</m:t>
                      </m:r>
                      <m:sSup>
                        <m:sSupPr>
                          <m:ctrlPr>
                            <a:rPr lang="en-US" sz="2000" i="1"/>
                          </m:ctrlPr>
                        </m:sSupPr>
                        <m:e>
                          <m:r>
                            <a:rPr lang="en-US" sz="2000" i="1"/>
                            <m:t>𝑡</m:t>
                          </m:r>
                        </m:e>
                        <m:sup>
                          <m:r>
                            <a:rPr lang="en-US" sz="2000" i="1"/>
                            <m:t>0</m:t>
                          </m:r>
                        </m:sup>
                      </m:sSup>
                      <m:r>
                        <a:rPr lang="en-US" sz="2000" i="1"/>
                        <m:t>𝑓</m:t>
                      </m:r>
                      <m:d>
                        <m:dPr>
                          <m:ctrlPr>
                            <a:rPr lang="en-US" sz="2000" i="1"/>
                          </m:ctrlPr>
                        </m:dPr>
                        <m:e>
                          <m:r>
                            <a:rPr lang="en-US" sz="2000" i="1"/>
                            <m:t>𝑥</m:t>
                          </m:r>
                          <m:r>
                            <a:rPr lang="en-US" sz="2000" i="1"/>
                            <m:t>,</m:t>
                          </m:r>
                          <m:r>
                            <a:rPr lang="en-US" sz="2000" i="1"/>
                            <m:t>𝑦</m:t>
                          </m:r>
                        </m:e>
                      </m:d>
                      <m:r>
                        <a:rPr lang="en-US" sz="2000" i="1"/>
                        <m:t>=</m:t>
                      </m:r>
                      <m:r>
                        <a:rPr lang="en-US" sz="2000" i="1"/>
                        <m:t>𝑓</m:t>
                      </m:r>
                      <m:r>
                        <a:rPr lang="en-US" sz="2000" i="1"/>
                        <m:t>(</m:t>
                      </m:r>
                      <m:r>
                        <a:rPr lang="en-US" sz="2000" i="1"/>
                        <m:t>𝑥</m:t>
                      </m:r>
                      <m:r>
                        <a:rPr lang="en-US" sz="2000" i="1"/>
                        <m:t>,</m:t>
                      </m:r>
                      <m:r>
                        <a:rPr lang="en-US" sz="2000" i="1"/>
                        <m:t>𝑦</m:t>
                      </m:r>
                      <m:r>
                        <a:rPr lang="en-US" sz="2000" i="1"/>
                        <m:t>)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A homogeneous differential equation can be also written in the form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sz="2000" i="1"/>
                      <m:t>=</m:t>
                    </m:r>
                    <m:r>
                      <a:rPr lang="en-US" sz="2000" i="1"/>
                      <m:t>𝑓</m:t>
                    </m:r>
                    <m:d>
                      <m:dPr>
                        <m:ctrlPr>
                          <a:rPr lang="en-US" sz="2000" i="1"/>
                        </m:ctrlPr>
                      </m:dPr>
                      <m:e>
                        <m:f>
                          <m:fPr>
                            <m:ctrlPr>
                              <a:rPr lang="en-US" sz="2000" i="1"/>
                            </m:ctrlPr>
                          </m:fPr>
                          <m:num>
                            <m:r>
                              <a:rPr lang="en-US" sz="2000" i="1"/>
                              <m:t>𝑥</m:t>
                            </m:r>
                          </m:num>
                          <m:den>
                            <m:r>
                              <a:rPr lang="en-US" sz="2000" i="1"/>
                              <m:t>𝑦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dirty="0"/>
                  <a:t>  or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sz="2000" i="1"/>
                      <m:t>=</m:t>
                    </m:r>
                    <m:r>
                      <a:rPr lang="en-US" sz="2000" i="1"/>
                      <m:t>𝑓</m:t>
                    </m:r>
                    <m:d>
                      <m:dPr>
                        <m:ctrlPr>
                          <a:rPr lang="en-US" sz="2000" i="1"/>
                        </m:ctrlPr>
                      </m:dPr>
                      <m:e>
                        <m:f>
                          <m:fPr>
                            <m:ctrlPr>
                              <a:rPr lang="en-US" sz="2000" i="1"/>
                            </m:ctrlPr>
                          </m:fPr>
                          <m:num>
                            <m:r>
                              <a:rPr lang="en-US" sz="2000" i="1"/>
                              <m:t>𝑦</m:t>
                            </m:r>
                          </m:num>
                          <m:den>
                            <m:r>
                              <a:rPr lang="en-US" sz="2000" i="1"/>
                              <m:t>𝑥</m:t>
                            </m:r>
                          </m:den>
                        </m:f>
                      </m:e>
                    </m:d>
                  </m:oMath>
                </a14:m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or alternatively, in the differential form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/>
                        <m:t>𝑀</m:t>
                      </m:r>
                      <m:d>
                        <m:dPr>
                          <m:ctrlPr>
                            <a:rPr lang="en-US" sz="2000" i="1"/>
                          </m:ctrlPr>
                        </m:dPr>
                        <m:e>
                          <m:r>
                            <a:rPr lang="en-US" sz="2000" i="1"/>
                            <m:t>𝑥</m:t>
                          </m:r>
                          <m:r>
                            <a:rPr lang="en-US" sz="2000" i="1"/>
                            <m:t>,</m:t>
                          </m:r>
                          <m:r>
                            <a:rPr lang="en-US" sz="2000" i="1"/>
                            <m:t>𝑦</m:t>
                          </m:r>
                        </m:e>
                      </m:d>
                      <m:r>
                        <a:rPr lang="en-US" sz="2000" i="1"/>
                        <m:t>𝑑𝑥</m:t>
                      </m:r>
                      <m:r>
                        <a:rPr lang="en-US" sz="2000" i="1"/>
                        <m:t>+</m:t>
                      </m:r>
                      <m:r>
                        <a:rPr lang="en-US" sz="2000" i="1"/>
                        <m:t>𝑁</m:t>
                      </m:r>
                      <m:d>
                        <m:dPr>
                          <m:ctrlPr>
                            <a:rPr lang="en-US" sz="2000" i="1"/>
                          </m:ctrlPr>
                        </m:dPr>
                        <m:e>
                          <m:r>
                            <a:rPr lang="en-US" sz="2000" i="1"/>
                            <m:t>𝑥</m:t>
                          </m:r>
                          <m:r>
                            <a:rPr lang="en-US" sz="2000" i="1"/>
                            <m:t>,</m:t>
                          </m:r>
                          <m:r>
                            <a:rPr lang="en-US" sz="2000" i="1"/>
                            <m:t>𝑦</m:t>
                          </m:r>
                        </m:e>
                      </m:d>
                      <m:r>
                        <a:rPr lang="en-US" sz="2000" i="1"/>
                        <m:t>𝑑𝑦</m:t>
                      </m:r>
                      <m:r>
                        <a:rPr lang="en-US" sz="2000" i="1"/>
                        <m:t>=0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where </a:t>
                </a:r>
                <a14:m>
                  <m:oMath xmlns:m="http://schemas.openxmlformats.org/officeDocument/2006/math">
                    <m:r>
                      <a:rPr lang="en-US" sz="2000" i="1"/>
                      <m:t>𝑀</m:t>
                    </m:r>
                    <m:r>
                      <a:rPr lang="en-US" sz="2000" i="1"/>
                      <m:t>(</m:t>
                    </m:r>
                    <m:r>
                      <a:rPr lang="en-US" sz="2000" i="1"/>
                      <m:t>𝑥</m:t>
                    </m:r>
                    <m:r>
                      <a:rPr lang="en-US" sz="2000" i="1"/>
                      <m:t>,</m:t>
                    </m:r>
                    <m:r>
                      <a:rPr lang="en-US" sz="2000" i="1"/>
                      <m:t>𝑦</m:t>
                    </m:r>
                    <m:r>
                      <a:rPr lang="en-US" sz="2000" i="1"/>
                      <m:t>) </m:t>
                    </m:r>
                    <m:r>
                      <a:rPr lang="en-US" sz="2000" i="1"/>
                      <m:t>𝑎𝑛𝑑</m:t>
                    </m:r>
                    <m:r>
                      <a:rPr lang="en-US" sz="2000" i="1"/>
                      <m:t> </m:t>
                    </m:r>
                    <m:r>
                      <a:rPr lang="en-US" sz="2000" i="1"/>
                      <m:t>𝑁</m:t>
                    </m:r>
                    <m:r>
                      <a:rPr lang="en-US" sz="2000" i="1"/>
                      <m:t>(</m:t>
                    </m:r>
                    <m:r>
                      <a:rPr lang="en-US" sz="2000" i="1"/>
                      <m:t>𝑥</m:t>
                    </m:r>
                    <m:r>
                      <a:rPr lang="en-US" sz="2000" i="1"/>
                      <m:t>,</m:t>
                    </m:r>
                    <m:r>
                      <a:rPr lang="en-US" sz="2000" i="1"/>
                      <m:t>𝑦</m:t>
                    </m:r>
                    <m:r>
                      <a:rPr lang="en-US" sz="2000" i="1"/>
                      <m:t>)</m:t>
                    </m:r>
                  </m:oMath>
                </a14:m>
                <a:r>
                  <a:rPr lang="en-US" sz="2000" dirty="0"/>
                  <a:t> are homogeneous functions of the same degree</a:t>
                </a: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76400" y="1478177"/>
                <a:ext cx="10178322" cy="5353697"/>
              </a:xfrm>
              <a:blipFill>
                <a:blip r:embed="rId2"/>
                <a:stretch>
                  <a:fillRect l="-624" t="-4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995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691672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62742" y="382385"/>
                <a:ext cx="10167257" cy="6192586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800" b="1" dirty="0">
                    <a:solidFill>
                      <a:srgbClr val="1B24DB"/>
                    </a:solidFill>
                  </a:rPr>
                  <a:t>Solving Homogeneous Differential Equations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800" b="1" dirty="0">
                  <a:solidFill>
                    <a:srgbClr val="1B24DB"/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/>
                  <a:t>A homogeneous equation can be solved by substitute 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𝑢𝑥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i="0">
                        <a:latin typeface="Cambria Math" panose="02040503050406030204" pitchFamily="18" charset="0"/>
                      </a:rPr>
                      <m:t>or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𝑢𝑦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FF0000"/>
                    </a:solidFill>
                  </a:rPr>
                  <a:t>Example :</a:t>
                </a:r>
              </a:p>
              <a:p>
                <a:pPr marL="0" indent="0">
                  <a:buNone/>
                </a:pPr>
                <a:r>
                  <a:rPr lang="en-US" sz="2400" dirty="0"/>
                  <a:t>Solve the differential equation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𝑥𝑑𝑦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400" b="1" dirty="0"/>
              </a:p>
              <a:p>
                <a:pPr marL="0" indent="0">
                  <a:buNone/>
                </a:pPr>
                <a:r>
                  <a:rPr lang="en-US" sz="2400" b="1" i="1" u="sng" dirty="0"/>
                  <a:t>Solution :</a:t>
                </a:r>
              </a:p>
              <a:p>
                <a:pPr marL="0" indent="0">
                  <a:buNone/>
                </a:pPr>
                <a:r>
                  <a:rPr lang="en-US" sz="2400" dirty="0"/>
                  <a:t>It is easy to see that the polynomials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 and 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, respectively, at 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n-US" sz="2400" dirty="0"/>
                  <a:t> and 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𝑑𝑦</m:t>
                    </m:r>
                  </m:oMath>
                </a14:m>
                <a:r>
                  <a:rPr lang="en-US" sz="2400" dirty="0"/>
                  <a:t>, are homogeneous functions of the first order.</a:t>
                </a:r>
              </a:p>
              <a:p>
                <a:pPr marL="0" indent="0">
                  <a:buNone/>
                </a:pPr>
                <a:r>
                  <a:rPr lang="en-US" sz="2400" dirty="0"/>
                  <a:t>Therefore, the original differential equation is also homogeneous.</a:t>
                </a:r>
              </a:p>
              <a:p>
                <a:pPr marL="0" indent="0">
                  <a:buNone/>
                </a:pPr>
                <a:r>
                  <a:rPr lang="en-US" sz="2400" dirty="0"/>
                  <a:t>Suppose that 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𝑢𝑥</m:t>
                    </m:r>
                  </m:oMath>
                </a14:m>
                <a:r>
                  <a:rPr lang="en-US" sz="2400" dirty="0"/>
                  <a:t>, where 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400" dirty="0"/>
                  <a:t> is a new function depending on 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. </a:t>
                </a:r>
              </a:p>
              <a:p>
                <a:pPr marL="0" indent="0">
                  <a:buNone/>
                </a:pPr>
                <a:r>
                  <a:rPr lang="en-US" sz="2400" dirty="0"/>
                  <a:t>Then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𝑑𝑦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𝑢𝑥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𝑑𝑢</m:t>
                      </m:r>
                    </m:oMath>
                  </m:oMathPara>
                </a14:m>
                <a:endParaRPr lang="en-US" sz="2400" b="1" i="1" u="sng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62742" y="382385"/>
                <a:ext cx="10167257" cy="6192586"/>
              </a:xfrm>
              <a:blipFill>
                <a:blip r:embed="rId2"/>
                <a:stretch>
                  <a:fillRect l="-1122" t="-1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1433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691672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48543" y="382385"/>
                <a:ext cx="10167257" cy="619258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Substituting this into the differential equation, we obtain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𝑢𝑥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Hence ,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 strike="sngStrike">
                        <a:latin typeface="Cambria Math" panose="02040503050406030204" pitchFamily="18" charset="0"/>
                      </a:rPr>
                      <m:t>𝑢𝑥</m:t>
                    </m:r>
                    <m:r>
                      <a:rPr lang="en-US" sz="2400" i="1" strike="sngStrike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strike="sngStrike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 strike="sngStrike">
                        <a:latin typeface="Cambria Math" panose="02040503050406030204" pitchFamily="18" charset="0"/>
                      </a:rPr>
                      <m:t>𝑥𝑢</m:t>
                    </m:r>
                    <m:r>
                      <a:rPr lang="en-US" sz="2400" i="1" strike="sngStrike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strike="sngStrike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𝑑𝑢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/>
                  <a:t>, </a:t>
                </a:r>
              </a:p>
              <a:p>
                <a:pPr marL="0" indent="0">
                  <a:buNone/>
                </a:pPr>
                <a:r>
                  <a:rPr lang="en-US" sz="2400" dirty="0"/>
                  <a:t>then we have separable differential equation.</a:t>
                </a:r>
              </a:p>
              <a:p>
                <a:pPr marL="0" indent="0">
                  <a:buNone/>
                </a:pPr>
                <a:r>
                  <a:rPr lang="en-US" sz="2400" dirty="0"/>
                  <a:t>Then the solution will be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nary>
                      <m:r>
                        <a:rPr lang="en-US" sz="240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𝑑𝑢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where 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400" dirty="0"/>
                  <a:t> is a constant of integration.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48543" y="382385"/>
                <a:ext cx="10167257" cy="6192586"/>
              </a:xfrm>
              <a:blipFill>
                <a:blip r:embed="rId2"/>
                <a:stretch>
                  <a:fillRect l="-873" t="-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5115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7478" y="382385"/>
            <a:ext cx="10178322" cy="778758"/>
          </a:xfrm>
        </p:spPr>
        <p:txBody>
          <a:bodyPr>
            <a:normAutofit/>
          </a:bodyPr>
          <a:lstStyle/>
          <a:p>
            <a:r>
              <a:rPr lang="en-US" dirty="0"/>
              <a:t>Exercises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37478" y="1161143"/>
                <a:ext cx="10178322" cy="535577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2400" dirty="0"/>
                  <a:t>Solve these ODE problems :</a:t>
                </a:r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func>
                  </m:oMath>
                </a14:m>
                <a:endParaRPr lang="en-US" sz="2400" dirty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𝑥𝑦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400" b="0" i="1" dirty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endParaRPr lang="en-US" sz="2400" b="0" i="1" dirty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US" sz="2400" b="0" i="1" dirty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1+2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den>
                            </m:f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400" b="0" i="1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37478" y="1161143"/>
                <a:ext cx="10178322" cy="5355771"/>
              </a:xfrm>
              <a:blipFill>
                <a:blip r:embed="rId2"/>
                <a:stretch>
                  <a:fillRect l="-9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223992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{7F17A67C-18EE-BF41-AC28-CD6F3364EFE7}tf10001069</Template>
  <TotalTime>4009</TotalTime>
  <Words>456</Words>
  <Application>Microsoft Macintosh PowerPoint</Application>
  <PresentationFormat>Widescreen</PresentationFormat>
  <Paragraphs>72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Arial Rounded MT Bold</vt:lpstr>
      <vt:lpstr>Berlin Sans FB</vt:lpstr>
      <vt:lpstr>Calibri</vt:lpstr>
      <vt:lpstr>Cambria Math</vt:lpstr>
      <vt:lpstr>Century Gothic</vt:lpstr>
      <vt:lpstr>Times New Roman</vt:lpstr>
      <vt:lpstr>Wingdings</vt:lpstr>
      <vt:lpstr>Wingdings 3</vt:lpstr>
      <vt:lpstr>Wisp</vt:lpstr>
      <vt:lpstr>Ordinary Differential Equations Homogenous Equations Abadi Universitas Negeri Surabaya </vt:lpstr>
      <vt:lpstr>PowerPoint Presentation</vt:lpstr>
      <vt:lpstr>PowerPoint Presentation</vt:lpstr>
      <vt:lpstr>Homogeneous differential equation </vt:lpstr>
      <vt:lpstr> </vt:lpstr>
      <vt:lpstr> </vt:lpstr>
      <vt:lpstr>Exercises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240:  Transition to Advanced Math</dc:title>
  <dc:creator>Phil Gustafson</dc:creator>
  <cp:lastModifiedBy>AA</cp:lastModifiedBy>
  <cp:revision>360</cp:revision>
  <cp:lastPrinted>1601-01-01T00:00:00Z</cp:lastPrinted>
  <dcterms:created xsi:type="dcterms:W3CDTF">2001-08-11T18:03:30Z</dcterms:created>
  <dcterms:modified xsi:type="dcterms:W3CDTF">2020-10-06T14:12:58Z</dcterms:modified>
</cp:coreProperties>
</file>