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Montserrat Light" charset="1" panose="00000400000000000000"/>
      <p:regular r:id="rId19"/>
    </p:embeddedFont>
    <p:embeddedFont>
      <p:font typeface="Open Sauce" charset="1" panose="00000500000000000000"/>
      <p:regular r:id="rId20"/>
    </p:embeddedFont>
    <p:embeddedFont>
      <p:font typeface="Codec Pro ExtraBold" charset="1" panose="00000700000000000000"/>
      <p:regular r:id="rId21"/>
    </p:embeddedFont>
    <p:embeddedFont>
      <p:font typeface="Open Sauce Italics" charset="1" panose="00000500000000000000"/>
      <p:regular r:id="rId22"/>
    </p:embeddedFont>
    <p:embeddedFont>
      <p:font typeface="Open Sauce Bold" charset="1" panose="00000800000000000000"/>
      <p:regular r:id="rId23"/>
    </p:embeddedFont>
    <p:embeddedFont>
      <p:font typeface="Open Sauce Bold Italics" charset="1" panose="00000800000000000000"/>
      <p:regular r:id="rId24"/>
    </p:embeddedFont>
    <p:embeddedFont>
      <p:font typeface="Montserrat Light Bold" charset="1" panose="000008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9.jpeg" Type="http://schemas.openxmlformats.org/officeDocument/2006/relationships/image"/><Relationship Id="rId4" Target="../media/image32.png" Type="http://schemas.openxmlformats.org/officeDocument/2006/relationships/image"/><Relationship Id="rId5" Target="../media/image3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11" Target="../media/image5.png" Type="http://schemas.openxmlformats.org/officeDocument/2006/relationships/image"/><Relationship Id="rId2" Target="../media/image14.png" Type="http://schemas.openxmlformats.org/officeDocument/2006/relationships/image"/><Relationship Id="rId3" Target="../media/image36.jpeg" Type="http://schemas.openxmlformats.org/officeDocument/2006/relationships/image"/><Relationship Id="rId4" Target="../media/image37.jpeg" Type="http://schemas.openxmlformats.org/officeDocument/2006/relationships/image"/><Relationship Id="rId5" Target="../media/image38.png" Type="http://schemas.openxmlformats.org/officeDocument/2006/relationships/image"/><Relationship Id="rId6" Target="../media/image39.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 Id="rId5" Target="../media/image28.png" Type="http://schemas.openxmlformats.org/officeDocument/2006/relationships/image"/><Relationship Id="rId6" Target="../media/image29.svg" Type="http://schemas.openxmlformats.org/officeDocument/2006/relationships/image"/><Relationship Id="rId7" Target="../media/image30.png" Type="http://schemas.openxmlformats.org/officeDocument/2006/relationships/image"/><Relationship Id="rId8" Target="../media/image3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0">
            <a:off x="12974764" y="-207071"/>
            <a:ext cx="3086100" cy="11299900"/>
            <a:chOff x="0" y="0"/>
            <a:chExt cx="812800" cy="2976105"/>
          </a:xfrm>
        </p:grpSpPr>
        <p:sp>
          <p:nvSpPr>
            <p:cNvPr name="Freeform 3" id="3"/>
            <p:cNvSpPr/>
            <p:nvPr/>
          </p:nvSpPr>
          <p:spPr>
            <a:xfrm flipH="false" flipV="false" rot="0">
              <a:off x="0" y="0"/>
              <a:ext cx="812800" cy="2976105"/>
            </a:xfrm>
            <a:custGeom>
              <a:avLst/>
              <a:gdLst/>
              <a:ahLst/>
              <a:cxnLst/>
              <a:rect r="r" b="b" t="t" l="l"/>
              <a:pathLst>
                <a:path h="2976105" w="812800">
                  <a:moveTo>
                    <a:pt x="0" y="0"/>
                  </a:moveTo>
                  <a:lnTo>
                    <a:pt x="812800" y="0"/>
                  </a:lnTo>
                  <a:lnTo>
                    <a:pt x="812800" y="2976105"/>
                  </a:lnTo>
                  <a:lnTo>
                    <a:pt x="0" y="2976105"/>
                  </a:lnTo>
                  <a:close/>
                </a:path>
              </a:pathLst>
            </a:custGeom>
            <a:solidFill>
              <a:srgbClr val="1C5739"/>
            </a:solidFill>
          </p:spPr>
        </p:sp>
        <p:sp>
          <p:nvSpPr>
            <p:cNvPr name="TextBox 4" id="4"/>
            <p:cNvSpPr txBox="true"/>
            <p:nvPr/>
          </p:nvSpPr>
          <p:spPr>
            <a:xfrm>
              <a:off x="0" y="-19050"/>
              <a:ext cx="812800" cy="2995155"/>
            </a:xfrm>
            <a:prstGeom prst="rect">
              <a:avLst/>
            </a:prstGeom>
          </p:spPr>
          <p:txBody>
            <a:bodyPr anchor="ctr" rtlCol="false" tIns="50800" lIns="50800" bIns="50800" rIns="50800"/>
            <a:lstStyle/>
            <a:p>
              <a:pPr algn="ctr">
                <a:lnSpc>
                  <a:spcPts val="2859"/>
                </a:lnSpc>
              </a:pPr>
            </a:p>
          </p:txBody>
        </p:sp>
      </p:grpSp>
      <p:sp>
        <p:nvSpPr>
          <p:cNvPr name="Freeform 5" id="5"/>
          <p:cNvSpPr/>
          <p:nvPr/>
        </p:nvSpPr>
        <p:spPr>
          <a:xfrm flipH="false" flipV="false" rot="0">
            <a:off x="16384715" y="9009597"/>
            <a:ext cx="3806571" cy="2083232"/>
          </a:xfrm>
          <a:custGeom>
            <a:avLst/>
            <a:gdLst/>
            <a:ahLst/>
            <a:cxnLst/>
            <a:rect r="r" b="b" t="t" l="l"/>
            <a:pathLst>
              <a:path h="2083232" w="3806571">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543050" y="-558218"/>
            <a:ext cx="3086100" cy="11299900"/>
            <a:chOff x="0" y="0"/>
            <a:chExt cx="812800" cy="2976105"/>
          </a:xfrm>
        </p:grpSpPr>
        <p:sp>
          <p:nvSpPr>
            <p:cNvPr name="Freeform 7" id="7"/>
            <p:cNvSpPr/>
            <p:nvPr/>
          </p:nvSpPr>
          <p:spPr>
            <a:xfrm flipH="false" flipV="false" rot="0">
              <a:off x="0" y="0"/>
              <a:ext cx="812800" cy="2976105"/>
            </a:xfrm>
            <a:custGeom>
              <a:avLst/>
              <a:gdLst/>
              <a:ahLst/>
              <a:cxnLst/>
              <a:rect r="r" b="b" t="t" l="l"/>
              <a:pathLst>
                <a:path h="2976105" w="812800">
                  <a:moveTo>
                    <a:pt x="0" y="0"/>
                  </a:moveTo>
                  <a:lnTo>
                    <a:pt x="812800" y="0"/>
                  </a:lnTo>
                  <a:lnTo>
                    <a:pt x="812800" y="2976105"/>
                  </a:lnTo>
                  <a:lnTo>
                    <a:pt x="0" y="2976105"/>
                  </a:lnTo>
                  <a:close/>
                </a:path>
              </a:pathLst>
            </a:custGeom>
            <a:solidFill>
              <a:srgbClr val="1C5739"/>
            </a:solidFill>
          </p:spPr>
        </p:sp>
        <p:sp>
          <p:nvSpPr>
            <p:cNvPr name="TextBox 8" id="8"/>
            <p:cNvSpPr txBox="true"/>
            <p:nvPr/>
          </p:nvSpPr>
          <p:spPr>
            <a:xfrm>
              <a:off x="0" y="-19050"/>
              <a:ext cx="812800" cy="2995155"/>
            </a:xfrm>
            <a:prstGeom prst="rect">
              <a:avLst/>
            </a:prstGeom>
          </p:spPr>
          <p:txBody>
            <a:bodyPr anchor="ctr" rtlCol="false" tIns="50800" lIns="50800" bIns="50800" rIns="50800"/>
            <a:lstStyle/>
            <a:p>
              <a:pPr algn="ctr">
                <a:lnSpc>
                  <a:spcPts val="2859"/>
                </a:lnSpc>
              </a:pPr>
            </a:p>
          </p:txBody>
        </p:sp>
      </p:grpSp>
      <p:grpSp>
        <p:nvGrpSpPr>
          <p:cNvPr name="Group 9" id="9"/>
          <p:cNvGrpSpPr/>
          <p:nvPr/>
        </p:nvGrpSpPr>
        <p:grpSpPr>
          <a:xfrm rot="0">
            <a:off x="1227773" y="4163622"/>
            <a:ext cx="110236" cy="2818996"/>
            <a:chOff x="0" y="0"/>
            <a:chExt cx="26312" cy="672855"/>
          </a:xfrm>
        </p:grpSpPr>
        <p:sp>
          <p:nvSpPr>
            <p:cNvPr name="Freeform 10" id="10"/>
            <p:cNvSpPr/>
            <p:nvPr/>
          </p:nvSpPr>
          <p:spPr>
            <a:xfrm flipH="false" flipV="false" rot="0">
              <a:off x="0" y="0"/>
              <a:ext cx="26312" cy="672855"/>
            </a:xfrm>
            <a:custGeom>
              <a:avLst/>
              <a:gdLst/>
              <a:ahLst/>
              <a:cxnLst/>
              <a:rect r="r" b="b" t="t" l="l"/>
              <a:pathLst>
                <a:path h="672855" w="26312">
                  <a:moveTo>
                    <a:pt x="0" y="0"/>
                  </a:moveTo>
                  <a:lnTo>
                    <a:pt x="26312" y="0"/>
                  </a:lnTo>
                  <a:lnTo>
                    <a:pt x="26312" y="672855"/>
                  </a:lnTo>
                  <a:lnTo>
                    <a:pt x="0" y="672855"/>
                  </a:lnTo>
                  <a:close/>
                </a:path>
              </a:pathLst>
            </a:custGeom>
            <a:solidFill>
              <a:srgbClr val="FFFFFF"/>
            </a:solidFill>
          </p:spPr>
        </p:sp>
        <p:sp>
          <p:nvSpPr>
            <p:cNvPr name="TextBox 11" id="11"/>
            <p:cNvSpPr txBox="true"/>
            <p:nvPr/>
          </p:nvSpPr>
          <p:spPr>
            <a:xfrm>
              <a:off x="0" y="-19050"/>
              <a:ext cx="26312" cy="691905"/>
            </a:xfrm>
            <a:prstGeom prst="rect">
              <a:avLst/>
            </a:prstGeom>
          </p:spPr>
          <p:txBody>
            <a:bodyPr anchor="ctr" rtlCol="false" tIns="50800" lIns="50800" bIns="50800" rIns="50800"/>
            <a:lstStyle/>
            <a:p>
              <a:pPr algn="ctr">
                <a:lnSpc>
                  <a:spcPts val="2859"/>
                </a:lnSpc>
              </a:pPr>
            </a:p>
          </p:txBody>
        </p:sp>
      </p:grpSp>
      <p:grpSp>
        <p:nvGrpSpPr>
          <p:cNvPr name="Group 12" id="12"/>
          <p:cNvGrpSpPr/>
          <p:nvPr/>
        </p:nvGrpSpPr>
        <p:grpSpPr>
          <a:xfrm rot="0">
            <a:off x="1752928" y="3216591"/>
            <a:ext cx="3459096" cy="559603"/>
            <a:chOff x="0" y="0"/>
            <a:chExt cx="825638" cy="133569"/>
          </a:xfrm>
        </p:grpSpPr>
        <p:sp>
          <p:nvSpPr>
            <p:cNvPr name="Freeform 13" id="13"/>
            <p:cNvSpPr/>
            <p:nvPr/>
          </p:nvSpPr>
          <p:spPr>
            <a:xfrm flipH="false" flipV="false" rot="0">
              <a:off x="0" y="0"/>
              <a:ext cx="825638" cy="133569"/>
            </a:xfrm>
            <a:custGeom>
              <a:avLst/>
              <a:gdLst/>
              <a:ahLst/>
              <a:cxnLst/>
              <a:rect r="r" b="b" t="t" l="l"/>
              <a:pathLst>
                <a:path h="133569" w="825638">
                  <a:moveTo>
                    <a:pt x="40286" y="0"/>
                  </a:moveTo>
                  <a:lnTo>
                    <a:pt x="785351" y="0"/>
                  </a:lnTo>
                  <a:cubicBezTo>
                    <a:pt x="807601" y="0"/>
                    <a:pt x="825638" y="18037"/>
                    <a:pt x="825638" y="40286"/>
                  </a:cubicBezTo>
                  <a:lnTo>
                    <a:pt x="825638" y="93283"/>
                  </a:lnTo>
                  <a:cubicBezTo>
                    <a:pt x="825638" y="115532"/>
                    <a:pt x="807601" y="133569"/>
                    <a:pt x="785351" y="133569"/>
                  </a:cubicBezTo>
                  <a:lnTo>
                    <a:pt x="40286" y="133569"/>
                  </a:lnTo>
                  <a:cubicBezTo>
                    <a:pt x="18037" y="133569"/>
                    <a:pt x="0" y="115532"/>
                    <a:pt x="0" y="93283"/>
                  </a:cubicBezTo>
                  <a:lnTo>
                    <a:pt x="0" y="40286"/>
                  </a:lnTo>
                  <a:cubicBezTo>
                    <a:pt x="0" y="18037"/>
                    <a:pt x="18037" y="0"/>
                    <a:pt x="40286" y="0"/>
                  </a:cubicBezTo>
                  <a:close/>
                </a:path>
              </a:pathLst>
            </a:custGeom>
            <a:solidFill>
              <a:srgbClr val="1C5739"/>
            </a:solidFill>
          </p:spPr>
        </p:sp>
        <p:sp>
          <p:nvSpPr>
            <p:cNvPr name="TextBox 14" id="14"/>
            <p:cNvSpPr txBox="true"/>
            <p:nvPr/>
          </p:nvSpPr>
          <p:spPr>
            <a:xfrm>
              <a:off x="0" y="-19050"/>
              <a:ext cx="825638" cy="152619"/>
            </a:xfrm>
            <a:prstGeom prst="rect">
              <a:avLst/>
            </a:prstGeom>
          </p:spPr>
          <p:txBody>
            <a:bodyPr anchor="ctr" rtlCol="false" tIns="56055" lIns="56055" bIns="56055" rIns="56055"/>
            <a:lstStyle/>
            <a:p>
              <a:pPr algn="ctr">
                <a:lnSpc>
                  <a:spcPts val="3120"/>
                </a:lnSpc>
              </a:pPr>
              <a:r>
                <a:rPr lang="en-US" sz="2400">
                  <a:solidFill>
                    <a:srgbClr val="FFFFFF"/>
                  </a:solidFill>
                  <a:latin typeface="Montserrat Light"/>
                  <a:ea typeface="Montserrat Light"/>
                  <a:cs typeface="Montserrat Light"/>
                  <a:sym typeface="Montserrat Light"/>
                </a:rPr>
                <a:t>Presentation 2024</a:t>
              </a:r>
            </a:p>
          </p:txBody>
        </p:sp>
      </p:grpSp>
      <p:sp>
        <p:nvSpPr>
          <p:cNvPr name="Freeform 15" id="15"/>
          <p:cNvSpPr/>
          <p:nvPr/>
        </p:nvSpPr>
        <p:spPr>
          <a:xfrm flipH="false" flipV="false" rot="0">
            <a:off x="-2777871" y="-207071"/>
            <a:ext cx="3806571" cy="2083232"/>
          </a:xfrm>
          <a:custGeom>
            <a:avLst/>
            <a:gdLst/>
            <a:ahLst/>
            <a:cxnLst/>
            <a:rect r="r" b="b" t="t" l="l"/>
            <a:pathLst>
              <a:path h="2083232" w="3806571">
                <a:moveTo>
                  <a:pt x="0" y="0"/>
                </a:moveTo>
                <a:lnTo>
                  <a:pt x="3806571" y="0"/>
                </a:lnTo>
                <a:lnTo>
                  <a:pt x="3806571" y="2083233"/>
                </a:lnTo>
                <a:lnTo>
                  <a:pt x="0" y="20832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752928" y="532664"/>
            <a:ext cx="1620203" cy="1394128"/>
          </a:xfrm>
          <a:custGeom>
            <a:avLst/>
            <a:gdLst/>
            <a:ahLst/>
            <a:cxnLst/>
            <a:rect r="r" b="b" t="t" l="l"/>
            <a:pathLst>
              <a:path h="1394128" w="1620203">
                <a:moveTo>
                  <a:pt x="0" y="0"/>
                </a:moveTo>
                <a:lnTo>
                  <a:pt x="1620203" y="0"/>
                </a:lnTo>
                <a:lnTo>
                  <a:pt x="1620203" y="1394129"/>
                </a:lnTo>
                <a:lnTo>
                  <a:pt x="0" y="1394129"/>
                </a:lnTo>
                <a:lnTo>
                  <a:pt x="0" y="0"/>
                </a:lnTo>
                <a:close/>
              </a:path>
            </a:pathLst>
          </a:custGeom>
          <a:blipFill>
            <a:blip r:embed="rId6"/>
            <a:stretch>
              <a:fillRect l="0" t="0" r="0" b="0"/>
            </a:stretch>
          </a:blipFill>
        </p:spPr>
      </p:sp>
      <p:sp>
        <p:nvSpPr>
          <p:cNvPr name="Freeform 17" id="17"/>
          <p:cNvSpPr/>
          <p:nvPr/>
        </p:nvSpPr>
        <p:spPr>
          <a:xfrm flipH="false" flipV="false" rot="0">
            <a:off x="9488502" y="386498"/>
            <a:ext cx="1636563" cy="1540294"/>
          </a:xfrm>
          <a:custGeom>
            <a:avLst/>
            <a:gdLst/>
            <a:ahLst/>
            <a:cxnLst/>
            <a:rect r="r" b="b" t="t" l="l"/>
            <a:pathLst>
              <a:path h="1540294" w="1636563">
                <a:moveTo>
                  <a:pt x="0" y="0"/>
                </a:moveTo>
                <a:lnTo>
                  <a:pt x="1636562" y="0"/>
                </a:lnTo>
                <a:lnTo>
                  <a:pt x="1636562" y="1540295"/>
                </a:lnTo>
                <a:lnTo>
                  <a:pt x="0" y="1540295"/>
                </a:lnTo>
                <a:lnTo>
                  <a:pt x="0" y="0"/>
                </a:lnTo>
                <a:close/>
              </a:path>
            </a:pathLst>
          </a:custGeom>
          <a:blipFill>
            <a:blip r:embed="rId7"/>
            <a:stretch>
              <a:fillRect l="0" t="0" r="0" b="0"/>
            </a:stretch>
          </a:blipFill>
        </p:spPr>
      </p:sp>
      <p:sp>
        <p:nvSpPr>
          <p:cNvPr name="Freeform 18" id="18"/>
          <p:cNvSpPr/>
          <p:nvPr/>
        </p:nvSpPr>
        <p:spPr>
          <a:xfrm flipH="false" flipV="false" rot="0">
            <a:off x="11315635" y="580047"/>
            <a:ext cx="4745230" cy="8936806"/>
          </a:xfrm>
          <a:custGeom>
            <a:avLst/>
            <a:gdLst/>
            <a:ahLst/>
            <a:cxnLst/>
            <a:rect r="r" b="b" t="t" l="l"/>
            <a:pathLst>
              <a:path h="8936806" w="4745230">
                <a:moveTo>
                  <a:pt x="0" y="0"/>
                </a:moveTo>
                <a:lnTo>
                  <a:pt x="4745229" y="0"/>
                </a:lnTo>
                <a:lnTo>
                  <a:pt x="4745229" y="8936806"/>
                </a:lnTo>
                <a:lnTo>
                  <a:pt x="0" y="8936806"/>
                </a:lnTo>
                <a:lnTo>
                  <a:pt x="0" y="0"/>
                </a:lnTo>
                <a:close/>
              </a:path>
            </a:pathLst>
          </a:custGeom>
          <a:blipFill>
            <a:blip r:embed="rId8"/>
            <a:stretch>
              <a:fillRect l="-76872" t="0" r="-105802" b="0"/>
            </a:stretch>
          </a:blipFill>
        </p:spPr>
      </p:sp>
      <p:sp>
        <p:nvSpPr>
          <p:cNvPr name="Freeform 19" id="19"/>
          <p:cNvSpPr/>
          <p:nvPr/>
        </p:nvSpPr>
        <p:spPr>
          <a:xfrm flipH="false" flipV="false" rot="0">
            <a:off x="3544348" y="-386694"/>
            <a:ext cx="5772937" cy="3232845"/>
          </a:xfrm>
          <a:custGeom>
            <a:avLst/>
            <a:gdLst/>
            <a:ahLst/>
            <a:cxnLst/>
            <a:rect r="r" b="b" t="t" l="l"/>
            <a:pathLst>
              <a:path h="3232845" w="5772937">
                <a:moveTo>
                  <a:pt x="0" y="0"/>
                </a:moveTo>
                <a:lnTo>
                  <a:pt x="5772937" y="0"/>
                </a:lnTo>
                <a:lnTo>
                  <a:pt x="5772937" y="3232845"/>
                </a:lnTo>
                <a:lnTo>
                  <a:pt x="0" y="3232845"/>
                </a:lnTo>
                <a:lnTo>
                  <a:pt x="0" y="0"/>
                </a:lnTo>
                <a:close/>
              </a:path>
            </a:pathLst>
          </a:custGeom>
          <a:blipFill>
            <a:blip r:embed="rId9"/>
            <a:stretch>
              <a:fillRect l="0" t="0" r="0" b="0"/>
            </a:stretch>
          </a:blipFill>
        </p:spPr>
      </p:sp>
      <p:sp>
        <p:nvSpPr>
          <p:cNvPr name="TextBox 20" id="20"/>
          <p:cNvSpPr txBox="true"/>
          <p:nvPr/>
        </p:nvSpPr>
        <p:spPr>
          <a:xfrm rot="0">
            <a:off x="1752928" y="7034551"/>
            <a:ext cx="8553855" cy="498082"/>
          </a:xfrm>
          <a:prstGeom prst="rect">
            <a:avLst/>
          </a:prstGeom>
        </p:spPr>
        <p:txBody>
          <a:bodyPr anchor="t" rtlCol="false" tIns="0" lIns="0" bIns="0" rIns="0">
            <a:spAutoFit/>
          </a:bodyPr>
          <a:lstStyle/>
          <a:p>
            <a:pPr algn="l">
              <a:lnSpc>
                <a:spcPts val="4045"/>
              </a:lnSpc>
            </a:pPr>
            <a:r>
              <a:rPr lang="en-US" sz="2889" spc="144">
                <a:solidFill>
                  <a:srgbClr val="1C5739"/>
                </a:solidFill>
                <a:latin typeface="Open Sauce"/>
                <a:ea typeface="Open Sauce"/>
                <a:cs typeface="Open Sauce"/>
                <a:sym typeface="Open Sauce"/>
              </a:rPr>
              <a:t>By. Dr. Mutiawati, S.Pd., M.Pd </a:t>
            </a:r>
          </a:p>
        </p:txBody>
      </p:sp>
      <p:sp>
        <p:nvSpPr>
          <p:cNvPr name="TextBox 21" id="21"/>
          <p:cNvSpPr txBox="true"/>
          <p:nvPr/>
        </p:nvSpPr>
        <p:spPr>
          <a:xfrm rot="0">
            <a:off x="1752928" y="4031470"/>
            <a:ext cx="10756200" cy="2978048"/>
          </a:xfrm>
          <a:prstGeom prst="rect">
            <a:avLst/>
          </a:prstGeom>
        </p:spPr>
        <p:txBody>
          <a:bodyPr anchor="t" rtlCol="false" tIns="0" lIns="0" bIns="0" rIns="0">
            <a:spAutoFit/>
          </a:bodyPr>
          <a:lstStyle/>
          <a:p>
            <a:pPr algn="l">
              <a:lnSpc>
                <a:spcPts val="7398"/>
              </a:lnSpc>
            </a:pPr>
            <a:r>
              <a:rPr lang="en-US" sz="7707">
                <a:solidFill>
                  <a:srgbClr val="1C5739"/>
                </a:solidFill>
                <a:latin typeface="Codec Pro ExtraBold"/>
                <a:ea typeface="Codec Pro ExtraBold"/>
                <a:cs typeface="Codec Pro ExtraBold"/>
                <a:sym typeface="Codec Pro ExtraBold"/>
              </a:rPr>
              <a:t>PEMBELAJARAN MATEMATIKA KELAS TINGGI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0">
            <a:off x="1866546" y="1704762"/>
            <a:ext cx="1400485" cy="6107900"/>
            <a:chOff x="0" y="0"/>
            <a:chExt cx="368852" cy="1608665"/>
          </a:xfrm>
        </p:grpSpPr>
        <p:sp>
          <p:nvSpPr>
            <p:cNvPr name="Freeform 3" id="3"/>
            <p:cNvSpPr/>
            <p:nvPr/>
          </p:nvSpPr>
          <p:spPr>
            <a:xfrm flipH="false" flipV="false" rot="0">
              <a:off x="0" y="0"/>
              <a:ext cx="368852" cy="1608665"/>
            </a:xfrm>
            <a:custGeom>
              <a:avLst/>
              <a:gdLst/>
              <a:ahLst/>
              <a:cxnLst/>
              <a:rect r="r" b="b" t="t" l="l"/>
              <a:pathLst>
                <a:path h="1608665" w="368852">
                  <a:moveTo>
                    <a:pt x="0" y="0"/>
                  </a:moveTo>
                  <a:lnTo>
                    <a:pt x="368852" y="0"/>
                  </a:lnTo>
                  <a:lnTo>
                    <a:pt x="368852" y="1608665"/>
                  </a:lnTo>
                  <a:lnTo>
                    <a:pt x="0" y="1608665"/>
                  </a:lnTo>
                  <a:close/>
                </a:path>
              </a:pathLst>
            </a:custGeom>
            <a:solidFill>
              <a:srgbClr val="1C5739"/>
            </a:solidFill>
            <a:ln cap="sq">
              <a:noFill/>
              <a:prstDash val="solid"/>
              <a:miter/>
            </a:ln>
          </p:spPr>
        </p:sp>
        <p:sp>
          <p:nvSpPr>
            <p:cNvPr name="TextBox 4" id="4"/>
            <p:cNvSpPr txBox="true"/>
            <p:nvPr/>
          </p:nvSpPr>
          <p:spPr>
            <a:xfrm>
              <a:off x="0" y="-19050"/>
              <a:ext cx="368852" cy="1627715"/>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5" id="5"/>
          <p:cNvGrpSpPr/>
          <p:nvPr/>
        </p:nvGrpSpPr>
        <p:grpSpPr>
          <a:xfrm rot="0">
            <a:off x="-1543050" y="-558218"/>
            <a:ext cx="3086100" cy="11299900"/>
            <a:chOff x="0" y="0"/>
            <a:chExt cx="812800" cy="2976105"/>
          </a:xfrm>
        </p:grpSpPr>
        <p:sp>
          <p:nvSpPr>
            <p:cNvPr name="Freeform 6" id="6"/>
            <p:cNvSpPr/>
            <p:nvPr/>
          </p:nvSpPr>
          <p:spPr>
            <a:xfrm flipH="false" flipV="false" rot="0">
              <a:off x="0" y="0"/>
              <a:ext cx="812800" cy="2976105"/>
            </a:xfrm>
            <a:custGeom>
              <a:avLst/>
              <a:gdLst/>
              <a:ahLst/>
              <a:cxnLst/>
              <a:rect r="r" b="b" t="t" l="l"/>
              <a:pathLst>
                <a:path h="2976105" w="812800">
                  <a:moveTo>
                    <a:pt x="0" y="0"/>
                  </a:moveTo>
                  <a:lnTo>
                    <a:pt x="812800" y="0"/>
                  </a:lnTo>
                  <a:lnTo>
                    <a:pt x="812800" y="2976105"/>
                  </a:lnTo>
                  <a:lnTo>
                    <a:pt x="0" y="2976105"/>
                  </a:lnTo>
                  <a:close/>
                </a:path>
              </a:pathLst>
            </a:custGeom>
            <a:solidFill>
              <a:srgbClr val="1C5739"/>
            </a:solidFill>
          </p:spPr>
        </p:sp>
        <p:sp>
          <p:nvSpPr>
            <p:cNvPr name="TextBox 7" id="7"/>
            <p:cNvSpPr txBox="true"/>
            <p:nvPr/>
          </p:nvSpPr>
          <p:spPr>
            <a:xfrm>
              <a:off x="0" y="-19050"/>
              <a:ext cx="812800" cy="2995155"/>
            </a:xfrm>
            <a:prstGeom prst="rect">
              <a:avLst/>
            </a:prstGeom>
          </p:spPr>
          <p:txBody>
            <a:bodyPr anchor="ctr" rtlCol="false" tIns="50800" lIns="50800" bIns="50800" rIns="50800"/>
            <a:lstStyle/>
            <a:p>
              <a:pPr algn="ctr">
                <a:lnSpc>
                  <a:spcPts val="2859"/>
                </a:lnSpc>
              </a:pPr>
            </a:p>
          </p:txBody>
        </p:sp>
      </p:grpSp>
      <p:sp>
        <p:nvSpPr>
          <p:cNvPr name="Freeform 8" id="8"/>
          <p:cNvSpPr/>
          <p:nvPr/>
        </p:nvSpPr>
        <p:spPr>
          <a:xfrm flipH="false" flipV="false" rot="0">
            <a:off x="15698915" y="8697813"/>
            <a:ext cx="3806571" cy="2083232"/>
          </a:xfrm>
          <a:custGeom>
            <a:avLst/>
            <a:gdLst/>
            <a:ahLst/>
            <a:cxnLst/>
            <a:rect r="r" b="b" t="t" l="l"/>
            <a:pathLst>
              <a:path h="2083232" w="3806571">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866546" y="572679"/>
            <a:ext cx="8953428" cy="778692"/>
          </a:xfrm>
          <a:prstGeom prst="rect">
            <a:avLst/>
          </a:prstGeom>
        </p:spPr>
        <p:txBody>
          <a:bodyPr anchor="t" rtlCol="false" tIns="0" lIns="0" bIns="0" rIns="0">
            <a:spAutoFit/>
          </a:bodyPr>
          <a:lstStyle/>
          <a:p>
            <a:pPr algn="l">
              <a:lnSpc>
                <a:spcPts val="5891"/>
              </a:lnSpc>
            </a:pPr>
            <a:r>
              <a:rPr lang="en-US" sz="4268" spc="418">
                <a:solidFill>
                  <a:srgbClr val="231F20"/>
                </a:solidFill>
                <a:latin typeface="Codec Pro ExtraBold"/>
                <a:ea typeface="Codec Pro ExtraBold"/>
                <a:cs typeface="Codec Pro ExtraBold"/>
                <a:sym typeface="Codec Pro ExtraBold"/>
              </a:rPr>
              <a:t>Matematika Ilmu Terstruktur</a:t>
            </a:r>
          </a:p>
        </p:txBody>
      </p:sp>
      <p:sp>
        <p:nvSpPr>
          <p:cNvPr name="TextBox 10" id="10"/>
          <p:cNvSpPr txBox="true"/>
          <p:nvPr/>
        </p:nvSpPr>
        <p:spPr>
          <a:xfrm rot="0">
            <a:off x="2078578" y="1971100"/>
            <a:ext cx="937219" cy="714375"/>
          </a:xfrm>
          <a:prstGeom prst="rect">
            <a:avLst/>
          </a:prstGeom>
        </p:spPr>
        <p:txBody>
          <a:bodyPr anchor="t" rtlCol="false" tIns="0" lIns="0" bIns="0" rIns="0">
            <a:spAutoFit/>
          </a:bodyPr>
          <a:lstStyle/>
          <a:p>
            <a:pPr algn="ctr">
              <a:lnSpc>
                <a:spcPts val="5126"/>
              </a:lnSpc>
            </a:pPr>
            <a:r>
              <a:rPr lang="en-US" sz="4271" spc="350">
                <a:solidFill>
                  <a:srgbClr val="FFFFFF"/>
                </a:solidFill>
                <a:latin typeface="Codec Pro ExtraBold"/>
                <a:ea typeface="Codec Pro ExtraBold"/>
                <a:cs typeface="Codec Pro ExtraBold"/>
                <a:sym typeface="Codec Pro ExtraBold"/>
              </a:rPr>
              <a:t>01</a:t>
            </a:r>
          </a:p>
        </p:txBody>
      </p:sp>
      <p:sp>
        <p:nvSpPr>
          <p:cNvPr name="TextBox 11" id="11"/>
          <p:cNvSpPr txBox="true"/>
          <p:nvPr/>
        </p:nvSpPr>
        <p:spPr>
          <a:xfrm rot="0">
            <a:off x="2078578" y="2768219"/>
            <a:ext cx="937219" cy="714375"/>
          </a:xfrm>
          <a:prstGeom prst="rect">
            <a:avLst/>
          </a:prstGeom>
        </p:spPr>
        <p:txBody>
          <a:bodyPr anchor="t" rtlCol="false" tIns="0" lIns="0" bIns="0" rIns="0">
            <a:spAutoFit/>
          </a:bodyPr>
          <a:lstStyle/>
          <a:p>
            <a:pPr algn="ctr">
              <a:lnSpc>
                <a:spcPts val="5126"/>
              </a:lnSpc>
            </a:pPr>
            <a:r>
              <a:rPr lang="en-US" sz="4271" spc="350">
                <a:solidFill>
                  <a:srgbClr val="FFFFFF"/>
                </a:solidFill>
                <a:latin typeface="Codec Pro ExtraBold"/>
                <a:ea typeface="Codec Pro ExtraBold"/>
                <a:cs typeface="Codec Pro ExtraBold"/>
                <a:sym typeface="Codec Pro ExtraBold"/>
              </a:rPr>
              <a:t>02</a:t>
            </a:r>
          </a:p>
        </p:txBody>
      </p:sp>
      <p:sp>
        <p:nvSpPr>
          <p:cNvPr name="TextBox 12" id="12"/>
          <p:cNvSpPr txBox="true"/>
          <p:nvPr/>
        </p:nvSpPr>
        <p:spPr>
          <a:xfrm rot="0">
            <a:off x="2078578" y="3649376"/>
            <a:ext cx="937219" cy="714375"/>
          </a:xfrm>
          <a:prstGeom prst="rect">
            <a:avLst/>
          </a:prstGeom>
        </p:spPr>
        <p:txBody>
          <a:bodyPr anchor="t" rtlCol="false" tIns="0" lIns="0" bIns="0" rIns="0">
            <a:spAutoFit/>
          </a:bodyPr>
          <a:lstStyle/>
          <a:p>
            <a:pPr algn="ctr">
              <a:lnSpc>
                <a:spcPts val="5126"/>
              </a:lnSpc>
            </a:pPr>
            <a:r>
              <a:rPr lang="en-US" sz="4271" spc="350">
                <a:solidFill>
                  <a:srgbClr val="FFFFFF"/>
                </a:solidFill>
                <a:latin typeface="Codec Pro ExtraBold"/>
                <a:ea typeface="Codec Pro ExtraBold"/>
                <a:cs typeface="Codec Pro ExtraBold"/>
                <a:sym typeface="Codec Pro ExtraBold"/>
              </a:rPr>
              <a:t>03</a:t>
            </a:r>
          </a:p>
        </p:txBody>
      </p:sp>
      <p:sp>
        <p:nvSpPr>
          <p:cNvPr name="TextBox 13" id="13"/>
          <p:cNvSpPr txBox="true"/>
          <p:nvPr/>
        </p:nvSpPr>
        <p:spPr>
          <a:xfrm rot="0">
            <a:off x="2078578" y="4446496"/>
            <a:ext cx="937219" cy="714375"/>
          </a:xfrm>
          <a:prstGeom prst="rect">
            <a:avLst/>
          </a:prstGeom>
        </p:spPr>
        <p:txBody>
          <a:bodyPr anchor="t" rtlCol="false" tIns="0" lIns="0" bIns="0" rIns="0">
            <a:spAutoFit/>
          </a:bodyPr>
          <a:lstStyle/>
          <a:p>
            <a:pPr algn="ctr">
              <a:lnSpc>
                <a:spcPts val="5126"/>
              </a:lnSpc>
            </a:pPr>
            <a:r>
              <a:rPr lang="en-US" sz="4271" spc="350">
                <a:solidFill>
                  <a:srgbClr val="FFFFFF"/>
                </a:solidFill>
                <a:latin typeface="Codec Pro ExtraBold"/>
                <a:ea typeface="Codec Pro ExtraBold"/>
                <a:cs typeface="Codec Pro ExtraBold"/>
                <a:sym typeface="Codec Pro ExtraBold"/>
              </a:rPr>
              <a:t>04</a:t>
            </a:r>
          </a:p>
        </p:txBody>
      </p:sp>
      <p:sp>
        <p:nvSpPr>
          <p:cNvPr name="TextBox 14" id="14"/>
          <p:cNvSpPr txBox="true"/>
          <p:nvPr/>
        </p:nvSpPr>
        <p:spPr>
          <a:xfrm rot="0">
            <a:off x="2098179" y="5238872"/>
            <a:ext cx="937219" cy="714375"/>
          </a:xfrm>
          <a:prstGeom prst="rect">
            <a:avLst/>
          </a:prstGeom>
        </p:spPr>
        <p:txBody>
          <a:bodyPr anchor="t" rtlCol="false" tIns="0" lIns="0" bIns="0" rIns="0">
            <a:spAutoFit/>
          </a:bodyPr>
          <a:lstStyle/>
          <a:p>
            <a:pPr algn="ctr">
              <a:lnSpc>
                <a:spcPts val="5126"/>
              </a:lnSpc>
            </a:pPr>
            <a:r>
              <a:rPr lang="en-US" sz="4271" spc="350">
                <a:solidFill>
                  <a:srgbClr val="FFFFFF"/>
                </a:solidFill>
                <a:latin typeface="Codec Pro ExtraBold"/>
                <a:ea typeface="Codec Pro ExtraBold"/>
                <a:cs typeface="Codec Pro ExtraBold"/>
                <a:sym typeface="Codec Pro ExtraBold"/>
              </a:rPr>
              <a:t>05</a:t>
            </a:r>
          </a:p>
        </p:txBody>
      </p:sp>
      <p:sp>
        <p:nvSpPr>
          <p:cNvPr name="TextBox 15" id="15"/>
          <p:cNvSpPr txBox="true"/>
          <p:nvPr/>
        </p:nvSpPr>
        <p:spPr>
          <a:xfrm rot="0">
            <a:off x="2098179" y="6069837"/>
            <a:ext cx="937219" cy="714375"/>
          </a:xfrm>
          <a:prstGeom prst="rect">
            <a:avLst/>
          </a:prstGeom>
        </p:spPr>
        <p:txBody>
          <a:bodyPr anchor="t" rtlCol="false" tIns="0" lIns="0" bIns="0" rIns="0">
            <a:spAutoFit/>
          </a:bodyPr>
          <a:lstStyle/>
          <a:p>
            <a:pPr algn="ctr">
              <a:lnSpc>
                <a:spcPts val="5126"/>
              </a:lnSpc>
            </a:pPr>
            <a:r>
              <a:rPr lang="en-US" sz="4271" spc="350">
                <a:solidFill>
                  <a:srgbClr val="FFFFFF"/>
                </a:solidFill>
                <a:latin typeface="Codec Pro ExtraBold"/>
                <a:ea typeface="Codec Pro ExtraBold"/>
                <a:cs typeface="Codec Pro ExtraBold"/>
                <a:sym typeface="Codec Pro ExtraBold"/>
              </a:rPr>
              <a:t>06</a:t>
            </a:r>
          </a:p>
        </p:txBody>
      </p:sp>
      <p:sp>
        <p:nvSpPr>
          <p:cNvPr name="TextBox 16" id="16"/>
          <p:cNvSpPr txBox="true"/>
          <p:nvPr/>
        </p:nvSpPr>
        <p:spPr>
          <a:xfrm rot="0">
            <a:off x="2098179" y="6920129"/>
            <a:ext cx="937219" cy="714375"/>
          </a:xfrm>
          <a:prstGeom prst="rect">
            <a:avLst/>
          </a:prstGeom>
        </p:spPr>
        <p:txBody>
          <a:bodyPr anchor="t" rtlCol="false" tIns="0" lIns="0" bIns="0" rIns="0">
            <a:spAutoFit/>
          </a:bodyPr>
          <a:lstStyle/>
          <a:p>
            <a:pPr algn="ctr">
              <a:lnSpc>
                <a:spcPts val="5126"/>
              </a:lnSpc>
            </a:pPr>
            <a:r>
              <a:rPr lang="en-US" sz="4271" spc="350">
                <a:solidFill>
                  <a:srgbClr val="FFFFFF"/>
                </a:solidFill>
                <a:latin typeface="Codec Pro ExtraBold"/>
                <a:ea typeface="Codec Pro ExtraBold"/>
                <a:cs typeface="Codec Pro ExtraBold"/>
                <a:sym typeface="Codec Pro ExtraBold"/>
              </a:rPr>
              <a:t>07</a:t>
            </a:r>
          </a:p>
        </p:txBody>
      </p:sp>
      <p:sp>
        <p:nvSpPr>
          <p:cNvPr name="TextBox 17" id="17"/>
          <p:cNvSpPr txBox="true"/>
          <p:nvPr/>
        </p:nvSpPr>
        <p:spPr>
          <a:xfrm rot="0">
            <a:off x="3454656" y="2136203"/>
            <a:ext cx="5790503" cy="418504"/>
          </a:xfrm>
          <a:prstGeom prst="rect">
            <a:avLst/>
          </a:prstGeom>
        </p:spPr>
        <p:txBody>
          <a:bodyPr anchor="t" rtlCol="false" tIns="0" lIns="0" bIns="0" rIns="0">
            <a:spAutoFit/>
          </a:bodyPr>
          <a:lstStyle/>
          <a:p>
            <a:pPr algn="l">
              <a:lnSpc>
                <a:spcPts val="3483"/>
              </a:lnSpc>
            </a:pPr>
            <a:r>
              <a:rPr lang="en-US" sz="2524" spc="247">
                <a:solidFill>
                  <a:srgbClr val="231F20"/>
                </a:solidFill>
                <a:latin typeface="Open Sauce"/>
                <a:ea typeface="Open Sauce"/>
                <a:cs typeface="Open Sauce"/>
                <a:sym typeface="Open Sauce"/>
              </a:rPr>
              <a:t>Undefined Term</a:t>
            </a:r>
          </a:p>
        </p:txBody>
      </p:sp>
      <p:sp>
        <p:nvSpPr>
          <p:cNvPr name="TextBox 18" id="18"/>
          <p:cNvSpPr txBox="true"/>
          <p:nvPr/>
        </p:nvSpPr>
        <p:spPr>
          <a:xfrm rot="0">
            <a:off x="3454656" y="2930420"/>
            <a:ext cx="6076629" cy="418504"/>
          </a:xfrm>
          <a:prstGeom prst="rect">
            <a:avLst/>
          </a:prstGeom>
        </p:spPr>
        <p:txBody>
          <a:bodyPr anchor="t" rtlCol="false" tIns="0" lIns="0" bIns="0" rIns="0">
            <a:spAutoFit/>
          </a:bodyPr>
          <a:lstStyle/>
          <a:p>
            <a:pPr algn="l">
              <a:lnSpc>
                <a:spcPts val="3483"/>
              </a:lnSpc>
            </a:pPr>
            <a:r>
              <a:rPr lang="en-US" sz="2524" spc="247">
                <a:solidFill>
                  <a:srgbClr val="231F20"/>
                </a:solidFill>
                <a:latin typeface="Open Sauce"/>
                <a:ea typeface="Open Sauce"/>
                <a:cs typeface="Open Sauce"/>
                <a:sym typeface="Open Sauce"/>
              </a:rPr>
              <a:t>Definisi</a:t>
            </a:r>
          </a:p>
        </p:txBody>
      </p:sp>
      <p:sp>
        <p:nvSpPr>
          <p:cNvPr name="TextBox 19" id="19"/>
          <p:cNvSpPr txBox="true"/>
          <p:nvPr/>
        </p:nvSpPr>
        <p:spPr>
          <a:xfrm rot="0">
            <a:off x="3454656" y="3850511"/>
            <a:ext cx="5790503" cy="418504"/>
          </a:xfrm>
          <a:prstGeom prst="rect">
            <a:avLst/>
          </a:prstGeom>
        </p:spPr>
        <p:txBody>
          <a:bodyPr anchor="t" rtlCol="false" tIns="0" lIns="0" bIns="0" rIns="0">
            <a:spAutoFit/>
          </a:bodyPr>
          <a:lstStyle/>
          <a:p>
            <a:pPr algn="l" marL="0" indent="0" lvl="0">
              <a:lnSpc>
                <a:spcPts val="3483"/>
              </a:lnSpc>
              <a:spcBef>
                <a:spcPct val="0"/>
              </a:spcBef>
            </a:pPr>
            <a:r>
              <a:rPr lang="en-US" sz="2524" spc="247">
                <a:solidFill>
                  <a:srgbClr val="231F20"/>
                </a:solidFill>
                <a:latin typeface="Open Sauce"/>
                <a:ea typeface="Open Sauce"/>
                <a:cs typeface="Open Sauce"/>
                <a:sym typeface="Open Sauce"/>
              </a:rPr>
              <a:t>Aksioma/Postulat/Dalil</a:t>
            </a:r>
          </a:p>
        </p:txBody>
      </p:sp>
      <p:sp>
        <p:nvSpPr>
          <p:cNvPr name="TextBox 20" id="20"/>
          <p:cNvSpPr txBox="true"/>
          <p:nvPr/>
        </p:nvSpPr>
        <p:spPr>
          <a:xfrm rot="0">
            <a:off x="3454656" y="4644728"/>
            <a:ext cx="6076629" cy="418504"/>
          </a:xfrm>
          <a:prstGeom prst="rect">
            <a:avLst/>
          </a:prstGeom>
        </p:spPr>
        <p:txBody>
          <a:bodyPr anchor="t" rtlCol="false" tIns="0" lIns="0" bIns="0" rIns="0">
            <a:spAutoFit/>
          </a:bodyPr>
          <a:lstStyle/>
          <a:p>
            <a:pPr algn="l" marL="0" indent="0" lvl="0">
              <a:lnSpc>
                <a:spcPts val="3483"/>
              </a:lnSpc>
              <a:spcBef>
                <a:spcPct val="0"/>
              </a:spcBef>
            </a:pPr>
            <a:r>
              <a:rPr lang="en-US" sz="2524" spc="247">
                <a:solidFill>
                  <a:srgbClr val="231F20"/>
                </a:solidFill>
                <a:latin typeface="Open Sauce"/>
                <a:ea typeface="Open Sauce"/>
                <a:cs typeface="Open Sauce"/>
                <a:sym typeface="Open Sauce"/>
              </a:rPr>
              <a:t>Lemma</a:t>
            </a:r>
          </a:p>
        </p:txBody>
      </p:sp>
      <p:sp>
        <p:nvSpPr>
          <p:cNvPr name="TextBox 21" id="21"/>
          <p:cNvSpPr txBox="true"/>
          <p:nvPr/>
        </p:nvSpPr>
        <p:spPr>
          <a:xfrm rot="0">
            <a:off x="3454656" y="5445573"/>
            <a:ext cx="6076629" cy="418504"/>
          </a:xfrm>
          <a:prstGeom prst="rect">
            <a:avLst/>
          </a:prstGeom>
        </p:spPr>
        <p:txBody>
          <a:bodyPr anchor="t" rtlCol="false" tIns="0" lIns="0" bIns="0" rIns="0">
            <a:spAutoFit/>
          </a:bodyPr>
          <a:lstStyle/>
          <a:p>
            <a:pPr algn="l" marL="0" indent="0" lvl="0">
              <a:lnSpc>
                <a:spcPts val="3483"/>
              </a:lnSpc>
              <a:spcBef>
                <a:spcPct val="0"/>
              </a:spcBef>
            </a:pPr>
            <a:r>
              <a:rPr lang="en-US" sz="2524" spc="247">
                <a:solidFill>
                  <a:srgbClr val="231F20"/>
                </a:solidFill>
                <a:latin typeface="Open Sauce"/>
                <a:ea typeface="Open Sauce"/>
                <a:cs typeface="Open Sauce"/>
                <a:sym typeface="Open Sauce"/>
              </a:rPr>
              <a:t>Teorema</a:t>
            </a:r>
          </a:p>
        </p:txBody>
      </p:sp>
      <p:sp>
        <p:nvSpPr>
          <p:cNvPr name="TextBox 22" id="22"/>
          <p:cNvSpPr txBox="true"/>
          <p:nvPr/>
        </p:nvSpPr>
        <p:spPr>
          <a:xfrm rot="0">
            <a:off x="3454656" y="6237949"/>
            <a:ext cx="5790503" cy="418504"/>
          </a:xfrm>
          <a:prstGeom prst="rect">
            <a:avLst/>
          </a:prstGeom>
        </p:spPr>
        <p:txBody>
          <a:bodyPr anchor="t" rtlCol="false" tIns="0" lIns="0" bIns="0" rIns="0">
            <a:spAutoFit/>
          </a:bodyPr>
          <a:lstStyle/>
          <a:p>
            <a:pPr algn="l" marL="0" indent="0" lvl="0">
              <a:lnSpc>
                <a:spcPts val="3483"/>
              </a:lnSpc>
              <a:spcBef>
                <a:spcPct val="0"/>
              </a:spcBef>
            </a:pPr>
            <a:r>
              <a:rPr lang="en-US" sz="2524" spc="247">
                <a:solidFill>
                  <a:srgbClr val="231F20"/>
                </a:solidFill>
                <a:latin typeface="Open Sauce"/>
                <a:ea typeface="Open Sauce"/>
                <a:cs typeface="Open Sauce"/>
                <a:sym typeface="Open Sauce"/>
              </a:rPr>
              <a:t>Corollary</a:t>
            </a:r>
          </a:p>
        </p:txBody>
      </p:sp>
      <p:sp>
        <p:nvSpPr>
          <p:cNvPr name="TextBox 23" id="23"/>
          <p:cNvSpPr txBox="true"/>
          <p:nvPr/>
        </p:nvSpPr>
        <p:spPr>
          <a:xfrm rot="0">
            <a:off x="3454656" y="7082330"/>
            <a:ext cx="6076629" cy="418504"/>
          </a:xfrm>
          <a:prstGeom prst="rect">
            <a:avLst/>
          </a:prstGeom>
        </p:spPr>
        <p:txBody>
          <a:bodyPr anchor="t" rtlCol="false" tIns="0" lIns="0" bIns="0" rIns="0">
            <a:spAutoFit/>
          </a:bodyPr>
          <a:lstStyle/>
          <a:p>
            <a:pPr algn="l" marL="0" indent="0" lvl="0">
              <a:lnSpc>
                <a:spcPts val="3483"/>
              </a:lnSpc>
              <a:spcBef>
                <a:spcPct val="0"/>
              </a:spcBef>
            </a:pPr>
            <a:r>
              <a:rPr lang="en-US" sz="2524" spc="247">
                <a:solidFill>
                  <a:srgbClr val="231F20"/>
                </a:solidFill>
                <a:latin typeface="Open Sauce"/>
                <a:ea typeface="Open Sauce"/>
                <a:cs typeface="Open Sauce"/>
                <a:sym typeface="Open Sauce"/>
              </a:rPr>
              <a:t>Inferensia</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grpSp>
        <p:nvGrpSpPr>
          <p:cNvPr name="Group 3" id="3"/>
          <p:cNvGrpSpPr/>
          <p:nvPr/>
        </p:nvGrpSpPr>
        <p:grpSpPr>
          <a:xfrm rot="0">
            <a:off x="633448" y="374453"/>
            <a:ext cx="17021103" cy="1330930"/>
            <a:chOff x="0" y="0"/>
            <a:chExt cx="4482924" cy="350533"/>
          </a:xfrm>
        </p:grpSpPr>
        <p:sp>
          <p:nvSpPr>
            <p:cNvPr name="Freeform 4" id="4"/>
            <p:cNvSpPr/>
            <p:nvPr/>
          </p:nvSpPr>
          <p:spPr>
            <a:xfrm flipH="false" flipV="false" rot="0">
              <a:off x="0" y="0"/>
              <a:ext cx="4482924" cy="350533"/>
            </a:xfrm>
            <a:custGeom>
              <a:avLst/>
              <a:gdLst/>
              <a:ahLst/>
              <a:cxnLst/>
              <a:rect r="r" b="b" t="t" l="l"/>
              <a:pathLst>
                <a:path h="350533" w="4482924">
                  <a:moveTo>
                    <a:pt x="0" y="0"/>
                  </a:moveTo>
                  <a:lnTo>
                    <a:pt x="4482924" y="0"/>
                  </a:lnTo>
                  <a:lnTo>
                    <a:pt x="4482924" y="350533"/>
                  </a:lnTo>
                  <a:lnTo>
                    <a:pt x="0" y="350533"/>
                  </a:lnTo>
                  <a:close/>
                </a:path>
              </a:pathLst>
            </a:custGeom>
            <a:solidFill>
              <a:srgbClr val="1C5739"/>
            </a:solidFill>
          </p:spPr>
        </p:sp>
        <p:sp>
          <p:nvSpPr>
            <p:cNvPr name="TextBox 5" id="5"/>
            <p:cNvSpPr txBox="true"/>
            <p:nvPr/>
          </p:nvSpPr>
          <p:spPr>
            <a:xfrm>
              <a:off x="0" y="-19050"/>
              <a:ext cx="4482924" cy="369583"/>
            </a:xfrm>
            <a:prstGeom prst="rect">
              <a:avLst/>
            </a:prstGeom>
          </p:spPr>
          <p:txBody>
            <a:bodyPr anchor="ctr" rtlCol="false" tIns="50800" lIns="50800" bIns="50800" rIns="50800"/>
            <a:lstStyle/>
            <a:p>
              <a:pPr algn="ctr">
                <a:lnSpc>
                  <a:spcPts val="2859"/>
                </a:lnSpc>
              </a:pPr>
            </a:p>
            <a:p>
              <a:pPr algn="ctr">
                <a:lnSpc>
                  <a:spcPts val="2859"/>
                </a:lnSpc>
              </a:pPr>
            </a:p>
          </p:txBody>
        </p:sp>
      </p:grpSp>
      <p:sp>
        <p:nvSpPr>
          <p:cNvPr name="Freeform 6" id="6"/>
          <p:cNvSpPr/>
          <p:nvPr/>
        </p:nvSpPr>
        <p:spPr>
          <a:xfrm flipH="false" flipV="false" rot="0">
            <a:off x="667020" y="395051"/>
            <a:ext cx="16933642" cy="1310332"/>
          </a:xfrm>
          <a:custGeom>
            <a:avLst/>
            <a:gdLst/>
            <a:ahLst/>
            <a:cxnLst/>
            <a:rect r="r" b="b" t="t" l="l"/>
            <a:pathLst>
              <a:path h="1310332" w="16933642">
                <a:moveTo>
                  <a:pt x="0" y="0"/>
                </a:moveTo>
                <a:lnTo>
                  <a:pt x="16933643" y="0"/>
                </a:lnTo>
                <a:lnTo>
                  <a:pt x="16933643" y="1310332"/>
                </a:lnTo>
                <a:lnTo>
                  <a:pt x="0" y="1310332"/>
                </a:lnTo>
                <a:lnTo>
                  <a:pt x="0" y="0"/>
                </a:lnTo>
                <a:close/>
              </a:path>
            </a:pathLst>
          </a:custGeom>
          <a:blipFill>
            <a:blip r:embed="rId3">
              <a:alphaModFix amt="18000"/>
            </a:blip>
            <a:stretch>
              <a:fillRect l="0" t="-280062" r="0" b="-481482"/>
            </a:stretch>
          </a:blipFill>
        </p:spPr>
      </p:sp>
      <p:grpSp>
        <p:nvGrpSpPr>
          <p:cNvPr name="Group 7" id="7"/>
          <p:cNvGrpSpPr/>
          <p:nvPr/>
        </p:nvGrpSpPr>
        <p:grpSpPr>
          <a:xfrm rot="0">
            <a:off x="6596044" y="1952015"/>
            <a:ext cx="47625" cy="7306285"/>
            <a:chOff x="0" y="0"/>
            <a:chExt cx="12543" cy="1924289"/>
          </a:xfrm>
        </p:grpSpPr>
        <p:sp>
          <p:nvSpPr>
            <p:cNvPr name="Freeform 8" id="8"/>
            <p:cNvSpPr/>
            <p:nvPr/>
          </p:nvSpPr>
          <p:spPr>
            <a:xfrm flipH="false" flipV="false" rot="0">
              <a:off x="0" y="0"/>
              <a:ext cx="12543" cy="1924289"/>
            </a:xfrm>
            <a:custGeom>
              <a:avLst/>
              <a:gdLst/>
              <a:ahLst/>
              <a:cxnLst/>
              <a:rect r="r" b="b" t="t" l="l"/>
              <a:pathLst>
                <a:path h="1924289" w="12543">
                  <a:moveTo>
                    <a:pt x="0" y="0"/>
                  </a:moveTo>
                  <a:lnTo>
                    <a:pt x="12543" y="0"/>
                  </a:lnTo>
                  <a:lnTo>
                    <a:pt x="12543" y="1924289"/>
                  </a:lnTo>
                  <a:lnTo>
                    <a:pt x="0" y="1924289"/>
                  </a:lnTo>
                  <a:close/>
                </a:path>
              </a:pathLst>
            </a:custGeom>
            <a:solidFill>
              <a:srgbClr val="009245"/>
            </a:solidFill>
          </p:spPr>
        </p:sp>
        <p:sp>
          <p:nvSpPr>
            <p:cNvPr name="TextBox 9" id="9"/>
            <p:cNvSpPr txBox="true"/>
            <p:nvPr/>
          </p:nvSpPr>
          <p:spPr>
            <a:xfrm>
              <a:off x="0" y="-19050"/>
              <a:ext cx="12543" cy="1943339"/>
            </a:xfrm>
            <a:prstGeom prst="rect">
              <a:avLst/>
            </a:prstGeom>
          </p:spPr>
          <p:txBody>
            <a:bodyPr anchor="ctr" rtlCol="false" tIns="50800" lIns="50800" bIns="50800" rIns="50800"/>
            <a:lstStyle/>
            <a:p>
              <a:pPr algn="ctr">
                <a:lnSpc>
                  <a:spcPts val="2859"/>
                </a:lnSpc>
              </a:pPr>
            </a:p>
          </p:txBody>
        </p:sp>
      </p:grpSp>
      <p:grpSp>
        <p:nvGrpSpPr>
          <p:cNvPr name="Group 10" id="10"/>
          <p:cNvGrpSpPr/>
          <p:nvPr/>
        </p:nvGrpSpPr>
        <p:grpSpPr>
          <a:xfrm rot="0">
            <a:off x="11643353" y="1952015"/>
            <a:ext cx="48603" cy="7306285"/>
            <a:chOff x="0" y="0"/>
            <a:chExt cx="12801" cy="1924289"/>
          </a:xfrm>
        </p:grpSpPr>
        <p:sp>
          <p:nvSpPr>
            <p:cNvPr name="Freeform 11" id="11"/>
            <p:cNvSpPr/>
            <p:nvPr/>
          </p:nvSpPr>
          <p:spPr>
            <a:xfrm flipH="false" flipV="false" rot="0">
              <a:off x="0" y="0"/>
              <a:ext cx="12801" cy="1924289"/>
            </a:xfrm>
            <a:custGeom>
              <a:avLst/>
              <a:gdLst/>
              <a:ahLst/>
              <a:cxnLst/>
              <a:rect r="r" b="b" t="t" l="l"/>
              <a:pathLst>
                <a:path h="1924289" w="12801">
                  <a:moveTo>
                    <a:pt x="0" y="0"/>
                  </a:moveTo>
                  <a:lnTo>
                    <a:pt x="12801" y="0"/>
                  </a:lnTo>
                  <a:lnTo>
                    <a:pt x="12801" y="1924289"/>
                  </a:lnTo>
                  <a:lnTo>
                    <a:pt x="0" y="1924289"/>
                  </a:lnTo>
                  <a:close/>
                </a:path>
              </a:pathLst>
            </a:custGeom>
            <a:solidFill>
              <a:srgbClr val="009245"/>
            </a:solidFill>
          </p:spPr>
        </p:sp>
        <p:sp>
          <p:nvSpPr>
            <p:cNvPr name="TextBox 12" id="12"/>
            <p:cNvSpPr txBox="true"/>
            <p:nvPr/>
          </p:nvSpPr>
          <p:spPr>
            <a:xfrm>
              <a:off x="0" y="-19050"/>
              <a:ext cx="12801" cy="1943339"/>
            </a:xfrm>
            <a:prstGeom prst="rect">
              <a:avLst/>
            </a:prstGeom>
          </p:spPr>
          <p:txBody>
            <a:bodyPr anchor="ctr" rtlCol="false" tIns="50800" lIns="50800" bIns="50800" rIns="50800"/>
            <a:lstStyle/>
            <a:p>
              <a:pPr algn="ctr">
                <a:lnSpc>
                  <a:spcPts val="2859"/>
                </a:lnSpc>
              </a:pPr>
            </a:p>
          </p:txBody>
        </p:sp>
      </p:grpSp>
      <p:sp>
        <p:nvSpPr>
          <p:cNvPr name="Freeform 13" id="13"/>
          <p:cNvSpPr/>
          <p:nvPr/>
        </p:nvSpPr>
        <p:spPr>
          <a:xfrm flipH="false" flipV="false" rot="0">
            <a:off x="12578341" y="2098371"/>
            <a:ext cx="4223516" cy="2923856"/>
          </a:xfrm>
          <a:custGeom>
            <a:avLst/>
            <a:gdLst/>
            <a:ahLst/>
            <a:cxnLst/>
            <a:rect r="r" b="b" t="t" l="l"/>
            <a:pathLst>
              <a:path h="2923856" w="4223516">
                <a:moveTo>
                  <a:pt x="0" y="0"/>
                </a:moveTo>
                <a:lnTo>
                  <a:pt x="4223515" y="0"/>
                </a:lnTo>
                <a:lnTo>
                  <a:pt x="4223515" y="2923856"/>
                </a:lnTo>
                <a:lnTo>
                  <a:pt x="0" y="2923856"/>
                </a:lnTo>
                <a:lnTo>
                  <a:pt x="0" y="0"/>
                </a:lnTo>
                <a:close/>
              </a:path>
            </a:pathLst>
          </a:custGeom>
          <a:blipFill>
            <a:blip r:embed="rId4"/>
            <a:stretch>
              <a:fillRect l="0" t="0" r="0" b="-8337"/>
            </a:stretch>
          </a:blipFill>
        </p:spPr>
      </p:sp>
      <p:sp>
        <p:nvSpPr>
          <p:cNvPr name="Freeform 14" id="14"/>
          <p:cNvSpPr/>
          <p:nvPr/>
        </p:nvSpPr>
        <p:spPr>
          <a:xfrm flipH="false" flipV="false" rot="0">
            <a:off x="12578341" y="5629751"/>
            <a:ext cx="4223516" cy="3038238"/>
          </a:xfrm>
          <a:custGeom>
            <a:avLst/>
            <a:gdLst/>
            <a:ahLst/>
            <a:cxnLst/>
            <a:rect r="r" b="b" t="t" l="l"/>
            <a:pathLst>
              <a:path h="3038238" w="4223516">
                <a:moveTo>
                  <a:pt x="0" y="0"/>
                </a:moveTo>
                <a:lnTo>
                  <a:pt x="4223515" y="0"/>
                </a:lnTo>
                <a:lnTo>
                  <a:pt x="4223515" y="3038239"/>
                </a:lnTo>
                <a:lnTo>
                  <a:pt x="0" y="3038239"/>
                </a:lnTo>
                <a:lnTo>
                  <a:pt x="0" y="0"/>
                </a:lnTo>
                <a:close/>
              </a:path>
            </a:pathLst>
          </a:custGeom>
          <a:blipFill>
            <a:blip r:embed="rId5"/>
            <a:stretch>
              <a:fillRect l="0" t="0" r="0" b="-4258"/>
            </a:stretch>
          </a:blipFill>
        </p:spPr>
      </p:sp>
      <p:sp>
        <p:nvSpPr>
          <p:cNvPr name="TextBox 15" id="15"/>
          <p:cNvSpPr txBox="true"/>
          <p:nvPr/>
        </p:nvSpPr>
        <p:spPr>
          <a:xfrm rot="0">
            <a:off x="1028700" y="552586"/>
            <a:ext cx="16033288" cy="1152797"/>
          </a:xfrm>
          <a:prstGeom prst="rect">
            <a:avLst/>
          </a:prstGeom>
        </p:spPr>
        <p:txBody>
          <a:bodyPr anchor="t" rtlCol="false" tIns="0" lIns="0" bIns="0" rIns="0">
            <a:spAutoFit/>
          </a:bodyPr>
          <a:lstStyle/>
          <a:p>
            <a:pPr algn="ctr" marL="0" indent="0" lvl="0">
              <a:lnSpc>
                <a:spcPts val="8604"/>
              </a:lnSpc>
              <a:spcBef>
                <a:spcPct val="0"/>
              </a:spcBef>
            </a:pPr>
            <a:r>
              <a:rPr lang="en-US" sz="6235" spc="611">
                <a:solidFill>
                  <a:srgbClr val="FFFFFF"/>
                </a:solidFill>
                <a:latin typeface="Codec Pro ExtraBold"/>
                <a:ea typeface="Codec Pro ExtraBold"/>
                <a:cs typeface="Codec Pro ExtraBold"/>
                <a:sym typeface="Codec Pro ExtraBold"/>
              </a:rPr>
              <a:t>ILMU MATEMATIKA </a:t>
            </a:r>
          </a:p>
        </p:txBody>
      </p:sp>
      <p:sp>
        <p:nvSpPr>
          <p:cNvPr name="TextBox 16" id="16"/>
          <p:cNvSpPr txBox="true"/>
          <p:nvPr/>
        </p:nvSpPr>
        <p:spPr>
          <a:xfrm rot="0">
            <a:off x="626567" y="3346822"/>
            <a:ext cx="5607527" cy="929321"/>
          </a:xfrm>
          <a:prstGeom prst="rect">
            <a:avLst/>
          </a:prstGeom>
        </p:spPr>
        <p:txBody>
          <a:bodyPr anchor="t" rtlCol="false" tIns="0" lIns="0" bIns="0" rIns="0">
            <a:spAutoFit/>
          </a:bodyPr>
          <a:lstStyle/>
          <a:p>
            <a:pPr algn="ctr">
              <a:lnSpc>
                <a:spcPts val="2545"/>
              </a:lnSpc>
            </a:pPr>
            <a:r>
              <a:rPr lang="en-US" sz="1844" spc="180">
                <a:solidFill>
                  <a:srgbClr val="231F20"/>
                </a:solidFill>
                <a:latin typeface="Open Sauce Italics"/>
                <a:ea typeface="Open Sauce Italics"/>
                <a:cs typeface="Open Sauce Italics"/>
                <a:sym typeface="Open Sauce Italics"/>
              </a:rPr>
              <a:t>Proses mencari kebenaran (generalisasi) dalam matematika berbeda dengan ilmu pengetahuan yang lain</a:t>
            </a:r>
            <a:r>
              <a:rPr lang="en-US" sz="1844" spc="180">
                <a:solidFill>
                  <a:srgbClr val="231F20"/>
                </a:solidFill>
                <a:latin typeface="Open Sauce Italics"/>
                <a:ea typeface="Open Sauce Italics"/>
                <a:cs typeface="Open Sauce Italics"/>
                <a:sym typeface="Open Sauce Italics"/>
              </a:rPr>
              <a:t> </a:t>
            </a:r>
          </a:p>
        </p:txBody>
      </p:sp>
      <p:sp>
        <p:nvSpPr>
          <p:cNvPr name="TextBox 17" id="17"/>
          <p:cNvSpPr txBox="true"/>
          <p:nvPr/>
        </p:nvSpPr>
        <p:spPr>
          <a:xfrm rot="0">
            <a:off x="1021819" y="4993652"/>
            <a:ext cx="4468000" cy="1243624"/>
          </a:xfrm>
          <a:prstGeom prst="rect">
            <a:avLst/>
          </a:prstGeom>
        </p:spPr>
        <p:txBody>
          <a:bodyPr anchor="t" rtlCol="false" tIns="0" lIns="0" bIns="0" rIns="0">
            <a:spAutoFit/>
          </a:bodyPr>
          <a:lstStyle/>
          <a:p>
            <a:pPr algn="ctr">
              <a:lnSpc>
                <a:spcPts val="2545"/>
              </a:lnSpc>
            </a:pPr>
            <a:r>
              <a:rPr lang="en-US" sz="1844" spc="180">
                <a:solidFill>
                  <a:srgbClr val="231F20"/>
                </a:solidFill>
                <a:latin typeface="Open Sauce"/>
                <a:ea typeface="Open Sauce"/>
                <a:cs typeface="Open Sauce"/>
                <a:sym typeface="Open Sauce"/>
              </a:rPr>
              <a:t>Semua generalisasi darisifat, teori atau dalil itu dapat diterima kebenaraanya sesudah dibuktikan secara deduktif </a:t>
            </a:r>
          </a:p>
        </p:txBody>
      </p:sp>
      <p:sp>
        <p:nvSpPr>
          <p:cNvPr name="TextBox 18" id="18"/>
          <p:cNvSpPr txBox="true"/>
          <p:nvPr/>
        </p:nvSpPr>
        <p:spPr>
          <a:xfrm rot="0">
            <a:off x="633448" y="2032867"/>
            <a:ext cx="5607527" cy="1018409"/>
          </a:xfrm>
          <a:prstGeom prst="rect">
            <a:avLst/>
          </a:prstGeom>
        </p:spPr>
        <p:txBody>
          <a:bodyPr anchor="t" rtlCol="false" tIns="0" lIns="0" bIns="0" rIns="0">
            <a:spAutoFit/>
          </a:bodyPr>
          <a:lstStyle/>
          <a:p>
            <a:pPr algn="ctr">
              <a:lnSpc>
                <a:spcPts val="4063"/>
              </a:lnSpc>
            </a:pPr>
            <a:r>
              <a:rPr lang="en-US" sz="2944" spc="288">
                <a:solidFill>
                  <a:srgbClr val="231F20"/>
                </a:solidFill>
                <a:latin typeface="Open Sauce Bold Italics"/>
                <a:ea typeface="Open Sauce Bold Italics"/>
                <a:cs typeface="Open Sauce Bold Italics"/>
                <a:sym typeface="Open Sauce Bold Italics"/>
              </a:rPr>
              <a:t>Matematika Ilmu Deduktif</a:t>
            </a:r>
          </a:p>
        </p:txBody>
      </p:sp>
      <p:sp>
        <p:nvSpPr>
          <p:cNvPr name="TextBox 19" id="19"/>
          <p:cNvSpPr txBox="true"/>
          <p:nvPr/>
        </p:nvSpPr>
        <p:spPr>
          <a:xfrm rot="0">
            <a:off x="1021819" y="6589701"/>
            <a:ext cx="4468000" cy="1243624"/>
          </a:xfrm>
          <a:prstGeom prst="rect">
            <a:avLst/>
          </a:prstGeom>
        </p:spPr>
        <p:txBody>
          <a:bodyPr anchor="t" rtlCol="false" tIns="0" lIns="0" bIns="0" rIns="0">
            <a:spAutoFit/>
          </a:bodyPr>
          <a:lstStyle/>
          <a:p>
            <a:pPr algn="ctr">
              <a:lnSpc>
                <a:spcPts val="2545"/>
              </a:lnSpc>
            </a:pPr>
            <a:r>
              <a:rPr lang="en-US" sz="1844" spc="180">
                <a:solidFill>
                  <a:srgbClr val="231F20"/>
                </a:solidFill>
                <a:latin typeface="Open Sauce"/>
                <a:ea typeface="Open Sauce"/>
                <a:cs typeface="Open Sauce"/>
                <a:sym typeface="Open Sauce"/>
              </a:rPr>
              <a:t>Contoh: </a:t>
            </a:r>
          </a:p>
          <a:p>
            <a:pPr algn="ctr">
              <a:lnSpc>
                <a:spcPts val="2545"/>
              </a:lnSpc>
            </a:pPr>
            <a:r>
              <a:rPr lang="en-US" sz="1844" spc="180">
                <a:solidFill>
                  <a:srgbClr val="231F20"/>
                </a:solidFill>
                <a:latin typeface="Open Sauce"/>
                <a:ea typeface="Open Sauce"/>
                <a:cs typeface="Open Sauce"/>
                <a:sym typeface="Open Sauce"/>
              </a:rPr>
              <a:t>“Bilangan Ganjil ditambah Bilangan Ganjil adalah Bilangan Genap”</a:t>
            </a:r>
            <a:r>
              <a:rPr lang="en-US" sz="1844" spc="180">
                <a:solidFill>
                  <a:srgbClr val="231F20"/>
                </a:solidFill>
                <a:latin typeface="Open Sauce"/>
                <a:ea typeface="Open Sauce"/>
                <a:cs typeface="Open Sauce"/>
                <a:sym typeface="Open Sauce"/>
              </a:rPr>
              <a:t> </a:t>
            </a:r>
          </a:p>
        </p:txBody>
      </p:sp>
      <p:sp>
        <p:nvSpPr>
          <p:cNvPr name="TextBox 20" id="20"/>
          <p:cNvSpPr txBox="true"/>
          <p:nvPr/>
        </p:nvSpPr>
        <p:spPr>
          <a:xfrm rot="0">
            <a:off x="6887183" y="3427244"/>
            <a:ext cx="4507641" cy="2500836"/>
          </a:xfrm>
          <a:prstGeom prst="rect">
            <a:avLst/>
          </a:prstGeom>
        </p:spPr>
        <p:txBody>
          <a:bodyPr anchor="t" rtlCol="false" tIns="0" lIns="0" bIns="0" rIns="0">
            <a:spAutoFit/>
          </a:bodyPr>
          <a:lstStyle/>
          <a:p>
            <a:pPr algn="ctr">
              <a:lnSpc>
                <a:spcPts val="2545"/>
              </a:lnSpc>
            </a:pPr>
            <a:r>
              <a:rPr lang="en-US" sz="1844" spc="180">
                <a:solidFill>
                  <a:srgbClr val="231F20"/>
                </a:solidFill>
                <a:latin typeface="Open Sauce Italics"/>
                <a:ea typeface="Open Sauce Italics"/>
                <a:cs typeface="Open Sauce Italics"/>
                <a:sym typeface="Open Sauce Italics"/>
              </a:rPr>
              <a:t>Ilmu tentang pola karena pada matematika sering dicari keseragaman seperti keteruntutan, keterkaitan pola dari sekumpulan konsep-konseo tertentu atau model yang merupakan representasinya untuk membuat generalisasi </a:t>
            </a:r>
          </a:p>
        </p:txBody>
      </p:sp>
      <p:sp>
        <p:nvSpPr>
          <p:cNvPr name="TextBox 21" id="21"/>
          <p:cNvSpPr txBox="true"/>
          <p:nvPr/>
        </p:nvSpPr>
        <p:spPr>
          <a:xfrm rot="0">
            <a:off x="6643669" y="1913915"/>
            <a:ext cx="4507641" cy="1294253"/>
          </a:xfrm>
          <a:prstGeom prst="rect">
            <a:avLst/>
          </a:prstGeom>
        </p:spPr>
        <p:txBody>
          <a:bodyPr anchor="t" rtlCol="false" tIns="0" lIns="0" bIns="0" rIns="0">
            <a:spAutoFit/>
          </a:bodyPr>
          <a:lstStyle/>
          <a:p>
            <a:pPr algn="ctr">
              <a:lnSpc>
                <a:spcPts val="3511"/>
              </a:lnSpc>
            </a:pPr>
            <a:r>
              <a:rPr lang="en-US" sz="2544" spc="249">
                <a:solidFill>
                  <a:srgbClr val="231F20"/>
                </a:solidFill>
                <a:latin typeface="Open Sauce Bold Italics"/>
                <a:ea typeface="Open Sauce Bold Italics"/>
                <a:cs typeface="Open Sauce Bold Italics"/>
                <a:sym typeface="Open Sauce Bold Italics"/>
              </a:rPr>
              <a:t>Matematika Ilmu tentang Pola dan Hubungan </a:t>
            </a:r>
          </a:p>
        </p:txBody>
      </p:sp>
      <p:sp>
        <p:nvSpPr>
          <p:cNvPr name="TextBox 22" id="22"/>
          <p:cNvSpPr txBox="true"/>
          <p:nvPr/>
        </p:nvSpPr>
        <p:spPr>
          <a:xfrm rot="0">
            <a:off x="6872859" y="6619341"/>
            <a:ext cx="4468000" cy="1243624"/>
          </a:xfrm>
          <a:prstGeom prst="rect">
            <a:avLst/>
          </a:prstGeom>
        </p:spPr>
        <p:txBody>
          <a:bodyPr anchor="t" rtlCol="false" tIns="0" lIns="0" bIns="0" rIns="0">
            <a:spAutoFit/>
          </a:bodyPr>
          <a:lstStyle/>
          <a:p>
            <a:pPr algn="ctr">
              <a:lnSpc>
                <a:spcPts val="2545"/>
              </a:lnSpc>
            </a:pPr>
            <a:r>
              <a:rPr lang="en-US" sz="1844" spc="180">
                <a:solidFill>
                  <a:srgbClr val="231F20"/>
                </a:solidFill>
                <a:latin typeface="Open Sauce"/>
                <a:ea typeface="Open Sauce"/>
                <a:cs typeface="Open Sauce"/>
                <a:sym typeface="Open Sauce"/>
              </a:rPr>
              <a:t>Contoh: </a:t>
            </a:r>
          </a:p>
          <a:p>
            <a:pPr algn="ctr">
              <a:lnSpc>
                <a:spcPts val="2545"/>
              </a:lnSpc>
            </a:pPr>
            <a:r>
              <a:rPr lang="en-US" sz="1844" spc="180">
                <a:solidFill>
                  <a:srgbClr val="231F20"/>
                </a:solidFill>
                <a:latin typeface="Open Sauce"/>
                <a:ea typeface="Open Sauce"/>
                <a:cs typeface="Open Sauce"/>
                <a:sym typeface="Open Sauce"/>
              </a:rPr>
              <a:t>Jumlah a bilangan ganjil yang berrurutan sama dengan a pangkat 2</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sp>
        <p:nvSpPr>
          <p:cNvPr name="TextBox 2" id="2"/>
          <p:cNvSpPr txBox="true"/>
          <p:nvPr/>
        </p:nvSpPr>
        <p:spPr>
          <a:xfrm rot="0">
            <a:off x="1412602" y="838200"/>
            <a:ext cx="5150121" cy="1063659"/>
          </a:xfrm>
          <a:prstGeom prst="rect">
            <a:avLst/>
          </a:prstGeom>
        </p:spPr>
        <p:txBody>
          <a:bodyPr anchor="t" rtlCol="false" tIns="0" lIns="0" bIns="0" rIns="0">
            <a:spAutoFit/>
          </a:bodyPr>
          <a:lstStyle/>
          <a:p>
            <a:pPr algn="l" marL="0" indent="0" lvl="0">
              <a:lnSpc>
                <a:spcPts val="7956"/>
              </a:lnSpc>
              <a:spcBef>
                <a:spcPct val="0"/>
              </a:spcBef>
            </a:pPr>
            <a:r>
              <a:rPr lang="en-US" sz="5765" spc="565">
                <a:solidFill>
                  <a:srgbClr val="231F20"/>
                </a:solidFill>
                <a:latin typeface="Codec Pro ExtraBold"/>
                <a:ea typeface="Codec Pro ExtraBold"/>
                <a:cs typeface="Codec Pro ExtraBold"/>
                <a:sym typeface="Codec Pro ExtraBold"/>
              </a:rPr>
              <a:t>Latihan </a:t>
            </a:r>
          </a:p>
        </p:txBody>
      </p:sp>
      <p:sp>
        <p:nvSpPr>
          <p:cNvPr name="TextBox 3" id="3"/>
          <p:cNvSpPr txBox="true"/>
          <p:nvPr/>
        </p:nvSpPr>
        <p:spPr>
          <a:xfrm rot="0">
            <a:off x="3215131" y="2121946"/>
            <a:ext cx="13106993" cy="5378787"/>
          </a:xfrm>
          <a:prstGeom prst="rect">
            <a:avLst/>
          </a:prstGeom>
        </p:spPr>
        <p:txBody>
          <a:bodyPr anchor="t" rtlCol="false" tIns="0" lIns="0" bIns="0" rIns="0">
            <a:spAutoFit/>
          </a:bodyPr>
          <a:lstStyle/>
          <a:p>
            <a:pPr algn="l" marL="744594" indent="-372297" lvl="1">
              <a:lnSpc>
                <a:spcPts val="4759"/>
              </a:lnSpc>
              <a:buAutoNum type="arabicPeriod" startAt="1"/>
            </a:pPr>
            <a:r>
              <a:rPr lang="en-US" sz="3448" spc="337">
                <a:solidFill>
                  <a:srgbClr val="231F20"/>
                </a:solidFill>
                <a:latin typeface="Open Sauce"/>
                <a:ea typeface="Open Sauce"/>
                <a:cs typeface="Open Sauce"/>
                <a:sym typeface="Open Sauce"/>
              </a:rPr>
              <a:t>Jelaskan pengertian matematika menurut para ahli? (min 3 ahli) </a:t>
            </a:r>
          </a:p>
          <a:p>
            <a:pPr algn="l" marL="744594" indent="-372297" lvl="1">
              <a:lnSpc>
                <a:spcPts val="4759"/>
              </a:lnSpc>
              <a:buAutoNum type="arabicPeriod" startAt="1"/>
            </a:pPr>
            <a:r>
              <a:rPr lang="en-US" sz="3448" spc="337">
                <a:solidFill>
                  <a:srgbClr val="231F20"/>
                </a:solidFill>
                <a:latin typeface="Open Sauce"/>
                <a:ea typeface="Open Sauce"/>
                <a:cs typeface="Open Sauce"/>
                <a:sym typeface="Open Sauce"/>
              </a:rPr>
              <a:t> Jelaskan bahwa matematika merupakan ilmu deduktif? </a:t>
            </a:r>
          </a:p>
          <a:p>
            <a:pPr algn="l" marL="744594" indent="-372297" lvl="1">
              <a:lnSpc>
                <a:spcPts val="4759"/>
              </a:lnSpc>
              <a:spcBef>
                <a:spcPct val="0"/>
              </a:spcBef>
              <a:buAutoNum type="arabicPeriod" startAt="1"/>
            </a:pPr>
            <a:r>
              <a:rPr lang="en-US" sz="3448" spc="337">
                <a:solidFill>
                  <a:srgbClr val="231F20"/>
                </a:solidFill>
                <a:latin typeface="Open Sauce"/>
                <a:ea typeface="Open Sauce"/>
                <a:cs typeface="Open Sauce"/>
                <a:sym typeface="Open Sauce"/>
              </a:rPr>
              <a:t>karena dalil-dalil dalam matematika kebenaraannya harus dibuktikan secara deduktif, apakah pemahaman dan pemahaman dalil-dalil pada matematika di SD harus dilakukan secara deduktif juga? </a:t>
            </a:r>
          </a:p>
        </p:txBody>
      </p:sp>
      <p:sp>
        <p:nvSpPr>
          <p:cNvPr name="Freeform 4" id="4"/>
          <p:cNvSpPr/>
          <p:nvPr/>
        </p:nvSpPr>
        <p:spPr>
          <a:xfrm flipH="false" flipV="false" rot="0">
            <a:off x="16322124" y="7754894"/>
            <a:ext cx="4118443" cy="3654183"/>
          </a:xfrm>
          <a:custGeom>
            <a:avLst/>
            <a:gdLst/>
            <a:ahLst/>
            <a:cxnLst/>
            <a:rect r="r" b="b" t="t" l="l"/>
            <a:pathLst>
              <a:path h="3654183" w="4118443">
                <a:moveTo>
                  <a:pt x="0" y="0"/>
                </a:moveTo>
                <a:lnTo>
                  <a:pt x="4118443" y="0"/>
                </a:lnTo>
                <a:lnTo>
                  <a:pt x="4118443" y="3654183"/>
                </a:lnTo>
                <a:lnTo>
                  <a:pt x="0" y="36541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true" rot="0">
            <a:off x="-2059222" y="-798391"/>
            <a:ext cx="4118443" cy="3654183"/>
          </a:xfrm>
          <a:custGeom>
            <a:avLst/>
            <a:gdLst/>
            <a:ahLst/>
            <a:cxnLst/>
            <a:rect r="r" b="b" t="t" l="l"/>
            <a:pathLst>
              <a:path h="3654183" w="4118443">
                <a:moveTo>
                  <a:pt x="4118444" y="3654182"/>
                </a:moveTo>
                <a:lnTo>
                  <a:pt x="0" y="3654182"/>
                </a:lnTo>
                <a:lnTo>
                  <a:pt x="0" y="0"/>
                </a:lnTo>
                <a:lnTo>
                  <a:pt x="4118444" y="0"/>
                </a:lnTo>
                <a:lnTo>
                  <a:pt x="4118444" y="3654182"/>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sp>
        <p:nvSpPr>
          <p:cNvPr name="TextBox 3" id="3"/>
          <p:cNvSpPr txBox="true"/>
          <p:nvPr/>
        </p:nvSpPr>
        <p:spPr>
          <a:xfrm rot="0">
            <a:off x="2798902" y="4208249"/>
            <a:ext cx="7699658" cy="1152117"/>
          </a:xfrm>
          <a:prstGeom prst="rect">
            <a:avLst/>
          </a:prstGeom>
        </p:spPr>
        <p:txBody>
          <a:bodyPr anchor="t" rtlCol="false" tIns="0" lIns="0" bIns="0" rIns="0">
            <a:spAutoFit/>
          </a:bodyPr>
          <a:lstStyle/>
          <a:p>
            <a:pPr algn="ctr" marL="0" indent="0" lvl="0">
              <a:lnSpc>
                <a:spcPts val="7602"/>
              </a:lnSpc>
            </a:pPr>
            <a:r>
              <a:rPr lang="en-US" sz="8174" spc="882">
                <a:solidFill>
                  <a:srgbClr val="231F20"/>
                </a:solidFill>
                <a:latin typeface="Codec Pro ExtraBold"/>
                <a:ea typeface="Codec Pro ExtraBold"/>
                <a:cs typeface="Codec Pro ExtraBold"/>
                <a:sym typeface="Codec Pro ExtraBold"/>
              </a:rPr>
              <a:t>THANK YOU</a:t>
            </a:r>
          </a:p>
        </p:txBody>
      </p:sp>
      <p:grpSp>
        <p:nvGrpSpPr>
          <p:cNvPr name="Group 4" id="4"/>
          <p:cNvGrpSpPr/>
          <p:nvPr/>
        </p:nvGrpSpPr>
        <p:grpSpPr>
          <a:xfrm rot="0">
            <a:off x="9684427" y="0"/>
            <a:ext cx="8603573" cy="10287000"/>
            <a:chOff x="0" y="0"/>
            <a:chExt cx="8603361" cy="10286746"/>
          </a:xfrm>
        </p:grpSpPr>
        <p:sp>
          <p:nvSpPr>
            <p:cNvPr name="Freeform 5" id="5"/>
            <p:cNvSpPr/>
            <p:nvPr/>
          </p:nvSpPr>
          <p:spPr>
            <a:xfrm flipH="false" flipV="false" rot="0">
              <a:off x="-2794" y="-127"/>
              <a:ext cx="8606155" cy="10286873"/>
            </a:xfrm>
            <a:custGeom>
              <a:avLst/>
              <a:gdLst/>
              <a:ahLst/>
              <a:cxnLst/>
              <a:rect r="r" b="b" t="t" l="l"/>
              <a:pathLst>
                <a:path h="10286873" w="8606155">
                  <a:moveTo>
                    <a:pt x="8606155" y="10251440"/>
                  </a:moveTo>
                  <a:cubicBezTo>
                    <a:pt x="8606155" y="10284587"/>
                    <a:pt x="8595487" y="10286873"/>
                    <a:pt x="8567674" y="10286873"/>
                  </a:cubicBezTo>
                  <a:cubicBezTo>
                    <a:pt x="5713095" y="10286238"/>
                    <a:pt x="2858643" y="10286238"/>
                    <a:pt x="4064" y="10286238"/>
                  </a:cubicBezTo>
                  <a:cubicBezTo>
                    <a:pt x="0" y="10272395"/>
                    <a:pt x="6350" y="10259822"/>
                    <a:pt x="9271" y="10246995"/>
                  </a:cubicBezTo>
                  <a:cubicBezTo>
                    <a:pt x="134747" y="9685401"/>
                    <a:pt x="260350" y="9123934"/>
                    <a:pt x="386207" y="8562467"/>
                  </a:cubicBezTo>
                  <a:cubicBezTo>
                    <a:pt x="565658" y="7761986"/>
                    <a:pt x="745490" y="6961632"/>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5"/>
                    <a:pt x="8605139" y="6846316"/>
                    <a:pt x="8606155" y="10251440"/>
                  </a:cubicBezTo>
                  <a:close/>
                </a:path>
              </a:pathLst>
            </a:custGeom>
            <a:blipFill>
              <a:blip r:embed="rId3"/>
              <a:stretch>
                <a:fillRect l="-39675" t="0" r="-39675" b="0"/>
              </a:stretch>
            </a:blipFill>
          </p:spPr>
        </p:sp>
      </p:grpSp>
      <p:grpSp>
        <p:nvGrpSpPr>
          <p:cNvPr name="Group 6" id="6"/>
          <p:cNvGrpSpPr/>
          <p:nvPr/>
        </p:nvGrpSpPr>
        <p:grpSpPr>
          <a:xfrm rot="826432">
            <a:off x="-18353104" y="-3567159"/>
            <a:ext cx="21026341" cy="12831921"/>
            <a:chOff x="0" y="0"/>
            <a:chExt cx="5537802" cy="3379601"/>
          </a:xfrm>
        </p:grpSpPr>
        <p:sp>
          <p:nvSpPr>
            <p:cNvPr name="Freeform 7" id="7"/>
            <p:cNvSpPr/>
            <p:nvPr/>
          </p:nvSpPr>
          <p:spPr>
            <a:xfrm flipH="false" flipV="false" rot="0">
              <a:off x="0" y="0"/>
              <a:ext cx="5537802" cy="3379601"/>
            </a:xfrm>
            <a:custGeom>
              <a:avLst/>
              <a:gdLst/>
              <a:ahLst/>
              <a:cxnLst/>
              <a:rect r="r" b="b" t="t" l="l"/>
              <a:pathLst>
                <a:path h="3379601" w="5537802">
                  <a:moveTo>
                    <a:pt x="0" y="0"/>
                  </a:moveTo>
                  <a:lnTo>
                    <a:pt x="5537802" y="0"/>
                  </a:lnTo>
                  <a:lnTo>
                    <a:pt x="5537802" y="3379601"/>
                  </a:lnTo>
                  <a:lnTo>
                    <a:pt x="0" y="3379601"/>
                  </a:lnTo>
                  <a:close/>
                </a:path>
              </a:pathLst>
            </a:custGeom>
            <a:solidFill>
              <a:srgbClr val="1C5739"/>
            </a:solidFill>
          </p:spPr>
        </p:sp>
        <p:sp>
          <p:nvSpPr>
            <p:cNvPr name="TextBox 8" id="8"/>
            <p:cNvSpPr txBox="true"/>
            <p:nvPr/>
          </p:nvSpPr>
          <p:spPr>
            <a:xfrm>
              <a:off x="0" y="-19050"/>
              <a:ext cx="5537802" cy="3398651"/>
            </a:xfrm>
            <a:prstGeom prst="rect">
              <a:avLst/>
            </a:prstGeom>
          </p:spPr>
          <p:txBody>
            <a:bodyPr anchor="ctr" rtlCol="false" tIns="50800" lIns="50800" bIns="50800" rIns="50800"/>
            <a:lstStyle/>
            <a:p>
              <a:pPr algn="ctr">
                <a:lnSpc>
                  <a:spcPts val="2859"/>
                </a:lnSpc>
              </a:pPr>
            </a:p>
          </p:txBody>
        </p:sp>
      </p:grpSp>
      <p:grpSp>
        <p:nvGrpSpPr>
          <p:cNvPr name="Group 9" id="9"/>
          <p:cNvGrpSpPr/>
          <p:nvPr/>
        </p:nvGrpSpPr>
        <p:grpSpPr>
          <a:xfrm rot="773821">
            <a:off x="10036024" y="4365564"/>
            <a:ext cx="313833" cy="8482349"/>
            <a:chOff x="0" y="0"/>
            <a:chExt cx="82656" cy="2234034"/>
          </a:xfrm>
        </p:grpSpPr>
        <p:sp>
          <p:nvSpPr>
            <p:cNvPr name="Freeform 10" id="10"/>
            <p:cNvSpPr/>
            <p:nvPr/>
          </p:nvSpPr>
          <p:spPr>
            <a:xfrm flipH="false" flipV="false" rot="0">
              <a:off x="0" y="0"/>
              <a:ext cx="82656" cy="2234034"/>
            </a:xfrm>
            <a:custGeom>
              <a:avLst/>
              <a:gdLst/>
              <a:ahLst/>
              <a:cxnLst/>
              <a:rect r="r" b="b" t="t" l="l"/>
              <a:pathLst>
                <a:path h="2234034" w="82656">
                  <a:moveTo>
                    <a:pt x="0" y="0"/>
                  </a:moveTo>
                  <a:lnTo>
                    <a:pt x="82656" y="0"/>
                  </a:lnTo>
                  <a:lnTo>
                    <a:pt x="82656" y="2234034"/>
                  </a:lnTo>
                  <a:lnTo>
                    <a:pt x="0" y="2234034"/>
                  </a:lnTo>
                  <a:close/>
                </a:path>
              </a:pathLst>
            </a:custGeom>
            <a:solidFill>
              <a:srgbClr val="1C5739"/>
            </a:solidFill>
          </p:spPr>
        </p:sp>
        <p:sp>
          <p:nvSpPr>
            <p:cNvPr name="TextBox 11" id="11"/>
            <p:cNvSpPr txBox="true"/>
            <p:nvPr/>
          </p:nvSpPr>
          <p:spPr>
            <a:xfrm>
              <a:off x="0" y="-19050"/>
              <a:ext cx="82656" cy="2253084"/>
            </a:xfrm>
            <a:prstGeom prst="rect">
              <a:avLst/>
            </a:prstGeom>
          </p:spPr>
          <p:txBody>
            <a:bodyPr anchor="ctr" rtlCol="false" tIns="50800" lIns="50800" bIns="50800" rIns="50800"/>
            <a:lstStyle/>
            <a:p>
              <a:pPr algn="ctr">
                <a:lnSpc>
                  <a:spcPts val="2859"/>
                </a:lnSpc>
              </a:pPr>
            </a:p>
          </p:txBody>
        </p:sp>
      </p:grpSp>
      <p:grpSp>
        <p:nvGrpSpPr>
          <p:cNvPr name="Group 12" id="12"/>
          <p:cNvGrpSpPr/>
          <p:nvPr/>
        </p:nvGrpSpPr>
        <p:grpSpPr>
          <a:xfrm rot="773821">
            <a:off x="3741572" y="-4834013"/>
            <a:ext cx="313833" cy="8482349"/>
            <a:chOff x="0" y="0"/>
            <a:chExt cx="82656" cy="2234034"/>
          </a:xfrm>
        </p:grpSpPr>
        <p:sp>
          <p:nvSpPr>
            <p:cNvPr name="Freeform 13" id="13"/>
            <p:cNvSpPr/>
            <p:nvPr/>
          </p:nvSpPr>
          <p:spPr>
            <a:xfrm flipH="false" flipV="false" rot="0">
              <a:off x="0" y="0"/>
              <a:ext cx="82656" cy="2234034"/>
            </a:xfrm>
            <a:custGeom>
              <a:avLst/>
              <a:gdLst/>
              <a:ahLst/>
              <a:cxnLst/>
              <a:rect r="r" b="b" t="t" l="l"/>
              <a:pathLst>
                <a:path h="2234034" w="82656">
                  <a:moveTo>
                    <a:pt x="0" y="0"/>
                  </a:moveTo>
                  <a:lnTo>
                    <a:pt x="82656" y="0"/>
                  </a:lnTo>
                  <a:lnTo>
                    <a:pt x="82656" y="2234034"/>
                  </a:lnTo>
                  <a:lnTo>
                    <a:pt x="0" y="2234034"/>
                  </a:lnTo>
                  <a:close/>
                </a:path>
              </a:pathLst>
            </a:custGeom>
            <a:solidFill>
              <a:srgbClr val="397D5A"/>
            </a:solidFill>
          </p:spPr>
        </p:sp>
        <p:sp>
          <p:nvSpPr>
            <p:cNvPr name="TextBox 14" id="14"/>
            <p:cNvSpPr txBox="true"/>
            <p:nvPr/>
          </p:nvSpPr>
          <p:spPr>
            <a:xfrm>
              <a:off x="0" y="-19050"/>
              <a:ext cx="82656" cy="2253084"/>
            </a:xfrm>
            <a:prstGeom prst="rect">
              <a:avLst/>
            </a:prstGeom>
          </p:spPr>
          <p:txBody>
            <a:bodyPr anchor="ctr" rtlCol="false" tIns="50800" lIns="50800" bIns="50800" rIns="50800"/>
            <a:lstStyle/>
            <a:p>
              <a:pPr algn="ctr">
                <a:lnSpc>
                  <a:spcPts val="2859"/>
                </a:lnSpc>
              </a:pPr>
            </a:p>
          </p:txBody>
        </p:sp>
      </p:grpSp>
      <p:grpSp>
        <p:nvGrpSpPr>
          <p:cNvPr name="Group 15" id="15"/>
          <p:cNvGrpSpPr>
            <a:grpSpLocks noChangeAspect="true"/>
          </p:cNvGrpSpPr>
          <p:nvPr/>
        </p:nvGrpSpPr>
        <p:grpSpPr>
          <a:xfrm rot="0">
            <a:off x="841959" y="6036641"/>
            <a:ext cx="2801925" cy="2801925"/>
            <a:chOff x="0" y="0"/>
            <a:chExt cx="6350000" cy="6350000"/>
          </a:xfrm>
        </p:grpSpPr>
        <p:sp>
          <p:nvSpPr>
            <p:cNvPr name="Freeform 16" id="16"/>
            <p:cNvSpPr/>
            <p:nvPr/>
          </p:nvSpPr>
          <p:spPr>
            <a:xfrm flipH="false" flipV="false" rot="0">
              <a:off x="655320" y="655320"/>
              <a:ext cx="5039360" cy="5039360"/>
            </a:xfrm>
            <a:custGeom>
              <a:avLst/>
              <a:gdLst/>
              <a:ahLst/>
              <a:cxnLst/>
              <a:rect r="r" b="b" t="t" l="l"/>
              <a:pathLst>
                <a:path h="5039360" w="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4"/>
              <a:stretch>
                <a:fillRect l="-25046" t="0" r="-25046" b="0"/>
              </a:stretch>
            </a:blipFill>
          </p:spPr>
        </p:sp>
        <p:sp>
          <p:nvSpPr>
            <p:cNvPr name="Freeform 17" id="17"/>
            <p:cNvSpPr/>
            <p:nvPr/>
          </p:nvSpPr>
          <p:spPr>
            <a:xfrm flipH="false" flipV="false" rot="0">
              <a:off x="0" y="0"/>
              <a:ext cx="6350000" cy="6350000"/>
            </a:xfrm>
            <a:custGeom>
              <a:avLst/>
              <a:gdLst/>
              <a:ahLst/>
              <a:cxnLst/>
              <a:rect r="r" b="b" t="t" l="l"/>
              <a:pathLst>
                <a:path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397D5A"/>
            </a:solidFill>
          </p:spPr>
        </p:sp>
      </p:grpSp>
      <p:sp>
        <p:nvSpPr>
          <p:cNvPr name="TextBox 18" id="18"/>
          <p:cNvSpPr txBox="true"/>
          <p:nvPr/>
        </p:nvSpPr>
        <p:spPr>
          <a:xfrm rot="0">
            <a:off x="4412211" y="7485884"/>
            <a:ext cx="5857379" cy="356783"/>
          </a:xfrm>
          <a:prstGeom prst="rect">
            <a:avLst/>
          </a:prstGeom>
        </p:spPr>
        <p:txBody>
          <a:bodyPr anchor="t" rtlCol="false" tIns="0" lIns="0" bIns="0" rIns="0">
            <a:spAutoFit/>
          </a:bodyPr>
          <a:lstStyle/>
          <a:p>
            <a:pPr algn="l">
              <a:lnSpc>
                <a:spcPts val="2908"/>
              </a:lnSpc>
            </a:pPr>
            <a:r>
              <a:rPr lang="en-US" sz="2077">
                <a:solidFill>
                  <a:srgbClr val="000000"/>
                </a:solidFill>
                <a:latin typeface="Open Sauce"/>
                <a:ea typeface="Open Sauce"/>
                <a:cs typeface="Open Sauce"/>
                <a:sym typeface="Open Sauce"/>
              </a:rPr>
              <a:t>www.pgsd.uui.ac.id</a:t>
            </a:r>
          </a:p>
        </p:txBody>
      </p:sp>
      <p:sp>
        <p:nvSpPr>
          <p:cNvPr name="TextBox 19" id="19"/>
          <p:cNvSpPr txBox="true"/>
          <p:nvPr/>
        </p:nvSpPr>
        <p:spPr>
          <a:xfrm rot="0">
            <a:off x="4412211" y="6974113"/>
            <a:ext cx="5857379" cy="356783"/>
          </a:xfrm>
          <a:prstGeom prst="rect">
            <a:avLst/>
          </a:prstGeom>
        </p:spPr>
        <p:txBody>
          <a:bodyPr anchor="t" rtlCol="false" tIns="0" lIns="0" bIns="0" rIns="0">
            <a:spAutoFit/>
          </a:bodyPr>
          <a:lstStyle/>
          <a:p>
            <a:pPr algn="l">
              <a:lnSpc>
                <a:spcPts val="2908"/>
              </a:lnSpc>
            </a:pPr>
            <a:r>
              <a:rPr lang="en-US" sz="2077">
                <a:solidFill>
                  <a:srgbClr val="000000"/>
                </a:solidFill>
                <a:latin typeface="Open Sauce"/>
                <a:ea typeface="Open Sauce"/>
                <a:cs typeface="Open Sauce"/>
                <a:sym typeface="Open Sauce"/>
              </a:rPr>
              <a:t>mutia@uui.ac.id</a:t>
            </a:r>
          </a:p>
        </p:txBody>
      </p:sp>
      <p:sp>
        <p:nvSpPr>
          <p:cNvPr name="TextBox 20" id="20"/>
          <p:cNvSpPr txBox="true"/>
          <p:nvPr/>
        </p:nvSpPr>
        <p:spPr>
          <a:xfrm rot="0">
            <a:off x="4412211" y="6504702"/>
            <a:ext cx="4032348" cy="356783"/>
          </a:xfrm>
          <a:prstGeom prst="rect">
            <a:avLst/>
          </a:prstGeom>
        </p:spPr>
        <p:txBody>
          <a:bodyPr anchor="t" rtlCol="false" tIns="0" lIns="0" bIns="0" rIns="0">
            <a:spAutoFit/>
          </a:bodyPr>
          <a:lstStyle/>
          <a:p>
            <a:pPr algn="l">
              <a:lnSpc>
                <a:spcPts val="2908"/>
              </a:lnSpc>
            </a:pPr>
            <a:r>
              <a:rPr lang="en-US" sz="2077">
                <a:solidFill>
                  <a:srgbClr val="000000"/>
                </a:solidFill>
                <a:latin typeface="Open Sauce"/>
                <a:ea typeface="Open Sauce"/>
                <a:cs typeface="Open Sauce"/>
                <a:sym typeface="Open Sauce"/>
              </a:rPr>
              <a:t>+6282272345552</a:t>
            </a:r>
          </a:p>
        </p:txBody>
      </p:sp>
      <p:sp>
        <p:nvSpPr>
          <p:cNvPr name="Freeform 21" id="21"/>
          <p:cNvSpPr/>
          <p:nvPr/>
        </p:nvSpPr>
        <p:spPr>
          <a:xfrm flipH="false" flipV="false" rot="0">
            <a:off x="3876961" y="7021738"/>
            <a:ext cx="384955" cy="384955"/>
          </a:xfrm>
          <a:custGeom>
            <a:avLst/>
            <a:gdLst/>
            <a:ahLst/>
            <a:cxnLst/>
            <a:rect r="r" b="b" t="t" l="l"/>
            <a:pathLst>
              <a:path h="384955" w="384955">
                <a:moveTo>
                  <a:pt x="0" y="0"/>
                </a:moveTo>
                <a:lnTo>
                  <a:pt x="384955" y="0"/>
                </a:lnTo>
                <a:lnTo>
                  <a:pt x="384955" y="384955"/>
                </a:lnTo>
                <a:lnTo>
                  <a:pt x="0" y="3849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2" id="22"/>
          <p:cNvSpPr/>
          <p:nvPr/>
        </p:nvSpPr>
        <p:spPr>
          <a:xfrm flipH="false" flipV="false" rot="0">
            <a:off x="3876961" y="7533509"/>
            <a:ext cx="384783" cy="384955"/>
          </a:xfrm>
          <a:custGeom>
            <a:avLst/>
            <a:gdLst/>
            <a:ahLst/>
            <a:cxnLst/>
            <a:rect r="r" b="b" t="t" l="l"/>
            <a:pathLst>
              <a:path h="384955" w="384783">
                <a:moveTo>
                  <a:pt x="0" y="0"/>
                </a:moveTo>
                <a:lnTo>
                  <a:pt x="384783" y="0"/>
                </a:lnTo>
                <a:lnTo>
                  <a:pt x="384783" y="384955"/>
                </a:lnTo>
                <a:lnTo>
                  <a:pt x="0" y="3849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3" id="23"/>
          <p:cNvSpPr/>
          <p:nvPr/>
        </p:nvSpPr>
        <p:spPr>
          <a:xfrm flipH="false" flipV="false" rot="0">
            <a:off x="3876961" y="6536839"/>
            <a:ext cx="384955" cy="384955"/>
          </a:xfrm>
          <a:custGeom>
            <a:avLst/>
            <a:gdLst/>
            <a:ahLst/>
            <a:cxnLst/>
            <a:rect r="r" b="b" t="t" l="l"/>
            <a:pathLst>
              <a:path h="384955" w="384955">
                <a:moveTo>
                  <a:pt x="0" y="0"/>
                </a:moveTo>
                <a:lnTo>
                  <a:pt x="384955" y="0"/>
                </a:lnTo>
                <a:lnTo>
                  <a:pt x="384955" y="384955"/>
                </a:lnTo>
                <a:lnTo>
                  <a:pt x="0" y="38495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4" id="24"/>
          <p:cNvSpPr txBox="true"/>
          <p:nvPr/>
        </p:nvSpPr>
        <p:spPr>
          <a:xfrm rot="0">
            <a:off x="3529584" y="5998322"/>
            <a:ext cx="5857379" cy="433394"/>
          </a:xfrm>
          <a:prstGeom prst="rect">
            <a:avLst/>
          </a:prstGeom>
        </p:spPr>
        <p:txBody>
          <a:bodyPr anchor="t" rtlCol="false" tIns="0" lIns="0" bIns="0" rIns="0">
            <a:spAutoFit/>
          </a:bodyPr>
          <a:lstStyle/>
          <a:p>
            <a:pPr algn="l">
              <a:lnSpc>
                <a:spcPts val="3468"/>
              </a:lnSpc>
            </a:pPr>
            <a:r>
              <a:rPr lang="en-US" sz="2477">
                <a:solidFill>
                  <a:srgbClr val="000000"/>
                </a:solidFill>
                <a:latin typeface="Montserrat Light Bold"/>
                <a:ea typeface="Montserrat Light Bold"/>
                <a:cs typeface="Montserrat Light Bold"/>
                <a:sym typeface="Montserrat Light Bold"/>
              </a:rPr>
              <a:t>Contact:</a:t>
            </a:r>
          </a:p>
        </p:txBody>
      </p:sp>
      <p:sp>
        <p:nvSpPr>
          <p:cNvPr name="Freeform 25" id="25"/>
          <p:cNvSpPr/>
          <p:nvPr/>
        </p:nvSpPr>
        <p:spPr>
          <a:xfrm flipH="false" flipV="false" rot="0">
            <a:off x="5166349" y="1264849"/>
            <a:ext cx="2524071" cy="2171875"/>
          </a:xfrm>
          <a:custGeom>
            <a:avLst/>
            <a:gdLst/>
            <a:ahLst/>
            <a:cxnLst/>
            <a:rect r="r" b="b" t="t" l="l"/>
            <a:pathLst>
              <a:path h="2171875" w="2524071">
                <a:moveTo>
                  <a:pt x="0" y="0"/>
                </a:moveTo>
                <a:lnTo>
                  <a:pt x="2524071" y="0"/>
                </a:lnTo>
                <a:lnTo>
                  <a:pt x="2524071" y="2171875"/>
                </a:lnTo>
                <a:lnTo>
                  <a:pt x="0" y="2171875"/>
                </a:lnTo>
                <a:lnTo>
                  <a:pt x="0" y="0"/>
                </a:lnTo>
                <a:close/>
              </a:path>
            </a:pathLst>
          </a:custGeom>
          <a:blipFill>
            <a:blip r:embed="rId11"/>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0">
            <a:off x="1806953" y="1850064"/>
            <a:ext cx="1308817" cy="7138895"/>
            <a:chOff x="0" y="0"/>
            <a:chExt cx="307958" cy="1679748"/>
          </a:xfrm>
        </p:grpSpPr>
        <p:sp>
          <p:nvSpPr>
            <p:cNvPr name="Freeform 3" id="3"/>
            <p:cNvSpPr/>
            <p:nvPr/>
          </p:nvSpPr>
          <p:spPr>
            <a:xfrm flipH="false" flipV="false" rot="0">
              <a:off x="0" y="0"/>
              <a:ext cx="307958" cy="1679748"/>
            </a:xfrm>
            <a:custGeom>
              <a:avLst/>
              <a:gdLst/>
              <a:ahLst/>
              <a:cxnLst/>
              <a:rect r="r" b="b" t="t" l="l"/>
              <a:pathLst>
                <a:path h="1679748" w="307958">
                  <a:moveTo>
                    <a:pt x="0" y="0"/>
                  </a:moveTo>
                  <a:lnTo>
                    <a:pt x="307958" y="0"/>
                  </a:lnTo>
                  <a:lnTo>
                    <a:pt x="307958" y="1679748"/>
                  </a:lnTo>
                  <a:lnTo>
                    <a:pt x="0" y="1679748"/>
                  </a:lnTo>
                  <a:close/>
                </a:path>
              </a:pathLst>
            </a:custGeom>
            <a:solidFill>
              <a:srgbClr val="1C5739"/>
            </a:solidFill>
            <a:ln cap="sq">
              <a:noFill/>
              <a:prstDash val="solid"/>
              <a:miter/>
            </a:ln>
          </p:spPr>
        </p:sp>
        <p:sp>
          <p:nvSpPr>
            <p:cNvPr name="TextBox 4" id="4"/>
            <p:cNvSpPr txBox="true"/>
            <p:nvPr/>
          </p:nvSpPr>
          <p:spPr>
            <a:xfrm>
              <a:off x="0" y="-19050"/>
              <a:ext cx="307958" cy="1698798"/>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5" id="5"/>
          <p:cNvGrpSpPr/>
          <p:nvPr/>
        </p:nvGrpSpPr>
        <p:grpSpPr>
          <a:xfrm rot="0">
            <a:off x="-1543050" y="-558218"/>
            <a:ext cx="3086100" cy="11299900"/>
            <a:chOff x="0" y="0"/>
            <a:chExt cx="812800" cy="2976105"/>
          </a:xfrm>
        </p:grpSpPr>
        <p:sp>
          <p:nvSpPr>
            <p:cNvPr name="Freeform 6" id="6"/>
            <p:cNvSpPr/>
            <p:nvPr/>
          </p:nvSpPr>
          <p:spPr>
            <a:xfrm flipH="false" flipV="false" rot="0">
              <a:off x="0" y="0"/>
              <a:ext cx="812800" cy="2976105"/>
            </a:xfrm>
            <a:custGeom>
              <a:avLst/>
              <a:gdLst/>
              <a:ahLst/>
              <a:cxnLst/>
              <a:rect r="r" b="b" t="t" l="l"/>
              <a:pathLst>
                <a:path h="2976105" w="812800">
                  <a:moveTo>
                    <a:pt x="0" y="0"/>
                  </a:moveTo>
                  <a:lnTo>
                    <a:pt x="812800" y="0"/>
                  </a:lnTo>
                  <a:lnTo>
                    <a:pt x="812800" y="2976105"/>
                  </a:lnTo>
                  <a:lnTo>
                    <a:pt x="0" y="2976105"/>
                  </a:lnTo>
                  <a:close/>
                </a:path>
              </a:pathLst>
            </a:custGeom>
            <a:solidFill>
              <a:srgbClr val="1C5739"/>
            </a:solidFill>
          </p:spPr>
        </p:sp>
        <p:sp>
          <p:nvSpPr>
            <p:cNvPr name="TextBox 7" id="7"/>
            <p:cNvSpPr txBox="true"/>
            <p:nvPr/>
          </p:nvSpPr>
          <p:spPr>
            <a:xfrm>
              <a:off x="0" y="-19050"/>
              <a:ext cx="812800" cy="2995155"/>
            </a:xfrm>
            <a:prstGeom prst="rect">
              <a:avLst/>
            </a:prstGeom>
          </p:spPr>
          <p:txBody>
            <a:bodyPr anchor="ctr" rtlCol="false" tIns="50800" lIns="50800" bIns="50800" rIns="50800"/>
            <a:lstStyle/>
            <a:p>
              <a:pPr algn="ctr">
                <a:lnSpc>
                  <a:spcPts val="2859"/>
                </a:lnSpc>
              </a:pPr>
            </a:p>
          </p:txBody>
        </p:sp>
      </p:grpSp>
      <p:sp>
        <p:nvSpPr>
          <p:cNvPr name="Freeform 8" id="8"/>
          <p:cNvSpPr/>
          <p:nvPr/>
        </p:nvSpPr>
        <p:spPr>
          <a:xfrm flipH="false" flipV="false" rot="0">
            <a:off x="15698915" y="8697813"/>
            <a:ext cx="3806571" cy="2083232"/>
          </a:xfrm>
          <a:custGeom>
            <a:avLst/>
            <a:gdLst/>
            <a:ahLst/>
            <a:cxnLst/>
            <a:rect r="r" b="b" t="t" l="l"/>
            <a:pathLst>
              <a:path h="2083232" w="3806571">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5213112" y="16553"/>
            <a:ext cx="5661991" cy="1439305"/>
          </a:xfrm>
          <a:prstGeom prst="rect">
            <a:avLst/>
          </a:prstGeom>
        </p:spPr>
        <p:txBody>
          <a:bodyPr anchor="t" rtlCol="false" tIns="0" lIns="0" bIns="0" rIns="0">
            <a:spAutoFit/>
          </a:bodyPr>
          <a:lstStyle/>
          <a:p>
            <a:pPr algn="l">
              <a:lnSpc>
                <a:spcPts val="10858"/>
              </a:lnSpc>
            </a:pPr>
            <a:r>
              <a:rPr lang="en-US" sz="7868" spc="771">
                <a:solidFill>
                  <a:srgbClr val="231F20"/>
                </a:solidFill>
                <a:latin typeface="Codec Pro ExtraBold"/>
                <a:ea typeface="Codec Pro ExtraBold"/>
                <a:cs typeface="Codec Pro ExtraBold"/>
                <a:sym typeface="Codec Pro ExtraBold"/>
              </a:rPr>
              <a:t>Konten</a:t>
            </a:r>
          </a:p>
        </p:txBody>
      </p:sp>
      <p:sp>
        <p:nvSpPr>
          <p:cNvPr name="TextBox 10" id="10"/>
          <p:cNvSpPr txBox="true"/>
          <p:nvPr/>
        </p:nvSpPr>
        <p:spPr>
          <a:xfrm rot="0">
            <a:off x="2005107" y="1773864"/>
            <a:ext cx="875873" cy="801169"/>
          </a:xfrm>
          <a:prstGeom prst="rect">
            <a:avLst/>
          </a:prstGeom>
        </p:spPr>
        <p:txBody>
          <a:bodyPr anchor="t" rtlCol="false" tIns="0" lIns="0" bIns="0" rIns="0">
            <a:spAutoFit/>
          </a:bodyPr>
          <a:lstStyle/>
          <a:p>
            <a:pPr algn="ctr">
              <a:lnSpc>
                <a:spcPts val="5737"/>
              </a:lnSpc>
            </a:pPr>
            <a:r>
              <a:rPr lang="en-US" sz="4781" spc="392">
                <a:solidFill>
                  <a:srgbClr val="FFFFFF"/>
                </a:solidFill>
                <a:latin typeface="Codec Pro ExtraBold"/>
                <a:ea typeface="Codec Pro ExtraBold"/>
                <a:cs typeface="Codec Pro ExtraBold"/>
                <a:sym typeface="Codec Pro ExtraBold"/>
              </a:rPr>
              <a:t>01</a:t>
            </a:r>
          </a:p>
        </p:txBody>
      </p:sp>
      <p:sp>
        <p:nvSpPr>
          <p:cNvPr name="TextBox 11" id="11"/>
          <p:cNvSpPr txBox="true"/>
          <p:nvPr/>
        </p:nvSpPr>
        <p:spPr>
          <a:xfrm rot="0">
            <a:off x="2005107" y="2596758"/>
            <a:ext cx="875873" cy="801169"/>
          </a:xfrm>
          <a:prstGeom prst="rect">
            <a:avLst/>
          </a:prstGeom>
        </p:spPr>
        <p:txBody>
          <a:bodyPr anchor="t" rtlCol="false" tIns="0" lIns="0" bIns="0" rIns="0">
            <a:spAutoFit/>
          </a:bodyPr>
          <a:lstStyle/>
          <a:p>
            <a:pPr algn="ctr">
              <a:lnSpc>
                <a:spcPts val="5737"/>
              </a:lnSpc>
            </a:pPr>
            <a:r>
              <a:rPr lang="en-US" sz="4781" spc="392">
                <a:solidFill>
                  <a:srgbClr val="FFFFFF"/>
                </a:solidFill>
                <a:latin typeface="Codec Pro ExtraBold"/>
                <a:ea typeface="Codec Pro ExtraBold"/>
                <a:cs typeface="Codec Pro ExtraBold"/>
                <a:sym typeface="Codec Pro ExtraBold"/>
              </a:rPr>
              <a:t>02</a:t>
            </a:r>
          </a:p>
        </p:txBody>
      </p:sp>
      <p:sp>
        <p:nvSpPr>
          <p:cNvPr name="TextBox 12" id="12"/>
          <p:cNvSpPr txBox="true"/>
          <p:nvPr/>
        </p:nvSpPr>
        <p:spPr>
          <a:xfrm rot="0">
            <a:off x="2005107" y="3416978"/>
            <a:ext cx="875873" cy="801169"/>
          </a:xfrm>
          <a:prstGeom prst="rect">
            <a:avLst/>
          </a:prstGeom>
        </p:spPr>
        <p:txBody>
          <a:bodyPr anchor="t" rtlCol="false" tIns="0" lIns="0" bIns="0" rIns="0">
            <a:spAutoFit/>
          </a:bodyPr>
          <a:lstStyle/>
          <a:p>
            <a:pPr algn="ctr">
              <a:lnSpc>
                <a:spcPts val="5737"/>
              </a:lnSpc>
            </a:pPr>
            <a:r>
              <a:rPr lang="en-US" sz="4781" spc="392">
                <a:solidFill>
                  <a:srgbClr val="FFFFFF"/>
                </a:solidFill>
                <a:latin typeface="Codec Pro ExtraBold"/>
                <a:ea typeface="Codec Pro ExtraBold"/>
                <a:cs typeface="Codec Pro ExtraBold"/>
                <a:sym typeface="Codec Pro ExtraBold"/>
              </a:rPr>
              <a:t>03</a:t>
            </a:r>
          </a:p>
        </p:txBody>
      </p:sp>
      <p:sp>
        <p:nvSpPr>
          <p:cNvPr name="TextBox 13" id="13"/>
          <p:cNvSpPr txBox="true"/>
          <p:nvPr/>
        </p:nvSpPr>
        <p:spPr>
          <a:xfrm rot="0">
            <a:off x="2005107" y="4554595"/>
            <a:ext cx="875873" cy="801169"/>
          </a:xfrm>
          <a:prstGeom prst="rect">
            <a:avLst/>
          </a:prstGeom>
        </p:spPr>
        <p:txBody>
          <a:bodyPr anchor="t" rtlCol="false" tIns="0" lIns="0" bIns="0" rIns="0">
            <a:spAutoFit/>
          </a:bodyPr>
          <a:lstStyle/>
          <a:p>
            <a:pPr algn="ctr">
              <a:lnSpc>
                <a:spcPts val="5737"/>
              </a:lnSpc>
            </a:pPr>
            <a:r>
              <a:rPr lang="en-US" sz="4781" spc="392">
                <a:solidFill>
                  <a:srgbClr val="FFFFFF"/>
                </a:solidFill>
                <a:latin typeface="Codec Pro ExtraBold"/>
                <a:ea typeface="Codec Pro ExtraBold"/>
                <a:cs typeface="Codec Pro ExtraBold"/>
                <a:sym typeface="Codec Pro ExtraBold"/>
              </a:rPr>
              <a:t>04</a:t>
            </a:r>
          </a:p>
        </p:txBody>
      </p:sp>
      <p:sp>
        <p:nvSpPr>
          <p:cNvPr name="TextBox 14" id="14"/>
          <p:cNvSpPr txBox="true"/>
          <p:nvPr/>
        </p:nvSpPr>
        <p:spPr>
          <a:xfrm rot="0">
            <a:off x="2005107" y="5815309"/>
            <a:ext cx="875873" cy="801169"/>
          </a:xfrm>
          <a:prstGeom prst="rect">
            <a:avLst/>
          </a:prstGeom>
        </p:spPr>
        <p:txBody>
          <a:bodyPr anchor="t" rtlCol="false" tIns="0" lIns="0" bIns="0" rIns="0">
            <a:spAutoFit/>
          </a:bodyPr>
          <a:lstStyle/>
          <a:p>
            <a:pPr algn="ctr">
              <a:lnSpc>
                <a:spcPts val="5737"/>
              </a:lnSpc>
            </a:pPr>
            <a:r>
              <a:rPr lang="en-US" sz="4781" spc="392">
                <a:solidFill>
                  <a:srgbClr val="FFFFFF"/>
                </a:solidFill>
                <a:latin typeface="Codec Pro ExtraBold"/>
                <a:ea typeface="Codec Pro ExtraBold"/>
                <a:cs typeface="Codec Pro ExtraBold"/>
                <a:sym typeface="Codec Pro ExtraBold"/>
              </a:rPr>
              <a:t>05</a:t>
            </a:r>
          </a:p>
        </p:txBody>
      </p:sp>
      <p:sp>
        <p:nvSpPr>
          <p:cNvPr name="TextBox 15" id="15"/>
          <p:cNvSpPr txBox="true"/>
          <p:nvPr/>
        </p:nvSpPr>
        <p:spPr>
          <a:xfrm rot="0">
            <a:off x="2031120" y="6796621"/>
            <a:ext cx="875873" cy="801169"/>
          </a:xfrm>
          <a:prstGeom prst="rect">
            <a:avLst/>
          </a:prstGeom>
        </p:spPr>
        <p:txBody>
          <a:bodyPr anchor="t" rtlCol="false" tIns="0" lIns="0" bIns="0" rIns="0">
            <a:spAutoFit/>
          </a:bodyPr>
          <a:lstStyle/>
          <a:p>
            <a:pPr algn="ctr">
              <a:lnSpc>
                <a:spcPts val="5737"/>
              </a:lnSpc>
            </a:pPr>
            <a:r>
              <a:rPr lang="en-US" sz="4781" spc="392">
                <a:solidFill>
                  <a:srgbClr val="FFFFFF"/>
                </a:solidFill>
                <a:latin typeface="Codec Pro ExtraBold"/>
                <a:ea typeface="Codec Pro ExtraBold"/>
                <a:cs typeface="Codec Pro ExtraBold"/>
                <a:sym typeface="Codec Pro ExtraBold"/>
              </a:rPr>
              <a:t>06</a:t>
            </a:r>
          </a:p>
        </p:txBody>
      </p:sp>
      <p:sp>
        <p:nvSpPr>
          <p:cNvPr name="TextBox 16" id="16"/>
          <p:cNvSpPr txBox="true"/>
          <p:nvPr/>
        </p:nvSpPr>
        <p:spPr>
          <a:xfrm rot="0">
            <a:off x="2031120" y="7931165"/>
            <a:ext cx="875873" cy="801169"/>
          </a:xfrm>
          <a:prstGeom prst="rect">
            <a:avLst/>
          </a:prstGeom>
        </p:spPr>
        <p:txBody>
          <a:bodyPr anchor="t" rtlCol="false" tIns="0" lIns="0" bIns="0" rIns="0">
            <a:spAutoFit/>
          </a:bodyPr>
          <a:lstStyle/>
          <a:p>
            <a:pPr algn="ctr">
              <a:lnSpc>
                <a:spcPts val="5737"/>
              </a:lnSpc>
            </a:pPr>
            <a:r>
              <a:rPr lang="en-US" sz="4781" spc="392">
                <a:solidFill>
                  <a:srgbClr val="FFFFFF"/>
                </a:solidFill>
                <a:latin typeface="Codec Pro ExtraBold"/>
                <a:ea typeface="Codec Pro ExtraBold"/>
                <a:cs typeface="Codec Pro ExtraBold"/>
                <a:sym typeface="Codec Pro ExtraBold"/>
              </a:rPr>
              <a:t>07</a:t>
            </a:r>
          </a:p>
        </p:txBody>
      </p:sp>
      <p:sp>
        <p:nvSpPr>
          <p:cNvPr name="TextBox 17" id="17"/>
          <p:cNvSpPr txBox="true"/>
          <p:nvPr/>
        </p:nvSpPr>
        <p:spPr>
          <a:xfrm rot="0">
            <a:off x="3374566" y="1984247"/>
            <a:ext cx="8147002" cy="418504"/>
          </a:xfrm>
          <a:prstGeom prst="rect">
            <a:avLst/>
          </a:prstGeom>
        </p:spPr>
        <p:txBody>
          <a:bodyPr anchor="t" rtlCol="false" tIns="0" lIns="0" bIns="0" rIns="0">
            <a:spAutoFit/>
          </a:bodyPr>
          <a:lstStyle/>
          <a:p>
            <a:pPr algn="l">
              <a:lnSpc>
                <a:spcPts val="3483"/>
              </a:lnSpc>
            </a:pPr>
            <a:r>
              <a:rPr lang="en-US" sz="2524" spc="247">
                <a:solidFill>
                  <a:srgbClr val="231F20"/>
                </a:solidFill>
                <a:latin typeface="Open Sauce"/>
                <a:ea typeface="Open Sauce"/>
                <a:cs typeface="Open Sauce"/>
                <a:sym typeface="Open Sauce"/>
              </a:rPr>
              <a:t>Pengertian Matematika secara umum</a:t>
            </a:r>
          </a:p>
        </p:txBody>
      </p:sp>
      <p:sp>
        <p:nvSpPr>
          <p:cNvPr name="TextBox 18" id="18"/>
          <p:cNvSpPr txBox="true"/>
          <p:nvPr/>
        </p:nvSpPr>
        <p:spPr>
          <a:xfrm rot="0">
            <a:off x="3374566" y="2803634"/>
            <a:ext cx="13884734" cy="425518"/>
          </a:xfrm>
          <a:prstGeom prst="rect">
            <a:avLst/>
          </a:prstGeom>
        </p:spPr>
        <p:txBody>
          <a:bodyPr anchor="t" rtlCol="false" tIns="0" lIns="0" bIns="0" rIns="0">
            <a:spAutoFit/>
          </a:bodyPr>
          <a:lstStyle/>
          <a:p>
            <a:pPr algn="l">
              <a:lnSpc>
                <a:spcPts val="3547"/>
              </a:lnSpc>
            </a:pPr>
            <a:r>
              <a:rPr lang="en-US" sz="2570" spc="251">
                <a:solidFill>
                  <a:srgbClr val="231F20"/>
                </a:solidFill>
                <a:latin typeface="Open Sauce"/>
                <a:ea typeface="Open Sauce"/>
                <a:cs typeface="Open Sauce"/>
                <a:sym typeface="Open Sauce"/>
              </a:rPr>
              <a:t>Penerapan teori-teori belajar dalam pembelajaran matematika di SD</a:t>
            </a:r>
          </a:p>
        </p:txBody>
      </p:sp>
      <p:sp>
        <p:nvSpPr>
          <p:cNvPr name="TextBox 19" id="19"/>
          <p:cNvSpPr txBox="true"/>
          <p:nvPr/>
        </p:nvSpPr>
        <p:spPr>
          <a:xfrm rot="0">
            <a:off x="3374566" y="3610152"/>
            <a:ext cx="14451563" cy="418504"/>
          </a:xfrm>
          <a:prstGeom prst="rect">
            <a:avLst/>
          </a:prstGeom>
        </p:spPr>
        <p:txBody>
          <a:bodyPr anchor="t" rtlCol="false" tIns="0" lIns="0" bIns="0" rIns="0">
            <a:spAutoFit/>
          </a:bodyPr>
          <a:lstStyle/>
          <a:p>
            <a:pPr algn="l" marL="0" indent="0" lvl="0">
              <a:lnSpc>
                <a:spcPts val="3483"/>
              </a:lnSpc>
              <a:spcBef>
                <a:spcPct val="0"/>
              </a:spcBef>
            </a:pPr>
            <a:r>
              <a:rPr lang="en-US" sz="2524" spc="247">
                <a:solidFill>
                  <a:srgbClr val="231F20"/>
                </a:solidFill>
                <a:latin typeface="Open Sauce"/>
                <a:ea typeface="Open Sauce"/>
                <a:cs typeface="Open Sauce"/>
                <a:sym typeface="Open Sauce"/>
              </a:rPr>
              <a:t>Bilangan dan Lambangnya serta Pembelajarannya di SD</a:t>
            </a:r>
          </a:p>
        </p:txBody>
      </p:sp>
      <p:sp>
        <p:nvSpPr>
          <p:cNvPr name="TextBox 20" id="20"/>
          <p:cNvSpPr txBox="true"/>
          <p:nvPr/>
        </p:nvSpPr>
        <p:spPr>
          <a:xfrm rot="0">
            <a:off x="3395063" y="4545924"/>
            <a:ext cx="14892937" cy="856610"/>
          </a:xfrm>
          <a:prstGeom prst="rect">
            <a:avLst/>
          </a:prstGeom>
        </p:spPr>
        <p:txBody>
          <a:bodyPr anchor="t" rtlCol="false" tIns="0" lIns="0" bIns="0" rIns="0">
            <a:spAutoFit/>
          </a:bodyPr>
          <a:lstStyle/>
          <a:p>
            <a:pPr algn="l" marL="0" indent="0" lvl="0">
              <a:lnSpc>
                <a:spcPts val="3483"/>
              </a:lnSpc>
              <a:spcBef>
                <a:spcPct val="0"/>
              </a:spcBef>
            </a:pPr>
            <a:r>
              <a:rPr lang="en-US" sz="2524" spc="247">
                <a:solidFill>
                  <a:srgbClr val="231F20"/>
                </a:solidFill>
                <a:latin typeface="Open Sauce"/>
                <a:ea typeface="Open Sauce"/>
                <a:cs typeface="Open Sauce"/>
                <a:sym typeface="Open Sauce"/>
              </a:rPr>
              <a:t>Miskonsepsi yang terjadi pada proses pengoperasian bilangan melalui penggunaan alat peraga balok garis bilangan, manik-manik, dan garis bilangan</a:t>
            </a:r>
          </a:p>
        </p:txBody>
      </p:sp>
      <p:sp>
        <p:nvSpPr>
          <p:cNvPr name="TextBox 21" id="21"/>
          <p:cNvSpPr txBox="true"/>
          <p:nvPr/>
        </p:nvSpPr>
        <p:spPr>
          <a:xfrm rot="0">
            <a:off x="3374566" y="5696827"/>
            <a:ext cx="14431067" cy="856610"/>
          </a:xfrm>
          <a:prstGeom prst="rect">
            <a:avLst/>
          </a:prstGeom>
        </p:spPr>
        <p:txBody>
          <a:bodyPr anchor="t" rtlCol="false" tIns="0" lIns="0" bIns="0" rIns="0">
            <a:spAutoFit/>
          </a:bodyPr>
          <a:lstStyle/>
          <a:p>
            <a:pPr algn="l" marL="0" indent="0" lvl="0">
              <a:lnSpc>
                <a:spcPts val="3483"/>
              </a:lnSpc>
              <a:spcBef>
                <a:spcPct val="0"/>
              </a:spcBef>
            </a:pPr>
            <a:r>
              <a:rPr lang="en-US" sz="2524" spc="247">
                <a:solidFill>
                  <a:srgbClr val="231F20"/>
                </a:solidFill>
                <a:latin typeface="Open Sauce"/>
                <a:ea typeface="Open Sauce"/>
                <a:cs typeface="Open Sauce"/>
                <a:sym typeface="Open Sauce"/>
              </a:rPr>
              <a:t>Penggunaan konsep bilangan bulat dan atau sistem persamaan/ pertidaksamaan linier dalam </a:t>
            </a:r>
            <a:r>
              <a:rPr lang="en-US" sz="2524" spc="247">
                <a:solidFill>
                  <a:srgbClr val="231F20"/>
                </a:solidFill>
                <a:latin typeface="Open Sauce"/>
                <a:ea typeface="Open Sauce"/>
                <a:cs typeface="Open Sauce"/>
                <a:sym typeface="Open Sauce"/>
              </a:rPr>
              <a:t>masalah sehari-hari</a:t>
            </a:r>
          </a:p>
        </p:txBody>
      </p:sp>
      <p:sp>
        <p:nvSpPr>
          <p:cNvPr name="TextBox 22" id="22"/>
          <p:cNvSpPr txBox="true"/>
          <p:nvPr/>
        </p:nvSpPr>
        <p:spPr>
          <a:xfrm rot="0">
            <a:off x="3395063" y="7007003"/>
            <a:ext cx="14665372" cy="856610"/>
          </a:xfrm>
          <a:prstGeom prst="rect">
            <a:avLst/>
          </a:prstGeom>
        </p:spPr>
        <p:txBody>
          <a:bodyPr anchor="t" rtlCol="false" tIns="0" lIns="0" bIns="0" rIns="0">
            <a:spAutoFit/>
          </a:bodyPr>
          <a:lstStyle/>
          <a:p>
            <a:pPr algn="l" marL="0" indent="0" lvl="0">
              <a:lnSpc>
                <a:spcPts val="3483"/>
              </a:lnSpc>
              <a:spcBef>
                <a:spcPct val="0"/>
              </a:spcBef>
            </a:pPr>
            <a:r>
              <a:rPr lang="en-US" sz="2524" spc="247">
                <a:solidFill>
                  <a:srgbClr val="231F20"/>
                </a:solidFill>
                <a:latin typeface="Open Sauce"/>
                <a:ea typeface="Open Sauce"/>
                <a:cs typeface="Open Sauce"/>
                <a:sym typeface="Open Sauce"/>
              </a:rPr>
              <a:t>Konsep perkalian dan pembagian pada bilangan rasional dengan menggunakan alat peraga potongan karton</a:t>
            </a:r>
          </a:p>
        </p:txBody>
      </p:sp>
      <p:sp>
        <p:nvSpPr>
          <p:cNvPr name="TextBox 23" id="23"/>
          <p:cNvSpPr txBox="true"/>
          <p:nvPr/>
        </p:nvSpPr>
        <p:spPr>
          <a:xfrm rot="0">
            <a:off x="3374566" y="8141525"/>
            <a:ext cx="14451563" cy="856610"/>
          </a:xfrm>
          <a:prstGeom prst="rect">
            <a:avLst/>
          </a:prstGeom>
        </p:spPr>
        <p:txBody>
          <a:bodyPr anchor="t" rtlCol="false" tIns="0" lIns="0" bIns="0" rIns="0">
            <a:spAutoFit/>
          </a:bodyPr>
          <a:lstStyle/>
          <a:p>
            <a:pPr algn="l" marL="0" indent="0" lvl="0">
              <a:lnSpc>
                <a:spcPts val="3483"/>
              </a:lnSpc>
              <a:spcBef>
                <a:spcPct val="0"/>
              </a:spcBef>
            </a:pPr>
            <a:r>
              <a:rPr lang="en-US" sz="2524" spc="247">
                <a:solidFill>
                  <a:srgbClr val="231F20"/>
                </a:solidFill>
                <a:latin typeface="Open Sauce"/>
                <a:ea typeface="Open Sauce"/>
                <a:cs typeface="Open Sauce"/>
                <a:sym typeface="Open Sauce"/>
              </a:rPr>
              <a:t>Konsep pecahan untuk menyelesaikan masalah dalam matematika atau masalah sehari-hari;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33448" y="374453"/>
            <a:ext cx="17021103" cy="2913075"/>
            <a:chOff x="0" y="0"/>
            <a:chExt cx="4482924" cy="767229"/>
          </a:xfrm>
        </p:grpSpPr>
        <p:sp>
          <p:nvSpPr>
            <p:cNvPr name="Freeform 3" id="3"/>
            <p:cNvSpPr/>
            <p:nvPr/>
          </p:nvSpPr>
          <p:spPr>
            <a:xfrm flipH="false" flipV="false" rot="0">
              <a:off x="0" y="0"/>
              <a:ext cx="4482924" cy="767229"/>
            </a:xfrm>
            <a:custGeom>
              <a:avLst/>
              <a:gdLst/>
              <a:ahLst/>
              <a:cxnLst/>
              <a:rect r="r" b="b" t="t" l="l"/>
              <a:pathLst>
                <a:path h="767229" w="4482924">
                  <a:moveTo>
                    <a:pt x="0" y="0"/>
                  </a:moveTo>
                  <a:lnTo>
                    <a:pt x="4482924" y="0"/>
                  </a:lnTo>
                  <a:lnTo>
                    <a:pt x="4482924" y="767229"/>
                  </a:lnTo>
                  <a:lnTo>
                    <a:pt x="0" y="767229"/>
                  </a:lnTo>
                  <a:close/>
                </a:path>
              </a:pathLst>
            </a:custGeom>
            <a:solidFill>
              <a:srgbClr val="1C5739"/>
            </a:solidFill>
          </p:spPr>
        </p:sp>
        <p:sp>
          <p:nvSpPr>
            <p:cNvPr name="TextBox 4" id="4"/>
            <p:cNvSpPr txBox="true"/>
            <p:nvPr/>
          </p:nvSpPr>
          <p:spPr>
            <a:xfrm>
              <a:off x="0" y="-19050"/>
              <a:ext cx="4482924" cy="786279"/>
            </a:xfrm>
            <a:prstGeom prst="rect">
              <a:avLst/>
            </a:prstGeom>
          </p:spPr>
          <p:txBody>
            <a:bodyPr anchor="ctr" rtlCol="false" tIns="50800" lIns="50800" bIns="50800" rIns="50800"/>
            <a:lstStyle/>
            <a:p>
              <a:pPr algn="ctr">
                <a:lnSpc>
                  <a:spcPts val="2859"/>
                </a:lnSpc>
              </a:pPr>
            </a:p>
            <a:p>
              <a:pPr algn="ctr">
                <a:lnSpc>
                  <a:spcPts val="2859"/>
                </a:lnSpc>
              </a:pPr>
            </a:p>
          </p:txBody>
        </p:sp>
      </p:grpSp>
      <p:sp>
        <p:nvSpPr>
          <p:cNvPr name="Freeform 5" id="5"/>
          <p:cNvSpPr/>
          <p:nvPr/>
        </p:nvSpPr>
        <p:spPr>
          <a:xfrm flipH="false" flipV="false" rot="0">
            <a:off x="667020" y="395051"/>
            <a:ext cx="16933642" cy="2892477"/>
          </a:xfrm>
          <a:custGeom>
            <a:avLst/>
            <a:gdLst/>
            <a:ahLst/>
            <a:cxnLst/>
            <a:rect r="r" b="b" t="t" l="l"/>
            <a:pathLst>
              <a:path h="2892477" w="16933642">
                <a:moveTo>
                  <a:pt x="0" y="0"/>
                </a:moveTo>
                <a:lnTo>
                  <a:pt x="16933643" y="0"/>
                </a:lnTo>
                <a:lnTo>
                  <a:pt x="16933643" y="2892477"/>
                </a:lnTo>
                <a:lnTo>
                  <a:pt x="0" y="2892477"/>
                </a:lnTo>
                <a:lnTo>
                  <a:pt x="0" y="0"/>
                </a:lnTo>
                <a:close/>
              </a:path>
            </a:pathLst>
          </a:custGeom>
          <a:blipFill>
            <a:blip r:embed="rId2">
              <a:alphaModFix amt="18000"/>
            </a:blip>
            <a:stretch>
              <a:fillRect l="0" t="-126872" r="0" b="-163419"/>
            </a:stretch>
          </a:blipFill>
        </p:spPr>
      </p:sp>
      <p:sp>
        <p:nvSpPr>
          <p:cNvPr name="Freeform 6" id="6"/>
          <p:cNvSpPr/>
          <p:nvPr/>
        </p:nvSpPr>
        <p:spPr>
          <a:xfrm flipH="false" flipV="false" rot="-2949743">
            <a:off x="937024" y="2942855"/>
            <a:ext cx="2526038" cy="1869268"/>
          </a:xfrm>
          <a:custGeom>
            <a:avLst/>
            <a:gdLst/>
            <a:ahLst/>
            <a:cxnLst/>
            <a:rect r="r" b="b" t="t" l="l"/>
            <a:pathLst>
              <a:path h="1869268" w="2526038">
                <a:moveTo>
                  <a:pt x="0" y="0"/>
                </a:moveTo>
                <a:lnTo>
                  <a:pt x="2526038" y="0"/>
                </a:lnTo>
                <a:lnTo>
                  <a:pt x="2526038" y="1869269"/>
                </a:lnTo>
                <a:lnTo>
                  <a:pt x="0" y="186926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727575" y="3839390"/>
            <a:ext cx="14240579" cy="2170501"/>
          </a:xfrm>
          <a:prstGeom prst="rect">
            <a:avLst/>
          </a:prstGeom>
        </p:spPr>
        <p:txBody>
          <a:bodyPr anchor="t" rtlCol="false" tIns="0" lIns="0" bIns="0" rIns="0">
            <a:spAutoFit/>
          </a:bodyPr>
          <a:lstStyle/>
          <a:p>
            <a:pPr algn="l">
              <a:lnSpc>
                <a:spcPts val="3509"/>
              </a:lnSpc>
            </a:pPr>
            <a:r>
              <a:rPr lang="en-US" sz="2542" spc="249">
                <a:solidFill>
                  <a:srgbClr val="231F20"/>
                </a:solidFill>
                <a:latin typeface="Open Sauce"/>
                <a:ea typeface="Open Sauce"/>
                <a:cs typeface="Open Sauce"/>
                <a:sym typeface="Open Sauce"/>
              </a:rPr>
              <a:t>Pandangan ini berpengaruh terhadap cara matematika diperoleh, yaitu dari penyampaian rumus-rumus, definisi, aturan, hukum, konsep, prosedur dan algoritma yang dikenal sebagai </a:t>
            </a:r>
            <a:r>
              <a:rPr lang="en-US" sz="2542" spc="249">
                <a:solidFill>
                  <a:srgbClr val="231F20"/>
                </a:solidFill>
                <a:latin typeface="Open Sauce Italics"/>
                <a:ea typeface="Open Sauce Italics"/>
                <a:cs typeface="Open Sauce Italics"/>
                <a:sym typeface="Open Sauce Italics"/>
              </a:rPr>
              <a:t>ready-made mathematics </a:t>
            </a:r>
            <a:r>
              <a:rPr lang="en-US" sz="2542" spc="249">
                <a:solidFill>
                  <a:srgbClr val="231F20"/>
                </a:solidFill>
                <a:latin typeface="Open Sauce"/>
                <a:ea typeface="Open Sauce"/>
                <a:cs typeface="Open Sauce"/>
                <a:sym typeface="Open Sauce"/>
              </a:rPr>
              <a:t>(de Lange, 1985) menjadi penyampaian konsep-konsep matematika melalui konteks yang bermakna dan yang berguna bagi siswa. </a:t>
            </a:r>
          </a:p>
        </p:txBody>
      </p:sp>
      <p:sp>
        <p:nvSpPr>
          <p:cNvPr name="Freeform 8" id="8"/>
          <p:cNvSpPr/>
          <p:nvPr/>
        </p:nvSpPr>
        <p:spPr>
          <a:xfrm flipH="false" flipV="false" rot="-5123550">
            <a:off x="2680741" y="6568200"/>
            <a:ext cx="3410745" cy="2523951"/>
          </a:xfrm>
          <a:custGeom>
            <a:avLst/>
            <a:gdLst/>
            <a:ahLst/>
            <a:cxnLst/>
            <a:rect r="r" b="b" t="t" l="l"/>
            <a:pathLst>
              <a:path h="2523951" w="3410745">
                <a:moveTo>
                  <a:pt x="0" y="0"/>
                </a:moveTo>
                <a:lnTo>
                  <a:pt x="3410744" y="0"/>
                </a:lnTo>
                <a:lnTo>
                  <a:pt x="3410744" y="2523951"/>
                </a:lnTo>
                <a:lnTo>
                  <a:pt x="0" y="25239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4386113" y="526656"/>
            <a:ext cx="9515774" cy="915770"/>
          </a:xfrm>
          <a:prstGeom prst="rect">
            <a:avLst/>
          </a:prstGeom>
        </p:spPr>
        <p:txBody>
          <a:bodyPr anchor="t" rtlCol="false" tIns="0" lIns="0" bIns="0" rIns="0">
            <a:spAutoFit/>
          </a:bodyPr>
          <a:lstStyle/>
          <a:p>
            <a:pPr algn="ctr" marL="0" indent="0" lvl="0">
              <a:lnSpc>
                <a:spcPts val="6810"/>
              </a:lnSpc>
              <a:spcBef>
                <a:spcPct val="0"/>
              </a:spcBef>
            </a:pPr>
            <a:r>
              <a:rPr lang="en-US" sz="4935" spc="483">
                <a:solidFill>
                  <a:srgbClr val="FFFFFF"/>
                </a:solidFill>
                <a:latin typeface="Codec Pro ExtraBold"/>
                <a:ea typeface="Codec Pro ExtraBold"/>
                <a:cs typeface="Codec Pro ExtraBold"/>
                <a:sym typeface="Codec Pro ExtraBold"/>
              </a:rPr>
              <a:t>PENGERTIAN MATEMATIKA </a:t>
            </a:r>
          </a:p>
        </p:txBody>
      </p:sp>
      <p:sp>
        <p:nvSpPr>
          <p:cNvPr name="TextBox 10" id="10"/>
          <p:cNvSpPr txBox="true"/>
          <p:nvPr/>
        </p:nvSpPr>
        <p:spPr>
          <a:xfrm rot="0">
            <a:off x="1028700" y="1432901"/>
            <a:ext cx="16230600" cy="1311702"/>
          </a:xfrm>
          <a:prstGeom prst="rect">
            <a:avLst/>
          </a:prstGeom>
        </p:spPr>
        <p:txBody>
          <a:bodyPr anchor="t" rtlCol="false" tIns="0" lIns="0" bIns="0" rIns="0">
            <a:spAutoFit/>
          </a:bodyPr>
          <a:lstStyle/>
          <a:p>
            <a:pPr algn="ctr" marL="0" indent="0" lvl="1">
              <a:lnSpc>
                <a:spcPts val="3599"/>
              </a:lnSpc>
              <a:spcBef>
                <a:spcPct val="0"/>
              </a:spcBef>
            </a:pPr>
            <a:r>
              <a:rPr lang="en-US" sz="2608" spc="255">
                <a:solidFill>
                  <a:srgbClr val="FFFFFF"/>
                </a:solidFill>
                <a:latin typeface="Open Sauce"/>
                <a:ea typeface="Open Sauce"/>
                <a:cs typeface="Open Sauce"/>
                <a:sym typeface="Open Sauce"/>
              </a:rPr>
              <a:t>Pandangan yang semula memandang matematika sebagai ilmu pengetahuan yang ‘ketat’ dan ‘terstruktur secara rapi’ (Lakatos. 1976) Ke pandangan bahwa matematika adalah aktivitas kehidupan manusia (Freudenthal, 1983, 1991)</a:t>
            </a:r>
          </a:p>
        </p:txBody>
      </p:sp>
      <p:sp>
        <p:nvSpPr>
          <p:cNvPr name="TextBox 11" id="11"/>
          <p:cNvSpPr txBox="true"/>
          <p:nvPr/>
        </p:nvSpPr>
        <p:spPr>
          <a:xfrm rot="0">
            <a:off x="5781002" y="7022803"/>
            <a:ext cx="10908572" cy="2608607"/>
          </a:xfrm>
          <a:prstGeom prst="rect">
            <a:avLst/>
          </a:prstGeom>
        </p:spPr>
        <p:txBody>
          <a:bodyPr anchor="t" rtlCol="false" tIns="0" lIns="0" bIns="0" rIns="0">
            <a:spAutoFit/>
          </a:bodyPr>
          <a:lstStyle/>
          <a:p>
            <a:pPr algn="l">
              <a:lnSpc>
                <a:spcPts val="3509"/>
              </a:lnSpc>
            </a:pPr>
            <a:r>
              <a:rPr lang="en-US" sz="2542" spc="249">
                <a:solidFill>
                  <a:srgbClr val="231F20"/>
                </a:solidFill>
                <a:latin typeface="Open Sauce"/>
                <a:ea typeface="Open Sauce"/>
                <a:cs typeface="Open Sauce"/>
                <a:sym typeface="Open Sauce"/>
              </a:rPr>
              <a:t>Oleh karena itu, Guru diharapkan mampu membekali siswa dengan metamatika </a:t>
            </a:r>
            <a:r>
              <a:rPr lang="en-US" sz="2542" spc="249">
                <a:solidFill>
                  <a:srgbClr val="231F20"/>
                </a:solidFill>
                <a:latin typeface="Open Sauce Italics"/>
                <a:ea typeface="Open Sauce Italics"/>
                <a:cs typeface="Open Sauce Italics"/>
                <a:sym typeface="Open Sauce Italics"/>
              </a:rPr>
              <a:t>investigative </a:t>
            </a:r>
            <a:r>
              <a:rPr lang="en-US" sz="2542" spc="249">
                <a:solidFill>
                  <a:srgbClr val="231F20"/>
                </a:solidFill>
                <a:latin typeface="Open Sauce"/>
                <a:ea typeface="Open Sauce"/>
                <a:cs typeface="Open Sauce"/>
                <a:sym typeface="Open Sauce"/>
              </a:rPr>
              <a:t>dan </a:t>
            </a:r>
            <a:r>
              <a:rPr lang="en-US" sz="2542" spc="249">
                <a:solidFill>
                  <a:srgbClr val="231F20"/>
                </a:solidFill>
                <a:latin typeface="Open Sauce Italics"/>
                <a:ea typeface="Open Sauce Italics"/>
                <a:cs typeface="Open Sauce Italics"/>
                <a:sym typeface="Open Sauce Italics"/>
              </a:rPr>
              <a:t>explorative </a:t>
            </a:r>
            <a:r>
              <a:rPr lang="en-US" sz="2542" spc="249">
                <a:solidFill>
                  <a:srgbClr val="231F20"/>
                </a:solidFill>
                <a:latin typeface="Open Sauce"/>
                <a:ea typeface="Open Sauce"/>
                <a:cs typeface="Open Sauce"/>
                <a:sym typeface="Open Sauce"/>
              </a:rPr>
              <a:t>sehingga siswa mampu menciptakan suatu hipotesis (</a:t>
            </a:r>
            <a:r>
              <a:rPr lang="en-US" sz="2542" spc="249">
                <a:solidFill>
                  <a:srgbClr val="231F20"/>
                </a:solidFill>
                <a:latin typeface="Open Sauce Italics"/>
                <a:ea typeface="Open Sauce Italics"/>
                <a:cs typeface="Open Sauce Italics"/>
                <a:sym typeface="Open Sauce Italics"/>
              </a:rPr>
              <a:t>conjecture), </a:t>
            </a:r>
            <a:r>
              <a:rPr lang="en-US" sz="2542" spc="249">
                <a:solidFill>
                  <a:srgbClr val="231F20"/>
                </a:solidFill>
                <a:latin typeface="Open Sauce"/>
                <a:ea typeface="Open Sauce"/>
                <a:cs typeface="Open Sauce"/>
                <a:sym typeface="Open Sauce"/>
              </a:rPr>
              <a:t>selanjutnya mencari jawaban untuk </a:t>
            </a:r>
            <a:r>
              <a:rPr lang="en-US" sz="2542" spc="249">
                <a:solidFill>
                  <a:srgbClr val="231F20"/>
                </a:solidFill>
                <a:latin typeface="Open Sauce Italics"/>
                <a:ea typeface="Open Sauce Italics"/>
                <a:cs typeface="Open Sauce Italics"/>
                <a:sym typeface="Open Sauce Italics"/>
              </a:rPr>
              <a:t>conjecture </a:t>
            </a:r>
            <a:r>
              <a:rPr lang="en-US" sz="2542" spc="249">
                <a:solidFill>
                  <a:srgbClr val="231F20"/>
                </a:solidFill>
                <a:latin typeface="Open Sauce"/>
                <a:ea typeface="Open Sauce"/>
                <a:cs typeface="Open Sauce"/>
                <a:sym typeface="Open Sauce"/>
              </a:rPr>
              <a:t>yang ia buat melalui kegiatan pengamatan dan penelidikan.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grpSp>
        <p:nvGrpSpPr>
          <p:cNvPr name="Group 3" id="3"/>
          <p:cNvGrpSpPr/>
          <p:nvPr/>
        </p:nvGrpSpPr>
        <p:grpSpPr>
          <a:xfrm rot="0">
            <a:off x="633448" y="374453"/>
            <a:ext cx="17021103" cy="3970203"/>
            <a:chOff x="0" y="0"/>
            <a:chExt cx="4482924" cy="1045650"/>
          </a:xfrm>
        </p:grpSpPr>
        <p:sp>
          <p:nvSpPr>
            <p:cNvPr name="Freeform 4" id="4"/>
            <p:cNvSpPr/>
            <p:nvPr/>
          </p:nvSpPr>
          <p:spPr>
            <a:xfrm flipH="false" flipV="false" rot="0">
              <a:off x="0" y="0"/>
              <a:ext cx="4482924" cy="1045650"/>
            </a:xfrm>
            <a:custGeom>
              <a:avLst/>
              <a:gdLst/>
              <a:ahLst/>
              <a:cxnLst/>
              <a:rect r="r" b="b" t="t" l="l"/>
              <a:pathLst>
                <a:path h="1045650" w="4482924">
                  <a:moveTo>
                    <a:pt x="0" y="0"/>
                  </a:moveTo>
                  <a:lnTo>
                    <a:pt x="4482924" y="0"/>
                  </a:lnTo>
                  <a:lnTo>
                    <a:pt x="4482924" y="1045650"/>
                  </a:lnTo>
                  <a:lnTo>
                    <a:pt x="0" y="1045650"/>
                  </a:lnTo>
                  <a:close/>
                </a:path>
              </a:pathLst>
            </a:custGeom>
            <a:solidFill>
              <a:srgbClr val="1C5739"/>
            </a:solidFill>
          </p:spPr>
        </p:sp>
        <p:sp>
          <p:nvSpPr>
            <p:cNvPr name="TextBox 5" id="5"/>
            <p:cNvSpPr txBox="true"/>
            <p:nvPr/>
          </p:nvSpPr>
          <p:spPr>
            <a:xfrm>
              <a:off x="0" y="-19050"/>
              <a:ext cx="4482924" cy="1064700"/>
            </a:xfrm>
            <a:prstGeom prst="rect">
              <a:avLst/>
            </a:prstGeom>
          </p:spPr>
          <p:txBody>
            <a:bodyPr anchor="ctr" rtlCol="false" tIns="50800" lIns="50800" bIns="50800" rIns="50800"/>
            <a:lstStyle/>
            <a:p>
              <a:pPr algn="ctr">
                <a:lnSpc>
                  <a:spcPts val="2859"/>
                </a:lnSpc>
              </a:pPr>
            </a:p>
            <a:p>
              <a:pPr algn="ctr">
                <a:lnSpc>
                  <a:spcPts val="2859"/>
                </a:lnSpc>
              </a:pPr>
            </a:p>
          </p:txBody>
        </p:sp>
      </p:grpSp>
      <p:sp>
        <p:nvSpPr>
          <p:cNvPr name="Freeform 6" id="6"/>
          <p:cNvSpPr/>
          <p:nvPr/>
        </p:nvSpPr>
        <p:spPr>
          <a:xfrm flipH="false" flipV="false" rot="0">
            <a:off x="667020" y="395051"/>
            <a:ext cx="16933642" cy="3949605"/>
          </a:xfrm>
          <a:custGeom>
            <a:avLst/>
            <a:gdLst/>
            <a:ahLst/>
            <a:cxnLst/>
            <a:rect r="r" b="b" t="t" l="l"/>
            <a:pathLst>
              <a:path h="3949605" w="16933642">
                <a:moveTo>
                  <a:pt x="0" y="0"/>
                </a:moveTo>
                <a:lnTo>
                  <a:pt x="16933643" y="0"/>
                </a:lnTo>
                <a:lnTo>
                  <a:pt x="16933643" y="3949605"/>
                </a:lnTo>
                <a:lnTo>
                  <a:pt x="0" y="3949605"/>
                </a:lnTo>
                <a:lnTo>
                  <a:pt x="0" y="0"/>
                </a:lnTo>
                <a:close/>
              </a:path>
            </a:pathLst>
          </a:custGeom>
          <a:blipFill>
            <a:blip r:embed="rId3">
              <a:alphaModFix amt="18000"/>
            </a:blip>
            <a:stretch>
              <a:fillRect l="0" t="-92914" r="0" b="-92914"/>
            </a:stretch>
          </a:blipFill>
        </p:spPr>
      </p:sp>
      <p:grpSp>
        <p:nvGrpSpPr>
          <p:cNvPr name="Group 7" id="7"/>
          <p:cNvGrpSpPr/>
          <p:nvPr/>
        </p:nvGrpSpPr>
        <p:grpSpPr>
          <a:xfrm rot="0">
            <a:off x="6596044" y="6060413"/>
            <a:ext cx="47625" cy="3197887"/>
            <a:chOff x="0" y="0"/>
            <a:chExt cx="12543" cy="842242"/>
          </a:xfrm>
        </p:grpSpPr>
        <p:sp>
          <p:nvSpPr>
            <p:cNvPr name="Freeform 8" id="8"/>
            <p:cNvSpPr/>
            <p:nvPr/>
          </p:nvSpPr>
          <p:spPr>
            <a:xfrm flipH="false" flipV="false" rot="0">
              <a:off x="0" y="0"/>
              <a:ext cx="12543" cy="842242"/>
            </a:xfrm>
            <a:custGeom>
              <a:avLst/>
              <a:gdLst/>
              <a:ahLst/>
              <a:cxnLst/>
              <a:rect r="r" b="b" t="t" l="l"/>
              <a:pathLst>
                <a:path h="842242" w="12543">
                  <a:moveTo>
                    <a:pt x="0" y="0"/>
                  </a:moveTo>
                  <a:lnTo>
                    <a:pt x="12543" y="0"/>
                  </a:lnTo>
                  <a:lnTo>
                    <a:pt x="12543" y="842242"/>
                  </a:lnTo>
                  <a:lnTo>
                    <a:pt x="0" y="842242"/>
                  </a:lnTo>
                  <a:close/>
                </a:path>
              </a:pathLst>
            </a:custGeom>
            <a:solidFill>
              <a:srgbClr val="009245"/>
            </a:solidFill>
          </p:spPr>
        </p:sp>
        <p:sp>
          <p:nvSpPr>
            <p:cNvPr name="TextBox 9" id="9"/>
            <p:cNvSpPr txBox="true"/>
            <p:nvPr/>
          </p:nvSpPr>
          <p:spPr>
            <a:xfrm>
              <a:off x="0" y="-19050"/>
              <a:ext cx="12543" cy="861292"/>
            </a:xfrm>
            <a:prstGeom prst="rect">
              <a:avLst/>
            </a:prstGeom>
          </p:spPr>
          <p:txBody>
            <a:bodyPr anchor="ctr" rtlCol="false" tIns="50800" lIns="50800" bIns="50800" rIns="50800"/>
            <a:lstStyle/>
            <a:p>
              <a:pPr algn="ctr">
                <a:lnSpc>
                  <a:spcPts val="2859"/>
                </a:lnSpc>
              </a:pPr>
            </a:p>
          </p:txBody>
        </p:sp>
      </p:grpSp>
      <p:sp>
        <p:nvSpPr>
          <p:cNvPr name="TextBox 10" id="10"/>
          <p:cNvSpPr txBox="true"/>
          <p:nvPr/>
        </p:nvSpPr>
        <p:spPr>
          <a:xfrm rot="0">
            <a:off x="1028700" y="552586"/>
            <a:ext cx="16033288" cy="1152797"/>
          </a:xfrm>
          <a:prstGeom prst="rect">
            <a:avLst/>
          </a:prstGeom>
        </p:spPr>
        <p:txBody>
          <a:bodyPr anchor="t" rtlCol="false" tIns="0" lIns="0" bIns="0" rIns="0">
            <a:spAutoFit/>
          </a:bodyPr>
          <a:lstStyle/>
          <a:p>
            <a:pPr algn="ctr" marL="0" indent="0" lvl="0">
              <a:lnSpc>
                <a:spcPts val="8604"/>
              </a:lnSpc>
              <a:spcBef>
                <a:spcPct val="0"/>
              </a:spcBef>
            </a:pPr>
            <a:r>
              <a:rPr lang="en-US" sz="6235" spc="611">
                <a:solidFill>
                  <a:srgbClr val="FFFFFF"/>
                </a:solidFill>
                <a:latin typeface="Codec Pro ExtraBold"/>
                <a:ea typeface="Codec Pro ExtraBold"/>
                <a:cs typeface="Codec Pro ExtraBold"/>
                <a:sym typeface="Codec Pro ExtraBold"/>
              </a:rPr>
              <a:t>PEMBELAJARAN MATEMATIKA</a:t>
            </a:r>
            <a:r>
              <a:rPr lang="en-US" sz="6235" spc="611">
                <a:solidFill>
                  <a:srgbClr val="FFFFFF"/>
                </a:solidFill>
                <a:latin typeface="Codec Pro ExtraBold"/>
                <a:ea typeface="Codec Pro ExtraBold"/>
                <a:cs typeface="Codec Pro ExtraBold"/>
                <a:sym typeface="Codec Pro ExtraBold"/>
              </a:rPr>
              <a:t> </a:t>
            </a:r>
          </a:p>
        </p:txBody>
      </p:sp>
      <p:sp>
        <p:nvSpPr>
          <p:cNvPr name="TextBox 11" id="11"/>
          <p:cNvSpPr txBox="true"/>
          <p:nvPr/>
        </p:nvSpPr>
        <p:spPr>
          <a:xfrm rot="0">
            <a:off x="2372229" y="1992458"/>
            <a:ext cx="14054427" cy="1295070"/>
          </a:xfrm>
          <a:prstGeom prst="rect">
            <a:avLst/>
          </a:prstGeom>
        </p:spPr>
        <p:txBody>
          <a:bodyPr anchor="t" rtlCol="false" tIns="0" lIns="0" bIns="0" rIns="0">
            <a:spAutoFit/>
          </a:bodyPr>
          <a:lstStyle/>
          <a:p>
            <a:pPr algn="ctr" marL="0" indent="0" lvl="1">
              <a:lnSpc>
                <a:spcPts val="3461"/>
              </a:lnSpc>
              <a:spcBef>
                <a:spcPct val="0"/>
              </a:spcBef>
            </a:pPr>
            <a:r>
              <a:rPr lang="en-US" sz="2508" spc="245">
                <a:solidFill>
                  <a:srgbClr val="FFFFFF"/>
                </a:solidFill>
                <a:latin typeface="Open Sauce"/>
                <a:ea typeface="Open Sauce"/>
                <a:cs typeface="Open Sauce"/>
                <a:sym typeface="Open Sauce"/>
              </a:rPr>
              <a:t>Matematika adalah Proses inquiry dan proses coming to know, lapangan berkreasi dan temuan manusia yang secara terus menerus meluas dan bukan produk yang telah selesai</a:t>
            </a:r>
            <a:r>
              <a:rPr lang="en-US" sz="2508" spc="245">
                <a:solidFill>
                  <a:srgbClr val="FFFFFF"/>
                </a:solidFill>
                <a:latin typeface="Open Sauce"/>
                <a:ea typeface="Open Sauce"/>
                <a:cs typeface="Open Sauce"/>
                <a:sym typeface="Open Sauce"/>
              </a:rPr>
              <a:t> </a:t>
            </a:r>
          </a:p>
        </p:txBody>
      </p:sp>
      <p:grpSp>
        <p:nvGrpSpPr>
          <p:cNvPr name="Group 12" id="12"/>
          <p:cNvGrpSpPr/>
          <p:nvPr/>
        </p:nvGrpSpPr>
        <p:grpSpPr>
          <a:xfrm rot="0">
            <a:off x="11644331" y="5948661"/>
            <a:ext cx="47625" cy="3309639"/>
            <a:chOff x="0" y="0"/>
            <a:chExt cx="12543" cy="871674"/>
          </a:xfrm>
        </p:grpSpPr>
        <p:sp>
          <p:nvSpPr>
            <p:cNvPr name="Freeform 13" id="13"/>
            <p:cNvSpPr/>
            <p:nvPr/>
          </p:nvSpPr>
          <p:spPr>
            <a:xfrm flipH="false" flipV="false" rot="0">
              <a:off x="0" y="0"/>
              <a:ext cx="12543" cy="871674"/>
            </a:xfrm>
            <a:custGeom>
              <a:avLst/>
              <a:gdLst/>
              <a:ahLst/>
              <a:cxnLst/>
              <a:rect r="r" b="b" t="t" l="l"/>
              <a:pathLst>
                <a:path h="871674" w="12543">
                  <a:moveTo>
                    <a:pt x="0" y="0"/>
                  </a:moveTo>
                  <a:lnTo>
                    <a:pt x="12543" y="0"/>
                  </a:lnTo>
                  <a:lnTo>
                    <a:pt x="12543" y="871674"/>
                  </a:lnTo>
                  <a:lnTo>
                    <a:pt x="0" y="871674"/>
                  </a:lnTo>
                  <a:close/>
                </a:path>
              </a:pathLst>
            </a:custGeom>
            <a:solidFill>
              <a:srgbClr val="009245"/>
            </a:solidFill>
          </p:spPr>
        </p:sp>
        <p:sp>
          <p:nvSpPr>
            <p:cNvPr name="TextBox 14" id="14"/>
            <p:cNvSpPr txBox="true"/>
            <p:nvPr/>
          </p:nvSpPr>
          <p:spPr>
            <a:xfrm>
              <a:off x="0" y="-19050"/>
              <a:ext cx="12543" cy="890724"/>
            </a:xfrm>
            <a:prstGeom prst="rect">
              <a:avLst/>
            </a:prstGeom>
          </p:spPr>
          <p:txBody>
            <a:bodyPr anchor="ctr" rtlCol="false" tIns="50800" lIns="50800" bIns="50800" rIns="50800"/>
            <a:lstStyle/>
            <a:p>
              <a:pPr algn="ctr">
                <a:lnSpc>
                  <a:spcPts val="2859"/>
                </a:lnSpc>
              </a:pPr>
            </a:p>
          </p:txBody>
        </p:sp>
      </p:grpSp>
      <p:sp>
        <p:nvSpPr>
          <p:cNvPr name="TextBox 15" id="15"/>
          <p:cNvSpPr txBox="true"/>
          <p:nvPr/>
        </p:nvSpPr>
        <p:spPr>
          <a:xfrm rot="0">
            <a:off x="280362" y="4725882"/>
            <a:ext cx="16978938" cy="394127"/>
          </a:xfrm>
          <a:prstGeom prst="rect">
            <a:avLst/>
          </a:prstGeom>
        </p:spPr>
        <p:txBody>
          <a:bodyPr anchor="t" rtlCol="false" tIns="0" lIns="0" bIns="0" rIns="0">
            <a:spAutoFit/>
          </a:bodyPr>
          <a:lstStyle/>
          <a:p>
            <a:pPr algn="ctr">
              <a:lnSpc>
                <a:spcPts val="3231"/>
              </a:lnSpc>
            </a:pPr>
            <a:r>
              <a:rPr lang="en-US" sz="2341" spc="229">
                <a:solidFill>
                  <a:srgbClr val="231F20"/>
                </a:solidFill>
                <a:latin typeface="Open Sauce Bold"/>
                <a:ea typeface="Open Sauce Bold"/>
                <a:cs typeface="Open Sauce Bold"/>
                <a:sym typeface="Open Sauce Bold"/>
              </a:rPr>
              <a:t>Guru adalah Center (</a:t>
            </a:r>
            <a:r>
              <a:rPr lang="en-US" sz="2341" spc="229">
                <a:solidFill>
                  <a:srgbClr val="231F20"/>
                </a:solidFill>
                <a:latin typeface="Open Sauce Bold Italics"/>
                <a:ea typeface="Open Sauce Bold Italics"/>
                <a:cs typeface="Open Sauce Bold Italics"/>
                <a:sym typeface="Open Sauce Bold Italics"/>
              </a:rPr>
              <a:t>Teacher-Centered Approach) </a:t>
            </a:r>
            <a:r>
              <a:rPr lang="en-US" sz="2341" spc="229">
                <a:solidFill>
                  <a:srgbClr val="231F20"/>
                </a:solidFill>
                <a:latin typeface="Open Sauce Bold"/>
                <a:ea typeface="Open Sauce Bold"/>
                <a:cs typeface="Open Sauce Bold"/>
                <a:sym typeface="Open Sauce Bold"/>
              </a:rPr>
              <a:t> </a:t>
            </a:r>
          </a:p>
        </p:txBody>
      </p:sp>
      <p:sp>
        <p:nvSpPr>
          <p:cNvPr name="TextBox 16" id="16"/>
          <p:cNvSpPr txBox="true"/>
          <p:nvPr/>
        </p:nvSpPr>
        <p:spPr>
          <a:xfrm rot="0">
            <a:off x="633448" y="5920086"/>
            <a:ext cx="5607527" cy="3443745"/>
          </a:xfrm>
          <a:prstGeom prst="rect">
            <a:avLst/>
          </a:prstGeom>
        </p:spPr>
        <p:txBody>
          <a:bodyPr anchor="t" rtlCol="false" tIns="0" lIns="0" bIns="0" rIns="0">
            <a:spAutoFit/>
          </a:bodyPr>
          <a:lstStyle/>
          <a:p>
            <a:pPr algn="ctr">
              <a:lnSpc>
                <a:spcPts val="2545"/>
              </a:lnSpc>
            </a:pPr>
            <a:r>
              <a:rPr lang="en-US" sz="1844" spc="180">
                <a:solidFill>
                  <a:srgbClr val="231F20"/>
                </a:solidFill>
                <a:latin typeface="Open Sauce"/>
                <a:ea typeface="Open Sauce"/>
                <a:cs typeface="Open Sauce"/>
                <a:sym typeface="Open Sauce"/>
              </a:rPr>
              <a:t>Guru merupakan penggerak utama proses belajar mengajar. Orientasinya adalah bagaimana guru mengajar, bagaimana guru menyampaikan bahan matematika, bagaimana guru menuliskan uraian, bagaiamana guru menilai, bagaimana guru mengontrol siswa, bagaimana guru mendisiplikan siswa, dan bagaiamana guru melakukan tindakan terhadap pelanggaran yang dilakukan siswa. </a:t>
            </a:r>
          </a:p>
        </p:txBody>
      </p:sp>
      <p:sp>
        <p:nvSpPr>
          <p:cNvPr name="TextBox 17" id="17"/>
          <p:cNvSpPr txBox="true"/>
          <p:nvPr/>
        </p:nvSpPr>
        <p:spPr>
          <a:xfrm rot="0">
            <a:off x="6811344" y="5920086"/>
            <a:ext cx="4468000" cy="3129442"/>
          </a:xfrm>
          <a:prstGeom prst="rect">
            <a:avLst/>
          </a:prstGeom>
        </p:spPr>
        <p:txBody>
          <a:bodyPr anchor="t" rtlCol="false" tIns="0" lIns="0" bIns="0" rIns="0">
            <a:spAutoFit/>
          </a:bodyPr>
          <a:lstStyle/>
          <a:p>
            <a:pPr algn="ctr">
              <a:lnSpc>
                <a:spcPts val="2545"/>
              </a:lnSpc>
            </a:pPr>
            <a:r>
              <a:rPr lang="en-US" sz="1844" spc="180">
                <a:solidFill>
                  <a:srgbClr val="231F20"/>
                </a:solidFill>
                <a:latin typeface="Open Sauce"/>
                <a:ea typeface="Open Sauce"/>
                <a:cs typeface="Open Sauce"/>
                <a:sym typeface="Open Sauce"/>
              </a:rPr>
              <a:t>Siswa sebagai </a:t>
            </a:r>
            <a:r>
              <a:rPr lang="en-US" sz="1844" spc="180">
                <a:solidFill>
                  <a:srgbClr val="231F20"/>
                </a:solidFill>
                <a:latin typeface="Open Sauce Italics"/>
                <a:ea typeface="Open Sauce Italics"/>
                <a:cs typeface="Open Sauce Italics"/>
                <a:sym typeface="Open Sauce Italics"/>
              </a:rPr>
              <a:t>center (subjek) </a:t>
            </a:r>
            <a:r>
              <a:rPr lang="en-US" sz="1844" spc="180">
                <a:solidFill>
                  <a:srgbClr val="231F20"/>
                </a:solidFill>
                <a:latin typeface="Open Sauce"/>
                <a:ea typeface="Open Sauce"/>
                <a:cs typeface="Open Sauce"/>
                <a:sym typeface="Open Sauce"/>
              </a:rPr>
              <a:t>yang melakukan proses pemahaman matematika. Siswa yang menjalani aquisisi bahan matematika, bagaimana siswa memahami bahan yang disajikan guru, pengetahuan awal apa yang dimiliki sisiwa untuk dapat mengupas dan membahas bahan sajian matematika. </a:t>
            </a:r>
          </a:p>
        </p:txBody>
      </p:sp>
      <p:sp>
        <p:nvSpPr>
          <p:cNvPr name="TextBox 18" id="18"/>
          <p:cNvSpPr txBox="true"/>
          <p:nvPr/>
        </p:nvSpPr>
        <p:spPr>
          <a:xfrm rot="0">
            <a:off x="11863406" y="6548692"/>
            <a:ext cx="4468000" cy="1872230"/>
          </a:xfrm>
          <a:prstGeom prst="rect">
            <a:avLst/>
          </a:prstGeom>
        </p:spPr>
        <p:txBody>
          <a:bodyPr anchor="t" rtlCol="false" tIns="0" lIns="0" bIns="0" rIns="0">
            <a:spAutoFit/>
          </a:bodyPr>
          <a:lstStyle/>
          <a:p>
            <a:pPr algn="ctr">
              <a:lnSpc>
                <a:spcPts val="2545"/>
              </a:lnSpc>
            </a:pPr>
            <a:r>
              <a:rPr lang="en-US" sz="1844" spc="180">
                <a:solidFill>
                  <a:srgbClr val="231F20"/>
                </a:solidFill>
                <a:latin typeface="Open Sauce"/>
                <a:ea typeface="Open Sauce"/>
                <a:cs typeface="Open Sauce"/>
                <a:sym typeface="Open Sauce"/>
              </a:rPr>
              <a:t>Strateggi informal dengan cara guru memnfasilitasi proses pembelajaran sekaligus memoderatori untuk sampai kepada strategi formal yang disarankan dalam matematika.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grpSp>
        <p:nvGrpSpPr>
          <p:cNvPr name="Group 3" id="3"/>
          <p:cNvGrpSpPr/>
          <p:nvPr/>
        </p:nvGrpSpPr>
        <p:grpSpPr>
          <a:xfrm rot="0">
            <a:off x="633448" y="374453"/>
            <a:ext cx="17021103" cy="3970203"/>
            <a:chOff x="0" y="0"/>
            <a:chExt cx="4482924" cy="1045650"/>
          </a:xfrm>
        </p:grpSpPr>
        <p:sp>
          <p:nvSpPr>
            <p:cNvPr name="Freeform 4" id="4"/>
            <p:cNvSpPr/>
            <p:nvPr/>
          </p:nvSpPr>
          <p:spPr>
            <a:xfrm flipH="false" flipV="false" rot="0">
              <a:off x="0" y="0"/>
              <a:ext cx="4482924" cy="1045650"/>
            </a:xfrm>
            <a:custGeom>
              <a:avLst/>
              <a:gdLst/>
              <a:ahLst/>
              <a:cxnLst/>
              <a:rect r="r" b="b" t="t" l="l"/>
              <a:pathLst>
                <a:path h="1045650" w="4482924">
                  <a:moveTo>
                    <a:pt x="0" y="0"/>
                  </a:moveTo>
                  <a:lnTo>
                    <a:pt x="4482924" y="0"/>
                  </a:lnTo>
                  <a:lnTo>
                    <a:pt x="4482924" y="1045650"/>
                  </a:lnTo>
                  <a:lnTo>
                    <a:pt x="0" y="1045650"/>
                  </a:lnTo>
                  <a:close/>
                </a:path>
              </a:pathLst>
            </a:custGeom>
            <a:solidFill>
              <a:srgbClr val="1C5739"/>
            </a:solidFill>
          </p:spPr>
        </p:sp>
        <p:sp>
          <p:nvSpPr>
            <p:cNvPr name="TextBox 5" id="5"/>
            <p:cNvSpPr txBox="true"/>
            <p:nvPr/>
          </p:nvSpPr>
          <p:spPr>
            <a:xfrm>
              <a:off x="0" y="-19050"/>
              <a:ext cx="4482924" cy="1064700"/>
            </a:xfrm>
            <a:prstGeom prst="rect">
              <a:avLst/>
            </a:prstGeom>
          </p:spPr>
          <p:txBody>
            <a:bodyPr anchor="ctr" rtlCol="false" tIns="50800" lIns="50800" bIns="50800" rIns="50800"/>
            <a:lstStyle/>
            <a:p>
              <a:pPr algn="ctr">
                <a:lnSpc>
                  <a:spcPts val="2859"/>
                </a:lnSpc>
              </a:pPr>
            </a:p>
            <a:p>
              <a:pPr algn="ctr">
                <a:lnSpc>
                  <a:spcPts val="2859"/>
                </a:lnSpc>
              </a:pPr>
            </a:p>
          </p:txBody>
        </p:sp>
      </p:grpSp>
      <p:sp>
        <p:nvSpPr>
          <p:cNvPr name="Freeform 6" id="6"/>
          <p:cNvSpPr/>
          <p:nvPr/>
        </p:nvSpPr>
        <p:spPr>
          <a:xfrm flipH="false" flipV="false" rot="0">
            <a:off x="667020" y="395051"/>
            <a:ext cx="16933642" cy="3949605"/>
          </a:xfrm>
          <a:custGeom>
            <a:avLst/>
            <a:gdLst/>
            <a:ahLst/>
            <a:cxnLst/>
            <a:rect r="r" b="b" t="t" l="l"/>
            <a:pathLst>
              <a:path h="3949605" w="16933642">
                <a:moveTo>
                  <a:pt x="0" y="0"/>
                </a:moveTo>
                <a:lnTo>
                  <a:pt x="16933643" y="0"/>
                </a:lnTo>
                <a:lnTo>
                  <a:pt x="16933643" y="3949605"/>
                </a:lnTo>
                <a:lnTo>
                  <a:pt x="0" y="3949605"/>
                </a:lnTo>
                <a:lnTo>
                  <a:pt x="0" y="0"/>
                </a:lnTo>
                <a:close/>
              </a:path>
            </a:pathLst>
          </a:custGeom>
          <a:blipFill>
            <a:blip r:embed="rId3">
              <a:alphaModFix amt="18000"/>
            </a:blip>
            <a:stretch>
              <a:fillRect l="0" t="-92914" r="0" b="-92914"/>
            </a:stretch>
          </a:blipFill>
        </p:spPr>
      </p:sp>
      <p:grpSp>
        <p:nvGrpSpPr>
          <p:cNvPr name="Group 7" id="7"/>
          <p:cNvGrpSpPr/>
          <p:nvPr/>
        </p:nvGrpSpPr>
        <p:grpSpPr>
          <a:xfrm rot="0">
            <a:off x="6596044" y="6060413"/>
            <a:ext cx="47625" cy="3197887"/>
            <a:chOff x="0" y="0"/>
            <a:chExt cx="12543" cy="842242"/>
          </a:xfrm>
        </p:grpSpPr>
        <p:sp>
          <p:nvSpPr>
            <p:cNvPr name="Freeform 8" id="8"/>
            <p:cNvSpPr/>
            <p:nvPr/>
          </p:nvSpPr>
          <p:spPr>
            <a:xfrm flipH="false" flipV="false" rot="0">
              <a:off x="0" y="0"/>
              <a:ext cx="12543" cy="842242"/>
            </a:xfrm>
            <a:custGeom>
              <a:avLst/>
              <a:gdLst/>
              <a:ahLst/>
              <a:cxnLst/>
              <a:rect r="r" b="b" t="t" l="l"/>
              <a:pathLst>
                <a:path h="842242" w="12543">
                  <a:moveTo>
                    <a:pt x="0" y="0"/>
                  </a:moveTo>
                  <a:lnTo>
                    <a:pt x="12543" y="0"/>
                  </a:lnTo>
                  <a:lnTo>
                    <a:pt x="12543" y="842242"/>
                  </a:lnTo>
                  <a:lnTo>
                    <a:pt x="0" y="842242"/>
                  </a:lnTo>
                  <a:close/>
                </a:path>
              </a:pathLst>
            </a:custGeom>
            <a:solidFill>
              <a:srgbClr val="009245"/>
            </a:solidFill>
          </p:spPr>
        </p:sp>
        <p:sp>
          <p:nvSpPr>
            <p:cNvPr name="TextBox 9" id="9"/>
            <p:cNvSpPr txBox="true"/>
            <p:nvPr/>
          </p:nvSpPr>
          <p:spPr>
            <a:xfrm>
              <a:off x="0" y="-19050"/>
              <a:ext cx="12543" cy="861292"/>
            </a:xfrm>
            <a:prstGeom prst="rect">
              <a:avLst/>
            </a:prstGeom>
          </p:spPr>
          <p:txBody>
            <a:bodyPr anchor="ctr" rtlCol="false" tIns="50800" lIns="50800" bIns="50800" rIns="50800"/>
            <a:lstStyle/>
            <a:p>
              <a:pPr algn="ctr">
                <a:lnSpc>
                  <a:spcPts val="2859"/>
                </a:lnSpc>
              </a:pPr>
            </a:p>
          </p:txBody>
        </p:sp>
      </p:grpSp>
      <p:sp>
        <p:nvSpPr>
          <p:cNvPr name="TextBox 10" id="10"/>
          <p:cNvSpPr txBox="true"/>
          <p:nvPr/>
        </p:nvSpPr>
        <p:spPr>
          <a:xfrm rot="0">
            <a:off x="1028700" y="552586"/>
            <a:ext cx="16033288" cy="1152797"/>
          </a:xfrm>
          <a:prstGeom prst="rect">
            <a:avLst/>
          </a:prstGeom>
        </p:spPr>
        <p:txBody>
          <a:bodyPr anchor="t" rtlCol="false" tIns="0" lIns="0" bIns="0" rIns="0">
            <a:spAutoFit/>
          </a:bodyPr>
          <a:lstStyle/>
          <a:p>
            <a:pPr algn="ctr" marL="0" indent="0" lvl="0">
              <a:lnSpc>
                <a:spcPts val="8604"/>
              </a:lnSpc>
              <a:spcBef>
                <a:spcPct val="0"/>
              </a:spcBef>
            </a:pPr>
            <a:r>
              <a:rPr lang="en-US" sz="6235" spc="611">
                <a:solidFill>
                  <a:srgbClr val="FFFFFF"/>
                </a:solidFill>
                <a:latin typeface="Codec Pro ExtraBold"/>
                <a:ea typeface="Codec Pro ExtraBold"/>
                <a:cs typeface="Codec Pro ExtraBold"/>
                <a:sym typeface="Codec Pro ExtraBold"/>
              </a:rPr>
              <a:t>PEMBELAJARAN MATEMATIKA</a:t>
            </a:r>
            <a:r>
              <a:rPr lang="en-US" sz="6235" spc="611">
                <a:solidFill>
                  <a:srgbClr val="FFFFFF"/>
                </a:solidFill>
                <a:latin typeface="Codec Pro ExtraBold"/>
                <a:ea typeface="Codec Pro ExtraBold"/>
                <a:cs typeface="Codec Pro ExtraBold"/>
                <a:sym typeface="Codec Pro ExtraBold"/>
              </a:rPr>
              <a:t> </a:t>
            </a:r>
          </a:p>
        </p:txBody>
      </p:sp>
      <p:sp>
        <p:nvSpPr>
          <p:cNvPr name="TextBox 11" id="11"/>
          <p:cNvSpPr txBox="true"/>
          <p:nvPr/>
        </p:nvSpPr>
        <p:spPr>
          <a:xfrm rot="0">
            <a:off x="2372229" y="1992458"/>
            <a:ext cx="14054427" cy="856964"/>
          </a:xfrm>
          <a:prstGeom prst="rect">
            <a:avLst/>
          </a:prstGeom>
        </p:spPr>
        <p:txBody>
          <a:bodyPr anchor="t" rtlCol="false" tIns="0" lIns="0" bIns="0" rIns="0">
            <a:spAutoFit/>
          </a:bodyPr>
          <a:lstStyle/>
          <a:p>
            <a:pPr algn="ctr" marL="0" indent="0" lvl="1">
              <a:lnSpc>
                <a:spcPts val="3461"/>
              </a:lnSpc>
              <a:spcBef>
                <a:spcPct val="0"/>
              </a:spcBef>
            </a:pPr>
            <a:r>
              <a:rPr lang="en-US" sz="2508" spc="245">
                <a:solidFill>
                  <a:srgbClr val="FFFFFF"/>
                </a:solidFill>
                <a:latin typeface="Open Sauce"/>
                <a:ea typeface="Open Sauce"/>
                <a:cs typeface="Open Sauce"/>
                <a:sym typeface="Open Sauce"/>
              </a:rPr>
              <a:t>Matematika adalah aktivitas kehidupan manusia “</a:t>
            </a:r>
            <a:r>
              <a:rPr lang="en-US" sz="2508" spc="245">
                <a:solidFill>
                  <a:srgbClr val="FFFFFF"/>
                </a:solidFill>
                <a:latin typeface="Open Sauce Italics"/>
                <a:ea typeface="Open Sauce Italics"/>
                <a:cs typeface="Open Sauce Italics"/>
                <a:sym typeface="Open Sauce Italics"/>
              </a:rPr>
              <a:t>mathematics as human sense-making and problem solving activity”</a:t>
            </a:r>
          </a:p>
        </p:txBody>
      </p:sp>
      <p:grpSp>
        <p:nvGrpSpPr>
          <p:cNvPr name="Group 12" id="12"/>
          <p:cNvGrpSpPr/>
          <p:nvPr/>
        </p:nvGrpSpPr>
        <p:grpSpPr>
          <a:xfrm rot="0">
            <a:off x="11644331" y="5948661"/>
            <a:ext cx="47625" cy="3309639"/>
            <a:chOff x="0" y="0"/>
            <a:chExt cx="12543" cy="871674"/>
          </a:xfrm>
        </p:grpSpPr>
        <p:sp>
          <p:nvSpPr>
            <p:cNvPr name="Freeform 13" id="13"/>
            <p:cNvSpPr/>
            <p:nvPr/>
          </p:nvSpPr>
          <p:spPr>
            <a:xfrm flipH="false" flipV="false" rot="0">
              <a:off x="0" y="0"/>
              <a:ext cx="12543" cy="871674"/>
            </a:xfrm>
            <a:custGeom>
              <a:avLst/>
              <a:gdLst/>
              <a:ahLst/>
              <a:cxnLst/>
              <a:rect r="r" b="b" t="t" l="l"/>
              <a:pathLst>
                <a:path h="871674" w="12543">
                  <a:moveTo>
                    <a:pt x="0" y="0"/>
                  </a:moveTo>
                  <a:lnTo>
                    <a:pt x="12543" y="0"/>
                  </a:lnTo>
                  <a:lnTo>
                    <a:pt x="12543" y="871674"/>
                  </a:lnTo>
                  <a:lnTo>
                    <a:pt x="0" y="871674"/>
                  </a:lnTo>
                  <a:close/>
                </a:path>
              </a:pathLst>
            </a:custGeom>
            <a:solidFill>
              <a:srgbClr val="009245"/>
            </a:solidFill>
          </p:spPr>
        </p:sp>
        <p:sp>
          <p:nvSpPr>
            <p:cNvPr name="TextBox 14" id="14"/>
            <p:cNvSpPr txBox="true"/>
            <p:nvPr/>
          </p:nvSpPr>
          <p:spPr>
            <a:xfrm>
              <a:off x="0" y="-19050"/>
              <a:ext cx="12543" cy="890724"/>
            </a:xfrm>
            <a:prstGeom prst="rect">
              <a:avLst/>
            </a:prstGeom>
          </p:spPr>
          <p:txBody>
            <a:bodyPr anchor="ctr" rtlCol="false" tIns="50800" lIns="50800" bIns="50800" rIns="50800"/>
            <a:lstStyle/>
            <a:p>
              <a:pPr algn="ctr">
                <a:lnSpc>
                  <a:spcPts val="2859"/>
                </a:lnSpc>
              </a:pPr>
            </a:p>
          </p:txBody>
        </p:sp>
      </p:grpSp>
      <p:sp>
        <p:nvSpPr>
          <p:cNvPr name="TextBox 15" id="15"/>
          <p:cNvSpPr txBox="true"/>
          <p:nvPr/>
        </p:nvSpPr>
        <p:spPr>
          <a:xfrm rot="0">
            <a:off x="280362" y="4725882"/>
            <a:ext cx="16978938" cy="418108"/>
          </a:xfrm>
          <a:prstGeom prst="rect">
            <a:avLst/>
          </a:prstGeom>
        </p:spPr>
        <p:txBody>
          <a:bodyPr anchor="t" rtlCol="false" tIns="0" lIns="0" bIns="0" rIns="0">
            <a:spAutoFit/>
          </a:bodyPr>
          <a:lstStyle/>
          <a:p>
            <a:pPr algn="ctr">
              <a:lnSpc>
                <a:spcPts val="3507"/>
              </a:lnSpc>
            </a:pPr>
            <a:r>
              <a:rPr lang="en-US" sz="2541" spc="249">
                <a:solidFill>
                  <a:srgbClr val="231F20"/>
                </a:solidFill>
                <a:latin typeface="Open Sauce Bold Italics"/>
                <a:ea typeface="Open Sauce Bold Italics"/>
                <a:cs typeface="Open Sauce Bold Italics"/>
                <a:sym typeface="Open Sauce Bold Italics"/>
              </a:rPr>
              <a:t>Transmission to Participation </a:t>
            </a:r>
          </a:p>
        </p:txBody>
      </p:sp>
      <p:sp>
        <p:nvSpPr>
          <p:cNvPr name="TextBox 16" id="16"/>
          <p:cNvSpPr txBox="true"/>
          <p:nvPr/>
        </p:nvSpPr>
        <p:spPr>
          <a:xfrm rot="0">
            <a:off x="633448" y="5920086"/>
            <a:ext cx="5607527" cy="2815139"/>
          </a:xfrm>
          <a:prstGeom prst="rect">
            <a:avLst/>
          </a:prstGeom>
        </p:spPr>
        <p:txBody>
          <a:bodyPr anchor="t" rtlCol="false" tIns="0" lIns="0" bIns="0" rIns="0">
            <a:spAutoFit/>
          </a:bodyPr>
          <a:lstStyle/>
          <a:p>
            <a:pPr algn="ctr">
              <a:lnSpc>
                <a:spcPts val="2545"/>
              </a:lnSpc>
            </a:pPr>
            <a:r>
              <a:rPr lang="en-US" sz="1844" spc="180">
                <a:solidFill>
                  <a:srgbClr val="231F20"/>
                </a:solidFill>
                <a:latin typeface="Open Sauce"/>
                <a:ea typeface="Open Sauce"/>
                <a:cs typeface="Open Sauce"/>
                <a:sym typeface="Open Sauce"/>
              </a:rPr>
              <a:t>Mengkontruksikan pengetahuan bersama guru, guru mengungkapkan permasalahan, menyampaikan pertanyaan, mendengarkan jawaban siswa, mengejar dengan pertanyaan lanjutan (</a:t>
            </a:r>
            <a:r>
              <a:rPr lang="en-US" sz="1844" spc="180">
                <a:solidFill>
                  <a:srgbClr val="231F20"/>
                </a:solidFill>
                <a:latin typeface="Open Sauce Italics"/>
                <a:ea typeface="Open Sauce Italics"/>
                <a:cs typeface="Open Sauce Italics"/>
                <a:sym typeface="Open Sauce Italics"/>
              </a:rPr>
              <a:t>probing question), </a:t>
            </a:r>
            <a:r>
              <a:rPr lang="en-US" sz="1844" spc="180">
                <a:solidFill>
                  <a:srgbClr val="231F20"/>
                </a:solidFill>
                <a:latin typeface="Open Sauce"/>
                <a:ea typeface="Open Sauce"/>
                <a:cs typeface="Open Sauce"/>
                <a:sym typeface="Open Sauce"/>
              </a:rPr>
              <a:t>kemudian menunggu jawaban dari siswa dalam pembentukan pengetahuan atau konsep matematika yang diharapkan. </a:t>
            </a:r>
          </a:p>
        </p:txBody>
      </p:sp>
      <p:sp>
        <p:nvSpPr>
          <p:cNvPr name="TextBox 17" id="17"/>
          <p:cNvSpPr txBox="true"/>
          <p:nvPr/>
        </p:nvSpPr>
        <p:spPr>
          <a:xfrm rot="0">
            <a:off x="6811344" y="5920086"/>
            <a:ext cx="4468000" cy="1557927"/>
          </a:xfrm>
          <a:prstGeom prst="rect">
            <a:avLst/>
          </a:prstGeom>
        </p:spPr>
        <p:txBody>
          <a:bodyPr anchor="t" rtlCol="false" tIns="0" lIns="0" bIns="0" rIns="0">
            <a:spAutoFit/>
          </a:bodyPr>
          <a:lstStyle/>
          <a:p>
            <a:pPr algn="ctr">
              <a:lnSpc>
                <a:spcPts val="2545"/>
              </a:lnSpc>
            </a:pPr>
            <a:r>
              <a:rPr lang="en-US" sz="1844" spc="180">
                <a:solidFill>
                  <a:srgbClr val="231F20"/>
                </a:solidFill>
                <a:latin typeface="Open Sauce"/>
                <a:ea typeface="Open Sauce"/>
                <a:cs typeface="Open Sauce"/>
                <a:sym typeface="Open Sauce"/>
              </a:rPr>
              <a:t>Interaksi aktif antara siswa dnegan siswa dan siswa dengan guru menjadi aktivitas sehari-hari dalam pembelajaran matematika. </a:t>
            </a:r>
          </a:p>
          <a:p>
            <a:pPr algn="ctr">
              <a:lnSpc>
                <a:spcPts val="2545"/>
              </a:lnSpc>
            </a:pPr>
          </a:p>
        </p:txBody>
      </p:sp>
      <p:sp>
        <p:nvSpPr>
          <p:cNvPr name="TextBox 18" id="18"/>
          <p:cNvSpPr txBox="true"/>
          <p:nvPr/>
        </p:nvSpPr>
        <p:spPr>
          <a:xfrm rot="0">
            <a:off x="11691956" y="5920086"/>
            <a:ext cx="4468000" cy="1557927"/>
          </a:xfrm>
          <a:prstGeom prst="rect">
            <a:avLst/>
          </a:prstGeom>
        </p:spPr>
        <p:txBody>
          <a:bodyPr anchor="t" rtlCol="false" tIns="0" lIns="0" bIns="0" rIns="0">
            <a:spAutoFit/>
          </a:bodyPr>
          <a:lstStyle/>
          <a:p>
            <a:pPr algn="ctr">
              <a:lnSpc>
                <a:spcPts val="2545"/>
              </a:lnSpc>
            </a:pPr>
            <a:r>
              <a:rPr lang="en-US" sz="1844" spc="180">
                <a:solidFill>
                  <a:srgbClr val="231F20"/>
                </a:solidFill>
                <a:latin typeface="Open Sauce"/>
                <a:ea typeface="Open Sauce"/>
                <a:cs typeface="Open Sauce"/>
                <a:sym typeface="Open Sauce"/>
              </a:rPr>
              <a:t>Pendekatan yang akan membantu meningkatkan interaksi antar siswa dengan siswa adalah melalui Pendekatan kerja Kelompok.</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grpSp>
        <p:nvGrpSpPr>
          <p:cNvPr name="Group 3" id="3"/>
          <p:cNvGrpSpPr/>
          <p:nvPr/>
        </p:nvGrpSpPr>
        <p:grpSpPr>
          <a:xfrm rot="0">
            <a:off x="633448" y="374453"/>
            <a:ext cx="17021103" cy="3970203"/>
            <a:chOff x="0" y="0"/>
            <a:chExt cx="4482924" cy="1045650"/>
          </a:xfrm>
        </p:grpSpPr>
        <p:sp>
          <p:nvSpPr>
            <p:cNvPr name="Freeform 4" id="4"/>
            <p:cNvSpPr/>
            <p:nvPr/>
          </p:nvSpPr>
          <p:spPr>
            <a:xfrm flipH="false" flipV="false" rot="0">
              <a:off x="0" y="0"/>
              <a:ext cx="4482924" cy="1045650"/>
            </a:xfrm>
            <a:custGeom>
              <a:avLst/>
              <a:gdLst/>
              <a:ahLst/>
              <a:cxnLst/>
              <a:rect r="r" b="b" t="t" l="l"/>
              <a:pathLst>
                <a:path h="1045650" w="4482924">
                  <a:moveTo>
                    <a:pt x="0" y="0"/>
                  </a:moveTo>
                  <a:lnTo>
                    <a:pt x="4482924" y="0"/>
                  </a:lnTo>
                  <a:lnTo>
                    <a:pt x="4482924" y="1045650"/>
                  </a:lnTo>
                  <a:lnTo>
                    <a:pt x="0" y="1045650"/>
                  </a:lnTo>
                  <a:close/>
                </a:path>
              </a:pathLst>
            </a:custGeom>
            <a:solidFill>
              <a:srgbClr val="1C5739"/>
            </a:solidFill>
          </p:spPr>
        </p:sp>
        <p:sp>
          <p:nvSpPr>
            <p:cNvPr name="TextBox 5" id="5"/>
            <p:cNvSpPr txBox="true"/>
            <p:nvPr/>
          </p:nvSpPr>
          <p:spPr>
            <a:xfrm>
              <a:off x="0" y="-19050"/>
              <a:ext cx="4482924" cy="1064700"/>
            </a:xfrm>
            <a:prstGeom prst="rect">
              <a:avLst/>
            </a:prstGeom>
          </p:spPr>
          <p:txBody>
            <a:bodyPr anchor="ctr" rtlCol="false" tIns="50800" lIns="50800" bIns="50800" rIns="50800"/>
            <a:lstStyle/>
            <a:p>
              <a:pPr algn="ctr">
                <a:lnSpc>
                  <a:spcPts val="2859"/>
                </a:lnSpc>
              </a:pPr>
            </a:p>
            <a:p>
              <a:pPr algn="ctr">
                <a:lnSpc>
                  <a:spcPts val="2859"/>
                </a:lnSpc>
              </a:pPr>
            </a:p>
          </p:txBody>
        </p:sp>
      </p:grpSp>
      <p:sp>
        <p:nvSpPr>
          <p:cNvPr name="Freeform 6" id="6"/>
          <p:cNvSpPr/>
          <p:nvPr/>
        </p:nvSpPr>
        <p:spPr>
          <a:xfrm flipH="false" flipV="false" rot="0">
            <a:off x="667020" y="395051"/>
            <a:ext cx="16933642" cy="3949605"/>
          </a:xfrm>
          <a:custGeom>
            <a:avLst/>
            <a:gdLst/>
            <a:ahLst/>
            <a:cxnLst/>
            <a:rect r="r" b="b" t="t" l="l"/>
            <a:pathLst>
              <a:path h="3949605" w="16933642">
                <a:moveTo>
                  <a:pt x="0" y="0"/>
                </a:moveTo>
                <a:lnTo>
                  <a:pt x="16933643" y="0"/>
                </a:lnTo>
                <a:lnTo>
                  <a:pt x="16933643" y="3949605"/>
                </a:lnTo>
                <a:lnTo>
                  <a:pt x="0" y="3949605"/>
                </a:lnTo>
                <a:lnTo>
                  <a:pt x="0" y="0"/>
                </a:lnTo>
                <a:close/>
              </a:path>
            </a:pathLst>
          </a:custGeom>
          <a:blipFill>
            <a:blip r:embed="rId3">
              <a:alphaModFix amt="18000"/>
            </a:blip>
            <a:stretch>
              <a:fillRect l="0" t="-92914" r="0" b="-92914"/>
            </a:stretch>
          </a:blipFill>
        </p:spPr>
      </p:sp>
      <p:grpSp>
        <p:nvGrpSpPr>
          <p:cNvPr name="Group 7" id="7"/>
          <p:cNvGrpSpPr/>
          <p:nvPr/>
        </p:nvGrpSpPr>
        <p:grpSpPr>
          <a:xfrm rot="0">
            <a:off x="6596044" y="6060413"/>
            <a:ext cx="47625" cy="3197887"/>
            <a:chOff x="0" y="0"/>
            <a:chExt cx="12543" cy="842242"/>
          </a:xfrm>
        </p:grpSpPr>
        <p:sp>
          <p:nvSpPr>
            <p:cNvPr name="Freeform 8" id="8"/>
            <p:cNvSpPr/>
            <p:nvPr/>
          </p:nvSpPr>
          <p:spPr>
            <a:xfrm flipH="false" flipV="false" rot="0">
              <a:off x="0" y="0"/>
              <a:ext cx="12543" cy="842242"/>
            </a:xfrm>
            <a:custGeom>
              <a:avLst/>
              <a:gdLst/>
              <a:ahLst/>
              <a:cxnLst/>
              <a:rect r="r" b="b" t="t" l="l"/>
              <a:pathLst>
                <a:path h="842242" w="12543">
                  <a:moveTo>
                    <a:pt x="0" y="0"/>
                  </a:moveTo>
                  <a:lnTo>
                    <a:pt x="12543" y="0"/>
                  </a:lnTo>
                  <a:lnTo>
                    <a:pt x="12543" y="842242"/>
                  </a:lnTo>
                  <a:lnTo>
                    <a:pt x="0" y="842242"/>
                  </a:lnTo>
                  <a:close/>
                </a:path>
              </a:pathLst>
            </a:custGeom>
            <a:solidFill>
              <a:srgbClr val="009245"/>
            </a:solidFill>
          </p:spPr>
        </p:sp>
        <p:sp>
          <p:nvSpPr>
            <p:cNvPr name="TextBox 9" id="9"/>
            <p:cNvSpPr txBox="true"/>
            <p:nvPr/>
          </p:nvSpPr>
          <p:spPr>
            <a:xfrm>
              <a:off x="0" y="-19050"/>
              <a:ext cx="12543" cy="861292"/>
            </a:xfrm>
            <a:prstGeom prst="rect">
              <a:avLst/>
            </a:prstGeom>
          </p:spPr>
          <p:txBody>
            <a:bodyPr anchor="ctr" rtlCol="false" tIns="50800" lIns="50800" bIns="50800" rIns="50800"/>
            <a:lstStyle/>
            <a:p>
              <a:pPr algn="ctr">
                <a:lnSpc>
                  <a:spcPts val="2859"/>
                </a:lnSpc>
              </a:pPr>
            </a:p>
          </p:txBody>
        </p:sp>
      </p:grpSp>
      <p:sp>
        <p:nvSpPr>
          <p:cNvPr name="TextBox 10" id="10"/>
          <p:cNvSpPr txBox="true"/>
          <p:nvPr/>
        </p:nvSpPr>
        <p:spPr>
          <a:xfrm rot="0">
            <a:off x="1028700" y="552586"/>
            <a:ext cx="16033288" cy="1152797"/>
          </a:xfrm>
          <a:prstGeom prst="rect">
            <a:avLst/>
          </a:prstGeom>
        </p:spPr>
        <p:txBody>
          <a:bodyPr anchor="t" rtlCol="false" tIns="0" lIns="0" bIns="0" rIns="0">
            <a:spAutoFit/>
          </a:bodyPr>
          <a:lstStyle/>
          <a:p>
            <a:pPr algn="ctr" marL="0" indent="0" lvl="0">
              <a:lnSpc>
                <a:spcPts val="8604"/>
              </a:lnSpc>
              <a:spcBef>
                <a:spcPct val="0"/>
              </a:spcBef>
            </a:pPr>
            <a:r>
              <a:rPr lang="en-US" sz="6235" spc="611">
                <a:solidFill>
                  <a:srgbClr val="FFFFFF"/>
                </a:solidFill>
                <a:latin typeface="Codec Pro ExtraBold"/>
                <a:ea typeface="Codec Pro ExtraBold"/>
                <a:cs typeface="Codec Pro ExtraBold"/>
                <a:sym typeface="Codec Pro ExtraBold"/>
              </a:rPr>
              <a:t>PEMBELAJARAN MATEMATIKA</a:t>
            </a:r>
            <a:r>
              <a:rPr lang="en-US" sz="6235" spc="611">
                <a:solidFill>
                  <a:srgbClr val="FFFFFF"/>
                </a:solidFill>
                <a:latin typeface="Codec Pro ExtraBold"/>
                <a:ea typeface="Codec Pro ExtraBold"/>
                <a:cs typeface="Codec Pro ExtraBold"/>
                <a:sym typeface="Codec Pro ExtraBold"/>
              </a:rPr>
              <a:t> </a:t>
            </a:r>
          </a:p>
        </p:txBody>
      </p:sp>
      <p:sp>
        <p:nvSpPr>
          <p:cNvPr name="TextBox 11" id="11"/>
          <p:cNvSpPr txBox="true"/>
          <p:nvPr/>
        </p:nvSpPr>
        <p:spPr>
          <a:xfrm rot="0">
            <a:off x="2372229" y="1992458"/>
            <a:ext cx="14054427" cy="856964"/>
          </a:xfrm>
          <a:prstGeom prst="rect">
            <a:avLst/>
          </a:prstGeom>
        </p:spPr>
        <p:txBody>
          <a:bodyPr anchor="t" rtlCol="false" tIns="0" lIns="0" bIns="0" rIns="0">
            <a:spAutoFit/>
          </a:bodyPr>
          <a:lstStyle/>
          <a:p>
            <a:pPr algn="ctr" marL="0" indent="0" lvl="1">
              <a:lnSpc>
                <a:spcPts val="3461"/>
              </a:lnSpc>
              <a:spcBef>
                <a:spcPct val="0"/>
              </a:spcBef>
            </a:pPr>
            <a:r>
              <a:rPr lang="en-US" sz="2508" spc="245">
                <a:solidFill>
                  <a:srgbClr val="FFFFFF"/>
                </a:solidFill>
                <a:latin typeface="Open Sauce"/>
                <a:ea typeface="Open Sauce"/>
                <a:cs typeface="Open Sauce"/>
                <a:sym typeface="Open Sauce"/>
              </a:rPr>
              <a:t>Matematika disampaikan kepada siswa secara informatif, artinya siswa hanya memperoleh informasi dari guru saja. </a:t>
            </a:r>
          </a:p>
        </p:txBody>
      </p:sp>
      <p:grpSp>
        <p:nvGrpSpPr>
          <p:cNvPr name="Group 12" id="12"/>
          <p:cNvGrpSpPr/>
          <p:nvPr/>
        </p:nvGrpSpPr>
        <p:grpSpPr>
          <a:xfrm rot="0">
            <a:off x="11644331" y="5948661"/>
            <a:ext cx="47625" cy="3309639"/>
            <a:chOff x="0" y="0"/>
            <a:chExt cx="12543" cy="871674"/>
          </a:xfrm>
        </p:grpSpPr>
        <p:sp>
          <p:nvSpPr>
            <p:cNvPr name="Freeform 13" id="13"/>
            <p:cNvSpPr/>
            <p:nvPr/>
          </p:nvSpPr>
          <p:spPr>
            <a:xfrm flipH="false" flipV="false" rot="0">
              <a:off x="0" y="0"/>
              <a:ext cx="12543" cy="871674"/>
            </a:xfrm>
            <a:custGeom>
              <a:avLst/>
              <a:gdLst/>
              <a:ahLst/>
              <a:cxnLst/>
              <a:rect r="r" b="b" t="t" l="l"/>
              <a:pathLst>
                <a:path h="871674" w="12543">
                  <a:moveTo>
                    <a:pt x="0" y="0"/>
                  </a:moveTo>
                  <a:lnTo>
                    <a:pt x="12543" y="0"/>
                  </a:lnTo>
                  <a:lnTo>
                    <a:pt x="12543" y="871674"/>
                  </a:lnTo>
                  <a:lnTo>
                    <a:pt x="0" y="871674"/>
                  </a:lnTo>
                  <a:close/>
                </a:path>
              </a:pathLst>
            </a:custGeom>
            <a:solidFill>
              <a:srgbClr val="009245"/>
            </a:solidFill>
          </p:spPr>
        </p:sp>
        <p:sp>
          <p:nvSpPr>
            <p:cNvPr name="TextBox 14" id="14"/>
            <p:cNvSpPr txBox="true"/>
            <p:nvPr/>
          </p:nvSpPr>
          <p:spPr>
            <a:xfrm>
              <a:off x="0" y="-19050"/>
              <a:ext cx="12543" cy="890724"/>
            </a:xfrm>
            <a:prstGeom prst="rect">
              <a:avLst/>
            </a:prstGeom>
          </p:spPr>
          <p:txBody>
            <a:bodyPr anchor="ctr" rtlCol="false" tIns="50800" lIns="50800" bIns="50800" rIns="50800"/>
            <a:lstStyle/>
            <a:p>
              <a:pPr algn="ctr">
                <a:lnSpc>
                  <a:spcPts val="2859"/>
                </a:lnSpc>
              </a:pPr>
            </a:p>
          </p:txBody>
        </p:sp>
      </p:grpSp>
      <p:sp>
        <p:nvSpPr>
          <p:cNvPr name="TextBox 15" id="15"/>
          <p:cNvSpPr txBox="true"/>
          <p:nvPr/>
        </p:nvSpPr>
        <p:spPr>
          <a:xfrm rot="0">
            <a:off x="280362" y="4725882"/>
            <a:ext cx="16978938" cy="418108"/>
          </a:xfrm>
          <a:prstGeom prst="rect">
            <a:avLst/>
          </a:prstGeom>
        </p:spPr>
        <p:txBody>
          <a:bodyPr anchor="t" rtlCol="false" tIns="0" lIns="0" bIns="0" rIns="0">
            <a:spAutoFit/>
          </a:bodyPr>
          <a:lstStyle/>
          <a:p>
            <a:pPr algn="ctr">
              <a:lnSpc>
                <a:spcPts val="3507"/>
              </a:lnSpc>
            </a:pPr>
            <a:r>
              <a:rPr lang="en-US" sz="2541" spc="249">
                <a:solidFill>
                  <a:srgbClr val="231F20"/>
                </a:solidFill>
                <a:latin typeface="Open Sauce Bold Italics"/>
                <a:ea typeface="Open Sauce Bold Italics"/>
                <a:cs typeface="Open Sauce Bold Italics"/>
                <a:sym typeface="Open Sauce Bold Italics"/>
              </a:rPr>
              <a:t>Pembelajaran matematika bersifat Informative</a:t>
            </a:r>
          </a:p>
        </p:txBody>
      </p:sp>
      <p:sp>
        <p:nvSpPr>
          <p:cNvPr name="TextBox 16" id="16"/>
          <p:cNvSpPr txBox="true"/>
          <p:nvPr/>
        </p:nvSpPr>
        <p:spPr>
          <a:xfrm rot="0">
            <a:off x="633448" y="5920086"/>
            <a:ext cx="5607527" cy="2500836"/>
          </a:xfrm>
          <a:prstGeom prst="rect">
            <a:avLst/>
          </a:prstGeom>
        </p:spPr>
        <p:txBody>
          <a:bodyPr anchor="t" rtlCol="false" tIns="0" lIns="0" bIns="0" rIns="0">
            <a:spAutoFit/>
          </a:bodyPr>
          <a:lstStyle/>
          <a:p>
            <a:pPr algn="ctr">
              <a:lnSpc>
                <a:spcPts val="2545"/>
              </a:lnSpc>
            </a:pPr>
            <a:r>
              <a:rPr lang="en-US" sz="1844" spc="180">
                <a:solidFill>
                  <a:srgbClr val="231F20"/>
                </a:solidFill>
                <a:latin typeface="Open Sauce"/>
                <a:ea typeface="Open Sauce"/>
                <a:cs typeface="Open Sauce"/>
                <a:sym typeface="Open Sauce"/>
              </a:rPr>
              <a:t>Aktivitas siswa sehari-hari dalam pembelajaran matematika dikelas terdiri atas ‘menonton’gurunya, menyelesaikan soal-soal dipapan tulis, kemudian bekerja sendiri dengan masalah-masalah (persoalan) yang disediakan dalam buku kerja tradisional atau lembaran-lembaran kerja atau LKS (Silver, 1989).</a:t>
            </a:r>
          </a:p>
        </p:txBody>
      </p:sp>
      <p:sp>
        <p:nvSpPr>
          <p:cNvPr name="TextBox 17" id="17"/>
          <p:cNvSpPr txBox="true"/>
          <p:nvPr/>
        </p:nvSpPr>
        <p:spPr>
          <a:xfrm rot="0">
            <a:off x="6811344" y="5920086"/>
            <a:ext cx="4468000" cy="2815139"/>
          </a:xfrm>
          <a:prstGeom prst="rect">
            <a:avLst/>
          </a:prstGeom>
        </p:spPr>
        <p:txBody>
          <a:bodyPr anchor="t" rtlCol="false" tIns="0" lIns="0" bIns="0" rIns="0">
            <a:spAutoFit/>
          </a:bodyPr>
          <a:lstStyle/>
          <a:p>
            <a:pPr algn="ctr">
              <a:lnSpc>
                <a:spcPts val="2545"/>
              </a:lnSpc>
            </a:pPr>
            <a:r>
              <a:rPr lang="en-US" sz="1844" spc="180">
                <a:solidFill>
                  <a:srgbClr val="231F20"/>
                </a:solidFill>
                <a:latin typeface="Open Sauce"/>
                <a:ea typeface="Open Sauce"/>
                <a:cs typeface="Open Sauce"/>
                <a:sym typeface="Open Sauce"/>
              </a:rPr>
              <a:t>Pembelajaran matematika yang bersifat ‘</a:t>
            </a:r>
            <a:r>
              <a:rPr lang="en-US" sz="1844" spc="180">
                <a:solidFill>
                  <a:srgbClr val="231F20"/>
                </a:solidFill>
                <a:latin typeface="Open Sauce Italics"/>
                <a:ea typeface="Open Sauce Italics"/>
                <a:cs typeface="Open Sauce Italics"/>
                <a:sym typeface="Open Sauce Italics"/>
              </a:rPr>
              <a:t>informative’ </a:t>
            </a:r>
            <a:r>
              <a:rPr lang="en-US" sz="1844" spc="180">
                <a:solidFill>
                  <a:srgbClr val="231F20"/>
                </a:solidFill>
                <a:latin typeface="Open Sauce"/>
                <a:ea typeface="Open Sauce"/>
                <a:cs typeface="Open Sauce"/>
                <a:sym typeface="Open Sauce"/>
              </a:rPr>
              <a:t>menghasilkan siswa yang penampilan matematikanya kurang mampu bersaing dibandingkan dengan pendekatan </a:t>
            </a:r>
            <a:r>
              <a:rPr lang="en-US" sz="1844" spc="180">
                <a:solidFill>
                  <a:srgbClr val="231F20"/>
                </a:solidFill>
                <a:latin typeface="Open Sauce Italics"/>
                <a:ea typeface="Open Sauce Italics"/>
                <a:cs typeface="Open Sauce Italics"/>
                <a:sym typeface="Open Sauce Italics"/>
              </a:rPr>
              <a:t>contructive </a:t>
            </a:r>
            <a:r>
              <a:rPr lang="en-US" sz="1844" spc="180">
                <a:solidFill>
                  <a:srgbClr val="231F20"/>
                </a:solidFill>
                <a:latin typeface="Open Sauce"/>
                <a:ea typeface="Open Sauce"/>
                <a:cs typeface="Open Sauce"/>
                <a:sym typeface="Open Sauce"/>
              </a:rPr>
              <a:t>terutama untuk soal-soal </a:t>
            </a:r>
            <a:r>
              <a:rPr lang="en-US" sz="1844" spc="180">
                <a:solidFill>
                  <a:srgbClr val="231F20"/>
                </a:solidFill>
                <a:latin typeface="Open Sauce Italics"/>
                <a:ea typeface="Open Sauce Italics"/>
                <a:cs typeface="Open Sauce Italics"/>
                <a:sym typeface="Open Sauce Italics"/>
              </a:rPr>
              <a:t>problem solving. </a:t>
            </a:r>
          </a:p>
        </p:txBody>
      </p:sp>
      <p:sp>
        <p:nvSpPr>
          <p:cNvPr name="TextBox 18" id="18"/>
          <p:cNvSpPr txBox="true"/>
          <p:nvPr/>
        </p:nvSpPr>
        <p:spPr>
          <a:xfrm rot="0">
            <a:off x="12263456" y="5920086"/>
            <a:ext cx="4468000" cy="1093781"/>
          </a:xfrm>
          <a:prstGeom prst="rect">
            <a:avLst/>
          </a:prstGeom>
        </p:spPr>
        <p:txBody>
          <a:bodyPr anchor="t" rtlCol="false" tIns="0" lIns="0" bIns="0" rIns="0">
            <a:spAutoFit/>
          </a:bodyPr>
          <a:lstStyle/>
          <a:p>
            <a:pPr algn="ctr">
              <a:lnSpc>
                <a:spcPts val="2959"/>
              </a:lnSpc>
            </a:pPr>
            <a:r>
              <a:rPr lang="en-US" sz="2144" spc="210">
                <a:solidFill>
                  <a:srgbClr val="231F20"/>
                </a:solidFill>
                <a:latin typeface="Open Sauce"/>
                <a:ea typeface="Open Sauce"/>
                <a:cs typeface="Open Sauce"/>
                <a:sym typeface="Open Sauce"/>
              </a:rPr>
              <a:t>Pendekatan yang digunakan adalah pendekatan </a:t>
            </a:r>
            <a:r>
              <a:rPr lang="en-US" sz="2144" spc="210">
                <a:solidFill>
                  <a:srgbClr val="231F20"/>
                </a:solidFill>
                <a:latin typeface="Open Sauce Italics"/>
                <a:ea typeface="Open Sauce Italics"/>
                <a:cs typeface="Open Sauce Italics"/>
                <a:sym typeface="Open Sauce Italics"/>
              </a:rPr>
              <a:t>Problem Solving.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true" rot="0">
            <a:off x="0" y="0"/>
            <a:ext cx="18288000" cy="10287000"/>
          </a:xfrm>
          <a:custGeom>
            <a:avLst/>
            <a:gdLst/>
            <a:ahLst/>
            <a:cxnLst/>
            <a:rect r="r" b="b" t="t" l="l"/>
            <a:pathLst>
              <a:path h="10287000" w="18288000">
                <a:moveTo>
                  <a:pt x="18288000" y="10287000"/>
                </a:moveTo>
                <a:lnTo>
                  <a:pt x="0" y="10287000"/>
                </a:lnTo>
                <a:lnTo>
                  <a:pt x="0" y="0"/>
                </a:lnTo>
                <a:lnTo>
                  <a:pt x="18288000" y="0"/>
                </a:lnTo>
                <a:lnTo>
                  <a:pt x="18288000" y="10287000"/>
                </a:lnTo>
                <a:close/>
              </a:path>
            </a:pathLst>
          </a:custGeom>
          <a:blipFill>
            <a:blip r:embed="rId2"/>
            <a:stretch>
              <a:fillRect l="0" t="-38888" r="0" b="-38888"/>
            </a:stretch>
          </a:blipFill>
        </p:spPr>
      </p:sp>
      <p:grpSp>
        <p:nvGrpSpPr>
          <p:cNvPr name="Group 3" id="3"/>
          <p:cNvGrpSpPr/>
          <p:nvPr/>
        </p:nvGrpSpPr>
        <p:grpSpPr>
          <a:xfrm rot="0">
            <a:off x="633448" y="374453"/>
            <a:ext cx="17021103" cy="3970203"/>
            <a:chOff x="0" y="0"/>
            <a:chExt cx="4482924" cy="1045650"/>
          </a:xfrm>
        </p:grpSpPr>
        <p:sp>
          <p:nvSpPr>
            <p:cNvPr name="Freeform 4" id="4"/>
            <p:cNvSpPr/>
            <p:nvPr/>
          </p:nvSpPr>
          <p:spPr>
            <a:xfrm flipH="false" flipV="false" rot="0">
              <a:off x="0" y="0"/>
              <a:ext cx="4482924" cy="1045650"/>
            </a:xfrm>
            <a:custGeom>
              <a:avLst/>
              <a:gdLst/>
              <a:ahLst/>
              <a:cxnLst/>
              <a:rect r="r" b="b" t="t" l="l"/>
              <a:pathLst>
                <a:path h="1045650" w="4482924">
                  <a:moveTo>
                    <a:pt x="0" y="0"/>
                  </a:moveTo>
                  <a:lnTo>
                    <a:pt x="4482924" y="0"/>
                  </a:lnTo>
                  <a:lnTo>
                    <a:pt x="4482924" y="1045650"/>
                  </a:lnTo>
                  <a:lnTo>
                    <a:pt x="0" y="1045650"/>
                  </a:lnTo>
                  <a:close/>
                </a:path>
              </a:pathLst>
            </a:custGeom>
            <a:solidFill>
              <a:srgbClr val="1C5739"/>
            </a:solidFill>
          </p:spPr>
        </p:sp>
        <p:sp>
          <p:nvSpPr>
            <p:cNvPr name="TextBox 5" id="5"/>
            <p:cNvSpPr txBox="true"/>
            <p:nvPr/>
          </p:nvSpPr>
          <p:spPr>
            <a:xfrm>
              <a:off x="0" y="-19050"/>
              <a:ext cx="4482924" cy="1064700"/>
            </a:xfrm>
            <a:prstGeom prst="rect">
              <a:avLst/>
            </a:prstGeom>
          </p:spPr>
          <p:txBody>
            <a:bodyPr anchor="ctr" rtlCol="false" tIns="50800" lIns="50800" bIns="50800" rIns="50800"/>
            <a:lstStyle/>
            <a:p>
              <a:pPr algn="ctr">
                <a:lnSpc>
                  <a:spcPts val="2859"/>
                </a:lnSpc>
              </a:pPr>
            </a:p>
            <a:p>
              <a:pPr algn="ctr">
                <a:lnSpc>
                  <a:spcPts val="2859"/>
                </a:lnSpc>
              </a:pPr>
            </a:p>
          </p:txBody>
        </p:sp>
      </p:grpSp>
      <p:sp>
        <p:nvSpPr>
          <p:cNvPr name="Freeform 6" id="6"/>
          <p:cNvSpPr/>
          <p:nvPr/>
        </p:nvSpPr>
        <p:spPr>
          <a:xfrm flipH="false" flipV="false" rot="0">
            <a:off x="667020" y="395051"/>
            <a:ext cx="16933642" cy="3949605"/>
          </a:xfrm>
          <a:custGeom>
            <a:avLst/>
            <a:gdLst/>
            <a:ahLst/>
            <a:cxnLst/>
            <a:rect r="r" b="b" t="t" l="l"/>
            <a:pathLst>
              <a:path h="3949605" w="16933642">
                <a:moveTo>
                  <a:pt x="0" y="0"/>
                </a:moveTo>
                <a:lnTo>
                  <a:pt x="16933643" y="0"/>
                </a:lnTo>
                <a:lnTo>
                  <a:pt x="16933643" y="3949605"/>
                </a:lnTo>
                <a:lnTo>
                  <a:pt x="0" y="3949605"/>
                </a:lnTo>
                <a:lnTo>
                  <a:pt x="0" y="0"/>
                </a:lnTo>
                <a:close/>
              </a:path>
            </a:pathLst>
          </a:custGeom>
          <a:blipFill>
            <a:blip r:embed="rId3">
              <a:alphaModFix amt="18000"/>
            </a:blip>
            <a:stretch>
              <a:fillRect l="0" t="-92914" r="0" b="-92914"/>
            </a:stretch>
          </a:blipFill>
        </p:spPr>
      </p:sp>
      <p:grpSp>
        <p:nvGrpSpPr>
          <p:cNvPr name="Group 7" id="7"/>
          <p:cNvGrpSpPr/>
          <p:nvPr/>
        </p:nvGrpSpPr>
        <p:grpSpPr>
          <a:xfrm rot="0">
            <a:off x="6596044" y="6060413"/>
            <a:ext cx="47625" cy="3197887"/>
            <a:chOff x="0" y="0"/>
            <a:chExt cx="12543" cy="842242"/>
          </a:xfrm>
        </p:grpSpPr>
        <p:sp>
          <p:nvSpPr>
            <p:cNvPr name="Freeform 8" id="8"/>
            <p:cNvSpPr/>
            <p:nvPr/>
          </p:nvSpPr>
          <p:spPr>
            <a:xfrm flipH="false" flipV="false" rot="0">
              <a:off x="0" y="0"/>
              <a:ext cx="12543" cy="842242"/>
            </a:xfrm>
            <a:custGeom>
              <a:avLst/>
              <a:gdLst/>
              <a:ahLst/>
              <a:cxnLst/>
              <a:rect r="r" b="b" t="t" l="l"/>
              <a:pathLst>
                <a:path h="842242" w="12543">
                  <a:moveTo>
                    <a:pt x="0" y="0"/>
                  </a:moveTo>
                  <a:lnTo>
                    <a:pt x="12543" y="0"/>
                  </a:lnTo>
                  <a:lnTo>
                    <a:pt x="12543" y="842242"/>
                  </a:lnTo>
                  <a:lnTo>
                    <a:pt x="0" y="842242"/>
                  </a:lnTo>
                  <a:close/>
                </a:path>
              </a:pathLst>
            </a:custGeom>
            <a:solidFill>
              <a:srgbClr val="009245"/>
            </a:solidFill>
          </p:spPr>
        </p:sp>
        <p:sp>
          <p:nvSpPr>
            <p:cNvPr name="TextBox 9" id="9"/>
            <p:cNvSpPr txBox="true"/>
            <p:nvPr/>
          </p:nvSpPr>
          <p:spPr>
            <a:xfrm>
              <a:off x="0" y="-19050"/>
              <a:ext cx="12543" cy="861292"/>
            </a:xfrm>
            <a:prstGeom prst="rect">
              <a:avLst/>
            </a:prstGeom>
          </p:spPr>
          <p:txBody>
            <a:bodyPr anchor="ctr" rtlCol="false" tIns="50800" lIns="50800" bIns="50800" rIns="50800"/>
            <a:lstStyle/>
            <a:p>
              <a:pPr algn="ctr">
                <a:lnSpc>
                  <a:spcPts val="2859"/>
                </a:lnSpc>
              </a:pPr>
            </a:p>
          </p:txBody>
        </p:sp>
      </p:grpSp>
      <p:sp>
        <p:nvSpPr>
          <p:cNvPr name="TextBox 10" id="10"/>
          <p:cNvSpPr txBox="true"/>
          <p:nvPr/>
        </p:nvSpPr>
        <p:spPr>
          <a:xfrm rot="0">
            <a:off x="1028700" y="552586"/>
            <a:ext cx="16033288" cy="1152797"/>
          </a:xfrm>
          <a:prstGeom prst="rect">
            <a:avLst/>
          </a:prstGeom>
        </p:spPr>
        <p:txBody>
          <a:bodyPr anchor="t" rtlCol="false" tIns="0" lIns="0" bIns="0" rIns="0">
            <a:spAutoFit/>
          </a:bodyPr>
          <a:lstStyle/>
          <a:p>
            <a:pPr algn="ctr" marL="0" indent="0" lvl="0">
              <a:lnSpc>
                <a:spcPts val="8604"/>
              </a:lnSpc>
              <a:spcBef>
                <a:spcPct val="0"/>
              </a:spcBef>
            </a:pPr>
            <a:r>
              <a:rPr lang="en-US" sz="6235" spc="611">
                <a:solidFill>
                  <a:srgbClr val="FFFFFF"/>
                </a:solidFill>
                <a:latin typeface="Codec Pro ExtraBold"/>
                <a:ea typeface="Codec Pro ExtraBold"/>
                <a:cs typeface="Codec Pro ExtraBold"/>
                <a:sym typeface="Codec Pro ExtraBold"/>
              </a:rPr>
              <a:t>PEMBELAJARAN MATEMATIKA</a:t>
            </a:r>
            <a:r>
              <a:rPr lang="en-US" sz="6235" spc="611">
                <a:solidFill>
                  <a:srgbClr val="FFFFFF"/>
                </a:solidFill>
                <a:latin typeface="Codec Pro ExtraBold"/>
                <a:ea typeface="Codec Pro ExtraBold"/>
                <a:cs typeface="Codec Pro ExtraBold"/>
                <a:sym typeface="Codec Pro ExtraBold"/>
              </a:rPr>
              <a:t> </a:t>
            </a:r>
          </a:p>
        </p:txBody>
      </p:sp>
      <p:sp>
        <p:nvSpPr>
          <p:cNvPr name="TextBox 11" id="11"/>
          <p:cNvSpPr txBox="true"/>
          <p:nvPr/>
        </p:nvSpPr>
        <p:spPr>
          <a:xfrm rot="0">
            <a:off x="2372229" y="1992458"/>
            <a:ext cx="14054427" cy="1295070"/>
          </a:xfrm>
          <a:prstGeom prst="rect">
            <a:avLst/>
          </a:prstGeom>
        </p:spPr>
        <p:txBody>
          <a:bodyPr anchor="t" rtlCol="false" tIns="0" lIns="0" bIns="0" rIns="0">
            <a:spAutoFit/>
          </a:bodyPr>
          <a:lstStyle/>
          <a:p>
            <a:pPr algn="ctr" marL="0" indent="0" lvl="1">
              <a:lnSpc>
                <a:spcPts val="3461"/>
              </a:lnSpc>
              <a:spcBef>
                <a:spcPct val="0"/>
              </a:spcBef>
            </a:pPr>
            <a:r>
              <a:rPr lang="en-US" sz="2508" spc="245">
                <a:solidFill>
                  <a:srgbClr val="FFFFFF"/>
                </a:solidFill>
                <a:latin typeface="Open Sauce"/>
                <a:ea typeface="Open Sauce"/>
                <a:cs typeface="Open Sauce"/>
                <a:sym typeface="Open Sauce"/>
              </a:rPr>
              <a:t>Pembelajaran matematika menuntut siswa memiliki materi prasyarat (pre-knowladge) untuk selanjutnya dikembangkan yang mengarah kepada konsep matematika yang sedang dipelajari. </a:t>
            </a:r>
          </a:p>
        </p:txBody>
      </p:sp>
      <p:grpSp>
        <p:nvGrpSpPr>
          <p:cNvPr name="Group 12" id="12"/>
          <p:cNvGrpSpPr/>
          <p:nvPr/>
        </p:nvGrpSpPr>
        <p:grpSpPr>
          <a:xfrm rot="0">
            <a:off x="11644331" y="5948661"/>
            <a:ext cx="47625" cy="3309639"/>
            <a:chOff x="0" y="0"/>
            <a:chExt cx="12543" cy="871674"/>
          </a:xfrm>
        </p:grpSpPr>
        <p:sp>
          <p:nvSpPr>
            <p:cNvPr name="Freeform 13" id="13"/>
            <p:cNvSpPr/>
            <p:nvPr/>
          </p:nvSpPr>
          <p:spPr>
            <a:xfrm flipH="false" flipV="false" rot="0">
              <a:off x="0" y="0"/>
              <a:ext cx="12543" cy="871674"/>
            </a:xfrm>
            <a:custGeom>
              <a:avLst/>
              <a:gdLst/>
              <a:ahLst/>
              <a:cxnLst/>
              <a:rect r="r" b="b" t="t" l="l"/>
              <a:pathLst>
                <a:path h="871674" w="12543">
                  <a:moveTo>
                    <a:pt x="0" y="0"/>
                  </a:moveTo>
                  <a:lnTo>
                    <a:pt x="12543" y="0"/>
                  </a:lnTo>
                  <a:lnTo>
                    <a:pt x="12543" y="871674"/>
                  </a:lnTo>
                  <a:lnTo>
                    <a:pt x="0" y="871674"/>
                  </a:lnTo>
                  <a:close/>
                </a:path>
              </a:pathLst>
            </a:custGeom>
            <a:solidFill>
              <a:srgbClr val="009245"/>
            </a:solidFill>
          </p:spPr>
        </p:sp>
        <p:sp>
          <p:nvSpPr>
            <p:cNvPr name="TextBox 14" id="14"/>
            <p:cNvSpPr txBox="true"/>
            <p:nvPr/>
          </p:nvSpPr>
          <p:spPr>
            <a:xfrm>
              <a:off x="0" y="-19050"/>
              <a:ext cx="12543" cy="890724"/>
            </a:xfrm>
            <a:prstGeom prst="rect">
              <a:avLst/>
            </a:prstGeom>
          </p:spPr>
          <p:txBody>
            <a:bodyPr anchor="ctr" rtlCol="false" tIns="50800" lIns="50800" bIns="50800" rIns="50800"/>
            <a:lstStyle/>
            <a:p>
              <a:pPr algn="ctr">
                <a:lnSpc>
                  <a:spcPts val="2859"/>
                </a:lnSpc>
              </a:pPr>
            </a:p>
          </p:txBody>
        </p:sp>
      </p:grpSp>
      <p:sp>
        <p:nvSpPr>
          <p:cNvPr name="TextBox 15" id="15"/>
          <p:cNvSpPr txBox="true"/>
          <p:nvPr/>
        </p:nvSpPr>
        <p:spPr>
          <a:xfrm rot="0">
            <a:off x="280362" y="4725882"/>
            <a:ext cx="16978938" cy="418108"/>
          </a:xfrm>
          <a:prstGeom prst="rect">
            <a:avLst/>
          </a:prstGeom>
        </p:spPr>
        <p:txBody>
          <a:bodyPr anchor="t" rtlCol="false" tIns="0" lIns="0" bIns="0" rIns="0">
            <a:spAutoFit/>
          </a:bodyPr>
          <a:lstStyle/>
          <a:p>
            <a:pPr algn="ctr">
              <a:lnSpc>
                <a:spcPts val="3507"/>
              </a:lnSpc>
            </a:pPr>
            <a:r>
              <a:rPr lang="en-US" sz="2541" spc="249">
                <a:solidFill>
                  <a:srgbClr val="231F20"/>
                </a:solidFill>
                <a:latin typeface="Open Sauce Bold Italics"/>
                <a:ea typeface="Open Sauce Bold Italics"/>
                <a:cs typeface="Open Sauce Bold Italics"/>
                <a:sym typeface="Open Sauce Bold Italics"/>
              </a:rPr>
              <a:t>Pembelajaran matematika bersifat constructive</a:t>
            </a:r>
          </a:p>
        </p:txBody>
      </p:sp>
      <p:sp>
        <p:nvSpPr>
          <p:cNvPr name="TextBox 16" id="16"/>
          <p:cNvSpPr txBox="true"/>
          <p:nvPr/>
        </p:nvSpPr>
        <p:spPr>
          <a:xfrm rot="0">
            <a:off x="633448" y="5920086"/>
            <a:ext cx="5607527" cy="1557927"/>
          </a:xfrm>
          <a:prstGeom prst="rect">
            <a:avLst/>
          </a:prstGeom>
        </p:spPr>
        <p:txBody>
          <a:bodyPr anchor="t" rtlCol="false" tIns="0" lIns="0" bIns="0" rIns="0">
            <a:spAutoFit/>
          </a:bodyPr>
          <a:lstStyle/>
          <a:p>
            <a:pPr algn="ctr">
              <a:lnSpc>
                <a:spcPts val="2545"/>
              </a:lnSpc>
            </a:pPr>
            <a:r>
              <a:rPr lang="en-US" sz="1844" spc="180">
                <a:solidFill>
                  <a:srgbClr val="231F20"/>
                </a:solidFill>
                <a:latin typeface="Open Sauce Italics"/>
                <a:ea typeface="Open Sauce Italics"/>
                <a:cs typeface="Open Sauce Italics"/>
                <a:sym typeface="Open Sauce Italics"/>
              </a:rPr>
              <a:t>Constructive learning </a:t>
            </a:r>
            <a:r>
              <a:rPr lang="en-US" sz="1844" spc="180">
                <a:solidFill>
                  <a:srgbClr val="231F20"/>
                </a:solidFill>
                <a:latin typeface="Open Sauce"/>
                <a:ea typeface="Open Sauce"/>
                <a:cs typeface="Open Sauce"/>
                <a:sym typeface="Open Sauce"/>
              </a:rPr>
              <a:t>yang mengakar pada paham </a:t>
            </a:r>
            <a:r>
              <a:rPr lang="en-US" sz="1844" spc="180">
                <a:solidFill>
                  <a:srgbClr val="231F20"/>
                </a:solidFill>
                <a:latin typeface="Open Sauce Italics"/>
                <a:ea typeface="Open Sauce Italics"/>
                <a:cs typeface="Open Sauce Italics"/>
                <a:sym typeface="Open Sauce Italics"/>
              </a:rPr>
              <a:t>contructivism </a:t>
            </a:r>
            <a:r>
              <a:rPr lang="en-US" sz="1844" spc="180">
                <a:solidFill>
                  <a:srgbClr val="231F20"/>
                </a:solidFill>
                <a:latin typeface="Open Sauce"/>
                <a:ea typeface="Open Sauce"/>
                <a:cs typeface="Open Sauce"/>
                <a:sym typeface="Open Sauce"/>
              </a:rPr>
              <a:t>menghendaki “siswa sendirilah” yang mengkontruksi pemahaman matematika, tentu tidak dilepaskan sendiri sama sekali. </a:t>
            </a:r>
            <a:r>
              <a:rPr lang="en-US" sz="1844" spc="180">
                <a:solidFill>
                  <a:srgbClr val="231F20"/>
                </a:solidFill>
                <a:latin typeface="Open Sauce Italics"/>
                <a:ea typeface="Open Sauce Italics"/>
                <a:cs typeface="Open Sauce Italics"/>
                <a:sym typeface="Open Sauce Italics"/>
              </a:rPr>
              <a:t> </a:t>
            </a:r>
          </a:p>
        </p:txBody>
      </p:sp>
      <p:sp>
        <p:nvSpPr>
          <p:cNvPr name="TextBox 17" id="17"/>
          <p:cNvSpPr txBox="true"/>
          <p:nvPr/>
        </p:nvSpPr>
        <p:spPr>
          <a:xfrm rot="0">
            <a:off x="6811344" y="5920086"/>
            <a:ext cx="4468000" cy="2186533"/>
          </a:xfrm>
          <a:prstGeom prst="rect">
            <a:avLst/>
          </a:prstGeom>
        </p:spPr>
        <p:txBody>
          <a:bodyPr anchor="t" rtlCol="false" tIns="0" lIns="0" bIns="0" rIns="0">
            <a:spAutoFit/>
          </a:bodyPr>
          <a:lstStyle/>
          <a:p>
            <a:pPr algn="ctr">
              <a:lnSpc>
                <a:spcPts val="2545"/>
              </a:lnSpc>
            </a:pPr>
            <a:r>
              <a:rPr lang="en-US" sz="1844" spc="180">
                <a:solidFill>
                  <a:srgbClr val="231F20"/>
                </a:solidFill>
                <a:latin typeface="Open Sauce"/>
                <a:ea typeface="Open Sauce"/>
                <a:cs typeface="Open Sauce"/>
                <a:sym typeface="Open Sauce"/>
              </a:rPr>
              <a:t>Guru sebagai fasilitator dan sebagai fasilitator dan sebagai pembimbing atau sebagai moderator, akhirnya siswa akan sampai kepada pemahaman matematika yang mandiri dan kuat. </a:t>
            </a:r>
          </a:p>
        </p:txBody>
      </p:sp>
      <p:sp>
        <p:nvSpPr>
          <p:cNvPr name="TextBox 18" id="18"/>
          <p:cNvSpPr txBox="true"/>
          <p:nvPr/>
        </p:nvSpPr>
        <p:spPr>
          <a:xfrm rot="0">
            <a:off x="12263456" y="5920086"/>
            <a:ext cx="4468000" cy="3322234"/>
          </a:xfrm>
          <a:prstGeom prst="rect">
            <a:avLst/>
          </a:prstGeom>
        </p:spPr>
        <p:txBody>
          <a:bodyPr anchor="t" rtlCol="false" tIns="0" lIns="0" bIns="0" rIns="0">
            <a:spAutoFit/>
          </a:bodyPr>
          <a:lstStyle/>
          <a:p>
            <a:pPr algn="ctr">
              <a:lnSpc>
                <a:spcPts val="2959"/>
              </a:lnSpc>
            </a:pPr>
            <a:r>
              <a:rPr lang="en-US" sz="2144" spc="210">
                <a:solidFill>
                  <a:srgbClr val="231F20"/>
                </a:solidFill>
                <a:latin typeface="Open Sauce"/>
                <a:ea typeface="Open Sauce"/>
                <a:cs typeface="Open Sauce"/>
                <a:sym typeface="Open Sauce"/>
              </a:rPr>
              <a:t>Pembelajaran matematika yang efektif memerlukan pemahaman apa yang siswa ketahui dan perlukan untuk dipelajari, kemudian memberikan tantangan dan dukungan kepada mereka agar siswa dapat belajar dengan baik</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sp>
        <p:nvSpPr>
          <p:cNvPr name="Freeform 2" id="2"/>
          <p:cNvSpPr/>
          <p:nvPr/>
        </p:nvSpPr>
        <p:spPr>
          <a:xfrm flipH="false" flipV="false" rot="0">
            <a:off x="14592495" y="7573922"/>
            <a:ext cx="4687320" cy="4687320"/>
          </a:xfrm>
          <a:custGeom>
            <a:avLst/>
            <a:gdLst/>
            <a:ahLst/>
            <a:cxnLst/>
            <a:rect r="r" b="b" t="t" l="l"/>
            <a:pathLst>
              <a:path h="4687320" w="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887962" y="5985119"/>
            <a:ext cx="2085109" cy="2085109"/>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name="TextBox 5" id="5"/>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Freeform 6" id="6"/>
          <p:cNvSpPr/>
          <p:nvPr/>
        </p:nvSpPr>
        <p:spPr>
          <a:xfrm flipH="false" flipV="false" rot="0">
            <a:off x="-1560220" y="1728186"/>
            <a:ext cx="4687320" cy="4687320"/>
          </a:xfrm>
          <a:custGeom>
            <a:avLst/>
            <a:gdLst/>
            <a:ahLst/>
            <a:cxnLst/>
            <a:rect r="r" b="b" t="t" l="l"/>
            <a:pathLst>
              <a:path h="4687320" w="4687320">
                <a:moveTo>
                  <a:pt x="0" y="0"/>
                </a:moveTo>
                <a:lnTo>
                  <a:pt x="4687320" y="0"/>
                </a:lnTo>
                <a:lnTo>
                  <a:pt x="4687320" y="4687319"/>
                </a:lnTo>
                <a:lnTo>
                  <a:pt x="0" y="46873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2262642" y="-3904566"/>
            <a:ext cx="8637895" cy="863789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C5739"/>
            </a:solidFill>
            <a:ln cap="sq">
              <a:noFill/>
              <a:prstDash val="solid"/>
              <a:miter/>
            </a:ln>
          </p:spPr>
        </p:sp>
        <p:sp>
          <p:nvSpPr>
            <p:cNvPr name="TextBox 9" id="9"/>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10" id="10"/>
          <p:cNvGrpSpPr/>
          <p:nvPr/>
        </p:nvGrpSpPr>
        <p:grpSpPr>
          <a:xfrm rot="0">
            <a:off x="7461103" y="1342561"/>
            <a:ext cx="1164616" cy="1910409"/>
            <a:chOff x="0" y="0"/>
            <a:chExt cx="1451520" cy="2381040"/>
          </a:xfrm>
        </p:grpSpPr>
        <p:sp>
          <p:nvSpPr>
            <p:cNvPr name="Freeform 11" id="11"/>
            <p:cNvSpPr/>
            <p:nvPr/>
          </p:nvSpPr>
          <p:spPr>
            <a:xfrm flipH="false" flipV="false" rot="0">
              <a:off x="0" y="-19812"/>
              <a:ext cx="1474216" cy="2444877"/>
            </a:xfrm>
            <a:custGeom>
              <a:avLst/>
              <a:gdLst/>
              <a:ahLst/>
              <a:cxnLst/>
              <a:rect r="r" b="b" t="t" l="l"/>
              <a:pathLst>
                <a:path h="2444877" w="1474216">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sp>
      </p:grpSp>
      <p:grpSp>
        <p:nvGrpSpPr>
          <p:cNvPr name="Group 12" id="12"/>
          <p:cNvGrpSpPr/>
          <p:nvPr/>
        </p:nvGrpSpPr>
        <p:grpSpPr>
          <a:xfrm rot="0">
            <a:off x="7601480" y="1995347"/>
            <a:ext cx="325815" cy="605415"/>
            <a:chOff x="0" y="0"/>
            <a:chExt cx="406080" cy="754560"/>
          </a:xfrm>
        </p:grpSpPr>
        <p:sp>
          <p:nvSpPr>
            <p:cNvPr name="Freeform 13" id="13"/>
            <p:cNvSpPr/>
            <p:nvPr/>
          </p:nvSpPr>
          <p:spPr>
            <a:xfrm flipH="false" flipV="false" rot="0">
              <a:off x="0" y="-32385"/>
              <a:ext cx="446659" cy="842137"/>
            </a:xfrm>
            <a:custGeom>
              <a:avLst/>
              <a:gdLst/>
              <a:ahLst/>
              <a:cxnLst/>
              <a:rect r="r" b="b" t="t" l="l"/>
              <a:pathLst>
                <a:path h="842137" w="446659">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sp>
      </p:grpSp>
      <p:grpSp>
        <p:nvGrpSpPr>
          <p:cNvPr name="Group 14" id="14"/>
          <p:cNvGrpSpPr/>
          <p:nvPr/>
        </p:nvGrpSpPr>
        <p:grpSpPr>
          <a:xfrm rot="0">
            <a:off x="7907654" y="1519911"/>
            <a:ext cx="5916664" cy="1537801"/>
            <a:chOff x="0" y="0"/>
            <a:chExt cx="7374240" cy="1916640"/>
          </a:xfrm>
        </p:grpSpPr>
        <p:sp>
          <p:nvSpPr>
            <p:cNvPr name="Freeform 15" id="15"/>
            <p:cNvSpPr/>
            <p:nvPr/>
          </p:nvSpPr>
          <p:spPr>
            <a:xfrm flipH="false" flipV="false" rot="0">
              <a:off x="0" y="0"/>
              <a:ext cx="7431151" cy="1963166"/>
            </a:xfrm>
            <a:custGeom>
              <a:avLst/>
              <a:gdLst/>
              <a:ahLst/>
              <a:cxnLst/>
              <a:rect r="r" b="b" t="t" l="l"/>
              <a:pathLst>
                <a:path h="1963166" w="7431151">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sp>
      </p:grpSp>
      <p:grpSp>
        <p:nvGrpSpPr>
          <p:cNvPr name="Group 16" id="16"/>
          <p:cNvGrpSpPr/>
          <p:nvPr/>
        </p:nvGrpSpPr>
        <p:grpSpPr>
          <a:xfrm rot="0">
            <a:off x="10914512" y="3230440"/>
            <a:ext cx="1165193" cy="1910409"/>
            <a:chOff x="0" y="0"/>
            <a:chExt cx="1452240" cy="2381040"/>
          </a:xfrm>
        </p:grpSpPr>
        <p:sp>
          <p:nvSpPr>
            <p:cNvPr name="Freeform 17" id="17"/>
            <p:cNvSpPr/>
            <p:nvPr/>
          </p:nvSpPr>
          <p:spPr>
            <a:xfrm flipH="false" flipV="false" rot="0">
              <a:off x="-19685" y="-19812"/>
              <a:ext cx="1474216" cy="2444877"/>
            </a:xfrm>
            <a:custGeom>
              <a:avLst/>
              <a:gdLst/>
              <a:ahLst/>
              <a:cxnLst/>
              <a:rect r="r" b="b" t="t" l="l"/>
              <a:pathLst>
                <a:path h="2444877" w="1474216">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397D5A"/>
            </a:solidFill>
          </p:spPr>
        </p:sp>
      </p:grpSp>
      <p:grpSp>
        <p:nvGrpSpPr>
          <p:cNvPr name="Group 18" id="18"/>
          <p:cNvGrpSpPr/>
          <p:nvPr/>
        </p:nvGrpSpPr>
        <p:grpSpPr>
          <a:xfrm rot="0">
            <a:off x="11601958" y="3883226"/>
            <a:ext cx="325815" cy="605415"/>
            <a:chOff x="0" y="0"/>
            <a:chExt cx="406080" cy="754560"/>
          </a:xfrm>
        </p:grpSpPr>
        <p:sp>
          <p:nvSpPr>
            <p:cNvPr name="Freeform 19" id="19"/>
            <p:cNvSpPr/>
            <p:nvPr/>
          </p:nvSpPr>
          <p:spPr>
            <a:xfrm flipH="false" flipV="false" rot="0">
              <a:off x="-24257" y="-32385"/>
              <a:ext cx="447294" cy="842264"/>
            </a:xfrm>
            <a:custGeom>
              <a:avLst/>
              <a:gdLst/>
              <a:ahLst/>
              <a:cxnLst/>
              <a:rect r="r" b="b" t="t" l="l"/>
              <a:pathLst>
                <a:path h="842264" w="44729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397D5A"/>
            </a:solidFill>
          </p:spPr>
        </p:sp>
      </p:grpSp>
      <p:grpSp>
        <p:nvGrpSpPr>
          <p:cNvPr name="Group 20" id="20"/>
          <p:cNvGrpSpPr/>
          <p:nvPr/>
        </p:nvGrpSpPr>
        <p:grpSpPr>
          <a:xfrm rot="0">
            <a:off x="5670275" y="3407790"/>
            <a:ext cx="5918974" cy="1537801"/>
            <a:chOff x="0" y="0"/>
            <a:chExt cx="7377120" cy="1916640"/>
          </a:xfrm>
        </p:grpSpPr>
        <p:sp>
          <p:nvSpPr>
            <p:cNvPr name="Freeform 21" id="21"/>
            <p:cNvSpPr/>
            <p:nvPr/>
          </p:nvSpPr>
          <p:spPr>
            <a:xfrm flipH="false" flipV="false" rot="0">
              <a:off x="0" y="0"/>
              <a:ext cx="7434580" cy="1963166"/>
            </a:xfrm>
            <a:custGeom>
              <a:avLst/>
              <a:gdLst/>
              <a:ahLst/>
              <a:cxnLst/>
              <a:rect r="r" b="b" t="t" l="l"/>
              <a:pathLst>
                <a:path h="1963166" w="7434580">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397D5A"/>
            </a:solidFill>
          </p:spPr>
        </p:sp>
      </p:grpSp>
      <p:sp>
        <p:nvSpPr>
          <p:cNvPr name="Freeform 22" id="22"/>
          <p:cNvSpPr/>
          <p:nvPr/>
        </p:nvSpPr>
        <p:spPr>
          <a:xfrm flipH="false" flipV="false" rot="0">
            <a:off x="8747792" y="1741356"/>
            <a:ext cx="847584" cy="1009028"/>
          </a:xfrm>
          <a:custGeom>
            <a:avLst/>
            <a:gdLst/>
            <a:ahLst/>
            <a:cxnLst/>
            <a:rect r="r" b="b" t="t" l="l"/>
            <a:pathLst>
              <a:path h="1009028" w="847584">
                <a:moveTo>
                  <a:pt x="0" y="0"/>
                </a:moveTo>
                <a:lnTo>
                  <a:pt x="847584" y="0"/>
                </a:lnTo>
                <a:lnTo>
                  <a:pt x="847584" y="1009028"/>
                </a:lnTo>
                <a:lnTo>
                  <a:pt x="0" y="10090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3" id="23"/>
          <p:cNvGrpSpPr/>
          <p:nvPr/>
        </p:nvGrpSpPr>
        <p:grpSpPr>
          <a:xfrm rot="0">
            <a:off x="7309182" y="5460012"/>
            <a:ext cx="1164616" cy="1910409"/>
            <a:chOff x="0" y="0"/>
            <a:chExt cx="1451520" cy="2381040"/>
          </a:xfrm>
        </p:grpSpPr>
        <p:sp>
          <p:nvSpPr>
            <p:cNvPr name="Freeform 24" id="24"/>
            <p:cNvSpPr/>
            <p:nvPr/>
          </p:nvSpPr>
          <p:spPr>
            <a:xfrm flipH="false" flipV="false" rot="0">
              <a:off x="0" y="-19812"/>
              <a:ext cx="1474216" cy="2444877"/>
            </a:xfrm>
            <a:custGeom>
              <a:avLst/>
              <a:gdLst/>
              <a:ahLst/>
              <a:cxnLst/>
              <a:rect r="r" b="b" t="t" l="l"/>
              <a:pathLst>
                <a:path h="2444877" w="1474216">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1C5739"/>
            </a:solidFill>
          </p:spPr>
        </p:sp>
      </p:grpSp>
      <p:grpSp>
        <p:nvGrpSpPr>
          <p:cNvPr name="Group 25" id="25"/>
          <p:cNvGrpSpPr/>
          <p:nvPr/>
        </p:nvGrpSpPr>
        <p:grpSpPr>
          <a:xfrm rot="0">
            <a:off x="7449560" y="6112798"/>
            <a:ext cx="325815" cy="605415"/>
            <a:chOff x="0" y="0"/>
            <a:chExt cx="406080" cy="754560"/>
          </a:xfrm>
        </p:grpSpPr>
        <p:sp>
          <p:nvSpPr>
            <p:cNvPr name="Freeform 26" id="26"/>
            <p:cNvSpPr/>
            <p:nvPr/>
          </p:nvSpPr>
          <p:spPr>
            <a:xfrm flipH="false" flipV="false" rot="0">
              <a:off x="0" y="-32385"/>
              <a:ext cx="446659" cy="842137"/>
            </a:xfrm>
            <a:custGeom>
              <a:avLst/>
              <a:gdLst/>
              <a:ahLst/>
              <a:cxnLst/>
              <a:rect r="r" b="b" t="t" l="l"/>
              <a:pathLst>
                <a:path h="842137" w="446659">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1C5739"/>
            </a:solidFill>
          </p:spPr>
        </p:sp>
      </p:grpSp>
      <p:grpSp>
        <p:nvGrpSpPr>
          <p:cNvPr name="Group 27" id="27"/>
          <p:cNvGrpSpPr/>
          <p:nvPr/>
        </p:nvGrpSpPr>
        <p:grpSpPr>
          <a:xfrm rot="0">
            <a:off x="7755734" y="5637362"/>
            <a:ext cx="5916664" cy="1537801"/>
            <a:chOff x="0" y="0"/>
            <a:chExt cx="7374240" cy="1916640"/>
          </a:xfrm>
        </p:grpSpPr>
        <p:sp>
          <p:nvSpPr>
            <p:cNvPr name="Freeform 28" id="28"/>
            <p:cNvSpPr/>
            <p:nvPr/>
          </p:nvSpPr>
          <p:spPr>
            <a:xfrm flipH="false" flipV="false" rot="0">
              <a:off x="0" y="0"/>
              <a:ext cx="7431151" cy="1963166"/>
            </a:xfrm>
            <a:custGeom>
              <a:avLst/>
              <a:gdLst/>
              <a:ahLst/>
              <a:cxnLst/>
              <a:rect r="r" b="b" t="t" l="l"/>
              <a:pathLst>
                <a:path h="1963166" w="7431151">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1C5739"/>
            </a:solidFill>
          </p:spPr>
        </p:sp>
      </p:grpSp>
      <p:grpSp>
        <p:nvGrpSpPr>
          <p:cNvPr name="Group 29" id="29"/>
          <p:cNvGrpSpPr/>
          <p:nvPr/>
        </p:nvGrpSpPr>
        <p:grpSpPr>
          <a:xfrm rot="0">
            <a:off x="10762591" y="7347891"/>
            <a:ext cx="1165193" cy="1910409"/>
            <a:chOff x="0" y="0"/>
            <a:chExt cx="1452240" cy="2381040"/>
          </a:xfrm>
        </p:grpSpPr>
        <p:sp>
          <p:nvSpPr>
            <p:cNvPr name="Freeform 30" id="30"/>
            <p:cNvSpPr/>
            <p:nvPr/>
          </p:nvSpPr>
          <p:spPr>
            <a:xfrm flipH="false" flipV="false" rot="0">
              <a:off x="-19685" y="-19812"/>
              <a:ext cx="1474216" cy="2444877"/>
            </a:xfrm>
            <a:custGeom>
              <a:avLst/>
              <a:gdLst/>
              <a:ahLst/>
              <a:cxnLst/>
              <a:rect r="r" b="b" t="t" l="l"/>
              <a:pathLst>
                <a:path h="2444877" w="1474216">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397D5A"/>
            </a:solidFill>
          </p:spPr>
        </p:sp>
      </p:grpSp>
      <p:grpSp>
        <p:nvGrpSpPr>
          <p:cNvPr name="Group 31" id="31"/>
          <p:cNvGrpSpPr/>
          <p:nvPr/>
        </p:nvGrpSpPr>
        <p:grpSpPr>
          <a:xfrm rot="0">
            <a:off x="11450038" y="8000677"/>
            <a:ext cx="325815" cy="605415"/>
            <a:chOff x="0" y="0"/>
            <a:chExt cx="406080" cy="754560"/>
          </a:xfrm>
        </p:grpSpPr>
        <p:sp>
          <p:nvSpPr>
            <p:cNvPr name="Freeform 32" id="32"/>
            <p:cNvSpPr/>
            <p:nvPr/>
          </p:nvSpPr>
          <p:spPr>
            <a:xfrm flipH="false" flipV="false" rot="0">
              <a:off x="-24257" y="-32385"/>
              <a:ext cx="447294" cy="842264"/>
            </a:xfrm>
            <a:custGeom>
              <a:avLst/>
              <a:gdLst/>
              <a:ahLst/>
              <a:cxnLst/>
              <a:rect r="r" b="b" t="t" l="l"/>
              <a:pathLst>
                <a:path h="842264" w="44729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397D5A"/>
            </a:solidFill>
          </p:spPr>
        </p:sp>
      </p:grpSp>
      <p:grpSp>
        <p:nvGrpSpPr>
          <p:cNvPr name="Group 33" id="33"/>
          <p:cNvGrpSpPr/>
          <p:nvPr/>
        </p:nvGrpSpPr>
        <p:grpSpPr>
          <a:xfrm rot="0">
            <a:off x="5518354" y="7525241"/>
            <a:ext cx="5918974" cy="1537801"/>
            <a:chOff x="0" y="0"/>
            <a:chExt cx="7377120" cy="1916640"/>
          </a:xfrm>
        </p:grpSpPr>
        <p:sp>
          <p:nvSpPr>
            <p:cNvPr name="Freeform 34" id="34"/>
            <p:cNvSpPr/>
            <p:nvPr/>
          </p:nvSpPr>
          <p:spPr>
            <a:xfrm flipH="false" flipV="false" rot="0">
              <a:off x="0" y="0"/>
              <a:ext cx="7434580" cy="1963166"/>
            </a:xfrm>
            <a:custGeom>
              <a:avLst/>
              <a:gdLst/>
              <a:ahLst/>
              <a:cxnLst/>
              <a:rect r="r" b="b" t="t" l="l"/>
              <a:pathLst>
                <a:path h="1963166" w="7434580">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397D5A"/>
            </a:solidFill>
          </p:spPr>
        </p:sp>
      </p:grpSp>
      <p:sp>
        <p:nvSpPr>
          <p:cNvPr name="Freeform 35" id="35"/>
          <p:cNvSpPr/>
          <p:nvPr/>
        </p:nvSpPr>
        <p:spPr>
          <a:xfrm flipH="false" flipV="false" rot="0">
            <a:off x="9889965" y="3595131"/>
            <a:ext cx="976021" cy="1071481"/>
          </a:xfrm>
          <a:custGeom>
            <a:avLst/>
            <a:gdLst/>
            <a:ahLst/>
            <a:cxnLst/>
            <a:rect r="r" b="b" t="t" l="l"/>
            <a:pathLst>
              <a:path h="1071481" w="976021">
                <a:moveTo>
                  <a:pt x="0" y="0"/>
                </a:moveTo>
                <a:lnTo>
                  <a:pt x="976021" y="0"/>
                </a:lnTo>
                <a:lnTo>
                  <a:pt x="976021" y="1071480"/>
                </a:lnTo>
                <a:lnTo>
                  <a:pt x="0" y="10714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6" id="36"/>
          <p:cNvSpPr/>
          <p:nvPr/>
        </p:nvSpPr>
        <p:spPr>
          <a:xfrm flipH="false" flipV="false" rot="0">
            <a:off x="8477841" y="5957903"/>
            <a:ext cx="928806" cy="896720"/>
          </a:xfrm>
          <a:custGeom>
            <a:avLst/>
            <a:gdLst/>
            <a:ahLst/>
            <a:cxnLst/>
            <a:rect r="r" b="b" t="t" l="l"/>
            <a:pathLst>
              <a:path h="896720" w="928806">
                <a:moveTo>
                  <a:pt x="0" y="0"/>
                </a:moveTo>
                <a:lnTo>
                  <a:pt x="928806" y="0"/>
                </a:lnTo>
                <a:lnTo>
                  <a:pt x="928806" y="896719"/>
                </a:lnTo>
                <a:lnTo>
                  <a:pt x="0" y="8967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7" id="37"/>
          <p:cNvSpPr/>
          <p:nvPr/>
        </p:nvSpPr>
        <p:spPr>
          <a:xfrm flipH="false" flipV="false" rot="0">
            <a:off x="9835982" y="7870488"/>
            <a:ext cx="877197" cy="877197"/>
          </a:xfrm>
          <a:custGeom>
            <a:avLst/>
            <a:gdLst/>
            <a:ahLst/>
            <a:cxnLst/>
            <a:rect r="r" b="b" t="t" l="l"/>
            <a:pathLst>
              <a:path h="877197" w="877197">
                <a:moveTo>
                  <a:pt x="0" y="0"/>
                </a:moveTo>
                <a:lnTo>
                  <a:pt x="877197" y="0"/>
                </a:lnTo>
                <a:lnTo>
                  <a:pt x="877197" y="877197"/>
                </a:lnTo>
                <a:lnTo>
                  <a:pt x="0" y="87719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38" id="38"/>
          <p:cNvSpPr txBox="true"/>
          <p:nvPr/>
        </p:nvSpPr>
        <p:spPr>
          <a:xfrm rot="0">
            <a:off x="388195" y="914400"/>
            <a:ext cx="6313013" cy="1945192"/>
          </a:xfrm>
          <a:prstGeom prst="rect">
            <a:avLst/>
          </a:prstGeom>
        </p:spPr>
        <p:txBody>
          <a:bodyPr anchor="t" rtlCol="false" tIns="0" lIns="0" bIns="0" rIns="0">
            <a:spAutoFit/>
          </a:bodyPr>
          <a:lstStyle/>
          <a:p>
            <a:pPr algn="l" marL="0" indent="0" lvl="0">
              <a:lnSpc>
                <a:spcPts val="5032"/>
              </a:lnSpc>
              <a:spcBef>
                <a:spcPct val="0"/>
              </a:spcBef>
            </a:pPr>
            <a:r>
              <a:rPr lang="en-US" sz="3646" spc="357">
                <a:solidFill>
                  <a:srgbClr val="FFFFFF"/>
                </a:solidFill>
                <a:latin typeface="Codec Pro ExtraBold"/>
                <a:ea typeface="Codec Pro ExtraBold"/>
                <a:cs typeface="Codec Pro ExtraBold"/>
                <a:sym typeface="Codec Pro ExtraBold"/>
              </a:rPr>
              <a:t>Pembelajaran Matematika Kelas Tinggi </a:t>
            </a:r>
          </a:p>
        </p:txBody>
      </p:sp>
      <p:sp>
        <p:nvSpPr>
          <p:cNvPr name="TextBox 39" id="39"/>
          <p:cNvSpPr txBox="true"/>
          <p:nvPr/>
        </p:nvSpPr>
        <p:spPr>
          <a:xfrm rot="0">
            <a:off x="9713584" y="1675054"/>
            <a:ext cx="3636065" cy="1236155"/>
          </a:xfrm>
          <a:prstGeom prst="rect">
            <a:avLst/>
          </a:prstGeom>
        </p:spPr>
        <p:txBody>
          <a:bodyPr anchor="t" rtlCol="false" tIns="0" lIns="0" bIns="0" rIns="0">
            <a:spAutoFit/>
          </a:bodyPr>
          <a:lstStyle/>
          <a:p>
            <a:pPr algn="l">
              <a:lnSpc>
                <a:spcPts val="2012"/>
              </a:lnSpc>
            </a:pPr>
            <a:r>
              <a:rPr lang="en-US" sz="1458" spc="142">
                <a:solidFill>
                  <a:srgbClr val="FFFFFF"/>
                </a:solidFill>
                <a:latin typeface="Open Sauce"/>
                <a:ea typeface="Open Sauce"/>
                <a:cs typeface="Open Sauce"/>
                <a:sym typeface="Open Sauce"/>
              </a:rPr>
              <a:t>Aritmatika Lanjutan </a:t>
            </a:r>
          </a:p>
          <a:p>
            <a:pPr algn="l" marL="0" indent="0" lvl="0">
              <a:lnSpc>
                <a:spcPts val="2012"/>
              </a:lnSpc>
              <a:spcBef>
                <a:spcPct val="0"/>
              </a:spcBef>
            </a:pPr>
            <a:r>
              <a:rPr lang="en-US" sz="1458" spc="142">
                <a:solidFill>
                  <a:srgbClr val="FFFFFF"/>
                </a:solidFill>
                <a:latin typeface="Open Sauce"/>
                <a:ea typeface="Open Sauce"/>
                <a:cs typeface="Open Sauce"/>
                <a:sym typeface="Open Sauce"/>
              </a:rPr>
              <a:t>Operasi dasar (penjumlahan, pengurangan, perkalian, pembagian) dengan bilangan bulat, pecahan, dan desimal.</a:t>
            </a:r>
          </a:p>
        </p:txBody>
      </p:sp>
      <p:sp>
        <p:nvSpPr>
          <p:cNvPr name="TextBox 40" id="40"/>
          <p:cNvSpPr txBox="true"/>
          <p:nvPr/>
        </p:nvSpPr>
        <p:spPr>
          <a:xfrm rot="0">
            <a:off x="6363363" y="1852472"/>
            <a:ext cx="979531" cy="799238"/>
          </a:xfrm>
          <a:prstGeom prst="rect">
            <a:avLst/>
          </a:prstGeom>
        </p:spPr>
        <p:txBody>
          <a:bodyPr anchor="t" rtlCol="false" tIns="0" lIns="0" bIns="0" rIns="0">
            <a:spAutoFit/>
          </a:bodyPr>
          <a:lstStyle/>
          <a:p>
            <a:pPr algn="ctr" marL="0" indent="0" lvl="0">
              <a:lnSpc>
                <a:spcPts val="6047"/>
              </a:lnSpc>
              <a:spcBef>
                <a:spcPct val="0"/>
              </a:spcBef>
            </a:pPr>
            <a:r>
              <a:rPr lang="en-US" sz="4381" spc="429">
                <a:solidFill>
                  <a:srgbClr val="231F20"/>
                </a:solidFill>
                <a:latin typeface="Codec Pro ExtraBold"/>
                <a:ea typeface="Codec Pro ExtraBold"/>
                <a:cs typeface="Codec Pro ExtraBold"/>
                <a:sym typeface="Codec Pro ExtraBold"/>
              </a:rPr>
              <a:t>01</a:t>
            </a:r>
          </a:p>
        </p:txBody>
      </p:sp>
      <p:sp>
        <p:nvSpPr>
          <p:cNvPr name="TextBox 41" id="41"/>
          <p:cNvSpPr txBox="true"/>
          <p:nvPr/>
        </p:nvSpPr>
        <p:spPr>
          <a:xfrm rot="0">
            <a:off x="12079705" y="3714588"/>
            <a:ext cx="979531" cy="799238"/>
          </a:xfrm>
          <a:prstGeom prst="rect">
            <a:avLst/>
          </a:prstGeom>
        </p:spPr>
        <p:txBody>
          <a:bodyPr anchor="t" rtlCol="false" tIns="0" lIns="0" bIns="0" rIns="0">
            <a:spAutoFit/>
          </a:bodyPr>
          <a:lstStyle/>
          <a:p>
            <a:pPr algn="ctr" marL="0" indent="0" lvl="0">
              <a:lnSpc>
                <a:spcPts val="6047"/>
              </a:lnSpc>
              <a:spcBef>
                <a:spcPct val="0"/>
              </a:spcBef>
            </a:pPr>
            <a:r>
              <a:rPr lang="en-US" sz="4381" spc="429">
                <a:solidFill>
                  <a:srgbClr val="231F20"/>
                </a:solidFill>
                <a:latin typeface="Codec Pro ExtraBold"/>
                <a:ea typeface="Codec Pro ExtraBold"/>
                <a:cs typeface="Codec Pro ExtraBold"/>
                <a:sym typeface="Codec Pro ExtraBold"/>
              </a:rPr>
              <a:t>02</a:t>
            </a:r>
          </a:p>
        </p:txBody>
      </p:sp>
      <p:sp>
        <p:nvSpPr>
          <p:cNvPr name="TextBox 42" id="42"/>
          <p:cNvSpPr txBox="true"/>
          <p:nvPr/>
        </p:nvSpPr>
        <p:spPr>
          <a:xfrm rot="0">
            <a:off x="9561664" y="5792505"/>
            <a:ext cx="3636065" cy="1484339"/>
          </a:xfrm>
          <a:prstGeom prst="rect">
            <a:avLst/>
          </a:prstGeom>
        </p:spPr>
        <p:txBody>
          <a:bodyPr anchor="t" rtlCol="false" tIns="0" lIns="0" bIns="0" rIns="0">
            <a:spAutoFit/>
          </a:bodyPr>
          <a:lstStyle/>
          <a:p>
            <a:pPr algn="l">
              <a:lnSpc>
                <a:spcPts val="2012"/>
              </a:lnSpc>
            </a:pPr>
            <a:r>
              <a:rPr lang="en-US" sz="1458" spc="142">
                <a:solidFill>
                  <a:srgbClr val="FFFFFF"/>
                </a:solidFill>
                <a:latin typeface="Open Sauce"/>
                <a:ea typeface="Open Sauce"/>
                <a:cs typeface="Open Sauce"/>
                <a:sym typeface="Open Sauce"/>
              </a:rPr>
              <a:t>Geometri</a:t>
            </a:r>
          </a:p>
          <a:p>
            <a:pPr algn="l">
              <a:lnSpc>
                <a:spcPts val="2012"/>
              </a:lnSpc>
            </a:pPr>
            <a:r>
              <a:rPr lang="en-US" sz="1458" spc="142">
                <a:solidFill>
                  <a:srgbClr val="FFFFFF"/>
                </a:solidFill>
                <a:latin typeface="Open Sauce"/>
                <a:ea typeface="Open Sauce"/>
                <a:cs typeface="Open Sauce"/>
                <a:sym typeface="Open Sauce"/>
              </a:rPr>
              <a:t>Sifat-sifat bangun datar (segi empat, segitiga, lingkaran) dan bangun ruang (kubus, balok, tabung, prisma).</a:t>
            </a:r>
          </a:p>
          <a:p>
            <a:pPr algn="l" marL="0" indent="0" lvl="0">
              <a:lnSpc>
                <a:spcPts val="2012"/>
              </a:lnSpc>
              <a:spcBef>
                <a:spcPct val="0"/>
              </a:spcBef>
            </a:pPr>
          </a:p>
        </p:txBody>
      </p:sp>
      <p:sp>
        <p:nvSpPr>
          <p:cNvPr name="TextBox 43" id="43"/>
          <p:cNvSpPr txBox="true"/>
          <p:nvPr/>
        </p:nvSpPr>
        <p:spPr>
          <a:xfrm rot="0">
            <a:off x="6211443" y="5969923"/>
            <a:ext cx="979531" cy="799238"/>
          </a:xfrm>
          <a:prstGeom prst="rect">
            <a:avLst/>
          </a:prstGeom>
        </p:spPr>
        <p:txBody>
          <a:bodyPr anchor="t" rtlCol="false" tIns="0" lIns="0" bIns="0" rIns="0">
            <a:spAutoFit/>
          </a:bodyPr>
          <a:lstStyle/>
          <a:p>
            <a:pPr algn="ctr" marL="0" indent="0" lvl="0">
              <a:lnSpc>
                <a:spcPts val="6047"/>
              </a:lnSpc>
              <a:spcBef>
                <a:spcPct val="0"/>
              </a:spcBef>
            </a:pPr>
            <a:r>
              <a:rPr lang="en-US" sz="4381" spc="429">
                <a:solidFill>
                  <a:srgbClr val="231F20"/>
                </a:solidFill>
                <a:latin typeface="Codec Pro ExtraBold"/>
                <a:ea typeface="Codec Pro ExtraBold"/>
                <a:cs typeface="Codec Pro ExtraBold"/>
                <a:sym typeface="Codec Pro ExtraBold"/>
              </a:rPr>
              <a:t>03</a:t>
            </a:r>
          </a:p>
        </p:txBody>
      </p:sp>
      <p:sp>
        <p:nvSpPr>
          <p:cNvPr name="TextBox 44" id="44"/>
          <p:cNvSpPr txBox="true"/>
          <p:nvPr/>
        </p:nvSpPr>
        <p:spPr>
          <a:xfrm rot="0">
            <a:off x="11927784" y="7832039"/>
            <a:ext cx="979531" cy="799238"/>
          </a:xfrm>
          <a:prstGeom prst="rect">
            <a:avLst/>
          </a:prstGeom>
        </p:spPr>
        <p:txBody>
          <a:bodyPr anchor="t" rtlCol="false" tIns="0" lIns="0" bIns="0" rIns="0">
            <a:spAutoFit/>
          </a:bodyPr>
          <a:lstStyle/>
          <a:p>
            <a:pPr algn="ctr" marL="0" indent="0" lvl="0">
              <a:lnSpc>
                <a:spcPts val="6047"/>
              </a:lnSpc>
              <a:spcBef>
                <a:spcPct val="0"/>
              </a:spcBef>
            </a:pPr>
            <a:r>
              <a:rPr lang="en-US" sz="4381" spc="429">
                <a:solidFill>
                  <a:srgbClr val="231F20"/>
                </a:solidFill>
                <a:latin typeface="Codec Pro ExtraBold"/>
                <a:ea typeface="Codec Pro ExtraBold"/>
                <a:cs typeface="Codec Pro ExtraBold"/>
                <a:sym typeface="Codec Pro ExtraBold"/>
              </a:rPr>
              <a:t>04</a:t>
            </a:r>
          </a:p>
        </p:txBody>
      </p:sp>
      <p:sp>
        <p:nvSpPr>
          <p:cNvPr name="TextBox 45" id="45"/>
          <p:cNvSpPr txBox="true"/>
          <p:nvPr/>
        </p:nvSpPr>
        <p:spPr>
          <a:xfrm rot="0">
            <a:off x="6109263" y="3499839"/>
            <a:ext cx="3636065" cy="985663"/>
          </a:xfrm>
          <a:prstGeom prst="rect">
            <a:avLst/>
          </a:prstGeom>
        </p:spPr>
        <p:txBody>
          <a:bodyPr anchor="t" rtlCol="false" tIns="0" lIns="0" bIns="0" rIns="0">
            <a:spAutoFit/>
          </a:bodyPr>
          <a:lstStyle/>
          <a:p>
            <a:pPr algn="r">
              <a:lnSpc>
                <a:spcPts val="2012"/>
              </a:lnSpc>
            </a:pPr>
            <a:r>
              <a:rPr lang="en-US" sz="1458" spc="142">
                <a:solidFill>
                  <a:srgbClr val="FFFFFF"/>
                </a:solidFill>
                <a:latin typeface="Open Sauce"/>
                <a:ea typeface="Open Sauce"/>
                <a:cs typeface="Open Sauce"/>
                <a:sym typeface="Open Sauce"/>
              </a:rPr>
              <a:t>Sistem Bilangan </a:t>
            </a:r>
          </a:p>
          <a:p>
            <a:pPr algn="r" marL="0" indent="0" lvl="0">
              <a:lnSpc>
                <a:spcPts val="2012"/>
              </a:lnSpc>
              <a:spcBef>
                <a:spcPct val="0"/>
              </a:spcBef>
            </a:pPr>
            <a:r>
              <a:rPr lang="en-US" sz="1458" spc="142">
                <a:solidFill>
                  <a:srgbClr val="FFFFFF"/>
                </a:solidFill>
                <a:latin typeface="Open Sauce"/>
                <a:ea typeface="Open Sauce"/>
                <a:cs typeface="Open Sauce"/>
                <a:sym typeface="Open Sauce"/>
              </a:rPr>
              <a:t>Sistem bilangan dan sifat-sifatnya, termasuk bilangan prima, kelipatan, dan faktor. </a:t>
            </a:r>
          </a:p>
        </p:txBody>
      </p:sp>
      <p:sp>
        <p:nvSpPr>
          <p:cNvPr name="TextBox 46" id="46"/>
          <p:cNvSpPr txBox="true"/>
          <p:nvPr/>
        </p:nvSpPr>
        <p:spPr>
          <a:xfrm rot="0">
            <a:off x="5925599" y="7894296"/>
            <a:ext cx="3636065" cy="738057"/>
          </a:xfrm>
          <a:prstGeom prst="rect">
            <a:avLst/>
          </a:prstGeom>
        </p:spPr>
        <p:txBody>
          <a:bodyPr anchor="t" rtlCol="false" tIns="0" lIns="0" bIns="0" rIns="0">
            <a:spAutoFit/>
          </a:bodyPr>
          <a:lstStyle/>
          <a:p>
            <a:pPr algn="r">
              <a:lnSpc>
                <a:spcPts val="2012"/>
              </a:lnSpc>
            </a:pPr>
            <a:r>
              <a:rPr lang="en-US" sz="1458" spc="142">
                <a:solidFill>
                  <a:srgbClr val="FFFFFF"/>
                </a:solidFill>
                <a:latin typeface="Open Sauce"/>
                <a:ea typeface="Open Sauce"/>
                <a:cs typeface="Open Sauce"/>
                <a:sym typeface="Open Sauce"/>
              </a:rPr>
              <a:t>Aljabar Dasar</a:t>
            </a:r>
          </a:p>
          <a:p>
            <a:pPr algn="r">
              <a:lnSpc>
                <a:spcPts val="2012"/>
              </a:lnSpc>
            </a:pPr>
          </a:p>
          <a:p>
            <a:pPr algn="r" marL="0" indent="0" lvl="0">
              <a:lnSpc>
                <a:spcPts val="2012"/>
              </a:lnSpc>
              <a:spcBef>
                <a:spcPct val="0"/>
              </a:spcBef>
            </a:pPr>
            <a:r>
              <a:rPr lang="en-US" sz="1458" spc="142">
                <a:solidFill>
                  <a:srgbClr val="FFFFFF"/>
                </a:solidFill>
                <a:latin typeface="Open Sauce"/>
                <a:ea typeface="Open Sauce"/>
                <a:cs typeface="Open Sauce"/>
                <a:sym typeface="Open Sauce"/>
              </a:rPr>
              <a:t>Pola bilangan dan rumus.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0"/>
            <a:ext cx="9551719" cy="5372843"/>
            <a:chOff x="0" y="0"/>
            <a:chExt cx="6089457" cy="3425320"/>
          </a:xfrm>
        </p:grpSpPr>
        <p:sp>
          <p:nvSpPr>
            <p:cNvPr name="Freeform 3" id="3"/>
            <p:cNvSpPr/>
            <p:nvPr/>
          </p:nvSpPr>
          <p:spPr>
            <a:xfrm flipH="false" flipV="false" rot="0">
              <a:off x="0" y="0"/>
              <a:ext cx="6089457" cy="3425320"/>
            </a:xfrm>
            <a:custGeom>
              <a:avLst/>
              <a:gdLst/>
              <a:ahLst/>
              <a:cxnLst/>
              <a:rect r="r" b="b" t="t" l="l"/>
              <a:pathLst>
                <a:path h="3425320" w="6089457">
                  <a:moveTo>
                    <a:pt x="0" y="3425320"/>
                  </a:moveTo>
                  <a:lnTo>
                    <a:pt x="0" y="0"/>
                  </a:lnTo>
                  <a:lnTo>
                    <a:pt x="6089457" y="0"/>
                  </a:lnTo>
                  <a:cubicBezTo>
                    <a:pt x="4059638" y="1141773"/>
                    <a:pt x="2029819" y="2283546"/>
                    <a:pt x="0" y="3425320"/>
                  </a:cubicBezTo>
                  <a:close/>
                </a:path>
              </a:pathLst>
            </a:custGeom>
            <a:solidFill>
              <a:srgbClr val="F9D549"/>
            </a:solidFill>
          </p:spPr>
        </p:sp>
        <p:sp>
          <p:nvSpPr>
            <p:cNvPr name="Freeform 4" id="4"/>
            <p:cNvSpPr/>
            <p:nvPr/>
          </p:nvSpPr>
          <p:spPr>
            <a:xfrm flipH="false" flipV="false" rot="0">
              <a:off x="0" y="0"/>
              <a:ext cx="6089457" cy="3425320"/>
            </a:xfrm>
            <a:custGeom>
              <a:avLst/>
              <a:gdLst/>
              <a:ahLst/>
              <a:cxnLst/>
              <a:rect r="r" b="b" t="t" l="l"/>
              <a:pathLst>
                <a:path h="3425320" w="6089457">
                  <a:moveTo>
                    <a:pt x="0" y="3425320"/>
                  </a:moveTo>
                  <a:lnTo>
                    <a:pt x="0" y="0"/>
                  </a:lnTo>
                  <a:lnTo>
                    <a:pt x="6089457" y="0"/>
                  </a:lnTo>
                  <a:cubicBezTo>
                    <a:pt x="4059638" y="1141773"/>
                    <a:pt x="2029819" y="2283546"/>
                    <a:pt x="0" y="3425320"/>
                  </a:cubicBezTo>
                  <a:close/>
                </a:path>
              </a:pathLst>
            </a:custGeom>
            <a:blipFill>
              <a:blip r:embed="rId2"/>
              <a:stretch>
                <a:fillRect l="0" t="-83416" r="0" b="-83416"/>
              </a:stretch>
            </a:blipFill>
          </p:spPr>
        </p:sp>
      </p:grpSp>
      <p:grpSp>
        <p:nvGrpSpPr>
          <p:cNvPr name="Group 5" id="5"/>
          <p:cNvGrpSpPr/>
          <p:nvPr/>
        </p:nvGrpSpPr>
        <p:grpSpPr>
          <a:xfrm rot="-1660488">
            <a:off x="-4233206" y="5189176"/>
            <a:ext cx="8282376" cy="404757"/>
            <a:chOff x="0" y="0"/>
            <a:chExt cx="2181367" cy="106603"/>
          </a:xfrm>
        </p:grpSpPr>
        <p:sp>
          <p:nvSpPr>
            <p:cNvPr name="Freeform 6" id="6"/>
            <p:cNvSpPr/>
            <p:nvPr/>
          </p:nvSpPr>
          <p:spPr>
            <a:xfrm flipH="false" flipV="false" rot="0">
              <a:off x="0" y="0"/>
              <a:ext cx="2181366" cy="106603"/>
            </a:xfrm>
            <a:custGeom>
              <a:avLst/>
              <a:gdLst/>
              <a:ahLst/>
              <a:cxnLst/>
              <a:rect r="r" b="b" t="t" l="l"/>
              <a:pathLst>
                <a:path h="106603" w="2181366">
                  <a:moveTo>
                    <a:pt x="0" y="0"/>
                  </a:moveTo>
                  <a:lnTo>
                    <a:pt x="2181366" y="0"/>
                  </a:lnTo>
                  <a:lnTo>
                    <a:pt x="2181366" y="106603"/>
                  </a:lnTo>
                  <a:lnTo>
                    <a:pt x="0" y="106603"/>
                  </a:lnTo>
                  <a:close/>
                </a:path>
              </a:pathLst>
            </a:custGeom>
            <a:solidFill>
              <a:srgbClr val="1C5739"/>
            </a:solidFill>
          </p:spPr>
        </p:sp>
        <p:sp>
          <p:nvSpPr>
            <p:cNvPr name="TextBox 7" id="7"/>
            <p:cNvSpPr txBox="true"/>
            <p:nvPr/>
          </p:nvSpPr>
          <p:spPr>
            <a:xfrm>
              <a:off x="0" y="-19050"/>
              <a:ext cx="2181367" cy="125653"/>
            </a:xfrm>
            <a:prstGeom prst="rect">
              <a:avLst/>
            </a:prstGeom>
          </p:spPr>
          <p:txBody>
            <a:bodyPr anchor="ctr" rtlCol="false" tIns="50800" lIns="50800" bIns="50800" rIns="50800"/>
            <a:lstStyle/>
            <a:p>
              <a:pPr algn="ctr">
                <a:lnSpc>
                  <a:spcPts val="2859"/>
                </a:lnSpc>
              </a:pPr>
            </a:p>
          </p:txBody>
        </p:sp>
      </p:grpSp>
      <p:grpSp>
        <p:nvGrpSpPr>
          <p:cNvPr name="Group 8" id="8"/>
          <p:cNvGrpSpPr/>
          <p:nvPr/>
        </p:nvGrpSpPr>
        <p:grpSpPr>
          <a:xfrm rot="-1747322">
            <a:off x="3921959" y="1003562"/>
            <a:ext cx="8282376" cy="111180"/>
            <a:chOff x="0" y="0"/>
            <a:chExt cx="2181367" cy="29282"/>
          </a:xfrm>
        </p:grpSpPr>
        <p:sp>
          <p:nvSpPr>
            <p:cNvPr name="Freeform 9" id="9"/>
            <p:cNvSpPr/>
            <p:nvPr/>
          </p:nvSpPr>
          <p:spPr>
            <a:xfrm flipH="false" flipV="false" rot="0">
              <a:off x="0" y="0"/>
              <a:ext cx="2181366" cy="29282"/>
            </a:xfrm>
            <a:custGeom>
              <a:avLst/>
              <a:gdLst/>
              <a:ahLst/>
              <a:cxnLst/>
              <a:rect r="r" b="b" t="t" l="l"/>
              <a:pathLst>
                <a:path h="29282" w="2181366">
                  <a:moveTo>
                    <a:pt x="0" y="0"/>
                  </a:moveTo>
                  <a:lnTo>
                    <a:pt x="2181366" y="0"/>
                  </a:lnTo>
                  <a:lnTo>
                    <a:pt x="2181366" y="29282"/>
                  </a:lnTo>
                  <a:lnTo>
                    <a:pt x="0" y="29282"/>
                  </a:lnTo>
                  <a:close/>
                </a:path>
              </a:pathLst>
            </a:custGeom>
            <a:solidFill>
              <a:srgbClr val="1C5739"/>
            </a:solidFill>
          </p:spPr>
        </p:sp>
        <p:sp>
          <p:nvSpPr>
            <p:cNvPr name="TextBox 10" id="10"/>
            <p:cNvSpPr txBox="true"/>
            <p:nvPr/>
          </p:nvSpPr>
          <p:spPr>
            <a:xfrm>
              <a:off x="0" y="-19050"/>
              <a:ext cx="2181367" cy="48332"/>
            </a:xfrm>
            <a:prstGeom prst="rect">
              <a:avLst/>
            </a:prstGeom>
          </p:spPr>
          <p:txBody>
            <a:bodyPr anchor="ctr" rtlCol="false" tIns="50800" lIns="50800" bIns="50800" rIns="50800"/>
            <a:lstStyle/>
            <a:p>
              <a:pPr algn="ctr">
                <a:lnSpc>
                  <a:spcPts val="2859"/>
                </a:lnSpc>
              </a:pPr>
            </a:p>
          </p:txBody>
        </p:sp>
      </p:grpSp>
      <p:grpSp>
        <p:nvGrpSpPr>
          <p:cNvPr name="Group 11" id="11"/>
          <p:cNvGrpSpPr/>
          <p:nvPr/>
        </p:nvGrpSpPr>
        <p:grpSpPr>
          <a:xfrm rot="0">
            <a:off x="10928304" y="4033124"/>
            <a:ext cx="4490302" cy="1596428"/>
            <a:chOff x="0" y="0"/>
            <a:chExt cx="4076640" cy="1449360"/>
          </a:xfrm>
        </p:grpSpPr>
        <p:sp>
          <p:nvSpPr>
            <p:cNvPr name="Freeform 12" id="12"/>
            <p:cNvSpPr/>
            <p:nvPr/>
          </p:nvSpPr>
          <p:spPr>
            <a:xfrm flipH="false" flipV="false" rot="0">
              <a:off x="0" y="0"/>
              <a:ext cx="4076573" cy="1449324"/>
            </a:xfrm>
            <a:custGeom>
              <a:avLst/>
              <a:gdLst/>
              <a:ahLst/>
              <a:cxnLst/>
              <a:rect r="r" b="b" t="t" l="l"/>
              <a:pathLst>
                <a:path h="1449324" w="4076573">
                  <a:moveTo>
                    <a:pt x="3352165" y="0"/>
                  </a:moveTo>
                  <a:cubicBezTo>
                    <a:pt x="0" y="0"/>
                    <a:pt x="0" y="0"/>
                    <a:pt x="0" y="0"/>
                  </a:cubicBezTo>
                  <a:cubicBezTo>
                    <a:pt x="0" y="1449324"/>
                    <a:pt x="0" y="1449324"/>
                    <a:pt x="0" y="1449324"/>
                  </a:cubicBezTo>
                  <a:cubicBezTo>
                    <a:pt x="3352165" y="1449324"/>
                    <a:pt x="3352165" y="1449324"/>
                    <a:pt x="3352165" y="1449324"/>
                  </a:cubicBezTo>
                  <a:cubicBezTo>
                    <a:pt x="3751199" y="1449324"/>
                    <a:pt x="4076573" y="1123823"/>
                    <a:pt x="4076573" y="724662"/>
                  </a:cubicBezTo>
                  <a:cubicBezTo>
                    <a:pt x="4076573" y="325501"/>
                    <a:pt x="3751199" y="0"/>
                    <a:pt x="3352165" y="0"/>
                  </a:cubicBezTo>
                  <a:close/>
                </a:path>
              </a:pathLst>
            </a:custGeom>
            <a:solidFill>
              <a:srgbClr val="F2F2F2"/>
            </a:solidFill>
          </p:spPr>
        </p:sp>
      </p:grpSp>
      <p:grpSp>
        <p:nvGrpSpPr>
          <p:cNvPr name="Group 13" id="13"/>
          <p:cNvGrpSpPr/>
          <p:nvPr/>
        </p:nvGrpSpPr>
        <p:grpSpPr>
          <a:xfrm rot="0">
            <a:off x="9871949" y="3363782"/>
            <a:ext cx="2267356" cy="2265770"/>
            <a:chOff x="0" y="0"/>
            <a:chExt cx="2058480" cy="2057040"/>
          </a:xfrm>
        </p:grpSpPr>
        <p:sp>
          <p:nvSpPr>
            <p:cNvPr name="Freeform 14" id="14"/>
            <p:cNvSpPr/>
            <p:nvPr/>
          </p:nvSpPr>
          <p:spPr>
            <a:xfrm flipH="false" flipV="false" rot="0">
              <a:off x="0" y="0"/>
              <a:ext cx="2058416" cy="2057146"/>
            </a:xfrm>
            <a:custGeom>
              <a:avLst/>
              <a:gdLst/>
              <a:ahLst/>
              <a:cxnLst/>
              <a:rect r="r" b="b" t="t" l="l"/>
              <a:pathLst>
                <a:path h="2057146" w="2058416">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1C5739"/>
            </a:solidFill>
          </p:spPr>
        </p:sp>
      </p:grpSp>
      <p:grpSp>
        <p:nvGrpSpPr>
          <p:cNvPr name="Group 15" id="15"/>
          <p:cNvGrpSpPr/>
          <p:nvPr/>
        </p:nvGrpSpPr>
        <p:grpSpPr>
          <a:xfrm rot="0">
            <a:off x="9190711" y="5888883"/>
            <a:ext cx="4489509" cy="1594842"/>
            <a:chOff x="0" y="0"/>
            <a:chExt cx="4075920" cy="1447920"/>
          </a:xfrm>
        </p:grpSpPr>
        <p:sp>
          <p:nvSpPr>
            <p:cNvPr name="Freeform 16" id="16"/>
            <p:cNvSpPr/>
            <p:nvPr/>
          </p:nvSpPr>
          <p:spPr>
            <a:xfrm flipH="false" flipV="false" rot="0">
              <a:off x="0" y="0"/>
              <a:ext cx="4075811" cy="1447927"/>
            </a:xfrm>
            <a:custGeom>
              <a:avLst/>
              <a:gdLst/>
              <a:ahLst/>
              <a:cxnLst/>
              <a:rect r="r" b="b" t="t" l="l"/>
              <a:pathLst>
                <a:path h="1447927" w="4075811">
                  <a:moveTo>
                    <a:pt x="3351530" y="0"/>
                  </a:moveTo>
                  <a:cubicBezTo>
                    <a:pt x="0" y="0"/>
                    <a:pt x="0" y="0"/>
                    <a:pt x="0" y="0"/>
                  </a:cubicBezTo>
                  <a:cubicBezTo>
                    <a:pt x="0" y="1447927"/>
                    <a:pt x="0" y="1447927"/>
                    <a:pt x="0" y="1447927"/>
                  </a:cubicBezTo>
                  <a:cubicBezTo>
                    <a:pt x="3351530" y="1447927"/>
                    <a:pt x="3351530" y="1447927"/>
                    <a:pt x="3351530" y="1447927"/>
                  </a:cubicBezTo>
                  <a:cubicBezTo>
                    <a:pt x="3750564" y="1447927"/>
                    <a:pt x="4075811" y="1122807"/>
                    <a:pt x="4075811" y="724027"/>
                  </a:cubicBezTo>
                  <a:cubicBezTo>
                    <a:pt x="4075811" y="325247"/>
                    <a:pt x="3750564" y="0"/>
                    <a:pt x="3351530" y="0"/>
                  </a:cubicBezTo>
                  <a:close/>
                </a:path>
              </a:pathLst>
            </a:custGeom>
            <a:solidFill>
              <a:srgbClr val="F2F2F2"/>
            </a:solidFill>
          </p:spPr>
        </p:sp>
      </p:grpSp>
      <p:grpSp>
        <p:nvGrpSpPr>
          <p:cNvPr name="Group 17" id="17"/>
          <p:cNvGrpSpPr/>
          <p:nvPr/>
        </p:nvGrpSpPr>
        <p:grpSpPr>
          <a:xfrm rot="0">
            <a:off x="8001122" y="5217162"/>
            <a:ext cx="2264184" cy="2264184"/>
            <a:chOff x="0" y="0"/>
            <a:chExt cx="2055600" cy="2055600"/>
          </a:xfrm>
        </p:grpSpPr>
        <p:sp>
          <p:nvSpPr>
            <p:cNvPr name="Freeform 18" id="18"/>
            <p:cNvSpPr/>
            <p:nvPr/>
          </p:nvSpPr>
          <p:spPr>
            <a:xfrm flipH="false" flipV="false" rot="0">
              <a:off x="0" y="0"/>
              <a:ext cx="2055622" cy="2055622"/>
            </a:xfrm>
            <a:custGeom>
              <a:avLst/>
              <a:gdLst/>
              <a:ahLst/>
              <a:cxnLst/>
              <a:rect r="r" b="b" t="t" l="l"/>
              <a:pathLst>
                <a:path h="2055622" w="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1C5739"/>
            </a:solidFill>
          </p:spPr>
        </p:sp>
      </p:grpSp>
      <p:grpSp>
        <p:nvGrpSpPr>
          <p:cNvPr name="Group 19" id="19"/>
          <p:cNvGrpSpPr/>
          <p:nvPr/>
        </p:nvGrpSpPr>
        <p:grpSpPr>
          <a:xfrm rot="0">
            <a:off x="7353193" y="7739090"/>
            <a:ext cx="4487922" cy="1594049"/>
            <a:chOff x="0" y="0"/>
            <a:chExt cx="4074480" cy="1447200"/>
          </a:xfrm>
        </p:grpSpPr>
        <p:sp>
          <p:nvSpPr>
            <p:cNvPr name="Freeform 20" id="20"/>
            <p:cNvSpPr/>
            <p:nvPr/>
          </p:nvSpPr>
          <p:spPr>
            <a:xfrm flipH="false" flipV="false" rot="0">
              <a:off x="0" y="0"/>
              <a:ext cx="4074414" cy="1447165"/>
            </a:xfrm>
            <a:custGeom>
              <a:avLst/>
              <a:gdLst/>
              <a:ahLst/>
              <a:cxnLst/>
              <a:rect r="r" b="b" t="t" l="l"/>
              <a:pathLst>
                <a:path h="1447165" w="4074414">
                  <a:moveTo>
                    <a:pt x="3350387" y="0"/>
                  </a:moveTo>
                  <a:cubicBezTo>
                    <a:pt x="0" y="0"/>
                    <a:pt x="0" y="0"/>
                    <a:pt x="0" y="0"/>
                  </a:cubicBezTo>
                  <a:cubicBezTo>
                    <a:pt x="0" y="1447165"/>
                    <a:pt x="0" y="1447165"/>
                    <a:pt x="0" y="1447165"/>
                  </a:cubicBezTo>
                  <a:cubicBezTo>
                    <a:pt x="3350387" y="1447165"/>
                    <a:pt x="3350387" y="1447165"/>
                    <a:pt x="3350387" y="1447165"/>
                  </a:cubicBezTo>
                  <a:cubicBezTo>
                    <a:pt x="3749294" y="1447165"/>
                    <a:pt x="4074414" y="1122172"/>
                    <a:pt x="4074414" y="723519"/>
                  </a:cubicBezTo>
                  <a:cubicBezTo>
                    <a:pt x="4074414" y="324866"/>
                    <a:pt x="3749294" y="0"/>
                    <a:pt x="3350387" y="0"/>
                  </a:cubicBezTo>
                  <a:close/>
                </a:path>
              </a:pathLst>
            </a:custGeom>
            <a:solidFill>
              <a:srgbClr val="F2F2F2"/>
            </a:solidFill>
          </p:spPr>
        </p:sp>
      </p:grpSp>
      <p:grpSp>
        <p:nvGrpSpPr>
          <p:cNvPr name="Group 21" id="21"/>
          <p:cNvGrpSpPr/>
          <p:nvPr/>
        </p:nvGrpSpPr>
        <p:grpSpPr>
          <a:xfrm rot="0">
            <a:off x="6238151" y="7067369"/>
            <a:ext cx="2263391" cy="2265770"/>
            <a:chOff x="0" y="0"/>
            <a:chExt cx="2054880" cy="2057040"/>
          </a:xfrm>
        </p:grpSpPr>
        <p:sp>
          <p:nvSpPr>
            <p:cNvPr name="Freeform 22" id="22"/>
            <p:cNvSpPr/>
            <p:nvPr/>
          </p:nvSpPr>
          <p:spPr>
            <a:xfrm flipH="false" flipV="false" rot="0">
              <a:off x="0" y="0"/>
              <a:ext cx="2054860" cy="2057146"/>
            </a:xfrm>
            <a:custGeom>
              <a:avLst/>
              <a:gdLst/>
              <a:ahLst/>
              <a:cxnLst/>
              <a:rect r="r" b="b" t="t" l="l"/>
              <a:pathLst>
                <a:path h="2057146" w="2054860">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1C5739"/>
            </a:solidFill>
          </p:spPr>
        </p:sp>
      </p:grpSp>
      <p:sp>
        <p:nvSpPr>
          <p:cNvPr name="TextBox 23" id="23"/>
          <p:cNvSpPr txBox="true"/>
          <p:nvPr/>
        </p:nvSpPr>
        <p:spPr>
          <a:xfrm rot="0">
            <a:off x="8745932" y="7987856"/>
            <a:ext cx="4934287" cy="394127"/>
          </a:xfrm>
          <a:prstGeom prst="rect">
            <a:avLst/>
          </a:prstGeom>
        </p:spPr>
        <p:txBody>
          <a:bodyPr anchor="t" rtlCol="false" tIns="0" lIns="0" bIns="0" rIns="0">
            <a:spAutoFit/>
          </a:bodyPr>
          <a:lstStyle/>
          <a:p>
            <a:pPr algn="l">
              <a:lnSpc>
                <a:spcPts val="3231"/>
              </a:lnSpc>
            </a:pPr>
            <a:r>
              <a:rPr lang="en-US" sz="2341" spc="229">
                <a:solidFill>
                  <a:srgbClr val="231F20"/>
                </a:solidFill>
                <a:latin typeface="Open Sauce Bold"/>
                <a:ea typeface="Open Sauce Bold"/>
                <a:cs typeface="Open Sauce Bold"/>
                <a:sym typeface="Open Sauce Bold"/>
              </a:rPr>
              <a:t>Pengalaman Empiris </a:t>
            </a:r>
          </a:p>
        </p:txBody>
      </p:sp>
      <p:sp>
        <p:nvSpPr>
          <p:cNvPr name="Freeform 24" id="24"/>
          <p:cNvSpPr/>
          <p:nvPr/>
        </p:nvSpPr>
        <p:spPr>
          <a:xfrm flipH="false" flipV="false" rot="0">
            <a:off x="6970134" y="7763796"/>
            <a:ext cx="799426" cy="880347"/>
          </a:xfrm>
          <a:custGeom>
            <a:avLst/>
            <a:gdLst/>
            <a:ahLst/>
            <a:cxnLst/>
            <a:rect r="r" b="b" t="t" l="l"/>
            <a:pathLst>
              <a:path h="880347" w="799426">
                <a:moveTo>
                  <a:pt x="0" y="0"/>
                </a:moveTo>
                <a:lnTo>
                  <a:pt x="799426" y="0"/>
                </a:lnTo>
                <a:lnTo>
                  <a:pt x="799426" y="880347"/>
                </a:lnTo>
                <a:lnTo>
                  <a:pt x="0" y="88034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5" id="25"/>
          <p:cNvSpPr/>
          <p:nvPr/>
        </p:nvSpPr>
        <p:spPr>
          <a:xfrm flipH="false" flipV="false" rot="0">
            <a:off x="8826988" y="5794043"/>
            <a:ext cx="724731" cy="1065909"/>
          </a:xfrm>
          <a:custGeom>
            <a:avLst/>
            <a:gdLst/>
            <a:ahLst/>
            <a:cxnLst/>
            <a:rect r="r" b="b" t="t" l="l"/>
            <a:pathLst>
              <a:path h="1065909" w="724731">
                <a:moveTo>
                  <a:pt x="0" y="0"/>
                </a:moveTo>
                <a:lnTo>
                  <a:pt x="724731" y="0"/>
                </a:lnTo>
                <a:lnTo>
                  <a:pt x="724731" y="1065909"/>
                </a:lnTo>
                <a:lnTo>
                  <a:pt x="0" y="10659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6" id="26"/>
          <p:cNvSpPr/>
          <p:nvPr/>
        </p:nvSpPr>
        <p:spPr>
          <a:xfrm flipH="false" flipV="false" rot="0">
            <a:off x="10505194" y="4033124"/>
            <a:ext cx="1000866" cy="988796"/>
          </a:xfrm>
          <a:custGeom>
            <a:avLst/>
            <a:gdLst/>
            <a:ahLst/>
            <a:cxnLst/>
            <a:rect r="r" b="b" t="t" l="l"/>
            <a:pathLst>
              <a:path h="988796" w="1000866">
                <a:moveTo>
                  <a:pt x="0" y="0"/>
                </a:moveTo>
                <a:lnTo>
                  <a:pt x="1000866" y="0"/>
                </a:lnTo>
                <a:lnTo>
                  <a:pt x="1000866" y="988796"/>
                </a:lnTo>
                <a:lnTo>
                  <a:pt x="0" y="9887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7" id="27"/>
          <p:cNvSpPr txBox="true"/>
          <p:nvPr/>
        </p:nvSpPr>
        <p:spPr>
          <a:xfrm rot="0">
            <a:off x="10505194" y="6166027"/>
            <a:ext cx="5028070" cy="390803"/>
          </a:xfrm>
          <a:prstGeom prst="rect">
            <a:avLst/>
          </a:prstGeom>
        </p:spPr>
        <p:txBody>
          <a:bodyPr anchor="t" rtlCol="false" tIns="0" lIns="0" bIns="0" rIns="0">
            <a:spAutoFit/>
          </a:bodyPr>
          <a:lstStyle/>
          <a:p>
            <a:pPr algn="l" marL="0" indent="0" lvl="1">
              <a:lnSpc>
                <a:spcPts val="3231"/>
              </a:lnSpc>
              <a:spcBef>
                <a:spcPct val="0"/>
              </a:spcBef>
            </a:pPr>
            <a:r>
              <a:rPr lang="en-US" sz="2341" spc="229">
                <a:solidFill>
                  <a:srgbClr val="231F20"/>
                </a:solidFill>
                <a:latin typeface="Open Sauce Bold"/>
                <a:ea typeface="Open Sauce Bold"/>
                <a:cs typeface="Open Sauce Bold"/>
                <a:sym typeface="Open Sauce Bold"/>
              </a:rPr>
              <a:t>Analisis Penalaran </a:t>
            </a:r>
          </a:p>
        </p:txBody>
      </p:sp>
      <p:sp>
        <p:nvSpPr>
          <p:cNvPr name="TextBox 28" id="28"/>
          <p:cNvSpPr txBox="true"/>
          <p:nvPr/>
        </p:nvSpPr>
        <p:spPr>
          <a:xfrm rot="0">
            <a:off x="12224538" y="4169571"/>
            <a:ext cx="4636808" cy="390803"/>
          </a:xfrm>
          <a:prstGeom prst="rect">
            <a:avLst/>
          </a:prstGeom>
        </p:spPr>
        <p:txBody>
          <a:bodyPr anchor="t" rtlCol="false" tIns="0" lIns="0" bIns="0" rIns="0">
            <a:spAutoFit/>
          </a:bodyPr>
          <a:lstStyle/>
          <a:p>
            <a:pPr algn="l" marL="0" indent="0" lvl="1">
              <a:lnSpc>
                <a:spcPts val="3231"/>
              </a:lnSpc>
              <a:spcBef>
                <a:spcPct val="0"/>
              </a:spcBef>
            </a:pPr>
            <a:r>
              <a:rPr lang="en-US" sz="2341" spc="229">
                <a:solidFill>
                  <a:srgbClr val="231F20"/>
                </a:solidFill>
                <a:latin typeface="Open Sauce Bold"/>
                <a:ea typeface="Open Sauce Bold"/>
                <a:cs typeface="Open Sauce Bold"/>
                <a:sym typeface="Open Sauce Bold"/>
              </a:rPr>
              <a:t>Konsep Matematika </a:t>
            </a:r>
          </a:p>
        </p:txBody>
      </p:sp>
      <p:sp>
        <p:nvSpPr>
          <p:cNvPr name="TextBox 29" id="29"/>
          <p:cNvSpPr txBox="true"/>
          <p:nvPr/>
        </p:nvSpPr>
        <p:spPr>
          <a:xfrm rot="0">
            <a:off x="8745932" y="1078202"/>
            <a:ext cx="6638046" cy="720766"/>
          </a:xfrm>
          <a:prstGeom prst="rect">
            <a:avLst/>
          </a:prstGeom>
        </p:spPr>
        <p:txBody>
          <a:bodyPr anchor="t" rtlCol="false" tIns="0" lIns="0" bIns="0" rIns="0">
            <a:spAutoFit/>
          </a:bodyPr>
          <a:lstStyle/>
          <a:p>
            <a:pPr algn="l">
              <a:lnSpc>
                <a:spcPts val="4836"/>
              </a:lnSpc>
            </a:pPr>
            <a:r>
              <a:rPr lang="en-US" sz="4884" spc="170">
                <a:solidFill>
                  <a:srgbClr val="040506"/>
                </a:solidFill>
                <a:latin typeface="Codec Pro ExtraBold"/>
                <a:ea typeface="Codec Pro ExtraBold"/>
                <a:cs typeface="Codec Pro ExtraBold"/>
                <a:sym typeface="Codec Pro ExtraBold"/>
              </a:rPr>
              <a:t>Hakikat Matematika </a:t>
            </a:r>
          </a:p>
        </p:txBody>
      </p:sp>
      <p:sp>
        <p:nvSpPr>
          <p:cNvPr name="TextBox 30" id="30"/>
          <p:cNvSpPr txBox="true"/>
          <p:nvPr/>
        </p:nvSpPr>
        <p:spPr>
          <a:xfrm rot="0">
            <a:off x="2488013" y="4328936"/>
            <a:ext cx="5189259" cy="2040188"/>
          </a:xfrm>
          <a:prstGeom prst="rect">
            <a:avLst/>
          </a:prstGeom>
        </p:spPr>
        <p:txBody>
          <a:bodyPr anchor="t" rtlCol="false" tIns="0" lIns="0" bIns="0" rIns="0">
            <a:spAutoFit/>
          </a:bodyPr>
          <a:lstStyle/>
          <a:p>
            <a:pPr algn="l">
              <a:lnSpc>
                <a:spcPts val="4174"/>
              </a:lnSpc>
            </a:pPr>
            <a:r>
              <a:rPr lang="en-US" sz="3024" spc="296">
                <a:solidFill>
                  <a:srgbClr val="231F20"/>
                </a:solidFill>
                <a:latin typeface="Open Sauce"/>
                <a:ea typeface="Open Sauce"/>
                <a:cs typeface="Open Sauce"/>
                <a:sym typeface="Open Sauce"/>
              </a:rPr>
              <a:t>Matematika merupakan ilmu pengetahuan yang didapat dengan berpikir (bernalar)</a:t>
            </a:r>
          </a:p>
        </p:txBody>
      </p:sp>
      <p:sp>
        <p:nvSpPr>
          <p:cNvPr name="TextBox 31" id="31"/>
          <p:cNvSpPr txBox="true"/>
          <p:nvPr/>
        </p:nvSpPr>
        <p:spPr>
          <a:xfrm rot="0">
            <a:off x="8745932" y="8431212"/>
            <a:ext cx="7708941" cy="929321"/>
          </a:xfrm>
          <a:prstGeom prst="rect">
            <a:avLst/>
          </a:prstGeom>
        </p:spPr>
        <p:txBody>
          <a:bodyPr anchor="t" rtlCol="false" tIns="0" lIns="0" bIns="0" rIns="0">
            <a:spAutoFit/>
          </a:bodyPr>
          <a:lstStyle/>
          <a:p>
            <a:pPr algn="l">
              <a:lnSpc>
                <a:spcPts val="2545"/>
              </a:lnSpc>
            </a:pPr>
            <a:r>
              <a:rPr lang="en-US" sz="1844" spc="180">
                <a:solidFill>
                  <a:srgbClr val="231F20"/>
                </a:solidFill>
                <a:latin typeface="Open Sauce"/>
                <a:ea typeface="Open Sauce"/>
                <a:cs typeface="Open Sauce"/>
                <a:sym typeface="Open Sauce"/>
              </a:rPr>
              <a:t>Pengalaman empiris adalah dasar dari metode ilmiah, di mana hipotesis diuji melalui eksperimen dan observasi, dan hasilnya dicatat sebagai bukti empiris</a:t>
            </a:r>
          </a:p>
        </p:txBody>
      </p:sp>
      <p:sp>
        <p:nvSpPr>
          <p:cNvPr name="TextBox 32" id="32"/>
          <p:cNvSpPr txBox="true"/>
          <p:nvPr/>
        </p:nvSpPr>
        <p:spPr>
          <a:xfrm rot="0">
            <a:off x="10505194" y="6587543"/>
            <a:ext cx="7135045" cy="1243624"/>
          </a:xfrm>
          <a:prstGeom prst="rect">
            <a:avLst/>
          </a:prstGeom>
        </p:spPr>
        <p:txBody>
          <a:bodyPr anchor="t" rtlCol="false" tIns="0" lIns="0" bIns="0" rIns="0">
            <a:spAutoFit/>
          </a:bodyPr>
          <a:lstStyle/>
          <a:p>
            <a:pPr algn="l">
              <a:lnSpc>
                <a:spcPts val="2545"/>
              </a:lnSpc>
            </a:pPr>
            <a:r>
              <a:rPr lang="en-US" sz="1844" spc="180">
                <a:solidFill>
                  <a:srgbClr val="231F20"/>
                </a:solidFill>
                <a:latin typeface="Open Sauce"/>
                <a:ea typeface="Open Sauce"/>
                <a:cs typeface="Open Sauce"/>
                <a:sym typeface="Open Sauce"/>
              </a:rPr>
              <a:t>Analisis penalaran adalah proses evaluasi dan pemahaman bagaimana seseorang membuat keputusan atau menarik kesimpulan berdasarkan informasi yang tersedia. </a:t>
            </a:r>
          </a:p>
        </p:txBody>
      </p:sp>
      <p:sp>
        <p:nvSpPr>
          <p:cNvPr name="TextBox 33" id="33"/>
          <p:cNvSpPr txBox="true"/>
          <p:nvPr/>
        </p:nvSpPr>
        <p:spPr>
          <a:xfrm rot="0">
            <a:off x="12224538" y="4722299"/>
            <a:ext cx="6617452" cy="929321"/>
          </a:xfrm>
          <a:prstGeom prst="rect">
            <a:avLst/>
          </a:prstGeom>
        </p:spPr>
        <p:txBody>
          <a:bodyPr anchor="t" rtlCol="false" tIns="0" lIns="0" bIns="0" rIns="0">
            <a:spAutoFit/>
          </a:bodyPr>
          <a:lstStyle/>
          <a:p>
            <a:pPr algn="l">
              <a:lnSpc>
                <a:spcPts val="2545"/>
              </a:lnSpc>
            </a:pPr>
            <a:r>
              <a:rPr lang="en-US" sz="1844" spc="180">
                <a:solidFill>
                  <a:srgbClr val="231F20"/>
                </a:solidFill>
                <a:latin typeface="Open Sauce"/>
                <a:ea typeface="Open Sauce"/>
                <a:cs typeface="Open Sauce"/>
                <a:sym typeface="Open Sauce"/>
              </a:rPr>
              <a:t>Konsep matematika adalah ide dasar atau prinsip yang menjadi fondasi bagi seluruh pemahaman dan aplikasi matematika.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DAGLGWqqN9E</dc:identifier>
  <dcterms:modified xsi:type="dcterms:W3CDTF">2011-08-01T06:04:30Z</dcterms:modified>
  <cp:revision>1</cp:revision>
  <dc:title>UUI</dc:title>
</cp:coreProperties>
</file>