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1479" r:id="rId2"/>
    <p:sldId id="1480" r:id="rId3"/>
    <p:sldId id="256" r:id="rId4"/>
    <p:sldId id="435" r:id="rId5"/>
    <p:sldId id="436" r:id="rId6"/>
    <p:sldId id="437" r:id="rId7"/>
    <p:sldId id="438" r:id="rId8"/>
    <p:sldId id="439" r:id="rId9"/>
    <p:sldId id="440" r:id="rId10"/>
    <p:sldId id="441" r:id="rId11"/>
    <p:sldId id="442" r:id="rId12"/>
    <p:sldId id="443" r:id="rId13"/>
    <p:sldId id="445" r:id="rId14"/>
    <p:sldId id="446" r:id="rId15"/>
    <p:sldId id="1489" r:id="rId16"/>
    <p:sldId id="1490" r:id="rId17"/>
  </p:sldIdLst>
  <p:sldSz cx="24377650" cy="13716000"/>
  <p:notesSz cx="6858000" cy="9144000"/>
  <p:defaultTextStyle>
    <a:defPPr>
      <a:defRPr lang="en-US"/>
    </a:defPPr>
    <a:lvl1pPr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1pPr>
    <a:lvl2pPr marL="912813" indent="-4556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2pPr>
    <a:lvl3pPr marL="1827213" indent="-9128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3pPr>
    <a:lvl4pPr marL="2741613" indent="-13700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4pPr>
    <a:lvl5pPr marL="3656013" indent="-18272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9"/>
    <a:srgbClr val="FBB62B"/>
    <a:srgbClr val="364D65"/>
    <a:srgbClr val="19232E"/>
    <a:srgbClr val="2F2F2F"/>
    <a:srgbClr val="FBC81F"/>
    <a:srgbClr val="2C4054"/>
    <a:srgbClr val="FAD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50" autoAdjust="0"/>
    <p:restoredTop sz="86401" autoAdjust="0"/>
  </p:normalViewPr>
  <p:slideViewPr>
    <p:cSldViewPr snapToGrid="0" snapToObjects="1">
      <p:cViewPr varScale="1">
        <p:scale>
          <a:sx n="35" d="100"/>
          <a:sy n="35" d="100"/>
        </p:scale>
        <p:origin x="688" y="192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-42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28992"/>
    </p:cViewPr>
  </p:sorterViewPr>
  <p:notesViewPr>
    <p:cSldViewPr snapToGrid="0" snapToObjects="1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1B79A9-3CFA-41DB-AFF2-592DE0727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0F28C3-B98C-40F1-8F62-3DBD131AD2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C264D7-A8F4-4FD9-AC99-2DF9D8FD6441}" type="datetimeFigureOut">
              <a:rPr lang="id-ID"/>
              <a:pPr>
                <a:defRPr/>
              </a:pPr>
              <a:t>26/06/20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5C9B2-06FE-4FC1-ABD1-518FB82BF4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81806-9674-48E2-B39A-AEA66677A3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4ABB27-E202-4909-97C2-09EC0D982A3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F1BF91-004A-406C-A2EB-CA12568648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349429-8D0A-452D-9D3C-E44073ACFB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2922A384-2089-448C-A95D-1780BFE26FC9}" type="datetimeFigureOut">
              <a:rPr lang="en-US"/>
              <a:pPr>
                <a:defRPr/>
              </a:pPr>
              <a:t>6/26/20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6D73B2-DD44-41BF-A980-1186DCFC0B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C2B0B50-C86C-4ED8-8C19-9219FA753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5AE5-306C-4A33-A0EF-584A6CE5A8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1FB40-DD57-48B7-9B10-F4C01910CD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4EB32396-9A0B-482E-B345-E89C133AD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1pPr>
    <a:lvl2pPr marL="9128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2pPr>
    <a:lvl3pPr marL="18272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3pPr>
    <a:lvl4pPr marL="27416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4pPr>
    <a:lvl5pPr marL="36560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8E6E3-C33B-4E83-98B6-AA5202CB39C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9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aman Dep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14CC4B-4200-49B6-A38D-ED9A74134D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36401" y="2246811"/>
            <a:ext cx="1305797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ctr" anchorCtr="0" compatLnSpc="1">
            <a:prstTxWarp prst="textNoShape">
              <a:avLst/>
            </a:prstTxWarp>
          </a:bodyPr>
          <a:lstStyle>
            <a:lvl1pPr algn="r">
              <a:defRPr sz="3600"/>
            </a:lvl1pPr>
          </a:lstStyle>
          <a:p>
            <a:pPr lvl="0"/>
            <a:r>
              <a:rPr lang="id-ID" altLang="id-ID" dirty="0"/>
              <a:t>Kode Mata Kuliah – Nama Mata Kuliah</a:t>
            </a:r>
            <a:endParaRPr lang="en-US" altLang="id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0F126-9AA0-4A74-9886-9EE9699122D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36401" y="3651254"/>
            <a:ext cx="13057979" cy="45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>
            <a:lvl1pPr algn="r">
              <a:defRPr sz="8000"/>
            </a:lvl1pPr>
          </a:lstStyle>
          <a:p>
            <a:pPr lvl="0"/>
            <a:endParaRPr lang="en-US" altLang="id-ID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041D80-A403-4086-842E-86ADAB96DA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6401" y="8543108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4C64EB4-5A7B-4B64-8628-30300DFFD3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36399" y="9898177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02B15A3-53D5-4879-B0E1-463DB8845CA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760575" y="2246313"/>
            <a:ext cx="8880475" cy="8696325"/>
          </a:xfrm>
          <a:prstGeom prst="rect">
            <a:avLst/>
          </a:prstGeom>
        </p:spPr>
        <p:txBody>
          <a:bodyPr/>
          <a:lstStyle/>
          <a:p>
            <a:pPr lvl="0"/>
            <a:endParaRPr lang="id-ID" noProof="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9F577BB-444A-4844-B042-BCEF4066211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00430D1-E522-424B-8C34-EE28471BFA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89A0C6E-1A18-4D31-BCFD-91B5DB89A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442954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182F798-D54A-4432-BED0-21DF7DCAEE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F241105-1969-4617-A9C1-45CDC4358F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1E226C9-2761-4329-9E59-BE14E48CE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46940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75648" cy="13716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E5D4D2-0D8D-41D6-92C0-70CF1FBD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F56882D-12DD-4426-998B-6B3E869C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1D79C07-3841-4519-BBDD-FDDFEF252E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62145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ership sk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3945706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F6DA1AE-4DD7-43E1-8BBF-09206BAA584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0827E96-AA74-44C5-8670-D8164CBAE6B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84E617E-730E-4487-A4E0-43792150D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9232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0613571" cy="13715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7A8F6A6-BFEA-4937-936E-1515E10E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C6DFBA-95E2-4C7F-8AA6-5068341C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9503176D-A533-45AE-92D7-DB05D21759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5115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2284648" y="2124292"/>
            <a:ext cx="7241628" cy="1287517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5F903AB-6A66-4EFF-BC0C-4511B64B826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B493A7-AFE1-49A1-8D9A-6AE67CAC0785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02080DE-0864-4CBA-9060-7318F96DE7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8060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253207" y="6230198"/>
            <a:ext cx="5756336" cy="102067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3B33909-18BF-40A6-8660-AAABE39FCEA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09F331A-5E8E-4F66-90D1-9BEDE72B51A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E3A7589-02D6-45D3-AD39-F90CE501C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00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73008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3403702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00874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2305C8-7176-4C1C-B619-B57534C49C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B02DAF-C090-4F1E-99E6-E0C2EC8E76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C137DB6-AC2B-4A53-A2EE-0E98117E95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91434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7012-5A56-44F1-B7EB-715958BD2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F0B7BCB-0769-4FCD-84AC-C83F75DB6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E3603F-B21A-41D1-8927-A3B20D6B5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32FCC-6039-49E8-A8D3-1F6E7938A4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60375"/>
      </p:ext>
    </p:extLst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28139" y="2052745"/>
            <a:ext cx="1218883" cy="882650"/>
          </a:xfrm>
        </p:spPr>
        <p:txBody>
          <a:bodyPr/>
          <a:lstStyle/>
          <a:p>
            <a:fld id="{8AE31A10-4256-40BE-87A4-1828EEB14A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04462" y="3054096"/>
            <a:ext cx="22671215" cy="9144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764691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7733840"/>
            <a:ext cx="24377650" cy="598216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24377650" cy="773384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13" name="Rectangle 12"/>
          <p:cNvSpPr/>
          <p:nvPr/>
        </p:nvSpPr>
        <p:spPr>
          <a:xfrm>
            <a:off x="0" y="5304622"/>
            <a:ext cx="24377650" cy="4572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4" name="Oval 13"/>
          <p:cNvSpPr/>
          <p:nvPr/>
        </p:nvSpPr>
        <p:spPr>
          <a:xfrm>
            <a:off x="0" y="3200400"/>
            <a:ext cx="24377650" cy="102108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29097" y="10105091"/>
            <a:ext cx="15028112" cy="1764238"/>
          </a:xfrm>
        </p:spPr>
        <p:txBody>
          <a:bodyPr>
            <a:normAutofit/>
          </a:bodyPr>
          <a:lstStyle>
            <a:lvl1pPr marL="0" indent="0" algn="l">
              <a:buNone/>
              <a:defRPr sz="4400">
                <a:solidFill>
                  <a:schemeClr val="tx2"/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9650" y="6264581"/>
            <a:ext cx="19129286" cy="3586334"/>
          </a:xfrm>
          <a:effectLst/>
        </p:spPr>
        <p:txBody>
          <a:bodyPr>
            <a:noAutofit/>
          </a:bodyPr>
          <a:lstStyle>
            <a:lvl1pPr marL="1280160" indent="-914400" algn="l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3328A-8EF3-4843-B504-799FE34C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080" y="2743200"/>
            <a:ext cx="21775490" cy="196373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D6B470-9CEE-4F3F-8FB4-1DA6B358B3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5094288"/>
            <a:ext cx="21775490" cy="6792912"/>
          </a:xfrm>
          <a:prstGeom prst="rect">
            <a:avLst/>
          </a:prstGeom>
        </p:spPr>
        <p:txBody>
          <a:bodyPr/>
          <a:lstStyle>
            <a:lvl1pPr marL="857250" indent="-857250">
              <a:buFont typeface="Arial" panose="020B0604020202020204" pitchFamily="34" charset="0"/>
              <a:buChar char="•"/>
              <a:defRPr/>
            </a:lvl1pPr>
            <a:lvl2pPr marL="1485900" indent="-571500">
              <a:buFont typeface="Arial" panose="020B0604020202020204" pitchFamily="34" charset="0"/>
              <a:buChar char="•"/>
              <a:defRPr/>
            </a:lvl2pPr>
            <a:lvl3pPr marL="2400300" indent="-571500">
              <a:buFont typeface="Arial" panose="020B0604020202020204" pitchFamily="34" charset="0"/>
              <a:buChar char="•"/>
              <a:defRPr/>
            </a:lvl3pPr>
            <a:lvl4pPr marL="3200400" indent="-457200">
              <a:buFont typeface="Arial" panose="020B0604020202020204" pitchFamily="34" charset="0"/>
              <a:buChar char="•"/>
              <a:defRPr/>
            </a:lvl4pPr>
            <a:lvl5pPr marL="4114800" indent="-4572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C82449D-2D93-4729-9DE5-E82885B6015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03307D7-9C46-4616-B5EA-AC3B35771E8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8A74-02D4-4A0F-B138-42043E1198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1276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48104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2409748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278926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13841-8713-4B2C-A4D0-BADC4B00C6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09748" y="7068973"/>
            <a:ext cx="19558208" cy="254529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/>
            <a:endParaRPr lang="id-ID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FC27A2-C685-46A5-90C4-52F0BD2BA8F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434B9D4-FA4C-4C43-A404-D2564F40E1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745D95E-328C-40EC-9CC2-51986FE451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07303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132235" y="2653564"/>
            <a:ext cx="7434751" cy="801688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DE6430-2778-4EE6-BE6D-5C8DDC542C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607675" y="5121275"/>
            <a:ext cx="12638088" cy="2873375"/>
          </a:xfrm>
          <a:prstGeom prst="rect">
            <a:avLst/>
          </a:prstGeom>
        </p:spPr>
        <p:txBody>
          <a:bodyPr/>
          <a:lstStyle/>
          <a:p>
            <a:pPr lvl="0"/>
            <a:endParaRPr lang="id-ID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F5D2BD-0194-4A5F-9428-D3CE4E859CB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03438-867B-480B-9FBC-93E3DC5835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51B64CD-0BDD-436F-8092-EB4DF2BBC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26666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DA45E5A-587C-45A9-BDE5-ADA264F208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631452C-14CF-4765-8DB1-FC3016BAE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FA25A47-F341-4958-AC5F-812B9ED14D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0917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Mis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245840" y="3125033"/>
            <a:ext cx="12105684" cy="676960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4B7A209-DC34-421F-B9C0-0DF92AF513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9813" y="6008688"/>
            <a:ext cx="7758112" cy="3886200"/>
          </a:xfrm>
          <a:prstGeom prst="rect">
            <a:avLst/>
          </a:prstGeom>
        </p:spPr>
        <p:txBody>
          <a:bodyPr/>
          <a:lstStyle>
            <a:lvl1pPr algn="r">
              <a:defRPr sz="4000"/>
            </a:lvl1pPr>
          </a:lstStyle>
          <a:p>
            <a:pPr lvl="0"/>
            <a:endParaRPr 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BB8A5-9280-4548-8EDF-D6D35930B7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619787-FBAB-4000-9C92-665532A1F1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4B843F91-C28D-41A6-B71E-14FF0E5FF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8501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" y="4"/>
            <a:ext cx="24377648" cy="13715999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6D9EFB-19CF-4A69-8D96-1C5176A2DAE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F7E7DC-800C-4A8F-B966-35F6F90415D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B3FA3DEA-6B37-442D-ACC9-EDF547A5F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72292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0187EC7-F906-45B7-8ADF-C7C064EE042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A261DDA-5436-4F8E-A4AE-6467515E4F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164F337-88F9-4143-B7EB-C0D708DAE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3732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17B4BED-BC77-44B3-80C3-E0C30FF55F9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E014BA-AAE0-49D3-BF85-19AEEC3214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07BFF0F-EE55-46F4-AE01-7BF6BEC092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8285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Box 8">
            <a:extLst>
              <a:ext uri="{FF2B5EF4-FFF2-40B4-BE49-F238E27FC236}">
                <a16:creationId xmlns:a16="http://schemas.microsoft.com/office/drawing/2014/main" id="{98BBFB5A-115E-482E-9E56-A51815BDFE5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098125" y="606425"/>
            <a:ext cx="8302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07" tIns="91404" rIns="182807" bIns="91404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>
              <a:defRPr/>
            </a:pPr>
            <a:fld id="{30F393CD-FCB2-4AE5-8184-5D8F89372665}" type="slidenum">
              <a:rPr lang="id-ID" altLang="id-ID" sz="2800" b="1" smtClean="0">
                <a:solidFill>
                  <a:schemeClr val="bg1"/>
                </a:solidFill>
                <a:latin typeface="Lato Bold"/>
                <a:ea typeface="Lato Bold"/>
                <a:cs typeface="Lato Bold"/>
              </a:rPr>
              <a:pPr algn="ctr" eaLnBrk="1" hangingPunct="1">
                <a:defRPr/>
              </a:pPr>
              <a:t>‹#›</a:t>
            </a:fld>
            <a:endParaRPr lang="id-ID" altLang="id-ID" sz="2800" b="1">
              <a:solidFill>
                <a:schemeClr val="bg1"/>
              </a:solidFill>
              <a:latin typeface="Lato Bold"/>
              <a:ea typeface="Lato Bold"/>
              <a:cs typeface="Lato Bold"/>
            </a:endParaRPr>
          </a:p>
        </p:txBody>
      </p:sp>
      <p:pic>
        <p:nvPicPr>
          <p:cNvPr id="1027" name="Picture 11">
            <a:extLst>
              <a:ext uri="{FF2B5EF4-FFF2-40B4-BE49-F238E27FC236}">
                <a16:creationId xmlns:a16="http://schemas.microsoft.com/office/drawing/2014/main" id="{37E06F13-DC98-43D3-9DCD-468928ED2D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6988"/>
            <a:ext cx="2979057" cy="284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8">
            <a:extLst>
              <a:ext uri="{FF2B5EF4-FFF2-40B4-BE49-F238E27FC236}">
                <a16:creationId xmlns:a16="http://schemas.microsoft.com/office/drawing/2014/main" id="{996CE51F-FCB9-4AD2-983E-F0252ED33F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4708" y="10817530"/>
            <a:ext cx="3032941" cy="289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49BF60-D5F3-4686-AE44-B51407E54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65988" y="12607925"/>
            <a:ext cx="8226425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BE432EA-40EE-46D6-84D1-0B32A2C42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6600" y="12607925"/>
            <a:ext cx="1379538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DC8C996-C9AB-420D-B6A8-C8632DE27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3" r:id="rId1"/>
    <p:sldLayoutId id="2147484654" r:id="rId2"/>
    <p:sldLayoutId id="2147484655" r:id="rId3"/>
    <p:sldLayoutId id="2147484656" r:id="rId4"/>
    <p:sldLayoutId id="2147484657" r:id="rId5"/>
    <p:sldLayoutId id="2147484658" r:id="rId6"/>
    <p:sldLayoutId id="2147484659" r:id="rId7"/>
    <p:sldLayoutId id="2147484660" r:id="rId8"/>
    <p:sldLayoutId id="2147484661" r:id="rId9"/>
    <p:sldLayoutId id="2147484663" r:id="rId10"/>
    <p:sldLayoutId id="2147484664" r:id="rId11"/>
    <p:sldLayoutId id="2147484670" r:id="rId12"/>
    <p:sldLayoutId id="2147484676" r:id="rId13"/>
    <p:sldLayoutId id="2147484712" r:id="rId14"/>
    <p:sldLayoutId id="2147484713" r:id="rId15"/>
    <p:sldLayoutId id="2147484721" r:id="rId16"/>
    <p:sldLayoutId id="2147484652" r:id="rId17"/>
    <p:sldLayoutId id="2147484722" r:id="rId18"/>
    <p:sldLayoutId id="2147484723" r:id="rId19"/>
  </p:sldLayoutIdLst>
  <p:transition advClick="0"/>
  <p:hf hdr="0" ftr="0" dt="0"/>
  <p:txStyles>
    <p:titleStyle>
      <a:lvl1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  <a:lvl2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2pPr>
      <a:lvl3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3pPr>
      <a:lvl4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4pPr>
      <a:lvl5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5pPr>
      <a:lvl6pPr marL="4572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6pPr>
      <a:lvl7pPr marL="9144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7pPr>
      <a:lvl8pPr marL="13716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8pPr>
      <a:lvl9pPr marL="18288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9pPr>
    </p:titleStyle>
    <p:bodyStyle>
      <a:lvl1pPr algn="l" defTabSz="1827213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defRPr lang="en-US" sz="6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9144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4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8288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6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27432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36576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>
            <a:extLst>
              <a:ext uri="{FF2B5EF4-FFF2-40B4-BE49-F238E27FC236}">
                <a16:creationId xmlns:a16="http://schemas.microsoft.com/office/drawing/2014/main" id="{2356AC5D-2D06-4CB6-A715-5BF8C5BE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2246313"/>
            <a:ext cx="13057188" cy="914400"/>
          </a:xfrm>
          <a:noFill/>
        </p:spPr>
        <p:txBody>
          <a:bodyPr/>
          <a:lstStyle/>
          <a:p>
            <a:r>
              <a:rPr lang="id-ID" altLang="en-US" sz="4000" b="1" dirty="0">
                <a:latin typeface="Lato"/>
              </a:rPr>
              <a:t>KONFIGURASI dan IMPLEMENTASI ERP</a:t>
            </a:r>
          </a:p>
        </p:txBody>
      </p:sp>
      <p:sp>
        <p:nvSpPr>
          <p:cNvPr id="88067" name="Content Placeholder 2">
            <a:extLst>
              <a:ext uri="{FF2B5EF4-FFF2-40B4-BE49-F238E27FC236}">
                <a16:creationId xmlns:a16="http://schemas.microsoft.com/office/drawing/2014/main" id="{A2C706EE-1E5C-497E-930F-F53B4590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3651250"/>
            <a:ext cx="13057188" cy="4581525"/>
          </a:xfrm>
          <a:noFill/>
        </p:spPr>
        <p:txBody>
          <a:bodyPr/>
          <a:lstStyle/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IMPLEMENTASI ERP</a:t>
            </a:r>
            <a:endParaRPr lang="id-ID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68" name="Text Placeholder 3">
            <a:extLst>
              <a:ext uri="{FF2B5EF4-FFF2-40B4-BE49-F238E27FC236}">
                <a16:creationId xmlns:a16="http://schemas.microsoft.com/office/drawing/2014/main" id="{B726CBE4-3436-4484-8D7A-2008B363793F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736600" y="8542337"/>
            <a:ext cx="13057188" cy="1355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 err="1">
                <a:latin typeface="Lato"/>
              </a:rPr>
              <a:t>R</a:t>
            </a:r>
            <a:r>
              <a:rPr lang="id-ID" altLang="en-US" sz="4800" dirty="0">
                <a:latin typeface="Lato"/>
              </a:rPr>
              <a:t>. </a:t>
            </a:r>
            <a:r>
              <a:rPr lang="id-ID" altLang="en-US" sz="4800" dirty="0" err="1">
                <a:latin typeface="Lato"/>
              </a:rPr>
              <a:t>Wahjoe</a:t>
            </a:r>
            <a:r>
              <a:rPr lang="id-ID" altLang="en-US" sz="4800" dirty="0">
                <a:latin typeface="Lato"/>
              </a:rPr>
              <a:t> Witjaksono</a:t>
            </a:r>
          </a:p>
        </p:txBody>
      </p:sp>
      <p:sp>
        <p:nvSpPr>
          <p:cNvPr id="88069" name="Text Placeholder 4">
            <a:extLst>
              <a:ext uri="{FF2B5EF4-FFF2-40B4-BE49-F238E27FC236}">
                <a16:creationId xmlns:a16="http://schemas.microsoft.com/office/drawing/2014/main" id="{E07AFDEB-F654-4594-96CE-5C000F586AF7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736600" y="9898063"/>
            <a:ext cx="13057188" cy="1044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>
                <a:latin typeface="Lato"/>
              </a:rPr>
              <a:t>Sistem Informasi– Fakultas Rekayasa Industri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021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ERP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besar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(</a:t>
            </a:r>
            <a:r>
              <a:rPr lang="en-US" dirty="0" err="1"/>
              <a:t>butuh</a:t>
            </a:r>
            <a:r>
              <a:rPr lang="en-US" dirty="0"/>
              <a:t> </a:t>
            </a:r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)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keberlangsungan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Implementasi</a:t>
            </a:r>
            <a:r>
              <a:rPr lang="en-US" dirty="0"/>
              <a:t> ERP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‘orang’ </a:t>
            </a:r>
            <a:r>
              <a:rPr lang="en-US" dirty="0" err="1"/>
              <a:t>dan</a:t>
            </a:r>
            <a:r>
              <a:rPr lang="en-US" dirty="0"/>
              <a:t> system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60453E-8BED-1944-928D-11762E49BB4B}"/>
              </a:ext>
            </a:extLst>
          </p:cNvPr>
          <p:cNvSpPr txBox="1"/>
          <p:nvPr/>
        </p:nvSpPr>
        <p:spPr>
          <a:xfrm>
            <a:off x="3516923" y="961292"/>
            <a:ext cx="66945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Hal-</a:t>
            </a:r>
            <a:r>
              <a:rPr lang="en-US" sz="8000" b="1" dirty="0" err="1">
                <a:solidFill>
                  <a:srgbClr val="FF0000"/>
                </a:solidFill>
              </a:rPr>
              <a:t>hal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penting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095301"/>
      </p:ext>
    </p:extLst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031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Fase</a:t>
            </a:r>
            <a:r>
              <a:rPr lang="en-US" sz="5400" dirty="0"/>
              <a:t> I : Basic ERP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/>
              <a:t>Financing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/>
              <a:t>Sales and Operations Planning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/>
              <a:t>Demand Management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/>
              <a:t>Rough Cut Capacity Planning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/>
              <a:t>Master Scheduling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/>
              <a:t>Material Requirement Planning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/>
              <a:t>Plant Scheduling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06CBB8-9827-934E-9A54-DDFFC62ACC09}"/>
              </a:ext>
            </a:extLst>
          </p:cNvPr>
          <p:cNvSpPr txBox="1"/>
          <p:nvPr/>
        </p:nvSpPr>
        <p:spPr>
          <a:xfrm>
            <a:off x="2907323" y="1055076"/>
            <a:ext cx="95045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Strategi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implementasi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837312"/>
      </p:ext>
    </p:extLst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041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06825" y="3657600"/>
            <a:ext cx="16764000" cy="10058400"/>
          </a:xfrm>
        </p:spPr>
        <p:txBody>
          <a:bodyPr/>
          <a:lstStyle/>
          <a:p>
            <a:pPr marL="685800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Fase</a:t>
            </a:r>
            <a:r>
              <a:rPr lang="en-US" sz="5400" dirty="0"/>
              <a:t> II : </a:t>
            </a:r>
            <a:r>
              <a:rPr lang="en-US" sz="5400" dirty="0" err="1"/>
              <a:t>Integrasi</a:t>
            </a:r>
            <a:r>
              <a:rPr lang="en-US" sz="5400" dirty="0"/>
              <a:t> supply chain</a:t>
            </a:r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Membangun</a:t>
            </a:r>
            <a:r>
              <a:rPr lang="en-US" sz="5400" dirty="0"/>
              <a:t> supply chain</a:t>
            </a:r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Pengadaan</a:t>
            </a:r>
            <a:r>
              <a:rPr lang="en-US" sz="5400" dirty="0"/>
              <a:t> </a:t>
            </a:r>
            <a:r>
              <a:rPr lang="en-US" sz="5400" dirty="0" err="1"/>
              <a:t>produk</a:t>
            </a:r>
            <a:r>
              <a:rPr lang="en-US" sz="5400" dirty="0"/>
              <a:t>/material </a:t>
            </a:r>
            <a:r>
              <a:rPr lang="en-US" sz="5400" dirty="0" err="1"/>
              <a:t>dari</a:t>
            </a:r>
            <a:r>
              <a:rPr lang="en-US" sz="5400" dirty="0"/>
              <a:t> supplier</a:t>
            </a:r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Layanan</a:t>
            </a:r>
            <a:r>
              <a:rPr lang="en-US" sz="5400" dirty="0"/>
              <a:t> </a:t>
            </a:r>
            <a:r>
              <a:rPr lang="en-US" sz="5400" dirty="0" err="1"/>
              <a:t>distribusi</a:t>
            </a:r>
            <a:r>
              <a:rPr lang="en-US" sz="5400" dirty="0"/>
              <a:t>: Distribution Requirement Planning</a:t>
            </a:r>
          </a:p>
          <a:p>
            <a:pPr marL="685800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Fase</a:t>
            </a:r>
            <a:r>
              <a:rPr lang="en-US" sz="5400" dirty="0"/>
              <a:t> III : </a:t>
            </a:r>
            <a:r>
              <a:rPr lang="en-US" sz="5400" dirty="0" err="1"/>
              <a:t>Perluasan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pengembangan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mendukung</a:t>
            </a:r>
            <a:r>
              <a:rPr lang="en-US" sz="5400" dirty="0"/>
              <a:t> </a:t>
            </a:r>
            <a:r>
              <a:rPr lang="en-US" sz="5400" dirty="0" err="1"/>
              <a:t>strategi</a:t>
            </a:r>
            <a:r>
              <a:rPr lang="en-US" sz="5400" dirty="0"/>
              <a:t> </a:t>
            </a:r>
            <a:r>
              <a:rPr lang="en-US" sz="5400" dirty="0" err="1"/>
              <a:t>perusahaan</a:t>
            </a:r>
            <a:endParaRPr lang="en-US" sz="5400" dirty="0"/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/>
              <a:t>Advanced Planning System</a:t>
            </a:r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/>
              <a:t>Rating supplier</a:t>
            </a:r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dsb</a:t>
            </a:r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0385AC-F88A-B243-8D35-96C9A0FC0718}"/>
              </a:ext>
            </a:extLst>
          </p:cNvPr>
          <p:cNvSpPr txBox="1"/>
          <p:nvPr/>
        </p:nvSpPr>
        <p:spPr>
          <a:xfrm>
            <a:off x="2907323" y="1055076"/>
            <a:ext cx="95045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Strategi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implementasi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280863"/>
      </p:ext>
    </p:extLst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184526" y="585174"/>
            <a:ext cx="18315598" cy="2162176"/>
          </a:xfrm>
        </p:spPr>
        <p:txBody>
          <a:bodyPr>
            <a:no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Mengukur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keberhasilan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implementasi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</a:p>
        </p:txBody>
      </p:sp>
      <p:sp>
        <p:nvSpPr>
          <p:cNvPr id="6062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184526" y="2606676"/>
            <a:ext cx="17856199" cy="10121900"/>
          </a:xfrm>
        </p:spPr>
        <p:txBody>
          <a:bodyPr/>
          <a:lstStyle/>
          <a:p>
            <a:pPr marL="685800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/>
              <a:t>User </a:t>
            </a:r>
            <a:r>
              <a:rPr lang="en-US" sz="5400" dirty="0" err="1"/>
              <a:t>kelas</a:t>
            </a:r>
            <a:r>
              <a:rPr lang="en-US" sz="5400" dirty="0"/>
              <a:t> A (10%)</a:t>
            </a:r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Secara</a:t>
            </a:r>
            <a:r>
              <a:rPr lang="en-US" sz="5400" dirty="0"/>
              <a:t> formal </a:t>
            </a:r>
            <a:r>
              <a:rPr lang="en-US" sz="5400" dirty="0" err="1"/>
              <a:t>sistem</a:t>
            </a:r>
            <a:r>
              <a:rPr lang="en-US" sz="5400" dirty="0"/>
              <a:t> ERP </a:t>
            </a:r>
            <a:r>
              <a:rPr lang="en-US" sz="5400" dirty="0" err="1"/>
              <a:t>sudah</a:t>
            </a:r>
            <a:r>
              <a:rPr lang="en-US" sz="5400" dirty="0"/>
              <a:t> </a:t>
            </a:r>
            <a:r>
              <a:rPr lang="en-US" sz="5400" dirty="0" err="1"/>
              <a:t>berjalan</a:t>
            </a:r>
            <a:r>
              <a:rPr lang="en-US" sz="5400" dirty="0"/>
              <a:t> </a:t>
            </a:r>
            <a:r>
              <a:rPr lang="en-US" sz="5400" dirty="0" err="1"/>
              <a:t>efektif</a:t>
            </a:r>
            <a:r>
              <a:rPr lang="en-US" sz="5400" dirty="0"/>
              <a:t> di </a:t>
            </a:r>
            <a:r>
              <a:rPr lang="en-US" sz="5400" dirty="0" err="1"/>
              <a:t>seluruh</a:t>
            </a:r>
            <a:r>
              <a:rPr lang="en-US" sz="5400" dirty="0"/>
              <a:t> </a:t>
            </a:r>
            <a:r>
              <a:rPr lang="en-US" sz="5400" dirty="0" err="1"/>
              <a:t>perusahaan</a:t>
            </a:r>
            <a:endParaRPr lang="en-US" sz="5400" dirty="0"/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Sistem</a:t>
            </a:r>
            <a:r>
              <a:rPr lang="en-US" sz="5400" dirty="0"/>
              <a:t> ERP </a:t>
            </a:r>
            <a:r>
              <a:rPr lang="en-US" sz="5400" dirty="0" err="1"/>
              <a:t>secara</a:t>
            </a:r>
            <a:r>
              <a:rPr lang="en-US" sz="5400" dirty="0"/>
              <a:t> </a:t>
            </a:r>
            <a:r>
              <a:rPr lang="en-US" sz="5400" dirty="0" err="1"/>
              <a:t>akurat</a:t>
            </a:r>
            <a:r>
              <a:rPr lang="en-US" sz="5400" dirty="0"/>
              <a:t> </a:t>
            </a:r>
            <a:r>
              <a:rPr lang="en-US" sz="5400" dirty="0" err="1"/>
              <a:t>memperbaharui</a:t>
            </a:r>
            <a:r>
              <a:rPr lang="en-US" sz="5400" dirty="0"/>
              <a:t> data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menjaga</a:t>
            </a:r>
            <a:r>
              <a:rPr lang="en-US" sz="5400" dirty="0"/>
              <a:t> </a:t>
            </a:r>
            <a:r>
              <a:rPr lang="en-US" sz="5400" dirty="0" err="1"/>
              <a:t>informasi</a:t>
            </a:r>
            <a:r>
              <a:rPr lang="en-US" sz="5400" dirty="0"/>
              <a:t> yang </a:t>
            </a:r>
            <a:r>
              <a:rPr lang="en-US" sz="5400" dirty="0" err="1"/>
              <a:t>dibutuhkan</a:t>
            </a:r>
            <a:endParaRPr lang="en-US" sz="5400" dirty="0"/>
          </a:p>
          <a:p>
            <a:pPr marL="685800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/>
              <a:t>User </a:t>
            </a:r>
            <a:r>
              <a:rPr lang="en-US" sz="5400" dirty="0" err="1"/>
              <a:t>kelas</a:t>
            </a:r>
            <a:r>
              <a:rPr lang="en-US" sz="5400" dirty="0"/>
              <a:t> B (40%)</a:t>
            </a:r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Baru</a:t>
            </a:r>
            <a:r>
              <a:rPr lang="en-US" sz="5400" dirty="0"/>
              <a:t> </a:t>
            </a:r>
            <a:r>
              <a:rPr lang="en-US" sz="5400" dirty="0" err="1"/>
              <a:t>sebagian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yang </a:t>
            </a:r>
            <a:r>
              <a:rPr lang="en-US" sz="5400" dirty="0" err="1"/>
              <a:t>berjalan</a:t>
            </a:r>
            <a:r>
              <a:rPr lang="en-US" sz="5400" dirty="0"/>
              <a:t> </a:t>
            </a:r>
            <a:r>
              <a:rPr lang="en-US" sz="5400" dirty="0" err="1"/>
              <a:t>efektif</a:t>
            </a:r>
            <a:endParaRPr lang="en-US" sz="5400" dirty="0"/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mendefiniskan</a:t>
            </a:r>
            <a:r>
              <a:rPr lang="en-US" sz="5400" dirty="0"/>
              <a:t> </a:t>
            </a:r>
            <a:r>
              <a:rPr lang="en-US" sz="5400" dirty="0" err="1"/>
              <a:t>rencana</a:t>
            </a:r>
            <a:r>
              <a:rPr lang="en-US" sz="5400" dirty="0"/>
              <a:t> </a:t>
            </a:r>
            <a:r>
              <a:rPr lang="en-US" sz="5400" dirty="0" err="1"/>
              <a:t>namun</a:t>
            </a:r>
            <a:r>
              <a:rPr lang="en-US" sz="5400" dirty="0"/>
              <a:t> </a:t>
            </a:r>
            <a:r>
              <a:rPr lang="en-US" sz="5400" dirty="0" err="1"/>
              <a:t>kurang</a:t>
            </a:r>
            <a:r>
              <a:rPr lang="en-US" sz="5400" dirty="0"/>
              <a:t> </a:t>
            </a:r>
            <a:r>
              <a:rPr lang="en-US" sz="5400" dirty="0" err="1"/>
              <a:t>lengkap</a:t>
            </a:r>
            <a:endParaRPr lang="en-US" sz="5400" dirty="0"/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Jadwal</a:t>
            </a:r>
            <a:r>
              <a:rPr lang="en-US" sz="5400" dirty="0"/>
              <a:t> </a:t>
            </a:r>
            <a:r>
              <a:rPr lang="en-US" sz="5400" dirty="0" err="1"/>
              <a:t>produksi</a:t>
            </a:r>
            <a:r>
              <a:rPr lang="en-US" sz="5400" dirty="0"/>
              <a:t> </a:t>
            </a:r>
            <a:r>
              <a:rPr lang="en-US" sz="5400" dirty="0" err="1"/>
              <a:t>sudah</a:t>
            </a:r>
            <a:r>
              <a:rPr lang="en-US" sz="5400" dirty="0"/>
              <a:t> </a:t>
            </a:r>
            <a:r>
              <a:rPr lang="en-US" sz="5400" dirty="0" err="1"/>
              <a:t>terbuat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beberapa</a:t>
            </a:r>
            <a:r>
              <a:rPr lang="en-US" sz="5400" dirty="0"/>
              <a:t> </a:t>
            </a:r>
            <a:r>
              <a:rPr lang="en-US" sz="5400" dirty="0" err="1"/>
              <a:t>pengecualian</a:t>
            </a:r>
            <a:endParaRPr lang="en-US" sz="5400" dirty="0"/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Aktivitas</a:t>
            </a:r>
            <a:r>
              <a:rPr lang="en-US" sz="5400" dirty="0"/>
              <a:t> supply chain </a:t>
            </a:r>
            <a:r>
              <a:rPr lang="en-US" sz="5400" dirty="0" err="1"/>
              <a:t>sudah</a:t>
            </a:r>
            <a:r>
              <a:rPr lang="en-US" sz="5400" dirty="0"/>
              <a:t> </a:t>
            </a:r>
            <a:r>
              <a:rPr lang="en-US" sz="5400" dirty="0" err="1"/>
              <a:t>ada</a:t>
            </a:r>
            <a:r>
              <a:rPr lang="en-US" sz="5400" dirty="0"/>
              <a:t> </a:t>
            </a:r>
            <a:r>
              <a:rPr lang="en-US" sz="5400" dirty="0" err="1"/>
              <a:t>namun</a:t>
            </a:r>
            <a:r>
              <a:rPr lang="en-US" sz="5400" dirty="0"/>
              <a:t> </a:t>
            </a:r>
            <a:r>
              <a:rPr lang="en-US" sz="5400" dirty="0" err="1"/>
              <a:t>belum</a:t>
            </a:r>
            <a:r>
              <a:rPr lang="en-US" sz="5400" dirty="0"/>
              <a:t> </a:t>
            </a:r>
            <a:r>
              <a:rPr lang="en-US" sz="5400" dirty="0" err="1"/>
              <a:t>mencerminkan</a:t>
            </a:r>
            <a:r>
              <a:rPr lang="en-US" sz="5400" dirty="0"/>
              <a:t> </a:t>
            </a:r>
            <a:r>
              <a:rPr lang="en-US" sz="5400" dirty="0" err="1"/>
              <a:t>kondisi</a:t>
            </a:r>
            <a:r>
              <a:rPr lang="en-US" sz="5400" dirty="0"/>
              <a:t> </a:t>
            </a:r>
            <a:r>
              <a:rPr lang="en-US" sz="5400" dirty="0" err="1"/>
              <a:t>sesungguhnya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10302243"/>
      </p:ext>
    </p:extLst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29102" y="585174"/>
            <a:ext cx="18279208" cy="2162176"/>
          </a:xfrm>
        </p:spPr>
        <p:txBody>
          <a:bodyPr>
            <a:no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Mengukur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keberhasilan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implementasi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</a:p>
        </p:txBody>
      </p:sp>
      <p:sp>
        <p:nvSpPr>
          <p:cNvPr id="6072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24055" y="2508738"/>
            <a:ext cx="16764000" cy="9448800"/>
          </a:xfrm>
        </p:spPr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User </a:t>
            </a:r>
            <a:r>
              <a:rPr lang="en-US" sz="5400" dirty="0" err="1"/>
              <a:t>kelas</a:t>
            </a:r>
            <a:r>
              <a:rPr lang="en-US" sz="5400" dirty="0"/>
              <a:t> C (40%)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Hanya</a:t>
            </a:r>
            <a:r>
              <a:rPr lang="en-US" sz="5400" dirty="0"/>
              <a:t> </a:t>
            </a:r>
            <a:r>
              <a:rPr lang="en-US" sz="5400" dirty="0" err="1"/>
              <a:t>digunakan</a:t>
            </a:r>
            <a:r>
              <a:rPr lang="en-US" sz="5400" dirty="0"/>
              <a:t> di </a:t>
            </a:r>
            <a:r>
              <a:rPr lang="en-US" sz="5400" dirty="0" err="1"/>
              <a:t>sebagian</a:t>
            </a:r>
            <a:r>
              <a:rPr lang="en-US" sz="5400" dirty="0"/>
              <a:t> </a:t>
            </a:r>
            <a:r>
              <a:rPr lang="en-US" sz="5400" dirty="0" err="1"/>
              <a:t>bagian</a:t>
            </a:r>
            <a:r>
              <a:rPr lang="en-US" sz="5400" dirty="0"/>
              <a:t> </a:t>
            </a:r>
            <a:r>
              <a:rPr lang="en-US" sz="5400" dirty="0" err="1"/>
              <a:t>perusahaan</a:t>
            </a:r>
            <a:r>
              <a:rPr lang="en-US" sz="5400" dirty="0"/>
              <a:t>, </a:t>
            </a:r>
            <a:r>
              <a:rPr lang="en-US" sz="5400" dirty="0" err="1"/>
              <a:t>terutama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order </a:t>
            </a:r>
            <a:r>
              <a:rPr lang="en-US" sz="5400" dirty="0" err="1"/>
              <a:t>penjualan</a:t>
            </a:r>
            <a:r>
              <a:rPr lang="en-US" sz="5400" dirty="0"/>
              <a:t>, </a:t>
            </a:r>
            <a:r>
              <a:rPr lang="en-US" sz="5400" dirty="0" err="1"/>
              <a:t>pengiriman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aplikasi</a:t>
            </a:r>
            <a:r>
              <a:rPr lang="en-US" sz="5400" dirty="0"/>
              <a:t> </a:t>
            </a:r>
            <a:r>
              <a:rPr lang="en-US" sz="5400" dirty="0" err="1"/>
              <a:t>keuangan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Belum</a:t>
            </a:r>
            <a:r>
              <a:rPr lang="en-US" sz="5400" dirty="0"/>
              <a:t> </a:t>
            </a:r>
            <a:r>
              <a:rPr lang="en-US" sz="5400" dirty="0" err="1"/>
              <a:t>ada</a:t>
            </a:r>
            <a:r>
              <a:rPr lang="en-US" sz="5400" dirty="0"/>
              <a:t> </a:t>
            </a:r>
            <a:r>
              <a:rPr lang="en-US" sz="5400" dirty="0" err="1"/>
              <a:t>jadwal</a:t>
            </a:r>
            <a:r>
              <a:rPr lang="en-US" sz="5400" dirty="0"/>
              <a:t> </a:t>
            </a:r>
            <a:r>
              <a:rPr lang="en-US" sz="5400" dirty="0" err="1"/>
              <a:t>produksi</a:t>
            </a:r>
            <a:r>
              <a:rPr lang="en-US" sz="5400" dirty="0"/>
              <a:t> yang </a:t>
            </a:r>
            <a:r>
              <a:rPr lang="en-US" sz="5400" dirty="0" err="1"/>
              <a:t>dibuat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Aktivitas</a:t>
            </a:r>
            <a:r>
              <a:rPr lang="en-US" sz="5400" dirty="0"/>
              <a:t> </a:t>
            </a:r>
            <a:r>
              <a:rPr lang="en-US" sz="5400" dirty="0" err="1"/>
              <a:t>akuntansi</a:t>
            </a:r>
            <a:r>
              <a:rPr lang="en-US" sz="5400" dirty="0"/>
              <a:t> </a:t>
            </a:r>
            <a:r>
              <a:rPr lang="en-US" sz="5400" dirty="0" err="1"/>
              <a:t>belum</a:t>
            </a:r>
            <a:r>
              <a:rPr lang="en-US" sz="5400" dirty="0"/>
              <a:t> </a:t>
            </a:r>
            <a:r>
              <a:rPr lang="en-US" sz="5400" dirty="0" err="1"/>
              <a:t>mencerminkan</a:t>
            </a:r>
            <a:r>
              <a:rPr lang="en-US" sz="5400" dirty="0"/>
              <a:t> </a:t>
            </a:r>
            <a:r>
              <a:rPr lang="en-US" sz="5400" dirty="0" err="1"/>
              <a:t>kondisi</a:t>
            </a:r>
            <a:r>
              <a:rPr lang="en-US" sz="5400" dirty="0"/>
              <a:t> </a:t>
            </a:r>
            <a:r>
              <a:rPr lang="en-US" sz="5400" dirty="0" err="1"/>
              <a:t>nyata</a:t>
            </a:r>
            <a:r>
              <a:rPr lang="en-US" sz="5400" dirty="0"/>
              <a:t> di </a:t>
            </a:r>
            <a:r>
              <a:rPr lang="en-US" sz="5400" dirty="0" err="1"/>
              <a:t>bagian</a:t>
            </a:r>
            <a:r>
              <a:rPr lang="en-US" sz="5400" dirty="0"/>
              <a:t> </a:t>
            </a:r>
            <a:r>
              <a:rPr lang="en-US" sz="5400" dirty="0" err="1"/>
              <a:t>produksi</a:t>
            </a:r>
            <a:endParaRPr lang="en-US" sz="5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User </a:t>
            </a:r>
            <a:r>
              <a:rPr lang="en-US" sz="5400" dirty="0" err="1"/>
              <a:t>kelas</a:t>
            </a:r>
            <a:r>
              <a:rPr lang="en-US" sz="5400" dirty="0"/>
              <a:t> D (10%)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Secara</a:t>
            </a:r>
            <a:r>
              <a:rPr lang="en-US" sz="5400" dirty="0"/>
              <a:t> formal </a:t>
            </a:r>
            <a:r>
              <a:rPr lang="en-US" sz="5400" dirty="0" err="1"/>
              <a:t>tidak</a:t>
            </a:r>
            <a:r>
              <a:rPr lang="en-US" sz="5400" dirty="0"/>
              <a:t> </a:t>
            </a:r>
            <a:r>
              <a:rPr lang="en-US" sz="5400" dirty="0" err="1"/>
              <a:t>dijalankan</a:t>
            </a:r>
            <a:r>
              <a:rPr lang="en-US" sz="5400" dirty="0"/>
              <a:t> di </a:t>
            </a:r>
            <a:r>
              <a:rPr lang="en-US" sz="5400" dirty="0" err="1"/>
              <a:t>perusahaan</a:t>
            </a:r>
            <a:r>
              <a:rPr lang="en-US" sz="5400" dirty="0"/>
              <a:t>, </a:t>
            </a:r>
            <a:r>
              <a:rPr lang="en-US" sz="5400" dirty="0" err="1"/>
              <a:t>sering</a:t>
            </a:r>
            <a:r>
              <a:rPr lang="en-US" sz="5400" dirty="0"/>
              <a:t> </a:t>
            </a:r>
            <a:r>
              <a:rPr lang="en-US" sz="5400" dirty="0" err="1"/>
              <a:t>hanya</a:t>
            </a:r>
            <a:r>
              <a:rPr lang="en-US" sz="5400" dirty="0"/>
              <a:t> </a:t>
            </a:r>
            <a:r>
              <a:rPr lang="en-US" sz="5400" dirty="0" err="1"/>
              <a:t>berfungsi</a:t>
            </a:r>
            <a:r>
              <a:rPr lang="en-US" sz="5400" dirty="0"/>
              <a:t> </a:t>
            </a:r>
            <a:r>
              <a:rPr lang="en-US" sz="5400" dirty="0" err="1"/>
              <a:t>sebagai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informasi</a:t>
            </a:r>
            <a:r>
              <a:rPr lang="en-US" sz="5400" dirty="0"/>
              <a:t> </a:t>
            </a:r>
            <a:r>
              <a:rPr lang="en-US" sz="5400" dirty="0" err="1"/>
              <a:t>pada</a:t>
            </a:r>
            <a:r>
              <a:rPr lang="en-US" sz="5400" dirty="0"/>
              <a:t> </a:t>
            </a:r>
            <a:r>
              <a:rPr lang="en-US" sz="5400" dirty="0" err="1"/>
              <a:t>bagian</a:t>
            </a:r>
            <a:r>
              <a:rPr lang="en-US" sz="5400" dirty="0"/>
              <a:t> </a:t>
            </a:r>
            <a:r>
              <a:rPr lang="en-US" sz="5400" dirty="0" err="1"/>
              <a:t>tertentu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51523489"/>
      </p:ext>
    </p:extLst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5169" y="634831"/>
            <a:ext cx="18204157" cy="1686336"/>
          </a:xfrm>
        </p:spPr>
        <p:txBody>
          <a:bodyPr/>
          <a:lstStyle/>
          <a:p>
            <a:r>
              <a:rPr lang="en-US" sz="8000" b="1" dirty="0" err="1">
                <a:solidFill>
                  <a:srgbClr val="FF0000"/>
                </a:solidFill>
              </a:rPr>
              <a:t>Konfigurasi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45" y="2473887"/>
            <a:ext cx="10324021" cy="9878609"/>
          </a:xfrm>
        </p:spPr>
        <p:txBody>
          <a:bodyPr>
            <a:norm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7198" dirty="0"/>
              <a:t>Blueprint ERP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7198" dirty="0"/>
              <a:t>Install </a:t>
            </a:r>
            <a:r>
              <a:rPr lang="en-US" sz="7198" dirty="0" err="1"/>
              <a:t>Sistem</a:t>
            </a:r>
            <a:r>
              <a:rPr lang="en-US" sz="7198" dirty="0"/>
              <a:t> </a:t>
            </a:r>
            <a:r>
              <a:rPr lang="en-US" sz="7198" dirty="0" err="1"/>
              <a:t>Operasi</a:t>
            </a:r>
            <a:endParaRPr lang="en-US" sz="7198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7198" dirty="0"/>
              <a:t>Install Database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7198" dirty="0"/>
              <a:t>Install ERP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7198" dirty="0"/>
              <a:t>Install Client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7198" dirty="0">
                <a:solidFill>
                  <a:srgbClr val="FF0000"/>
                </a:solidFill>
              </a:rPr>
              <a:t>Create company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7198" dirty="0">
                <a:solidFill>
                  <a:srgbClr val="FF0000"/>
                </a:solidFill>
              </a:rPr>
              <a:t>Create Fiscal Year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7198" dirty="0">
                <a:solidFill>
                  <a:srgbClr val="FF0000"/>
                </a:solidFill>
              </a:rPr>
              <a:t>Create Master Data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260796" y="2473887"/>
            <a:ext cx="13947151" cy="11169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42714" indent="-1142714">
              <a:buFont typeface="Arial" panose="020B0604020202020204" pitchFamily="34" charset="0"/>
              <a:buChar char="•"/>
            </a:pPr>
            <a:r>
              <a:rPr lang="en-US" sz="7198" dirty="0" err="1"/>
              <a:t>Konfigurasi</a:t>
            </a:r>
            <a:r>
              <a:rPr lang="en-US" sz="7198" dirty="0"/>
              <a:t> </a:t>
            </a:r>
            <a:r>
              <a:rPr lang="en-US" sz="7198" dirty="0" err="1"/>
              <a:t>Modul</a:t>
            </a:r>
            <a:r>
              <a:rPr lang="en-US" sz="7198" dirty="0"/>
              <a:t> </a:t>
            </a:r>
            <a:r>
              <a:rPr lang="en-US" sz="7198" dirty="0" err="1"/>
              <a:t>dan</a:t>
            </a:r>
            <a:r>
              <a:rPr lang="en-US" sz="7198" dirty="0"/>
              <a:t> sub </a:t>
            </a:r>
            <a:r>
              <a:rPr lang="en-US" sz="7198" dirty="0" err="1"/>
              <a:t>modul</a:t>
            </a:r>
            <a:endParaRPr lang="en-US" sz="7198" dirty="0"/>
          </a:p>
          <a:p>
            <a:pPr marL="1142714" indent="-1142714">
              <a:buFont typeface="Arial" panose="020B0604020202020204" pitchFamily="34" charset="0"/>
              <a:buChar char="•"/>
            </a:pPr>
            <a:r>
              <a:rPr lang="en-US" sz="7198" dirty="0" err="1"/>
              <a:t>Kustomisasi</a:t>
            </a:r>
            <a:endParaRPr lang="en-US" sz="7198" dirty="0"/>
          </a:p>
          <a:p>
            <a:pPr marL="1142714" indent="-1142714">
              <a:buFont typeface="Arial" panose="020B0604020202020204" pitchFamily="34" charset="0"/>
              <a:buChar char="•"/>
            </a:pPr>
            <a:r>
              <a:rPr lang="en-US" sz="7198" dirty="0"/>
              <a:t>Test </a:t>
            </a:r>
            <a:r>
              <a:rPr lang="en-US" sz="7198" dirty="0" err="1"/>
              <a:t>Konfigurasi</a:t>
            </a:r>
            <a:endParaRPr lang="en-US" sz="7198" dirty="0"/>
          </a:p>
          <a:p>
            <a:pPr marL="1142714" indent="-1142714">
              <a:buFont typeface="Arial" panose="020B0604020202020204" pitchFamily="34" charset="0"/>
              <a:buChar char="•"/>
            </a:pPr>
            <a:r>
              <a:rPr lang="en-US" sz="7198" dirty="0" err="1"/>
              <a:t>Konfigurasi</a:t>
            </a:r>
            <a:r>
              <a:rPr lang="en-US" sz="7198" dirty="0"/>
              <a:t> user role</a:t>
            </a:r>
          </a:p>
          <a:p>
            <a:pPr marL="1142714" indent="-1142714">
              <a:buFont typeface="Arial" panose="020B0604020202020204" pitchFamily="34" charset="0"/>
              <a:buChar char="•"/>
            </a:pPr>
            <a:r>
              <a:rPr lang="en-US" sz="7198" dirty="0"/>
              <a:t>User Training</a:t>
            </a:r>
          </a:p>
          <a:p>
            <a:pPr marL="1142714" indent="-1142714">
              <a:buFont typeface="Arial" panose="020B0604020202020204" pitchFamily="34" charset="0"/>
              <a:buChar char="•"/>
            </a:pPr>
            <a:r>
              <a:rPr lang="en-US" sz="7198" dirty="0"/>
              <a:t>UAT</a:t>
            </a:r>
          </a:p>
          <a:p>
            <a:pPr marL="1142714" indent="-1142714">
              <a:buFont typeface="Arial" panose="020B0604020202020204" pitchFamily="34" charset="0"/>
              <a:buChar char="•"/>
            </a:pPr>
            <a:r>
              <a:rPr lang="en-US" sz="7198" dirty="0" err="1"/>
              <a:t>Migrasi</a:t>
            </a:r>
            <a:r>
              <a:rPr lang="en-US" sz="7198" dirty="0"/>
              <a:t> Data</a:t>
            </a:r>
          </a:p>
          <a:p>
            <a:pPr marL="1142714" indent="-1142714">
              <a:buFont typeface="Arial" panose="020B0604020202020204" pitchFamily="34" charset="0"/>
              <a:buChar char="•"/>
            </a:pPr>
            <a:r>
              <a:rPr lang="en-US" sz="7198" dirty="0"/>
              <a:t>Test data </a:t>
            </a:r>
            <a:r>
              <a:rPr lang="en-US" sz="7198" dirty="0" err="1"/>
              <a:t>migrasi</a:t>
            </a:r>
            <a:endParaRPr lang="en-US" sz="7198" dirty="0"/>
          </a:p>
          <a:p>
            <a:pPr marL="1142714" indent="-1142714">
              <a:buFont typeface="Arial" panose="020B0604020202020204" pitchFamily="34" charset="0"/>
              <a:buChar char="•"/>
            </a:pPr>
            <a:r>
              <a:rPr lang="en-US" sz="7198" dirty="0"/>
              <a:t>Go Live</a:t>
            </a:r>
          </a:p>
          <a:p>
            <a:pPr marL="571357" indent="-571357">
              <a:buFont typeface="Arial" panose="020B0604020202020204" pitchFamily="34" charset="0"/>
              <a:buChar char="•"/>
            </a:pPr>
            <a:endParaRPr lang="en-US" sz="7198" dirty="0"/>
          </a:p>
        </p:txBody>
      </p:sp>
    </p:spTree>
    <p:extLst>
      <p:ext uri="{BB962C8B-B14F-4D97-AF65-F5344CB8AC3E}">
        <p14:creationId xmlns:p14="http://schemas.microsoft.com/office/powerpoint/2010/main" val="3126181318"/>
      </p:ext>
    </p:extLst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8797" y="2782899"/>
            <a:ext cx="21542890" cy="9569597"/>
          </a:xfrm>
        </p:spPr>
        <p:txBody>
          <a:bodyPr/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5 orang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Lakukan</a:t>
            </a:r>
            <a:r>
              <a:rPr lang="en-US" dirty="0"/>
              <a:t> proses </a:t>
            </a:r>
            <a:r>
              <a:rPr lang="en-US" dirty="0" err="1"/>
              <a:t>instalasi</a:t>
            </a:r>
            <a:r>
              <a:rPr lang="en-US" dirty="0"/>
              <a:t> software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3 tier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endParaRPr lang="en-US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endParaRPr lang="en-US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dirty="0"/>
              <a:t>Database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dirty="0"/>
              <a:t>Software ERP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instalasi</a:t>
            </a:r>
            <a:r>
              <a:rPr lang="en-US" dirty="0"/>
              <a:t> software ERP</a:t>
            </a:r>
          </a:p>
          <a:p>
            <a:pPr marL="2400300" lvl="2" indent="-571500">
              <a:buFont typeface="Arial" panose="020B0604020202020204" pitchFamily="34" charset="0"/>
              <a:buChar char="•"/>
            </a:pPr>
            <a:r>
              <a:rPr lang="en-US" dirty="0"/>
              <a:t>ERP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opensource</a:t>
            </a:r>
            <a:r>
              <a:rPr lang="en-US" dirty="0"/>
              <a:t>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err="1"/>
              <a:t>odoo</a:t>
            </a:r>
            <a:r>
              <a:rPr lang="en-US" dirty="0"/>
              <a:t>/</a:t>
            </a:r>
            <a:r>
              <a:rPr lang="en-US" dirty="0" err="1"/>
              <a:t>openerp</a:t>
            </a:r>
            <a:endParaRPr lang="en-US" dirty="0"/>
          </a:p>
          <a:p>
            <a:pPr marL="2400300" lvl="2" indent="-571500">
              <a:buFont typeface="Arial" panose="020B0604020202020204" pitchFamily="34" charset="0"/>
              <a:buChar char="•"/>
            </a:pP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ERP yang </a:t>
            </a:r>
            <a:r>
              <a:rPr lang="en-US" dirty="0" err="1"/>
              <a:t>berbeda</a:t>
            </a:r>
            <a:r>
              <a:rPr lang="en-US" dirty="0"/>
              <a:t>.</a:t>
            </a:r>
          </a:p>
          <a:p>
            <a:pPr marL="2400300" lvl="2" indent="-571500">
              <a:buFont typeface="Arial" panose="020B0604020202020204" pitchFamily="34" charset="0"/>
              <a:buChar char="•"/>
            </a:pPr>
            <a:r>
              <a:rPr lang="en-US" dirty="0" err="1"/>
              <a:t>Waktu</a:t>
            </a:r>
            <a:r>
              <a:rPr lang="en-US" dirty="0"/>
              <a:t> 2 </a:t>
            </a:r>
            <a:r>
              <a:rPr lang="en-US" dirty="0" err="1"/>
              <a:t>minggu</a:t>
            </a: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242DA8-1BEC-FB4F-BFB4-26D7D0E57804}"/>
              </a:ext>
            </a:extLst>
          </p:cNvPr>
          <p:cNvSpPr txBox="1"/>
          <p:nvPr/>
        </p:nvSpPr>
        <p:spPr>
          <a:xfrm>
            <a:off x="4009292" y="633047"/>
            <a:ext cx="748737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Tugas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konfigurasi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927900"/>
      </p:ext>
    </p:extLst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>
            <a:extLst>
              <a:ext uri="{FF2B5EF4-FFF2-40B4-BE49-F238E27FC236}">
                <a16:creationId xmlns:a16="http://schemas.microsoft.com/office/drawing/2014/main" id="{5CAEC0D2-8CE1-41F1-A38F-66DC66BC7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01750" y="2743200"/>
            <a:ext cx="21774150" cy="1963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altLang="en-US" sz="8000" dirty="0">
                <a:latin typeface="Times New Roman" pitchFamily="18" charset="0"/>
                <a:cs typeface="Times New Roman" pitchFamily="18" charset="0"/>
              </a:rPr>
              <a:t>TUJUAN PEMBELAJARAN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B57AD3-1DA0-4EAA-B2B5-F6679135286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CAD54C3-3A11-48DA-BB54-E5ECEC44346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9092" name="Text Placeholder 3">
            <a:extLst>
              <a:ext uri="{FF2B5EF4-FFF2-40B4-BE49-F238E27FC236}">
                <a16:creationId xmlns:a16="http://schemas.microsoft.com/office/drawing/2014/main" id="{9A817ABD-CEFC-408D-AA14-051C6F00622E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 bwMode="auto">
          <a:xfrm>
            <a:off x="1300163" y="4085295"/>
            <a:ext cx="21775737" cy="80226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PO10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, </a:t>
            </a:r>
            <a:r>
              <a:rPr lang="en-US" dirty="0" err="1"/>
              <a:t>penyampaian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</a:t>
            </a:r>
            <a:endParaRPr lang="en-US" b="1" dirty="0"/>
          </a:p>
          <a:p>
            <a:r>
              <a:rPr lang="en-US" b="1" dirty="0"/>
              <a:t>LO1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Enterprise Resource Planning</a:t>
            </a:r>
            <a:endParaRPr lang="en-ID" dirty="0"/>
          </a:p>
          <a:p>
            <a:pPr lvl="1"/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ERP</a:t>
            </a:r>
          </a:p>
          <a:p>
            <a:pPr lvl="1"/>
            <a:r>
              <a:rPr lang="en-US" dirty="0"/>
              <a:t>Modul ERP </a:t>
            </a:r>
            <a:endParaRPr lang="en-ID" dirty="0"/>
          </a:p>
          <a:p>
            <a:pPr lvl="1"/>
            <a:r>
              <a:rPr lang="en-US" dirty="0" err="1"/>
              <a:t>Generasi</a:t>
            </a:r>
            <a:r>
              <a:rPr lang="en-US" dirty="0"/>
              <a:t> ERP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ID" dirty="0"/>
          </a:p>
          <a:p>
            <a:pPr lvl="1"/>
            <a:r>
              <a:rPr lang="en-US" dirty="0" err="1"/>
              <a:t>Generasi</a:t>
            </a:r>
            <a:r>
              <a:rPr lang="en-US" dirty="0"/>
              <a:t> ERP </a:t>
            </a:r>
            <a:r>
              <a:rPr lang="en-US" dirty="0" err="1"/>
              <a:t>berikutnya</a:t>
            </a:r>
            <a:r>
              <a:rPr lang="en-ID" dirty="0"/>
              <a:t> </a:t>
            </a:r>
          </a:p>
          <a:p>
            <a:pPr lvl="1"/>
            <a:r>
              <a:rPr lang="en-US" dirty="0" err="1"/>
              <a:t>Dinamika</a:t>
            </a:r>
            <a:r>
              <a:rPr lang="en-US" dirty="0"/>
              <a:t> marketplace ERP</a:t>
            </a:r>
            <a:r>
              <a:rPr lang="en-ID" dirty="0"/>
              <a:t> 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d-ID" altLang="en-US" sz="4400" dirty="0">
              <a:latin typeface="Lato"/>
            </a:endParaRP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721226" y="3962401"/>
            <a:ext cx="14350702" cy="3586334"/>
          </a:xfrm>
        </p:spPr>
        <p:txBody>
          <a:bodyPr/>
          <a:lstStyle/>
          <a:p>
            <a:pPr marL="365760" indent="0"/>
            <a:r>
              <a:rPr lang="id-ID" dirty="0"/>
              <a:t>ERP</a:t>
            </a:r>
            <a:br>
              <a:rPr lang="id-ID" dirty="0"/>
            </a:br>
            <a:r>
              <a:rPr lang="id-ID" dirty="0"/>
              <a:t>IMPLEMENTATION</a:t>
            </a:r>
            <a:br>
              <a:rPr lang="id-ID" dirty="0"/>
            </a:br>
            <a:r>
              <a:rPr lang="id-ID" dirty="0"/>
              <a:t>STRATEGY</a:t>
            </a:r>
          </a:p>
        </p:txBody>
      </p:sp>
    </p:spTree>
    <p:extLst>
      <p:ext uri="{BB962C8B-B14F-4D97-AF65-F5344CB8AC3E}">
        <p14:creationId xmlns:p14="http://schemas.microsoft.com/office/powerpoint/2010/main" val="3591183809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95447" y="3288558"/>
            <a:ext cx="16130953" cy="9144000"/>
          </a:xfrm>
        </p:spPr>
        <p:txBody>
          <a:bodyPr/>
          <a:lstStyle/>
          <a:p>
            <a:pPr marL="857250" indent="-857250">
              <a:buFont typeface="Wingdings" pitchFamily="2" charset="2"/>
              <a:buChar char="Ø"/>
            </a:pPr>
            <a:r>
              <a:rPr lang="en-US" dirty="0" err="1"/>
              <a:t>Perencanaan</a:t>
            </a:r>
            <a:endParaRPr lang="en-US" dirty="0"/>
          </a:p>
          <a:p>
            <a:pPr marL="857250" indent="-857250">
              <a:buFont typeface="Wingdings" pitchFamily="2" charset="2"/>
              <a:buChar char="Ø"/>
            </a:pPr>
            <a:r>
              <a:rPr lang="en-US" dirty="0" err="1"/>
              <a:t>Analisis</a:t>
            </a:r>
            <a:endParaRPr lang="en-US" dirty="0"/>
          </a:p>
          <a:p>
            <a:pPr marL="857250" indent="-857250">
              <a:buFont typeface="Wingdings" pitchFamily="2" charset="2"/>
              <a:buChar char="Ø"/>
            </a:pPr>
            <a:r>
              <a:rPr lang="en-US" dirty="0" err="1"/>
              <a:t>Desain</a:t>
            </a:r>
            <a:endParaRPr lang="en-US" dirty="0"/>
          </a:p>
          <a:p>
            <a:pPr marL="857250" indent="-857250">
              <a:buFont typeface="Wingdings" pitchFamily="2" charset="2"/>
              <a:buChar char="Ø"/>
            </a:pPr>
            <a:r>
              <a:rPr lang="en-US" dirty="0" err="1"/>
              <a:t>Implementasi</a:t>
            </a:r>
            <a:endParaRPr lang="en-US" dirty="0"/>
          </a:p>
          <a:p>
            <a:pPr marL="857250" indent="-857250">
              <a:buFont typeface="Wingdings" pitchFamily="2" charset="2"/>
              <a:buChar char="Ø"/>
            </a:pP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Teknis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049242-B4AF-7A4B-8F1C-AAA1822204D7}"/>
              </a:ext>
            </a:extLst>
          </p:cNvPr>
          <p:cNvSpPr txBox="1"/>
          <p:nvPr/>
        </p:nvSpPr>
        <p:spPr>
          <a:xfrm>
            <a:off x="4595447" y="914400"/>
            <a:ext cx="1338257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Langkah-langkah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implementasi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91080"/>
      </p:ext>
    </p:extLst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969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54737" y="2555631"/>
            <a:ext cx="21610061" cy="964246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5400" dirty="0" err="1"/>
              <a:t>Membentuk</a:t>
            </a:r>
            <a:r>
              <a:rPr lang="en-US" sz="5400" dirty="0"/>
              <a:t> </a:t>
            </a:r>
            <a:r>
              <a:rPr lang="en-US" sz="5400" dirty="0" err="1"/>
              <a:t>organisasi</a:t>
            </a:r>
            <a:r>
              <a:rPr lang="en-US" sz="5400" dirty="0"/>
              <a:t> </a:t>
            </a:r>
            <a:r>
              <a:rPr lang="en-US" sz="5400" dirty="0" err="1"/>
              <a:t>tim</a:t>
            </a:r>
            <a:r>
              <a:rPr lang="en-US" sz="5400" dirty="0"/>
              <a:t> </a:t>
            </a:r>
            <a:r>
              <a:rPr lang="en-US" sz="5400" dirty="0" err="1"/>
              <a:t>proyek</a:t>
            </a:r>
            <a:r>
              <a:rPr lang="en-US" sz="5400" dirty="0"/>
              <a:t> </a:t>
            </a:r>
            <a:r>
              <a:rPr lang="en-US" sz="5400" dirty="0" err="1"/>
              <a:t>pelaksana</a:t>
            </a:r>
            <a:endParaRPr lang="en-US" sz="5400" dirty="0"/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Komite</a:t>
            </a:r>
            <a:r>
              <a:rPr lang="en-US" sz="5400" dirty="0"/>
              <a:t> </a:t>
            </a:r>
            <a:r>
              <a:rPr lang="en-US" sz="5400" dirty="0" err="1"/>
              <a:t>pengarah</a:t>
            </a:r>
            <a:r>
              <a:rPr lang="en-US" sz="5400" dirty="0"/>
              <a:t> : </a:t>
            </a:r>
            <a:r>
              <a:rPr lang="en-US" sz="5400" dirty="0" err="1"/>
              <a:t>perwakilan</a:t>
            </a:r>
            <a:r>
              <a:rPr lang="en-US" sz="5400" dirty="0"/>
              <a:t> </a:t>
            </a:r>
            <a:r>
              <a:rPr lang="en-US" sz="5400" dirty="0" err="1"/>
              <a:t>eksekutif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klien</a:t>
            </a:r>
            <a:r>
              <a:rPr lang="en-US" sz="5400" dirty="0"/>
              <a:t> </a:t>
            </a:r>
            <a:r>
              <a:rPr lang="en-US" sz="5400" dirty="0" err="1"/>
              <a:t>pada</a:t>
            </a:r>
            <a:r>
              <a:rPr lang="en-US" sz="5400" dirty="0"/>
              <a:t> area yang </a:t>
            </a:r>
            <a:r>
              <a:rPr lang="en-US" sz="5400" dirty="0" err="1"/>
              <a:t>dipengaruhi</a:t>
            </a:r>
            <a:r>
              <a:rPr lang="en-US" sz="5400" dirty="0"/>
              <a:t> </a:t>
            </a:r>
            <a:r>
              <a:rPr lang="en-US" sz="5400" dirty="0" err="1"/>
              <a:t>oleh</a:t>
            </a:r>
            <a:r>
              <a:rPr lang="en-US" sz="5400" dirty="0"/>
              <a:t> ERP</a:t>
            </a:r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Staf</a:t>
            </a:r>
            <a:r>
              <a:rPr lang="en-US" sz="5400" dirty="0"/>
              <a:t> IT : </a:t>
            </a:r>
            <a:r>
              <a:rPr lang="en-US" sz="5400" dirty="0" err="1"/>
              <a:t>manajer</a:t>
            </a:r>
            <a:r>
              <a:rPr lang="en-US" sz="5400" dirty="0"/>
              <a:t>, programmer, </a:t>
            </a:r>
            <a:r>
              <a:rPr lang="en-US" sz="5400" dirty="0" err="1"/>
              <a:t>analis</a:t>
            </a:r>
            <a:endParaRPr lang="en-US" sz="5400" dirty="0"/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/>
              <a:t>User </a:t>
            </a:r>
            <a:r>
              <a:rPr lang="en-US" sz="5400" dirty="0" err="1"/>
              <a:t>utama</a:t>
            </a:r>
            <a:r>
              <a:rPr lang="en-US" sz="5400" dirty="0"/>
              <a:t> internal</a:t>
            </a:r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Perwakilan</a:t>
            </a:r>
            <a:r>
              <a:rPr lang="en-US" sz="5400" dirty="0"/>
              <a:t> vendor/</a:t>
            </a:r>
            <a:r>
              <a:rPr lang="en-US" sz="5400" dirty="0" err="1"/>
              <a:t>konsultan</a:t>
            </a:r>
            <a:r>
              <a:rPr lang="en-US" sz="54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5400" dirty="0" err="1"/>
              <a:t>Tugas</a:t>
            </a:r>
            <a:r>
              <a:rPr lang="en-US" sz="5400" dirty="0"/>
              <a:t> </a:t>
            </a:r>
            <a:r>
              <a:rPr lang="en-US" sz="5400" dirty="0" err="1"/>
              <a:t>tim</a:t>
            </a:r>
            <a:endParaRPr lang="en-US" sz="5400" dirty="0"/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Mendefinisikan</a:t>
            </a:r>
            <a:r>
              <a:rPr lang="en-US" sz="5400" dirty="0"/>
              <a:t> </a:t>
            </a:r>
            <a:r>
              <a:rPr lang="en-US" sz="5400" dirty="0" err="1"/>
              <a:t>masalah</a:t>
            </a:r>
            <a:endParaRPr lang="en-US" sz="5400" dirty="0"/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Mengevaluasi</a:t>
            </a:r>
            <a:r>
              <a:rPr lang="en-US" sz="5400" dirty="0"/>
              <a:t> </a:t>
            </a:r>
            <a:r>
              <a:rPr lang="en-US" sz="5400" dirty="0" err="1"/>
              <a:t>alternatif</a:t>
            </a:r>
            <a:endParaRPr lang="en-US" sz="5400" dirty="0"/>
          </a:p>
          <a:p>
            <a:pPr marL="1600200" lvl="1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400" dirty="0" err="1"/>
              <a:t>Membuat</a:t>
            </a:r>
            <a:r>
              <a:rPr lang="en-US" sz="5400" dirty="0"/>
              <a:t> </a:t>
            </a:r>
            <a:r>
              <a:rPr lang="en-US" sz="5400" dirty="0" err="1"/>
              <a:t>jadwal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anggaran</a:t>
            </a:r>
            <a:endParaRPr lang="en-US" sz="5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A6DAE4-1626-5842-8F04-D931F5F609E9}"/>
              </a:ext>
            </a:extLst>
          </p:cNvPr>
          <p:cNvSpPr txBox="1"/>
          <p:nvPr/>
        </p:nvSpPr>
        <p:spPr>
          <a:xfrm>
            <a:off x="4571998" y="562708"/>
            <a:ext cx="569373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Perencanaan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009220"/>
      </p:ext>
    </p:extLst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980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kebutuhan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terbaik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alternatif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722E33-B0FA-FE48-8DA7-849456E75BB9}"/>
              </a:ext>
            </a:extLst>
          </p:cNvPr>
          <p:cNvSpPr txBox="1"/>
          <p:nvPr/>
        </p:nvSpPr>
        <p:spPr>
          <a:xfrm>
            <a:off x="3235570" y="1172308"/>
            <a:ext cx="34355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Analisis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098517"/>
      </p:ext>
    </p:extLst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990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5400" dirty="0" err="1"/>
              <a:t>Dilakukan</a:t>
            </a:r>
            <a:r>
              <a:rPr lang="en-US" sz="5400" dirty="0"/>
              <a:t> </a:t>
            </a:r>
            <a:r>
              <a:rPr lang="en-US" sz="5400" dirty="0" err="1"/>
              <a:t>setelah</a:t>
            </a:r>
            <a:r>
              <a:rPr lang="en-US" sz="5400" dirty="0"/>
              <a:t> </a:t>
            </a:r>
            <a:r>
              <a:rPr lang="en-US" sz="5400" dirty="0" err="1"/>
              <a:t>diputuskan</a:t>
            </a:r>
            <a:r>
              <a:rPr lang="en-US" sz="5400" dirty="0"/>
              <a:t> vendor yang </a:t>
            </a:r>
            <a:r>
              <a:rPr lang="en-US" sz="5400" dirty="0" err="1"/>
              <a:t>dipilih</a:t>
            </a:r>
            <a:endParaRPr lang="en-US" sz="5400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5400" dirty="0" err="1"/>
              <a:t>Pengembangan</a:t>
            </a:r>
            <a:r>
              <a:rPr lang="en-US" sz="5400" dirty="0"/>
              <a:t> prototype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5400" dirty="0" err="1"/>
              <a:t>Meliputi</a:t>
            </a:r>
            <a:endParaRPr lang="en-US" sz="54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5400" dirty="0" err="1"/>
              <a:t>Desain</a:t>
            </a:r>
            <a:r>
              <a:rPr lang="en-US" sz="5400" dirty="0"/>
              <a:t> basis data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5400" dirty="0" err="1"/>
              <a:t>Desain</a:t>
            </a:r>
            <a:r>
              <a:rPr lang="en-US" sz="5400" dirty="0"/>
              <a:t> </a:t>
            </a:r>
            <a:r>
              <a:rPr lang="en-US" sz="5400" dirty="0" err="1"/>
              <a:t>antar</a:t>
            </a:r>
            <a:r>
              <a:rPr lang="en-US" sz="5400" dirty="0"/>
              <a:t> </a:t>
            </a:r>
            <a:r>
              <a:rPr lang="en-US" sz="5400" dirty="0" err="1"/>
              <a:t>muka</a:t>
            </a:r>
            <a:r>
              <a:rPr lang="en-US" sz="5400" dirty="0"/>
              <a:t> (user interface)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5400" dirty="0" err="1"/>
              <a:t>Desain</a:t>
            </a:r>
            <a:r>
              <a:rPr lang="en-US" sz="5400" dirty="0"/>
              <a:t> </a:t>
            </a:r>
            <a:r>
              <a:rPr lang="en-US" sz="5400" dirty="0" err="1"/>
              <a:t>jaringan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hardware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5400" dirty="0" err="1"/>
              <a:t>Desain</a:t>
            </a:r>
            <a:r>
              <a:rPr lang="en-US" sz="5400" dirty="0"/>
              <a:t> </a:t>
            </a:r>
            <a:r>
              <a:rPr lang="en-US" sz="5400" dirty="0" err="1"/>
              <a:t>organisasi</a:t>
            </a:r>
            <a:endParaRPr lang="en-US" sz="5400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5400" dirty="0" err="1"/>
              <a:t>Pendokumentasian</a:t>
            </a:r>
            <a:endParaRPr lang="en-US" sz="5400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5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9D61C5-4025-4042-8463-5E98AC70CC42}"/>
              </a:ext>
            </a:extLst>
          </p:cNvPr>
          <p:cNvSpPr txBox="1"/>
          <p:nvPr/>
        </p:nvSpPr>
        <p:spPr>
          <a:xfrm>
            <a:off x="3681046" y="1008184"/>
            <a:ext cx="30636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Desain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753700"/>
      </p:ext>
    </p:extLst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000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13538" y="3054096"/>
            <a:ext cx="20662139" cy="9144000"/>
          </a:xfrm>
        </p:spPr>
        <p:txBody>
          <a:bodyPr/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Instalasi</a:t>
            </a:r>
            <a:r>
              <a:rPr lang="en-US" dirty="0"/>
              <a:t> hardware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jaringan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Instalasi</a:t>
            </a:r>
            <a:r>
              <a:rPr lang="en-US" dirty="0"/>
              <a:t> software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sistem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Sistem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pengguna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/>
              <a:t>Proses </a:t>
            </a:r>
            <a:r>
              <a:rPr lang="en-US" dirty="0" err="1"/>
              <a:t>migrasi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baru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610D49-F967-9045-A33B-7C9DE6D37B9B}"/>
              </a:ext>
            </a:extLst>
          </p:cNvPr>
          <p:cNvSpPr txBox="1"/>
          <p:nvPr/>
        </p:nvSpPr>
        <p:spPr>
          <a:xfrm>
            <a:off x="3305908" y="1148861"/>
            <a:ext cx="601613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Implementasi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615031"/>
      </p:ext>
    </p:extLst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010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Staf</a:t>
            </a:r>
            <a:r>
              <a:rPr lang="en-US" sz="5400" dirty="0"/>
              <a:t> </a:t>
            </a:r>
            <a:r>
              <a:rPr lang="en-US" sz="5400" dirty="0" err="1"/>
              <a:t>khusus</a:t>
            </a:r>
            <a:endParaRPr lang="en-US" sz="5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Konsultan</a:t>
            </a:r>
            <a:endParaRPr lang="en-US" sz="5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Meliputi</a:t>
            </a:r>
            <a:r>
              <a:rPr lang="en-US" sz="5400" dirty="0"/>
              <a:t> :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Pemeliharaan</a:t>
            </a:r>
            <a:r>
              <a:rPr lang="en-US" sz="5400" dirty="0"/>
              <a:t> </a:t>
            </a:r>
            <a:r>
              <a:rPr lang="en-US" sz="5400" dirty="0" err="1"/>
              <a:t>adaptif</a:t>
            </a:r>
            <a:r>
              <a:rPr lang="en-US" sz="5400" dirty="0"/>
              <a:t> : </a:t>
            </a:r>
            <a:r>
              <a:rPr lang="en-US" sz="5400" dirty="0" err="1"/>
              <a:t>jika</a:t>
            </a:r>
            <a:r>
              <a:rPr lang="en-US" sz="5400" dirty="0"/>
              <a:t> </a:t>
            </a:r>
            <a:r>
              <a:rPr lang="en-US" sz="5400" dirty="0" err="1"/>
              <a:t>ada</a:t>
            </a:r>
            <a:r>
              <a:rPr lang="en-US" sz="5400" dirty="0"/>
              <a:t> </a:t>
            </a:r>
            <a:r>
              <a:rPr lang="en-US" sz="5400" dirty="0" err="1"/>
              <a:t>perubahan</a:t>
            </a:r>
            <a:r>
              <a:rPr lang="en-US" sz="5400" dirty="0"/>
              <a:t> </a:t>
            </a:r>
            <a:r>
              <a:rPr lang="en-US" sz="5400" dirty="0" err="1"/>
              <a:t>atau</a:t>
            </a:r>
            <a:r>
              <a:rPr lang="en-US" sz="5400" dirty="0"/>
              <a:t> upgrade </a:t>
            </a:r>
            <a:r>
              <a:rPr lang="en-US" sz="5400" dirty="0" err="1"/>
              <a:t>atau</a:t>
            </a:r>
            <a:r>
              <a:rPr lang="en-US" sz="5400" dirty="0"/>
              <a:t> </a:t>
            </a:r>
            <a:r>
              <a:rPr lang="en-US" sz="5400" dirty="0" err="1"/>
              <a:t>kustomisasi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Pemeliharaan</a:t>
            </a:r>
            <a:r>
              <a:rPr lang="en-US" sz="5400" dirty="0"/>
              <a:t> </a:t>
            </a:r>
            <a:r>
              <a:rPr lang="en-US" sz="5400" dirty="0" err="1"/>
              <a:t>perfektif</a:t>
            </a:r>
            <a:r>
              <a:rPr lang="en-US" sz="5400" dirty="0"/>
              <a:t> :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menjaga</a:t>
            </a:r>
            <a:r>
              <a:rPr lang="en-US" sz="5400" dirty="0"/>
              <a:t> </a:t>
            </a:r>
            <a:r>
              <a:rPr lang="en-US" sz="5400" dirty="0" err="1"/>
              <a:t>kinerja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tetap</a:t>
            </a:r>
            <a:r>
              <a:rPr lang="en-US" sz="5400" dirty="0"/>
              <a:t> optimal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6D6AB3-5AE0-0344-9B12-82EBAA47473C}"/>
              </a:ext>
            </a:extLst>
          </p:cNvPr>
          <p:cNvSpPr txBox="1"/>
          <p:nvPr/>
        </p:nvSpPr>
        <p:spPr>
          <a:xfrm>
            <a:off x="3681046" y="1078523"/>
            <a:ext cx="735483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Dukungan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Teknis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475946"/>
      </p:ext>
    </p:extLst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Halaman Depan Slide">
  <a:themeElements>
    <a:clrScheme name="motagua light prueba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445469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21831</TotalTime>
  <Words>523</Words>
  <Application>Microsoft Macintosh PowerPoint</Application>
  <PresentationFormat>Custom</PresentationFormat>
  <Paragraphs>125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Lato</vt:lpstr>
      <vt:lpstr>Lato Bold</vt:lpstr>
      <vt:lpstr>Lato Light</vt:lpstr>
      <vt:lpstr>Times New Roman</vt:lpstr>
      <vt:lpstr>Wingdings</vt:lpstr>
      <vt:lpstr>Halaman Depan Slide</vt:lpstr>
      <vt:lpstr>KONFIGURASI dan IMPLEMENTASI ERP</vt:lpstr>
      <vt:lpstr>TUJUAN PEMBELAJARAN</vt:lpstr>
      <vt:lpstr>ERP IMPLEMENTATION STRATEGY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Mengukur keberhasilan implementasi ERP</vt:lpstr>
      <vt:lpstr>Mengukur keberhasilan implementasi ERP</vt:lpstr>
      <vt:lpstr>Konfigurasi ERP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Jetfabrik</dc:creator>
  <cp:keywords/>
  <dc:description/>
  <cp:lastModifiedBy>Microsoft Office User</cp:lastModifiedBy>
  <cp:revision>3162</cp:revision>
  <dcterms:created xsi:type="dcterms:W3CDTF">2014-11-12T21:47:38Z</dcterms:created>
  <dcterms:modified xsi:type="dcterms:W3CDTF">2020-06-26T00:30:14Z</dcterms:modified>
  <cp:category/>
</cp:coreProperties>
</file>