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65" d="100"/>
          <a:sy n="65" d="100"/>
        </p:scale>
        <p:origin x="-144" y="-7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4506E2CA-5DCB-4A98-9A05-EA43AC92B2B5}" type="datetimeFigureOut">
              <a:rPr lang="en-US" smtClean="0"/>
              <a:t>7/19/2024</a:t>
            </a:fld>
            <a:endParaRPr lang="en-US"/>
          </a:p>
        </p:txBody>
      </p:sp>
      <p:sp>
        <p:nvSpPr>
          <p:cNvPr id="4" name="Slide Image Placeholder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8A93C690-25F0-4ACC-9F72-4CB935D34AB3}" type="slidenum">
              <a:rPr lang="en-US" smtClean="0"/>
              <a:t>‹#›</a:t>
            </a:fld>
            <a:endParaRPr lang="en-US"/>
          </a:p>
        </p:txBody>
      </p:sp>
    </p:spTree>
    <p:extLst>
      <p:ext uri="{BB962C8B-B14F-4D97-AF65-F5344CB8AC3E}">
        <p14:creationId xmlns:p14="http://schemas.microsoft.com/office/powerpoint/2010/main" val="2852421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404509" y="2718316"/>
            <a:ext cx="4965263" cy="2792968"/>
          </a:xfrm>
          <a:prstGeom prst="rect">
            <a:avLst/>
          </a:prstGeom>
        </p:spPr>
      </p:pic>
      <p:sp>
        <p:nvSpPr>
          <p:cNvPr id="6" name="Text 2"/>
          <p:cNvSpPr/>
          <p:nvPr/>
        </p:nvSpPr>
        <p:spPr>
          <a:xfrm>
            <a:off x="729615" y="1188601"/>
            <a:ext cx="7684770" cy="3596164"/>
          </a:xfrm>
          <a:prstGeom prst="rect">
            <a:avLst/>
          </a:prstGeom>
          <a:noFill/>
          <a:ln/>
        </p:spPr>
        <p:txBody>
          <a:bodyPr wrap="square" rtlCol="0" anchor="t"/>
          <a:lstStyle/>
          <a:p>
            <a:pPr marL="0" indent="0">
              <a:lnSpc>
                <a:spcPts val="7079"/>
              </a:lnSpc>
              <a:buNone/>
            </a:pPr>
            <a:r>
              <a:rPr lang="en-US" sz="5663" kern="0" spc="-170" dirty="0">
                <a:solidFill>
                  <a:srgbClr val="FBF3FA"/>
                </a:solidFill>
                <a:latin typeface="Fira Mono" pitchFamily="34" charset="0"/>
                <a:ea typeface="Fira Mono" pitchFamily="34" charset="-122"/>
                <a:cs typeface="Fira Mono" pitchFamily="34" charset="-120"/>
              </a:rPr>
              <a:t>Urgensi Akuntabilitas Kinerja BUMN/BUMD/BUMDes</a:t>
            </a:r>
            <a:endParaRPr lang="en-US" sz="5663" dirty="0"/>
          </a:p>
        </p:txBody>
      </p:sp>
      <p:sp>
        <p:nvSpPr>
          <p:cNvPr id="7" name="Text 3"/>
          <p:cNvSpPr/>
          <p:nvPr/>
        </p:nvSpPr>
        <p:spPr>
          <a:xfrm>
            <a:off x="729615" y="5097423"/>
            <a:ext cx="7684770" cy="1333976"/>
          </a:xfrm>
          <a:prstGeom prst="rect">
            <a:avLst/>
          </a:prstGeom>
          <a:noFill/>
          <a:ln/>
        </p:spPr>
        <p:txBody>
          <a:bodyPr wrap="square" rtlCol="0" anchor="t"/>
          <a:lstStyle/>
          <a:p>
            <a:pPr marL="0" indent="0">
              <a:lnSpc>
                <a:spcPts val="2626"/>
              </a:lnSpc>
              <a:buNone/>
            </a:pPr>
            <a:r>
              <a:rPr lang="en-US" sz="1642" kern="0" spc="-33" dirty="0">
                <a:solidFill>
                  <a:srgbClr val="E0D6DE"/>
                </a:solidFill>
                <a:latin typeface="Fira Sans" pitchFamily="34" charset="0"/>
                <a:ea typeface="Fira Sans" pitchFamily="34" charset="-122"/>
                <a:cs typeface="Fira Sans" pitchFamily="34" charset="-120"/>
              </a:rPr>
              <a:t>Akuntabilitas kinerja merupakan kunci bagi BUMN, BUMD, dan BUMDes untuk mempertanggungjawabkan kinerjanya secara transparan dan profesional. Hal ini penting untuk memastikan penggunaan dana publik yang efektif dan efisien demi kesejahteraan masyarakat.</a:t>
            </a:r>
            <a:endParaRPr lang="en-US" sz="1642" dirty="0"/>
          </a:p>
        </p:txBody>
      </p:sp>
      <p:sp>
        <p:nvSpPr>
          <p:cNvPr id="8" name="Shape 4"/>
          <p:cNvSpPr/>
          <p:nvPr/>
        </p:nvSpPr>
        <p:spPr>
          <a:xfrm>
            <a:off x="729615" y="6665833"/>
            <a:ext cx="333494" cy="333494"/>
          </a:xfrm>
          <a:prstGeom prst="roundRect">
            <a:avLst>
              <a:gd name="adj" fmla="val 27416042"/>
            </a:avLst>
          </a:prstGeom>
          <a:noFill/>
          <a:ln w="7620">
            <a:solidFill>
              <a:srgbClr val="FFFFFF"/>
            </a:solidFill>
            <a:prstDash val="solid"/>
          </a:ln>
        </p:spPr>
      </p:sp>
      <p:pic>
        <p:nvPicPr>
          <p:cNvPr id="9" name="Image 2" descr="preencoded.png"/>
          <p:cNvPicPr>
            <a:picLocks noChangeAspect="1"/>
          </p:cNvPicPr>
          <p:nvPr/>
        </p:nvPicPr>
        <p:blipFill>
          <a:blip r:embed="rId5"/>
          <a:stretch>
            <a:fillRect/>
          </a:stretch>
        </p:blipFill>
        <p:spPr>
          <a:xfrm>
            <a:off x="737235" y="6673453"/>
            <a:ext cx="318254" cy="318254"/>
          </a:xfrm>
          <a:prstGeom prst="rect">
            <a:avLst/>
          </a:prstGeom>
        </p:spPr>
      </p:pic>
      <p:sp>
        <p:nvSpPr>
          <p:cNvPr id="10" name="Text 5"/>
          <p:cNvSpPr/>
          <p:nvPr/>
        </p:nvSpPr>
        <p:spPr>
          <a:xfrm>
            <a:off x="1167289" y="6670953"/>
            <a:ext cx="2299335" cy="364808"/>
          </a:xfrm>
          <a:prstGeom prst="rect">
            <a:avLst/>
          </a:prstGeom>
          <a:noFill/>
          <a:ln/>
        </p:spPr>
        <p:txBody>
          <a:bodyPr wrap="none" rtlCol="0" anchor="t"/>
          <a:lstStyle/>
          <a:p>
            <a:pPr marL="0" indent="0" algn="l">
              <a:lnSpc>
                <a:spcPts val="2873"/>
              </a:lnSpc>
              <a:buNone/>
            </a:pPr>
            <a:r>
              <a:rPr lang="en-US" sz="2052" b="1" kern="0" spc="-33" dirty="0" err="1" smtClean="0">
                <a:solidFill>
                  <a:srgbClr val="E0D6DE"/>
                </a:solidFill>
                <a:latin typeface="Fira Sans" pitchFamily="34" charset="0"/>
                <a:ea typeface="Fira Sans" pitchFamily="34" charset="-122"/>
                <a:cs typeface="Fira Sans" pitchFamily="34" charset="-120"/>
              </a:rPr>
              <a:t>Titi</a:t>
            </a:r>
            <a:r>
              <a:rPr lang="en-US" sz="2052" b="1" kern="0" spc="-33" dirty="0" smtClean="0">
                <a:solidFill>
                  <a:srgbClr val="E0D6DE"/>
                </a:solidFill>
                <a:latin typeface="Fira Sans" pitchFamily="34" charset="0"/>
                <a:ea typeface="Fira Sans" pitchFamily="34" charset="-122"/>
                <a:cs typeface="Fira Sans" pitchFamily="34" charset="-120"/>
              </a:rPr>
              <a:t> </a:t>
            </a:r>
            <a:r>
              <a:rPr lang="en-US" sz="2052" b="1" kern="0" spc="-33" dirty="0" err="1" smtClean="0">
                <a:solidFill>
                  <a:srgbClr val="E0D6DE"/>
                </a:solidFill>
                <a:latin typeface="Fira Sans" pitchFamily="34" charset="0"/>
                <a:ea typeface="Fira Sans" pitchFamily="34" charset="-122"/>
                <a:cs typeface="Fira Sans" pitchFamily="34" charset="-120"/>
              </a:rPr>
              <a:t>Darmi</a:t>
            </a:r>
            <a:endParaRPr lang="en-US" sz="2052"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427369" y="1515547"/>
            <a:ext cx="4919543" cy="5198388"/>
          </a:xfrm>
          <a:prstGeom prst="rect">
            <a:avLst/>
          </a:prstGeom>
        </p:spPr>
      </p:pic>
      <p:sp>
        <p:nvSpPr>
          <p:cNvPr id="6" name="Text 2"/>
          <p:cNvSpPr/>
          <p:nvPr/>
        </p:nvSpPr>
        <p:spPr>
          <a:xfrm>
            <a:off x="793552" y="803672"/>
            <a:ext cx="7556897" cy="1417082"/>
          </a:xfrm>
          <a:prstGeom prst="rect">
            <a:avLst/>
          </a:prstGeom>
          <a:noFill/>
          <a:ln/>
        </p:spPr>
        <p:txBody>
          <a:bodyPr wrap="square" rtlCol="0" anchor="t"/>
          <a:lstStyle/>
          <a:p>
            <a:pPr marL="0" indent="0">
              <a:lnSpc>
                <a:spcPts val="5579"/>
              </a:lnSpc>
              <a:buNone/>
            </a:pPr>
            <a:r>
              <a:rPr lang="en-US" sz="4463" kern="0" spc="-134" dirty="0">
                <a:solidFill>
                  <a:srgbClr val="FBF3FA"/>
                </a:solidFill>
                <a:latin typeface="Fira Mono" pitchFamily="34" charset="0"/>
                <a:ea typeface="Fira Mono" pitchFamily="34" charset="-122"/>
                <a:cs typeface="Fira Mono" pitchFamily="34" charset="-120"/>
              </a:rPr>
              <a:t>Definisi Akuntabilitas Kinerja</a:t>
            </a:r>
            <a:endParaRPr lang="en-US" sz="4463" dirty="0"/>
          </a:p>
        </p:txBody>
      </p:sp>
      <p:sp>
        <p:nvSpPr>
          <p:cNvPr id="7" name="Shape 3"/>
          <p:cNvSpPr/>
          <p:nvPr/>
        </p:nvSpPr>
        <p:spPr>
          <a:xfrm>
            <a:off x="793552" y="2815828"/>
            <a:ext cx="510064" cy="510064"/>
          </a:xfrm>
          <a:prstGeom prst="roundRect">
            <a:avLst>
              <a:gd name="adj" fmla="val 8001"/>
            </a:avLst>
          </a:prstGeom>
          <a:solidFill>
            <a:srgbClr val="2E2E2F"/>
          </a:solidFill>
          <a:ln/>
        </p:spPr>
      </p:sp>
      <p:sp>
        <p:nvSpPr>
          <p:cNvPr id="8" name="Text 4"/>
          <p:cNvSpPr/>
          <p:nvPr/>
        </p:nvSpPr>
        <p:spPr>
          <a:xfrm>
            <a:off x="951667" y="2900839"/>
            <a:ext cx="193834" cy="340043"/>
          </a:xfrm>
          <a:prstGeom prst="rect">
            <a:avLst/>
          </a:prstGeom>
          <a:noFill/>
          <a:ln/>
        </p:spPr>
        <p:txBody>
          <a:bodyPr wrap="none" rtlCol="0" anchor="t"/>
          <a:lstStyle/>
          <a:p>
            <a:pPr marL="0" indent="0" algn="ctr">
              <a:lnSpc>
                <a:spcPts val="2678"/>
              </a:lnSpc>
              <a:buNone/>
            </a:pPr>
            <a:r>
              <a:rPr lang="en-US" sz="2678" kern="0" spc="-80" dirty="0">
                <a:solidFill>
                  <a:srgbClr val="E0D6DE"/>
                </a:solidFill>
                <a:latin typeface="Fira Mono" pitchFamily="34" charset="0"/>
                <a:ea typeface="Fira Mono" pitchFamily="34" charset="-122"/>
                <a:cs typeface="Fira Mono" pitchFamily="34" charset="-120"/>
              </a:rPr>
              <a:t>1</a:t>
            </a:r>
            <a:endParaRPr lang="en-US" sz="2678" dirty="0"/>
          </a:p>
        </p:txBody>
      </p:sp>
      <p:sp>
        <p:nvSpPr>
          <p:cNvPr id="9" name="Text 5"/>
          <p:cNvSpPr/>
          <p:nvPr/>
        </p:nvSpPr>
        <p:spPr>
          <a:xfrm>
            <a:off x="1530310" y="2815828"/>
            <a:ext cx="2834164" cy="354211"/>
          </a:xfrm>
          <a:prstGeom prst="rect">
            <a:avLst/>
          </a:prstGeom>
          <a:noFill/>
          <a:ln/>
        </p:spPr>
        <p:txBody>
          <a:bodyPr wrap="none" rtlCol="0" anchor="t"/>
          <a:lstStyle/>
          <a:p>
            <a:pPr marL="0" indent="0">
              <a:lnSpc>
                <a:spcPts val="2790"/>
              </a:lnSpc>
              <a:buNone/>
            </a:pPr>
            <a:r>
              <a:rPr lang="en-US" sz="2232" kern="0" spc="-67" dirty="0">
                <a:solidFill>
                  <a:srgbClr val="E0D6DE"/>
                </a:solidFill>
                <a:latin typeface="Fira Mono" pitchFamily="34" charset="0"/>
                <a:ea typeface="Fira Mono" pitchFamily="34" charset="-122"/>
                <a:cs typeface="Fira Mono" pitchFamily="34" charset="-120"/>
              </a:rPr>
              <a:t>Transparansi</a:t>
            </a:r>
            <a:endParaRPr lang="en-US" sz="2232" dirty="0"/>
          </a:p>
        </p:txBody>
      </p:sp>
      <p:sp>
        <p:nvSpPr>
          <p:cNvPr id="10" name="Text 6"/>
          <p:cNvSpPr/>
          <p:nvPr/>
        </p:nvSpPr>
        <p:spPr>
          <a:xfrm>
            <a:off x="1530310" y="3306008"/>
            <a:ext cx="6820138" cy="725329"/>
          </a:xfrm>
          <a:prstGeom prst="rect">
            <a:avLst/>
          </a:prstGeom>
          <a:noFill/>
          <a:ln/>
        </p:spPr>
        <p:txBody>
          <a:bodyPr wrap="square" rtlCol="0" anchor="t"/>
          <a:lstStyle/>
          <a:p>
            <a:pPr marL="0" indent="0">
              <a:lnSpc>
                <a:spcPts val="2856"/>
              </a:lnSpc>
              <a:buNone/>
            </a:pPr>
            <a:r>
              <a:rPr lang="en-US" sz="1785" kern="0" spc="-36" dirty="0">
                <a:solidFill>
                  <a:srgbClr val="E0D6DE"/>
                </a:solidFill>
                <a:latin typeface="Fira Sans" pitchFamily="34" charset="0"/>
                <a:ea typeface="Fira Sans" pitchFamily="34" charset="-122"/>
                <a:cs typeface="Fira Sans" pitchFamily="34" charset="-120"/>
              </a:rPr>
              <a:t>Akuntabilitas kinerja berarti menyediakan informasi kinerja yang terbuka dan dapat diakses oleh pemangku kepentingan.</a:t>
            </a:r>
            <a:endParaRPr lang="en-US" sz="1785" dirty="0"/>
          </a:p>
        </p:txBody>
      </p:sp>
      <p:sp>
        <p:nvSpPr>
          <p:cNvPr id="11" name="Shape 7"/>
          <p:cNvSpPr/>
          <p:nvPr/>
        </p:nvSpPr>
        <p:spPr>
          <a:xfrm>
            <a:off x="793552" y="4513064"/>
            <a:ext cx="510064" cy="510064"/>
          </a:xfrm>
          <a:prstGeom prst="roundRect">
            <a:avLst>
              <a:gd name="adj" fmla="val 8001"/>
            </a:avLst>
          </a:prstGeom>
          <a:solidFill>
            <a:srgbClr val="2E2E2F"/>
          </a:solidFill>
          <a:ln/>
        </p:spPr>
      </p:sp>
      <p:sp>
        <p:nvSpPr>
          <p:cNvPr id="12" name="Text 8"/>
          <p:cNvSpPr/>
          <p:nvPr/>
        </p:nvSpPr>
        <p:spPr>
          <a:xfrm>
            <a:off x="951667" y="4598075"/>
            <a:ext cx="193834" cy="340043"/>
          </a:xfrm>
          <a:prstGeom prst="rect">
            <a:avLst/>
          </a:prstGeom>
          <a:noFill/>
          <a:ln/>
        </p:spPr>
        <p:txBody>
          <a:bodyPr wrap="none" rtlCol="0" anchor="t"/>
          <a:lstStyle/>
          <a:p>
            <a:pPr marL="0" indent="0" algn="ctr">
              <a:lnSpc>
                <a:spcPts val="2678"/>
              </a:lnSpc>
              <a:buNone/>
            </a:pPr>
            <a:r>
              <a:rPr lang="en-US" sz="2678" kern="0" spc="-80" dirty="0">
                <a:solidFill>
                  <a:srgbClr val="E0D6DE"/>
                </a:solidFill>
                <a:latin typeface="Fira Mono" pitchFamily="34" charset="0"/>
                <a:ea typeface="Fira Mono" pitchFamily="34" charset="-122"/>
                <a:cs typeface="Fira Mono" pitchFamily="34" charset="-120"/>
              </a:rPr>
              <a:t>2</a:t>
            </a:r>
            <a:endParaRPr lang="en-US" sz="2678" dirty="0"/>
          </a:p>
        </p:txBody>
      </p:sp>
      <p:sp>
        <p:nvSpPr>
          <p:cNvPr id="13" name="Text 9"/>
          <p:cNvSpPr/>
          <p:nvPr/>
        </p:nvSpPr>
        <p:spPr>
          <a:xfrm>
            <a:off x="1530310" y="4513064"/>
            <a:ext cx="2907387" cy="354211"/>
          </a:xfrm>
          <a:prstGeom prst="rect">
            <a:avLst/>
          </a:prstGeom>
          <a:noFill/>
          <a:ln/>
        </p:spPr>
        <p:txBody>
          <a:bodyPr wrap="none" rtlCol="0" anchor="t"/>
          <a:lstStyle/>
          <a:p>
            <a:pPr marL="0" indent="0">
              <a:lnSpc>
                <a:spcPts val="2790"/>
              </a:lnSpc>
              <a:buNone/>
            </a:pPr>
            <a:r>
              <a:rPr lang="en-US" sz="2232" kern="0" spc="-67" dirty="0">
                <a:solidFill>
                  <a:srgbClr val="E0D6DE"/>
                </a:solidFill>
                <a:latin typeface="Fira Mono" pitchFamily="34" charset="0"/>
                <a:ea typeface="Fira Mono" pitchFamily="34" charset="-122"/>
                <a:cs typeface="Fira Mono" pitchFamily="34" charset="-120"/>
              </a:rPr>
              <a:t>Pertanggungjawaban</a:t>
            </a:r>
            <a:endParaRPr lang="en-US" sz="2232" dirty="0"/>
          </a:p>
        </p:txBody>
      </p:sp>
      <p:sp>
        <p:nvSpPr>
          <p:cNvPr id="14" name="Text 10"/>
          <p:cNvSpPr/>
          <p:nvPr/>
        </p:nvSpPr>
        <p:spPr>
          <a:xfrm>
            <a:off x="1530310" y="5003244"/>
            <a:ext cx="6820138" cy="725329"/>
          </a:xfrm>
          <a:prstGeom prst="rect">
            <a:avLst/>
          </a:prstGeom>
          <a:noFill/>
          <a:ln/>
        </p:spPr>
        <p:txBody>
          <a:bodyPr wrap="square" rtlCol="0" anchor="t"/>
          <a:lstStyle/>
          <a:p>
            <a:pPr marL="0" indent="0">
              <a:lnSpc>
                <a:spcPts val="2856"/>
              </a:lnSpc>
              <a:buNone/>
            </a:pPr>
            <a:r>
              <a:rPr lang="en-US" sz="1785" kern="0" spc="-36" dirty="0">
                <a:solidFill>
                  <a:srgbClr val="E0D6DE"/>
                </a:solidFill>
                <a:latin typeface="Fira Sans" pitchFamily="34" charset="0"/>
                <a:ea typeface="Fira Sans" pitchFamily="34" charset="-122"/>
                <a:cs typeface="Fira Sans" pitchFamily="34" charset="-120"/>
              </a:rPr>
              <a:t>Manajemen harus mampu mempertanggungjawabkan setiap keputusan dan tindakan yang diambil terkait pengelolaan organisasi.</a:t>
            </a:r>
            <a:endParaRPr lang="en-US" sz="1785" dirty="0"/>
          </a:p>
        </p:txBody>
      </p:sp>
      <p:sp>
        <p:nvSpPr>
          <p:cNvPr id="15" name="Shape 11"/>
          <p:cNvSpPr/>
          <p:nvPr/>
        </p:nvSpPr>
        <p:spPr>
          <a:xfrm>
            <a:off x="793552" y="6210300"/>
            <a:ext cx="510064" cy="510064"/>
          </a:xfrm>
          <a:prstGeom prst="roundRect">
            <a:avLst>
              <a:gd name="adj" fmla="val 8001"/>
            </a:avLst>
          </a:prstGeom>
          <a:solidFill>
            <a:srgbClr val="2E2E2F"/>
          </a:solidFill>
          <a:ln/>
        </p:spPr>
      </p:sp>
      <p:sp>
        <p:nvSpPr>
          <p:cNvPr id="16" name="Text 12"/>
          <p:cNvSpPr/>
          <p:nvPr/>
        </p:nvSpPr>
        <p:spPr>
          <a:xfrm>
            <a:off x="951667" y="6295311"/>
            <a:ext cx="193834" cy="340043"/>
          </a:xfrm>
          <a:prstGeom prst="rect">
            <a:avLst/>
          </a:prstGeom>
          <a:noFill/>
          <a:ln/>
        </p:spPr>
        <p:txBody>
          <a:bodyPr wrap="none" rtlCol="0" anchor="t"/>
          <a:lstStyle/>
          <a:p>
            <a:pPr marL="0" indent="0" algn="ctr">
              <a:lnSpc>
                <a:spcPts val="2678"/>
              </a:lnSpc>
              <a:buNone/>
            </a:pPr>
            <a:r>
              <a:rPr lang="en-US" sz="2678" kern="0" spc="-80" dirty="0">
                <a:solidFill>
                  <a:srgbClr val="E0D6DE"/>
                </a:solidFill>
                <a:latin typeface="Fira Mono" pitchFamily="34" charset="0"/>
                <a:ea typeface="Fira Mono" pitchFamily="34" charset="-122"/>
                <a:cs typeface="Fira Mono" pitchFamily="34" charset="-120"/>
              </a:rPr>
              <a:t>3</a:t>
            </a:r>
            <a:endParaRPr lang="en-US" sz="2678" dirty="0"/>
          </a:p>
        </p:txBody>
      </p:sp>
      <p:sp>
        <p:nvSpPr>
          <p:cNvPr id="17" name="Text 13"/>
          <p:cNvSpPr/>
          <p:nvPr/>
        </p:nvSpPr>
        <p:spPr>
          <a:xfrm>
            <a:off x="1530310" y="6210300"/>
            <a:ext cx="3230404" cy="354211"/>
          </a:xfrm>
          <a:prstGeom prst="rect">
            <a:avLst/>
          </a:prstGeom>
          <a:noFill/>
          <a:ln/>
        </p:spPr>
        <p:txBody>
          <a:bodyPr wrap="none" rtlCol="0" anchor="t"/>
          <a:lstStyle/>
          <a:p>
            <a:pPr marL="0" indent="0">
              <a:lnSpc>
                <a:spcPts val="2790"/>
              </a:lnSpc>
              <a:buNone/>
            </a:pPr>
            <a:r>
              <a:rPr lang="en-US" sz="2232" kern="0" spc="-67" dirty="0">
                <a:solidFill>
                  <a:srgbClr val="E0D6DE"/>
                </a:solidFill>
                <a:latin typeface="Fira Mono" pitchFamily="34" charset="0"/>
                <a:ea typeface="Fira Mono" pitchFamily="34" charset="-122"/>
                <a:cs typeface="Fira Mono" pitchFamily="34" charset="-120"/>
              </a:rPr>
              <a:t>Kinerja yang Terukur</a:t>
            </a:r>
            <a:endParaRPr lang="en-US" sz="2232" dirty="0"/>
          </a:p>
        </p:txBody>
      </p:sp>
      <p:sp>
        <p:nvSpPr>
          <p:cNvPr id="18" name="Text 14"/>
          <p:cNvSpPr/>
          <p:nvPr/>
        </p:nvSpPr>
        <p:spPr>
          <a:xfrm>
            <a:off x="1530310" y="6700480"/>
            <a:ext cx="6820138" cy="725329"/>
          </a:xfrm>
          <a:prstGeom prst="rect">
            <a:avLst/>
          </a:prstGeom>
          <a:noFill/>
          <a:ln/>
        </p:spPr>
        <p:txBody>
          <a:bodyPr wrap="square" rtlCol="0" anchor="t"/>
          <a:lstStyle/>
          <a:p>
            <a:pPr marL="0" indent="0">
              <a:lnSpc>
                <a:spcPts val="2856"/>
              </a:lnSpc>
              <a:buNone/>
            </a:pPr>
            <a:r>
              <a:rPr lang="en-US" sz="1785" kern="0" spc="-36" dirty="0">
                <a:solidFill>
                  <a:srgbClr val="E0D6DE"/>
                </a:solidFill>
                <a:latin typeface="Fira Sans" pitchFamily="34" charset="0"/>
                <a:ea typeface="Fira Sans" pitchFamily="34" charset="-122"/>
                <a:cs typeface="Fira Sans" pitchFamily="34" charset="-120"/>
              </a:rPr>
              <a:t>Akuntabilitas kinerja mensyaratkan adanya indikator kinerja yang jelas dan dapat diukur pencapaiannya.</a:t>
            </a:r>
            <a:endParaRPr lang="en-US" sz="178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sp>
        <p:nvSpPr>
          <p:cNvPr id="4" name="Text 2"/>
          <p:cNvSpPr/>
          <p:nvPr/>
        </p:nvSpPr>
        <p:spPr>
          <a:xfrm>
            <a:off x="864037" y="1499354"/>
            <a:ext cx="12665393" cy="771525"/>
          </a:xfrm>
          <a:prstGeom prst="rect">
            <a:avLst/>
          </a:prstGeom>
          <a:noFill/>
          <a:ln/>
        </p:spPr>
        <p:txBody>
          <a:bodyPr wrap="none" rtlCol="0" anchor="t"/>
          <a:lstStyle/>
          <a:p>
            <a:pPr marL="0" indent="0">
              <a:lnSpc>
                <a:spcPts val="6075"/>
              </a:lnSpc>
              <a:buNone/>
            </a:pPr>
            <a:r>
              <a:rPr lang="en-US" sz="4860" kern="0" spc="-146" dirty="0">
                <a:solidFill>
                  <a:srgbClr val="FBF3FA"/>
                </a:solidFill>
                <a:latin typeface="Fira Mono" pitchFamily="34" charset="0"/>
                <a:ea typeface="Fira Mono" pitchFamily="34" charset="-122"/>
                <a:cs typeface="Fira Mono" pitchFamily="34" charset="-120"/>
              </a:rPr>
              <a:t>Landasan Hukum Akuntabilitas Kinerja</a:t>
            </a:r>
            <a:endParaRPr lang="en-US" sz="4860" dirty="0"/>
          </a:p>
        </p:txBody>
      </p:sp>
      <p:sp>
        <p:nvSpPr>
          <p:cNvPr id="5" name="Text 3"/>
          <p:cNvSpPr/>
          <p:nvPr/>
        </p:nvSpPr>
        <p:spPr>
          <a:xfrm>
            <a:off x="864037" y="2887980"/>
            <a:ext cx="3518178" cy="385763"/>
          </a:xfrm>
          <a:prstGeom prst="rect">
            <a:avLst/>
          </a:prstGeom>
          <a:noFill/>
          <a:ln/>
        </p:spPr>
        <p:txBody>
          <a:bodyPr wrap="none" rtlCol="0" anchor="t"/>
          <a:lstStyle/>
          <a:p>
            <a:pPr marL="0" indent="0">
              <a:lnSpc>
                <a:spcPts val="3038"/>
              </a:lnSpc>
              <a:buNone/>
            </a:pPr>
            <a:r>
              <a:rPr lang="en-US" sz="2430" kern="0" spc="-73" dirty="0">
                <a:solidFill>
                  <a:srgbClr val="FBF3FA"/>
                </a:solidFill>
                <a:latin typeface="Fira Mono" pitchFamily="34" charset="0"/>
                <a:ea typeface="Fira Mono" pitchFamily="34" charset="-122"/>
                <a:cs typeface="Fira Mono" pitchFamily="34" charset="-120"/>
              </a:rPr>
              <a:t>Peraturan Pemerintah</a:t>
            </a:r>
            <a:endParaRPr lang="en-US" sz="2430" dirty="0"/>
          </a:p>
        </p:txBody>
      </p:sp>
      <p:sp>
        <p:nvSpPr>
          <p:cNvPr id="6" name="Text 4"/>
          <p:cNvSpPr/>
          <p:nvPr/>
        </p:nvSpPr>
        <p:spPr>
          <a:xfrm>
            <a:off x="864037" y="3520559"/>
            <a:ext cx="3898821" cy="1185148"/>
          </a:xfrm>
          <a:prstGeom prst="rect">
            <a:avLst/>
          </a:prstGeom>
          <a:noFill/>
          <a:ln/>
        </p:spPr>
        <p:txBody>
          <a:bodyPr wrap="square" rtlCol="0" anchor="t"/>
          <a:lstStyle/>
          <a:p>
            <a:pPr marL="0" indent="0">
              <a:lnSpc>
                <a:spcPts val="3110"/>
              </a:lnSpc>
              <a:buNone/>
            </a:pPr>
            <a:r>
              <a:rPr lang="en-US" sz="1944" kern="0" spc="-39" dirty="0">
                <a:solidFill>
                  <a:srgbClr val="E0D6DE"/>
                </a:solidFill>
                <a:latin typeface="Fira Sans" pitchFamily="34" charset="0"/>
                <a:ea typeface="Fira Sans" pitchFamily="34" charset="-122"/>
                <a:cs typeface="Fira Sans" pitchFamily="34" charset="-120"/>
              </a:rPr>
              <a:t>PP No. 8 Tahun 2006 tentang Pelaporan Keuangan dan Kinerja Instansi Pemerintah</a:t>
            </a:r>
            <a:endParaRPr lang="en-US" sz="1944" dirty="0"/>
          </a:p>
        </p:txBody>
      </p:sp>
      <p:sp>
        <p:nvSpPr>
          <p:cNvPr id="7" name="Text 5"/>
          <p:cNvSpPr/>
          <p:nvPr/>
        </p:nvSpPr>
        <p:spPr>
          <a:xfrm>
            <a:off x="864037" y="4927878"/>
            <a:ext cx="3898821" cy="1580198"/>
          </a:xfrm>
          <a:prstGeom prst="rect">
            <a:avLst/>
          </a:prstGeom>
          <a:noFill/>
          <a:ln/>
        </p:spPr>
        <p:txBody>
          <a:bodyPr wrap="square" rtlCol="0" anchor="t"/>
          <a:lstStyle/>
          <a:p>
            <a:pPr marL="0" indent="0">
              <a:lnSpc>
                <a:spcPts val="3110"/>
              </a:lnSpc>
              <a:buNone/>
            </a:pPr>
            <a:r>
              <a:rPr lang="en-US" sz="1944" kern="0" spc="-39" dirty="0">
                <a:solidFill>
                  <a:srgbClr val="E0D6DE"/>
                </a:solidFill>
                <a:latin typeface="Fira Sans" pitchFamily="34" charset="0"/>
                <a:ea typeface="Fira Sans" pitchFamily="34" charset="-122"/>
                <a:cs typeface="Fira Sans" pitchFamily="34" charset="-120"/>
              </a:rPr>
              <a:t>PP No. 12 Tahun 2017 tentang Pembinaan dan Pengawasan Penyelenggaraan Pemerintahan Daerah</a:t>
            </a:r>
            <a:endParaRPr lang="en-US" sz="1944" dirty="0"/>
          </a:p>
        </p:txBody>
      </p:sp>
      <p:sp>
        <p:nvSpPr>
          <p:cNvPr id="8" name="Text 6"/>
          <p:cNvSpPr/>
          <p:nvPr/>
        </p:nvSpPr>
        <p:spPr>
          <a:xfrm>
            <a:off x="5372695" y="2887980"/>
            <a:ext cx="3086100" cy="385763"/>
          </a:xfrm>
          <a:prstGeom prst="rect">
            <a:avLst/>
          </a:prstGeom>
          <a:noFill/>
          <a:ln/>
        </p:spPr>
        <p:txBody>
          <a:bodyPr wrap="none" rtlCol="0" anchor="t"/>
          <a:lstStyle/>
          <a:p>
            <a:pPr marL="0" indent="0">
              <a:lnSpc>
                <a:spcPts val="3038"/>
              </a:lnSpc>
              <a:buNone/>
            </a:pPr>
            <a:r>
              <a:rPr lang="en-US" sz="2430" kern="0" spc="-73" dirty="0">
                <a:solidFill>
                  <a:srgbClr val="FBF3FA"/>
                </a:solidFill>
                <a:latin typeface="Fira Mono" pitchFamily="34" charset="0"/>
                <a:ea typeface="Fira Mono" pitchFamily="34" charset="-122"/>
                <a:cs typeface="Fira Mono" pitchFamily="34" charset="-120"/>
              </a:rPr>
              <a:t>Peraturan Menteri</a:t>
            </a:r>
            <a:endParaRPr lang="en-US" sz="2430" dirty="0"/>
          </a:p>
        </p:txBody>
      </p:sp>
      <p:sp>
        <p:nvSpPr>
          <p:cNvPr id="9" name="Text 7"/>
          <p:cNvSpPr/>
          <p:nvPr/>
        </p:nvSpPr>
        <p:spPr>
          <a:xfrm>
            <a:off x="5372695" y="3520559"/>
            <a:ext cx="3898821" cy="1185148"/>
          </a:xfrm>
          <a:prstGeom prst="rect">
            <a:avLst/>
          </a:prstGeom>
          <a:noFill/>
          <a:ln/>
        </p:spPr>
        <p:txBody>
          <a:bodyPr wrap="square" rtlCol="0" anchor="t"/>
          <a:lstStyle/>
          <a:p>
            <a:pPr marL="0" indent="0">
              <a:lnSpc>
                <a:spcPts val="3110"/>
              </a:lnSpc>
              <a:buNone/>
            </a:pPr>
            <a:r>
              <a:rPr lang="en-US" sz="1944" kern="0" spc="-39" dirty="0">
                <a:solidFill>
                  <a:srgbClr val="E0D6DE"/>
                </a:solidFill>
                <a:latin typeface="Fira Sans" pitchFamily="34" charset="0"/>
                <a:ea typeface="Fira Sans" pitchFamily="34" charset="-122"/>
                <a:cs typeface="Fira Sans" pitchFamily="34" charset="-120"/>
              </a:rPr>
              <a:t>Permendagri No. 13 Tahun 2006 tentang Pedoman Pengelolaan Keuangan Daerah</a:t>
            </a:r>
            <a:endParaRPr lang="en-US" sz="1944" dirty="0"/>
          </a:p>
        </p:txBody>
      </p:sp>
      <p:sp>
        <p:nvSpPr>
          <p:cNvPr id="10" name="Text 8"/>
          <p:cNvSpPr/>
          <p:nvPr/>
        </p:nvSpPr>
        <p:spPr>
          <a:xfrm>
            <a:off x="5372695" y="4927878"/>
            <a:ext cx="3898821" cy="1580198"/>
          </a:xfrm>
          <a:prstGeom prst="rect">
            <a:avLst/>
          </a:prstGeom>
          <a:noFill/>
          <a:ln/>
        </p:spPr>
        <p:txBody>
          <a:bodyPr wrap="square" rtlCol="0" anchor="t"/>
          <a:lstStyle/>
          <a:p>
            <a:pPr marL="0" indent="0">
              <a:lnSpc>
                <a:spcPts val="3110"/>
              </a:lnSpc>
              <a:buNone/>
            </a:pPr>
            <a:r>
              <a:rPr lang="en-US" sz="1944" kern="0" spc="-39" dirty="0">
                <a:solidFill>
                  <a:srgbClr val="E0D6DE"/>
                </a:solidFill>
                <a:latin typeface="Fira Sans" pitchFamily="34" charset="0"/>
                <a:ea typeface="Fira Sans" pitchFamily="34" charset="-122"/>
                <a:cs typeface="Fira Sans" pitchFamily="34" charset="-120"/>
              </a:rPr>
              <a:t>Peraturan Menteri BUMN No. PER-09/MBU/07/2015 tentang Program Kemitraan dan Bina Lingkungan BUMN</a:t>
            </a:r>
            <a:endParaRPr lang="en-US" sz="1944" dirty="0"/>
          </a:p>
        </p:txBody>
      </p:sp>
      <p:sp>
        <p:nvSpPr>
          <p:cNvPr id="11" name="Text 9"/>
          <p:cNvSpPr/>
          <p:nvPr/>
        </p:nvSpPr>
        <p:spPr>
          <a:xfrm>
            <a:off x="9881354" y="2887980"/>
            <a:ext cx="3086100" cy="385763"/>
          </a:xfrm>
          <a:prstGeom prst="rect">
            <a:avLst/>
          </a:prstGeom>
          <a:noFill/>
          <a:ln/>
        </p:spPr>
        <p:txBody>
          <a:bodyPr wrap="none" rtlCol="0" anchor="t"/>
          <a:lstStyle/>
          <a:p>
            <a:pPr marL="0" indent="0">
              <a:lnSpc>
                <a:spcPts val="3038"/>
              </a:lnSpc>
              <a:buNone/>
            </a:pPr>
            <a:r>
              <a:rPr lang="en-US" sz="2430" kern="0" spc="-73" dirty="0">
                <a:solidFill>
                  <a:srgbClr val="FBF3FA"/>
                </a:solidFill>
                <a:latin typeface="Fira Mono" pitchFamily="34" charset="0"/>
                <a:ea typeface="Fira Mono" pitchFamily="34" charset="-122"/>
                <a:cs typeface="Fira Mono" pitchFamily="34" charset="-120"/>
              </a:rPr>
              <a:t>Peraturan Daerah</a:t>
            </a:r>
            <a:endParaRPr lang="en-US" sz="2430" dirty="0"/>
          </a:p>
        </p:txBody>
      </p:sp>
      <p:sp>
        <p:nvSpPr>
          <p:cNvPr id="12" name="Text 10"/>
          <p:cNvSpPr/>
          <p:nvPr/>
        </p:nvSpPr>
        <p:spPr>
          <a:xfrm>
            <a:off x="9881354" y="3520559"/>
            <a:ext cx="3898821" cy="790099"/>
          </a:xfrm>
          <a:prstGeom prst="rect">
            <a:avLst/>
          </a:prstGeom>
          <a:noFill/>
          <a:ln/>
        </p:spPr>
        <p:txBody>
          <a:bodyPr wrap="square" rtlCol="0" anchor="t"/>
          <a:lstStyle/>
          <a:p>
            <a:pPr marL="0" indent="0">
              <a:lnSpc>
                <a:spcPts val="3110"/>
              </a:lnSpc>
              <a:buNone/>
            </a:pPr>
            <a:r>
              <a:rPr lang="en-US" sz="1944" kern="0" spc="-39" dirty="0">
                <a:solidFill>
                  <a:srgbClr val="E0D6DE"/>
                </a:solidFill>
                <a:latin typeface="Fira Sans" pitchFamily="34" charset="0"/>
                <a:ea typeface="Fira Sans" pitchFamily="34" charset="-122"/>
                <a:cs typeface="Fira Sans" pitchFamily="34" charset="-120"/>
              </a:rPr>
              <a:t>Perda yang mengatur pembentukan dan pengelolaan BUMD/BUMDes</a:t>
            </a:r>
            <a:endParaRPr lang="en-US" sz="1944"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25028" y="1628061"/>
            <a:ext cx="5036225" cy="4973360"/>
          </a:xfrm>
          <a:prstGeom prst="rect">
            <a:avLst/>
          </a:prstGeom>
        </p:spPr>
      </p:pic>
      <p:sp>
        <p:nvSpPr>
          <p:cNvPr id="6" name="Text 2"/>
          <p:cNvSpPr/>
          <p:nvPr/>
        </p:nvSpPr>
        <p:spPr>
          <a:xfrm>
            <a:off x="6116479" y="1353860"/>
            <a:ext cx="7437358" cy="562570"/>
          </a:xfrm>
          <a:prstGeom prst="rect">
            <a:avLst/>
          </a:prstGeom>
          <a:noFill/>
          <a:ln/>
        </p:spPr>
        <p:txBody>
          <a:bodyPr wrap="none" rtlCol="0" anchor="t"/>
          <a:lstStyle/>
          <a:p>
            <a:pPr marL="0" indent="0">
              <a:lnSpc>
                <a:spcPts val="4430"/>
              </a:lnSpc>
              <a:buNone/>
            </a:pPr>
            <a:r>
              <a:rPr lang="en-US" sz="3544" kern="0" spc="-106" dirty="0">
                <a:solidFill>
                  <a:srgbClr val="FBF3FA"/>
                </a:solidFill>
                <a:latin typeface="Fira Mono" pitchFamily="34" charset="0"/>
                <a:ea typeface="Fira Mono" pitchFamily="34" charset="-122"/>
                <a:cs typeface="Fira Mono" pitchFamily="34" charset="-120"/>
              </a:rPr>
              <a:t>Manfaat Akuntabilitas Kinerja</a:t>
            </a:r>
            <a:endParaRPr lang="en-US" sz="3544" dirty="0"/>
          </a:p>
        </p:txBody>
      </p:sp>
      <p:sp>
        <p:nvSpPr>
          <p:cNvPr id="7" name="Shape 3"/>
          <p:cNvSpPr/>
          <p:nvPr/>
        </p:nvSpPr>
        <p:spPr>
          <a:xfrm>
            <a:off x="6116479" y="2186464"/>
            <a:ext cx="7883842" cy="1037273"/>
          </a:xfrm>
          <a:prstGeom prst="roundRect">
            <a:avLst>
              <a:gd name="adj" fmla="val 3124"/>
            </a:avLst>
          </a:prstGeom>
          <a:solidFill>
            <a:srgbClr val="2E2E2F"/>
          </a:solidFill>
          <a:ln/>
        </p:spPr>
      </p:sp>
      <p:sp>
        <p:nvSpPr>
          <p:cNvPr id="8" name="Text 4"/>
          <p:cNvSpPr/>
          <p:nvPr/>
        </p:nvSpPr>
        <p:spPr>
          <a:xfrm>
            <a:off x="6296501" y="2366486"/>
            <a:ext cx="2250400" cy="281226"/>
          </a:xfrm>
          <a:prstGeom prst="rect">
            <a:avLst/>
          </a:prstGeom>
          <a:noFill/>
          <a:ln/>
        </p:spPr>
        <p:txBody>
          <a:bodyPr wrap="none" rtlCol="0" anchor="t"/>
          <a:lstStyle/>
          <a:p>
            <a:pPr marL="0" indent="0">
              <a:lnSpc>
                <a:spcPts val="2215"/>
              </a:lnSpc>
              <a:buNone/>
            </a:pPr>
            <a:r>
              <a:rPr lang="en-US" sz="1772" kern="0" spc="-53" dirty="0">
                <a:solidFill>
                  <a:srgbClr val="E0D6DE"/>
                </a:solidFill>
                <a:latin typeface="Fira Mono" pitchFamily="34" charset="0"/>
                <a:ea typeface="Fira Mono" pitchFamily="34" charset="-122"/>
                <a:cs typeface="Fira Mono" pitchFamily="34" charset="-120"/>
              </a:rPr>
              <a:t>Transparansi</a:t>
            </a:r>
            <a:endParaRPr lang="en-US" sz="1772" dirty="0"/>
          </a:p>
        </p:txBody>
      </p:sp>
      <p:sp>
        <p:nvSpPr>
          <p:cNvPr id="9" name="Text 5"/>
          <p:cNvSpPr/>
          <p:nvPr/>
        </p:nvSpPr>
        <p:spPr>
          <a:xfrm>
            <a:off x="6296501" y="2755702"/>
            <a:ext cx="7523798" cy="288012"/>
          </a:xfrm>
          <a:prstGeom prst="rect">
            <a:avLst/>
          </a:prstGeom>
          <a:noFill/>
          <a:ln/>
        </p:spPr>
        <p:txBody>
          <a:bodyPr wrap="none" rtlCol="0" anchor="t"/>
          <a:lstStyle/>
          <a:p>
            <a:pPr marL="0" indent="0">
              <a:lnSpc>
                <a:spcPts val="2268"/>
              </a:lnSpc>
              <a:buNone/>
            </a:pPr>
            <a:r>
              <a:rPr lang="en-US" sz="1418" kern="0" spc="-28" dirty="0">
                <a:solidFill>
                  <a:srgbClr val="E0D6DE"/>
                </a:solidFill>
                <a:latin typeface="Fira Sans" pitchFamily="34" charset="0"/>
                <a:ea typeface="Fira Sans" pitchFamily="34" charset="-122"/>
                <a:cs typeface="Fira Sans" pitchFamily="34" charset="-120"/>
              </a:rPr>
              <a:t>Meningkatkan transparansi pengelolaan organisasi sehingga dapat diakses oleh publik.</a:t>
            </a:r>
            <a:endParaRPr lang="en-US" sz="1418" dirty="0"/>
          </a:p>
        </p:txBody>
      </p:sp>
      <p:sp>
        <p:nvSpPr>
          <p:cNvPr id="10" name="Shape 6"/>
          <p:cNvSpPr/>
          <p:nvPr/>
        </p:nvSpPr>
        <p:spPr>
          <a:xfrm>
            <a:off x="6116479" y="3403759"/>
            <a:ext cx="7883842" cy="1037273"/>
          </a:xfrm>
          <a:prstGeom prst="roundRect">
            <a:avLst>
              <a:gd name="adj" fmla="val 3124"/>
            </a:avLst>
          </a:prstGeom>
          <a:solidFill>
            <a:srgbClr val="2E2E2F"/>
          </a:solidFill>
          <a:ln/>
        </p:spPr>
      </p:sp>
      <p:sp>
        <p:nvSpPr>
          <p:cNvPr id="11" name="Text 7"/>
          <p:cNvSpPr/>
          <p:nvPr/>
        </p:nvSpPr>
        <p:spPr>
          <a:xfrm>
            <a:off x="6296501" y="3583781"/>
            <a:ext cx="2563892" cy="281226"/>
          </a:xfrm>
          <a:prstGeom prst="rect">
            <a:avLst/>
          </a:prstGeom>
          <a:noFill/>
          <a:ln/>
        </p:spPr>
        <p:txBody>
          <a:bodyPr wrap="none" rtlCol="0" anchor="t"/>
          <a:lstStyle/>
          <a:p>
            <a:pPr marL="0" indent="0">
              <a:lnSpc>
                <a:spcPts val="2215"/>
              </a:lnSpc>
              <a:buNone/>
            </a:pPr>
            <a:r>
              <a:rPr lang="en-US" sz="1772" kern="0" spc="-53" dirty="0">
                <a:solidFill>
                  <a:srgbClr val="E0D6DE"/>
                </a:solidFill>
                <a:latin typeface="Fira Mono" pitchFamily="34" charset="0"/>
                <a:ea typeface="Fira Mono" pitchFamily="34" charset="-122"/>
                <a:cs typeface="Fira Mono" pitchFamily="34" charset="-120"/>
              </a:rPr>
              <a:t>Kinerja yang Terukur</a:t>
            </a:r>
            <a:endParaRPr lang="en-US" sz="1772" dirty="0"/>
          </a:p>
        </p:txBody>
      </p:sp>
      <p:sp>
        <p:nvSpPr>
          <p:cNvPr id="12" name="Text 8"/>
          <p:cNvSpPr/>
          <p:nvPr/>
        </p:nvSpPr>
        <p:spPr>
          <a:xfrm>
            <a:off x="6296501" y="3972997"/>
            <a:ext cx="7523798" cy="288012"/>
          </a:xfrm>
          <a:prstGeom prst="rect">
            <a:avLst/>
          </a:prstGeom>
          <a:noFill/>
          <a:ln/>
        </p:spPr>
        <p:txBody>
          <a:bodyPr wrap="none" rtlCol="0" anchor="t"/>
          <a:lstStyle/>
          <a:p>
            <a:pPr marL="0" indent="0">
              <a:lnSpc>
                <a:spcPts val="2268"/>
              </a:lnSpc>
              <a:buNone/>
            </a:pPr>
            <a:r>
              <a:rPr lang="en-US" sz="1418" kern="0" spc="-28" dirty="0">
                <a:solidFill>
                  <a:srgbClr val="E0D6DE"/>
                </a:solidFill>
                <a:latin typeface="Fira Sans" pitchFamily="34" charset="0"/>
                <a:ea typeface="Fira Sans" pitchFamily="34" charset="-122"/>
                <a:cs typeface="Fira Sans" pitchFamily="34" charset="-120"/>
              </a:rPr>
              <a:t>Membantu organisasi dalam menetapkan target dan mengevaluasi pencapaian kinerja.</a:t>
            </a:r>
            <a:endParaRPr lang="en-US" sz="1418" dirty="0"/>
          </a:p>
        </p:txBody>
      </p:sp>
      <p:sp>
        <p:nvSpPr>
          <p:cNvPr id="13" name="Shape 9"/>
          <p:cNvSpPr/>
          <p:nvPr/>
        </p:nvSpPr>
        <p:spPr>
          <a:xfrm>
            <a:off x="6116479" y="4621054"/>
            <a:ext cx="7883842" cy="1037273"/>
          </a:xfrm>
          <a:prstGeom prst="roundRect">
            <a:avLst>
              <a:gd name="adj" fmla="val 3124"/>
            </a:avLst>
          </a:prstGeom>
          <a:solidFill>
            <a:srgbClr val="2E2E2F"/>
          </a:solidFill>
          <a:ln/>
        </p:spPr>
      </p:sp>
      <p:sp>
        <p:nvSpPr>
          <p:cNvPr id="14" name="Text 10"/>
          <p:cNvSpPr/>
          <p:nvPr/>
        </p:nvSpPr>
        <p:spPr>
          <a:xfrm>
            <a:off x="6296501" y="4801076"/>
            <a:ext cx="2307550" cy="281226"/>
          </a:xfrm>
          <a:prstGeom prst="rect">
            <a:avLst/>
          </a:prstGeom>
          <a:noFill/>
          <a:ln/>
        </p:spPr>
        <p:txBody>
          <a:bodyPr wrap="none" rtlCol="0" anchor="t"/>
          <a:lstStyle/>
          <a:p>
            <a:pPr marL="0" indent="0">
              <a:lnSpc>
                <a:spcPts val="2215"/>
              </a:lnSpc>
              <a:buNone/>
            </a:pPr>
            <a:r>
              <a:rPr lang="en-US" sz="1772" kern="0" spc="-53" dirty="0">
                <a:solidFill>
                  <a:srgbClr val="E0D6DE"/>
                </a:solidFill>
                <a:latin typeface="Fira Mono" pitchFamily="34" charset="0"/>
                <a:ea typeface="Fira Mono" pitchFamily="34" charset="-122"/>
                <a:cs typeface="Fira Mono" pitchFamily="34" charset="-120"/>
              </a:rPr>
              <a:t>Kepercayaan Publik</a:t>
            </a:r>
            <a:endParaRPr lang="en-US" sz="1772" dirty="0"/>
          </a:p>
        </p:txBody>
      </p:sp>
      <p:sp>
        <p:nvSpPr>
          <p:cNvPr id="15" name="Text 11"/>
          <p:cNvSpPr/>
          <p:nvPr/>
        </p:nvSpPr>
        <p:spPr>
          <a:xfrm>
            <a:off x="6296501" y="5190292"/>
            <a:ext cx="7523798" cy="288012"/>
          </a:xfrm>
          <a:prstGeom prst="rect">
            <a:avLst/>
          </a:prstGeom>
          <a:noFill/>
          <a:ln/>
        </p:spPr>
        <p:txBody>
          <a:bodyPr wrap="none" rtlCol="0" anchor="t"/>
          <a:lstStyle/>
          <a:p>
            <a:pPr marL="0" indent="0">
              <a:lnSpc>
                <a:spcPts val="2268"/>
              </a:lnSpc>
              <a:buNone/>
            </a:pPr>
            <a:r>
              <a:rPr lang="en-US" sz="1418" kern="0" spc="-28" dirty="0">
                <a:solidFill>
                  <a:srgbClr val="E0D6DE"/>
                </a:solidFill>
                <a:latin typeface="Fira Sans" pitchFamily="34" charset="0"/>
                <a:ea typeface="Fira Sans" pitchFamily="34" charset="-122"/>
                <a:cs typeface="Fira Sans" pitchFamily="34" charset="-120"/>
              </a:rPr>
              <a:t>Meningkatkan kepercayaan masyarakat terhadap pengelolaan organisasi publik.</a:t>
            </a:r>
            <a:endParaRPr lang="en-US" sz="1418" dirty="0"/>
          </a:p>
        </p:txBody>
      </p:sp>
      <p:sp>
        <p:nvSpPr>
          <p:cNvPr id="16" name="Shape 12"/>
          <p:cNvSpPr/>
          <p:nvPr/>
        </p:nvSpPr>
        <p:spPr>
          <a:xfrm>
            <a:off x="6116479" y="5838349"/>
            <a:ext cx="7883842" cy="1037273"/>
          </a:xfrm>
          <a:prstGeom prst="roundRect">
            <a:avLst>
              <a:gd name="adj" fmla="val 3124"/>
            </a:avLst>
          </a:prstGeom>
          <a:solidFill>
            <a:srgbClr val="2E2E2F"/>
          </a:solidFill>
          <a:ln/>
        </p:spPr>
      </p:sp>
      <p:sp>
        <p:nvSpPr>
          <p:cNvPr id="17" name="Text 13"/>
          <p:cNvSpPr/>
          <p:nvPr/>
        </p:nvSpPr>
        <p:spPr>
          <a:xfrm>
            <a:off x="6296501" y="6018371"/>
            <a:ext cx="2948583" cy="281226"/>
          </a:xfrm>
          <a:prstGeom prst="rect">
            <a:avLst/>
          </a:prstGeom>
          <a:noFill/>
          <a:ln/>
        </p:spPr>
        <p:txBody>
          <a:bodyPr wrap="none" rtlCol="0" anchor="t"/>
          <a:lstStyle/>
          <a:p>
            <a:pPr marL="0" indent="0">
              <a:lnSpc>
                <a:spcPts val="2215"/>
              </a:lnSpc>
              <a:buNone/>
            </a:pPr>
            <a:r>
              <a:rPr lang="en-US" sz="1772" kern="0" spc="-53" dirty="0">
                <a:solidFill>
                  <a:srgbClr val="E0D6DE"/>
                </a:solidFill>
                <a:latin typeface="Fira Mono" pitchFamily="34" charset="0"/>
                <a:ea typeface="Fira Mono" pitchFamily="34" charset="-122"/>
                <a:cs typeface="Fira Mono" pitchFamily="34" charset="-120"/>
              </a:rPr>
              <a:t>Efektivitas Pengelolaan</a:t>
            </a:r>
            <a:endParaRPr lang="en-US" sz="1772" dirty="0"/>
          </a:p>
        </p:txBody>
      </p:sp>
      <p:sp>
        <p:nvSpPr>
          <p:cNvPr id="18" name="Text 14"/>
          <p:cNvSpPr/>
          <p:nvPr/>
        </p:nvSpPr>
        <p:spPr>
          <a:xfrm>
            <a:off x="6296501" y="6407587"/>
            <a:ext cx="7523798" cy="288012"/>
          </a:xfrm>
          <a:prstGeom prst="rect">
            <a:avLst/>
          </a:prstGeom>
          <a:noFill/>
          <a:ln/>
        </p:spPr>
        <p:txBody>
          <a:bodyPr wrap="none" rtlCol="0" anchor="t"/>
          <a:lstStyle/>
          <a:p>
            <a:pPr marL="0" indent="0">
              <a:lnSpc>
                <a:spcPts val="2268"/>
              </a:lnSpc>
              <a:buNone/>
            </a:pPr>
            <a:r>
              <a:rPr lang="en-US" sz="1418" kern="0" spc="-28" dirty="0">
                <a:solidFill>
                  <a:srgbClr val="E0D6DE"/>
                </a:solidFill>
                <a:latin typeface="Fira Sans" pitchFamily="34" charset="0"/>
                <a:ea typeface="Fira Sans" pitchFamily="34" charset="-122"/>
                <a:cs typeface="Fira Sans" pitchFamily="34" charset="-120"/>
              </a:rPr>
              <a:t>Mendorong efisiensi dan efektivitas pengelolaan organisasi dalam mencapai tujuan.</a:t>
            </a:r>
            <a:endParaRPr lang="en-US" sz="1418"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44435" y="2536388"/>
            <a:ext cx="4997410" cy="3156704"/>
          </a:xfrm>
          <a:prstGeom prst="rect">
            <a:avLst/>
          </a:prstGeom>
        </p:spPr>
      </p:pic>
      <p:sp>
        <p:nvSpPr>
          <p:cNvPr id="6" name="Text 2"/>
          <p:cNvSpPr/>
          <p:nvPr/>
        </p:nvSpPr>
        <p:spPr>
          <a:xfrm>
            <a:off x="6171009" y="1001197"/>
            <a:ext cx="7774781" cy="1222772"/>
          </a:xfrm>
          <a:prstGeom prst="rect">
            <a:avLst/>
          </a:prstGeom>
          <a:noFill/>
          <a:ln/>
        </p:spPr>
        <p:txBody>
          <a:bodyPr wrap="square" rtlCol="0" anchor="t"/>
          <a:lstStyle/>
          <a:p>
            <a:pPr marL="0" indent="0">
              <a:lnSpc>
                <a:spcPts val="4814"/>
              </a:lnSpc>
              <a:buNone/>
            </a:pPr>
            <a:r>
              <a:rPr lang="en-US" sz="3851" kern="0" spc="-116" dirty="0">
                <a:solidFill>
                  <a:srgbClr val="FBF3FA"/>
                </a:solidFill>
                <a:latin typeface="Fira Mono" pitchFamily="34" charset="0"/>
                <a:ea typeface="Fira Mono" pitchFamily="34" charset="-122"/>
                <a:cs typeface="Fira Mono" pitchFamily="34" charset="-120"/>
              </a:rPr>
              <a:t>Tantangan dalam Penerapan Akuntabilitas Kinerja</a:t>
            </a:r>
            <a:endParaRPr lang="en-US" sz="3851" dirty="0"/>
          </a:p>
        </p:txBody>
      </p:sp>
      <p:sp>
        <p:nvSpPr>
          <p:cNvPr id="7" name="Shape 3"/>
          <p:cNvSpPr/>
          <p:nvPr/>
        </p:nvSpPr>
        <p:spPr>
          <a:xfrm>
            <a:off x="6452235" y="2517338"/>
            <a:ext cx="24408" cy="4711065"/>
          </a:xfrm>
          <a:prstGeom prst="roundRect">
            <a:avLst>
              <a:gd name="adj" fmla="val 144268"/>
            </a:avLst>
          </a:prstGeom>
          <a:solidFill>
            <a:srgbClr val="474748"/>
          </a:solidFill>
          <a:ln/>
        </p:spPr>
      </p:sp>
      <p:sp>
        <p:nvSpPr>
          <p:cNvPr id="8" name="Shape 4"/>
          <p:cNvSpPr/>
          <p:nvPr/>
        </p:nvSpPr>
        <p:spPr>
          <a:xfrm>
            <a:off x="6684407" y="2945190"/>
            <a:ext cx="684609" cy="24408"/>
          </a:xfrm>
          <a:prstGeom prst="roundRect">
            <a:avLst>
              <a:gd name="adj" fmla="val 144268"/>
            </a:avLst>
          </a:prstGeom>
          <a:solidFill>
            <a:srgbClr val="474748"/>
          </a:solidFill>
          <a:ln/>
        </p:spPr>
      </p:sp>
      <p:sp>
        <p:nvSpPr>
          <p:cNvPr id="9" name="Shape 5"/>
          <p:cNvSpPr/>
          <p:nvPr/>
        </p:nvSpPr>
        <p:spPr>
          <a:xfrm>
            <a:off x="6244352" y="2737366"/>
            <a:ext cx="440055" cy="440055"/>
          </a:xfrm>
          <a:prstGeom prst="roundRect">
            <a:avLst>
              <a:gd name="adj" fmla="val 8002"/>
            </a:avLst>
          </a:prstGeom>
          <a:solidFill>
            <a:srgbClr val="2E2E2F"/>
          </a:solidFill>
          <a:ln/>
        </p:spPr>
      </p:sp>
      <p:sp>
        <p:nvSpPr>
          <p:cNvPr id="10" name="Text 6"/>
          <p:cNvSpPr/>
          <p:nvPr/>
        </p:nvSpPr>
        <p:spPr>
          <a:xfrm>
            <a:off x="6380678" y="2810589"/>
            <a:ext cx="167283" cy="293489"/>
          </a:xfrm>
          <a:prstGeom prst="rect">
            <a:avLst/>
          </a:prstGeom>
          <a:noFill/>
          <a:ln/>
        </p:spPr>
        <p:txBody>
          <a:bodyPr wrap="none" rtlCol="0" anchor="t"/>
          <a:lstStyle/>
          <a:p>
            <a:pPr marL="0" indent="0" algn="ctr">
              <a:lnSpc>
                <a:spcPts val="2311"/>
              </a:lnSpc>
              <a:buNone/>
            </a:pPr>
            <a:r>
              <a:rPr lang="en-US" sz="2311" kern="0" spc="-69" dirty="0">
                <a:solidFill>
                  <a:srgbClr val="E0D6DE"/>
                </a:solidFill>
                <a:latin typeface="Fira Mono" pitchFamily="34" charset="0"/>
                <a:ea typeface="Fira Mono" pitchFamily="34" charset="-122"/>
                <a:cs typeface="Fira Mono" pitchFamily="34" charset="-120"/>
              </a:rPr>
              <a:t>1</a:t>
            </a:r>
            <a:endParaRPr lang="en-US" sz="2311" dirty="0"/>
          </a:p>
        </p:txBody>
      </p:sp>
      <p:sp>
        <p:nvSpPr>
          <p:cNvPr id="11" name="Text 7"/>
          <p:cNvSpPr/>
          <p:nvPr/>
        </p:nvSpPr>
        <p:spPr>
          <a:xfrm>
            <a:off x="7540228" y="2712958"/>
            <a:ext cx="2507933" cy="305633"/>
          </a:xfrm>
          <a:prstGeom prst="rect">
            <a:avLst/>
          </a:prstGeom>
          <a:noFill/>
          <a:ln/>
        </p:spPr>
        <p:txBody>
          <a:bodyPr wrap="none" rtlCol="0" anchor="t"/>
          <a:lstStyle/>
          <a:p>
            <a:pPr marL="0" indent="0" algn="l">
              <a:lnSpc>
                <a:spcPts val="2407"/>
              </a:lnSpc>
              <a:buNone/>
            </a:pPr>
            <a:r>
              <a:rPr lang="en-US" sz="1925" kern="0" spc="-58" dirty="0">
                <a:solidFill>
                  <a:srgbClr val="E0D6DE"/>
                </a:solidFill>
                <a:latin typeface="Fira Mono" pitchFamily="34" charset="0"/>
                <a:ea typeface="Fira Mono" pitchFamily="34" charset="-122"/>
                <a:cs typeface="Fira Mono" pitchFamily="34" charset="-120"/>
              </a:rPr>
              <a:t>Komitmen Manajemen</a:t>
            </a:r>
            <a:endParaRPr lang="en-US" sz="1925" dirty="0"/>
          </a:p>
        </p:txBody>
      </p:sp>
      <p:sp>
        <p:nvSpPr>
          <p:cNvPr id="12" name="Text 8"/>
          <p:cNvSpPr/>
          <p:nvPr/>
        </p:nvSpPr>
        <p:spPr>
          <a:xfrm>
            <a:off x="7540228" y="3135868"/>
            <a:ext cx="6405563" cy="625793"/>
          </a:xfrm>
          <a:prstGeom prst="rect">
            <a:avLst/>
          </a:prstGeom>
          <a:noFill/>
          <a:ln/>
        </p:spPr>
        <p:txBody>
          <a:bodyPr wrap="square" rtlCol="0" anchor="t"/>
          <a:lstStyle/>
          <a:p>
            <a:pPr marL="0" indent="0" algn="l">
              <a:lnSpc>
                <a:spcPts val="2465"/>
              </a:lnSpc>
              <a:buNone/>
            </a:pPr>
            <a:r>
              <a:rPr lang="en-US" sz="1540" kern="0" spc="-31" dirty="0">
                <a:solidFill>
                  <a:srgbClr val="E0D6DE"/>
                </a:solidFill>
                <a:latin typeface="Fira Sans" pitchFamily="34" charset="0"/>
                <a:ea typeface="Fira Sans" pitchFamily="34" charset="-122"/>
                <a:cs typeface="Fira Sans" pitchFamily="34" charset="-120"/>
              </a:rPr>
              <a:t>Komitmen yang kuat dari manajemen puncak diperlukan untuk membudayakan akuntabilitas kinerja.</a:t>
            </a:r>
            <a:endParaRPr lang="en-US" sz="1540" dirty="0"/>
          </a:p>
        </p:txBody>
      </p:sp>
      <p:sp>
        <p:nvSpPr>
          <p:cNvPr id="13" name="Shape 9"/>
          <p:cNvSpPr/>
          <p:nvPr/>
        </p:nvSpPr>
        <p:spPr>
          <a:xfrm>
            <a:off x="6684407" y="4580751"/>
            <a:ext cx="684609" cy="24408"/>
          </a:xfrm>
          <a:prstGeom prst="roundRect">
            <a:avLst>
              <a:gd name="adj" fmla="val 144268"/>
            </a:avLst>
          </a:prstGeom>
          <a:solidFill>
            <a:srgbClr val="474748"/>
          </a:solidFill>
          <a:ln/>
        </p:spPr>
      </p:sp>
      <p:sp>
        <p:nvSpPr>
          <p:cNvPr id="14" name="Shape 10"/>
          <p:cNvSpPr/>
          <p:nvPr/>
        </p:nvSpPr>
        <p:spPr>
          <a:xfrm>
            <a:off x="6244352" y="4372928"/>
            <a:ext cx="440055" cy="440055"/>
          </a:xfrm>
          <a:prstGeom prst="roundRect">
            <a:avLst>
              <a:gd name="adj" fmla="val 8002"/>
            </a:avLst>
          </a:prstGeom>
          <a:solidFill>
            <a:srgbClr val="2E2E2F"/>
          </a:solidFill>
          <a:ln/>
        </p:spPr>
      </p:sp>
      <p:sp>
        <p:nvSpPr>
          <p:cNvPr id="15" name="Text 11"/>
          <p:cNvSpPr/>
          <p:nvPr/>
        </p:nvSpPr>
        <p:spPr>
          <a:xfrm>
            <a:off x="6380678" y="4446151"/>
            <a:ext cx="167283" cy="293489"/>
          </a:xfrm>
          <a:prstGeom prst="rect">
            <a:avLst/>
          </a:prstGeom>
          <a:noFill/>
          <a:ln/>
        </p:spPr>
        <p:txBody>
          <a:bodyPr wrap="none" rtlCol="0" anchor="t"/>
          <a:lstStyle/>
          <a:p>
            <a:pPr marL="0" indent="0" algn="ctr">
              <a:lnSpc>
                <a:spcPts val="2311"/>
              </a:lnSpc>
              <a:buNone/>
            </a:pPr>
            <a:r>
              <a:rPr lang="en-US" sz="2311" kern="0" spc="-69" dirty="0">
                <a:solidFill>
                  <a:srgbClr val="E0D6DE"/>
                </a:solidFill>
                <a:latin typeface="Fira Mono" pitchFamily="34" charset="0"/>
                <a:ea typeface="Fira Mono" pitchFamily="34" charset="-122"/>
                <a:cs typeface="Fira Mono" pitchFamily="34" charset="-120"/>
              </a:rPr>
              <a:t>2</a:t>
            </a:r>
            <a:endParaRPr lang="en-US" sz="2311" dirty="0"/>
          </a:p>
        </p:txBody>
      </p:sp>
      <p:sp>
        <p:nvSpPr>
          <p:cNvPr id="16" name="Text 12"/>
          <p:cNvSpPr/>
          <p:nvPr/>
        </p:nvSpPr>
        <p:spPr>
          <a:xfrm>
            <a:off x="7540228" y="4348520"/>
            <a:ext cx="3483173" cy="305633"/>
          </a:xfrm>
          <a:prstGeom prst="rect">
            <a:avLst/>
          </a:prstGeom>
          <a:noFill/>
          <a:ln/>
        </p:spPr>
        <p:txBody>
          <a:bodyPr wrap="none" rtlCol="0" anchor="t"/>
          <a:lstStyle/>
          <a:p>
            <a:pPr marL="0" indent="0" algn="l">
              <a:lnSpc>
                <a:spcPts val="2407"/>
              </a:lnSpc>
              <a:buNone/>
            </a:pPr>
            <a:r>
              <a:rPr lang="en-US" sz="1925" kern="0" spc="-58" dirty="0">
                <a:solidFill>
                  <a:srgbClr val="E0D6DE"/>
                </a:solidFill>
                <a:latin typeface="Fira Mono" pitchFamily="34" charset="0"/>
                <a:ea typeface="Fira Mono" pitchFamily="34" charset="-122"/>
                <a:cs typeface="Fira Mono" pitchFamily="34" charset="-120"/>
              </a:rPr>
              <a:t>Sistem Pengukuran Kinerja</a:t>
            </a:r>
            <a:endParaRPr lang="en-US" sz="1925" dirty="0"/>
          </a:p>
        </p:txBody>
      </p:sp>
      <p:sp>
        <p:nvSpPr>
          <p:cNvPr id="17" name="Text 13"/>
          <p:cNvSpPr/>
          <p:nvPr/>
        </p:nvSpPr>
        <p:spPr>
          <a:xfrm>
            <a:off x="7540228" y="4771430"/>
            <a:ext cx="6405563" cy="625793"/>
          </a:xfrm>
          <a:prstGeom prst="rect">
            <a:avLst/>
          </a:prstGeom>
          <a:noFill/>
          <a:ln/>
        </p:spPr>
        <p:txBody>
          <a:bodyPr wrap="square" rtlCol="0" anchor="t"/>
          <a:lstStyle/>
          <a:p>
            <a:pPr marL="0" indent="0" algn="l">
              <a:lnSpc>
                <a:spcPts val="2465"/>
              </a:lnSpc>
              <a:buNone/>
            </a:pPr>
            <a:r>
              <a:rPr lang="en-US" sz="1540" kern="0" spc="-31" dirty="0">
                <a:solidFill>
                  <a:srgbClr val="E0D6DE"/>
                </a:solidFill>
                <a:latin typeface="Fira Sans" pitchFamily="34" charset="0"/>
                <a:ea typeface="Fira Sans" pitchFamily="34" charset="-122"/>
                <a:cs typeface="Fira Sans" pitchFamily="34" charset="-120"/>
              </a:rPr>
              <a:t>Mengembangkan indikator kinerja yang tepat dan dapat diukur merupakan tantangan tersendiri.</a:t>
            </a:r>
            <a:endParaRPr lang="en-US" sz="1540" dirty="0"/>
          </a:p>
        </p:txBody>
      </p:sp>
      <p:sp>
        <p:nvSpPr>
          <p:cNvPr id="18" name="Shape 14"/>
          <p:cNvSpPr/>
          <p:nvPr/>
        </p:nvSpPr>
        <p:spPr>
          <a:xfrm>
            <a:off x="6684407" y="6216313"/>
            <a:ext cx="684609" cy="24408"/>
          </a:xfrm>
          <a:prstGeom prst="roundRect">
            <a:avLst>
              <a:gd name="adj" fmla="val 144268"/>
            </a:avLst>
          </a:prstGeom>
          <a:solidFill>
            <a:srgbClr val="474748"/>
          </a:solidFill>
          <a:ln/>
        </p:spPr>
      </p:sp>
      <p:sp>
        <p:nvSpPr>
          <p:cNvPr id="19" name="Shape 15"/>
          <p:cNvSpPr/>
          <p:nvPr/>
        </p:nvSpPr>
        <p:spPr>
          <a:xfrm>
            <a:off x="6244352" y="6008489"/>
            <a:ext cx="440055" cy="440055"/>
          </a:xfrm>
          <a:prstGeom prst="roundRect">
            <a:avLst>
              <a:gd name="adj" fmla="val 8002"/>
            </a:avLst>
          </a:prstGeom>
          <a:solidFill>
            <a:srgbClr val="2E2E2F"/>
          </a:solidFill>
          <a:ln/>
        </p:spPr>
      </p:sp>
      <p:sp>
        <p:nvSpPr>
          <p:cNvPr id="20" name="Text 16"/>
          <p:cNvSpPr/>
          <p:nvPr/>
        </p:nvSpPr>
        <p:spPr>
          <a:xfrm>
            <a:off x="6380678" y="6081713"/>
            <a:ext cx="167283" cy="293489"/>
          </a:xfrm>
          <a:prstGeom prst="rect">
            <a:avLst/>
          </a:prstGeom>
          <a:noFill/>
          <a:ln/>
        </p:spPr>
        <p:txBody>
          <a:bodyPr wrap="none" rtlCol="0" anchor="t"/>
          <a:lstStyle/>
          <a:p>
            <a:pPr marL="0" indent="0" algn="ctr">
              <a:lnSpc>
                <a:spcPts val="2311"/>
              </a:lnSpc>
              <a:buNone/>
            </a:pPr>
            <a:r>
              <a:rPr lang="en-US" sz="2311" kern="0" spc="-69" dirty="0">
                <a:solidFill>
                  <a:srgbClr val="E0D6DE"/>
                </a:solidFill>
                <a:latin typeface="Fira Mono" pitchFamily="34" charset="0"/>
                <a:ea typeface="Fira Mono" pitchFamily="34" charset="-122"/>
                <a:cs typeface="Fira Mono" pitchFamily="34" charset="-120"/>
              </a:rPr>
              <a:t>3</a:t>
            </a:r>
            <a:endParaRPr lang="en-US" sz="2311" dirty="0"/>
          </a:p>
        </p:txBody>
      </p:sp>
      <p:sp>
        <p:nvSpPr>
          <p:cNvPr id="21" name="Text 17"/>
          <p:cNvSpPr/>
          <p:nvPr/>
        </p:nvSpPr>
        <p:spPr>
          <a:xfrm>
            <a:off x="7540228" y="5984081"/>
            <a:ext cx="2647236" cy="305633"/>
          </a:xfrm>
          <a:prstGeom prst="rect">
            <a:avLst/>
          </a:prstGeom>
          <a:noFill/>
          <a:ln/>
        </p:spPr>
        <p:txBody>
          <a:bodyPr wrap="none" rtlCol="0" anchor="t"/>
          <a:lstStyle/>
          <a:p>
            <a:pPr marL="0" indent="0" algn="l">
              <a:lnSpc>
                <a:spcPts val="2407"/>
              </a:lnSpc>
              <a:buNone/>
            </a:pPr>
            <a:r>
              <a:rPr lang="en-US" sz="1925" kern="0" spc="-58" dirty="0">
                <a:solidFill>
                  <a:srgbClr val="E0D6DE"/>
                </a:solidFill>
                <a:latin typeface="Fira Mono" pitchFamily="34" charset="0"/>
                <a:ea typeface="Fira Mono" pitchFamily="34" charset="-122"/>
                <a:cs typeface="Fira Mono" pitchFamily="34" charset="-120"/>
              </a:rPr>
              <a:t>Sumber Daya Manusia</a:t>
            </a:r>
            <a:endParaRPr lang="en-US" sz="1925" dirty="0"/>
          </a:p>
        </p:txBody>
      </p:sp>
      <p:sp>
        <p:nvSpPr>
          <p:cNvPr id="22" name="Text 18"/>
          <p:cNvSpPr/>
          <p:nvPr/>
        </p:nvSpPr>
        <p:spPr>
          <a:xfrm>
            <a:off x="7540228" y="6406991"/>
            <a:ext cx="6405563" cy="625793"/>
          </a:xfrm>
          <a:prstGeom prst="rect">
            <a:avLst/>
          </a:prstGeom>
          <a:noFill/>
          <a:ln/>
        </p:spPr>
        <p:txBody>
          <a:bodyPr wrap="square" rtlCol="0" anchor="t"/>
          <a:lstStyle/>
          <a:p>
            <a:pPr marL="0" indent="0" algn="l">
              <a:lnSpc>
                <a:spcPts val="2465"/>
              </a:lnSpc>
              <a:buNone/>
            </a:pPr>
            <a:r>
              <a:rPr lang="en-US" sz="1540" kern="0" spc="-31" dirty="0">
                <a:solidFill>
                  <a:srgbClr val="E0D6DE"/>
                </a:solidFill>
                <a:latin typeface="Fira Sans" pitchFamily="34" charset="0"/>
                <a:ea typeface="Fira Sans" pitchFamily="34" charset="-122"/>
                <a:cs typeface="Fira Sans" pitchFamily="34" charset="-120"/>
              </a:rPr>
              <a:t>Kemampuan SDM yang belum memadai dapat menjadi hambatan dalam penerapan akuntabilitas.</a:t>
            </a:r>
            <a:endParaRPr lang="en-US" sz="154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324017"/>
          </a:xfrm>
          <a:prstGeom prst="rect">
            <a:avLst/>
          </a:prstGeom>
          <a:solidFill>
            <a:srgbClr val="0F0F10"/>
          </a:solidFill>
          <a:ln/>
        </p:spPr>
      </p:sp>
      <p:pic>
        <p:nvPicPr>
          <p:cNvPr id="4" name="Image 0" descr="preencoded.png"/>
          <p:cNvPicPr>
            <a:picLocks noChangeAspect="1"/>
          </p:cNvPicPr>
          <p:nvPr/>
        </p:nvPicPr>
        <p:blipFill>
          <a:blip r:embed="rId3"/>
          <a:stretch>
            <a:fillRect/>
          </a:stretch>
        </p:blipFill>
        <p:spPr>
          <a:xfrm>
            <a:off x="9144000" y="0"/>
            <a:ext cx="5486400" cy="8324017"/>
          </a:xfrm>
          <a:prstGeom prst="rect">
            <a:avLst/>
          </a:prstGeom>
        </p:spPr>
      </p:pic>
      <p:pic>
        <p:nvPicPr>
          <p:cNvPr id="5" name="Image 1" descr="preencoded.png"/>
          <p:cNvPicPr>
            <a:picLocks noChangeAspect="1"/>
          </p:cNvPicPr>
          <p:nvPr/>
        </p:nvPicPr>
        <p:blipFill>
          <a:blip r:embed="rId4"/>
          <a:stretch>
            <a:fillRect/>
          </a:stretch>
        </p:blipFill>
        <p:spPr>
          <a:xfrm>
            <a:off x="9359979" y="1933813"/>
            <a:ext cx="5054322" cy="4456271"/>
          </a:xfrm>
          <a:prstGeom prst="rect">
            <a:avLst/>
          </a:prstGeom>
        </p:spPr>
      </p:pic>
      <p:sp>
        <p:nvSpPr>
          <p:cNvPr id="6" name="Text 2"/>
          <p:cNvSpPr/>
          <p:nvPr/>
        </p:nvSpPr>
        <p:spPr>
          <a:xfrm>
            <a:off x="604837" y="475178"/>
            <a:ext cx="6401633" cy="540068"/>
          </a:xfrm>
          <a:prstGeom prst="rect">
            <a:avLst/>
          </a:prstGeom>
          <a:noFill/>
          <a:ln/>
        </p:spPr>
        <p:txBody>
          <a:bodyPr wrap="none" rtlCol="0" anchor="t"/>
          <a:lstStyle/>
          <a:p>
            <a:pPr marL="0" indent="0">
              <a:lnSpc>
                <a:spcPts val="4253"/>
              </a:lnSpc>
              <a:buNone/>
            </a:pPr>
            <a:r>
              <a:rPr lang="en-US" sz="3402" kern="0" spc="-102" dirty="0">
                <a:solidFill>
                  <a:srgbClr val="FBF3FA"/>
                </a:solidFill>
                <a:latin typeface="Fira Mono" pitchFamily="34" charset="0"/>
                <a:ea typeface="Fira Mono" pitchFamily="34" charset="-122"/>
                <a:cs typeface="Fira Mono" pitchFamily="34" charset="-120"/>
              </a:rPr>
              <a:t>Peran Pemangku Kepentingan</a:t>
            </a:r>
            <a:endParaRPr lang="en-US" sz="3402" dirty="0"/>
          </a:p>
        </p:txBody>
      </p:sp>
      <p:pic>
        <p:nvPicPr>
          <p:cNvPr id="7" name="Image 2" descr="preencoded.png"/>
          <p:cNvPicPr>
            <a:picLocks noChangeAspect="1"/>
          </p:cNvPicPr>
          <p:nvPr/>
        </p:nvPicPr>
        <p:blipFill>
          <a:blip r:embed="rId5"/>
          <a:stretch>
            <a:fillRect/>
          </a:stretch>
        </p:blipFill>
        <p:spPr>
          <a:xfrm>
            <a:off x="604837" y="1274445"/>
            <a:ext cx="431959" cy="431959"/>
          </a:xfrm>
          <a:prstGeom prst="rect">
            <a:avLst/>
          </a:prstGeom>
        </p:spPr>
      </p:pic>
      <p:sp>
        <p:nvSpPr>
          <p:cNvPr id="8" name="Text 3"/>
          <p:cNvSpPr/>
          <p:nvPr/>
        </p:nvSpPr>
        <p:spPr>
          <a:xfrm>
            <a:off x="604837" y="1879163"/>
            <a:ext cx="2160270" cy="269915"/>
          </a:xfrm>
          <a:prstGeom prst="rect">
            <a:avLst/>
          </a:prstGeom>
          <a:noFill/>
          <a:ln/>
        </p:spPr>
        <p:txBody>
          <a:bodyPr wrap="none" rtlCol="0" anchor="t"/>
          <a:lstStyle/>
          <a:p>
            <a:pPr marL="0" indent="0" algn="l">
              <a:lnSpc>
                <a:spcPts val="2126"/>
              </a:lnSpc>
              <a:buNone/>
            </a:pPr>
            <a:r>
              <a:rPr lang="en-US" sz="1701" kern="0" spc="-51" dirty="0">
                <a:solidFill>
                  <a:srgbClr val="E0D6DE"/>
                </a:solidFill>
                <a:latin typeface="Fira Mono" pitchFamily="34" charset="0"/>
                <a:ea typeface="Fira Mono" pitchFamily="34" charset="-122"/>
                <a:cs typeface="Fira Mono" pitchFamily="34" charset="-120"/>
              </a:rPr>
              <a:t>Pemerintah</a:t>
            </a:r>
            <a:endParaRPr lang="en-US" sz="1701" dirty="0"/>
          </a:p>
        </p:txBody>
      </p:sp>
      <p:sp>
        <p:nvSpPr>
          <p:cNvPr id="9" name="Text 4"/>
          <p:cNvSpPr/>
          <p:nvPr/>
        </p:nvSpPr>
        <p:spPr>
          <a:xfrm>
            <a:off x="604837" y="2252663"/>
            <a:ext cx="7934325" cy="276582"/>
          </a:xfrm>
          <a:prstGeom prst="rect">
            <a:avLst/>
          </a:prstGeom>
          <a:noFill/>
          <a:ln/>
        </p:spPr>
        <p:txBody>
          <a:bodyPr wrap="none" rtlCol="0" anchor="t"/>
          <a:lstStyle/>
          <a:p>
            <a:pPr marL="0" indent="0" algn="l">
              <a:lnSpc>
                <a:spcPts val="2177"/>
              </a:lnSpc>
              <a:buNone/>
            </a:pPr>
            <a:r>
              <a:rPr lang="en-US" sz="1361" kern="0" spc="-27" dirty="0">
                <a:solidFill>
                  <a:srgbClr val="E0D6DE"/>
                </a:solidFill>
                <a:latin typeface="Fira Sans" pitchFamily="34" charset="0"/>
                <a:ea typeface="Fira Sans" pitchFamily="34" charset="-122"/>
                <a:cs typeface="Fira Sans" pitchFamily="34" charset="-120"/>
              </a:rPr>
              <a:t>Menetapkan kebijakan dan regulasi terkait akuntabilitas kinerja.</a:t>
            </a:r>
            <a:endParaRPr lang="en-US" sz="1361" dirty="0"/>
          </a:p>
        </p:txBody>
      </p:sp>
      <p:pic>
        <p:nvPicPr>
          <p:cNvPr id="10" name="Image 3" descr="preencoded.png"/>
          <p:cNvPicPr>
            <a:picLocks noChangeAspect="1"/>
          </p:cNvPicPr>
          <p:nvPr/>
        </p:nvPicPr>
        <p:blipFill>
          <a:blip r:embed="rId6"/>
          <a:stretch>
            <a:fillRect/>
          </a:stretch>
        </p:blipFill>
        <p:spPr>
          <a:xfrm>
            <a:off x="604837" y="3047643"/>
            <a:ext cx="431959" cy="431959"/>
          </a:xfrm>
          <a:prstGeom prst="rect">
            <a:avLst/>
          </a:prstGeom>
        </p:spPr>
      </p:pic>
      <p:sp>
        <p:nvSpPr>
          <p:cNvPr id="11" name="Text 5"/>
          <p:cNvSpPr/>
          <p:nvPr/>
        </p:nvSpPr>
        <p:spPr>
          <a:xfrm>
            <a:off x="604837" y="3652361"/>
            <a:ext cx="2160270" cy="269915"/>
          </a:xfrm>
          <a:prstGeom prst="rect">
            <a:avLst/>
          </a:prstGeom>
          <a:noFill/>
          <a:ln/>
        </p:spPr>
        <p:txBody>
          <a:bodyPr wrap="none" rtlCol="0" anchor="t"/>
          <a:lstStyle/>
          <a:p>
            <a:pPr marL="0" indent="0" algn="l">
              <a:lnSpc>
                <a:spcPts val="2126"/>
              </a:lnSpc>
              <a:buNone/>
            </a:pPr>
            <a:r>
              <a:rPr lang="en-US" sz="1701" kern="0" spc="-51" dirty="0">
                <a:solidFill>
                  <a:srgbClr val="E0D6DE"/>
                </a:solidFill>
                <a:latin typeface="Fira Mono" pitchFamily="34" charset="0"/>
                <a:ea typeface="Fira Mono" pitchFamily="34" charset="-122"/>
                <a:cs typeface="Fira Mono" pitchFamily="34" charset="-120"/>
              </a:rPr>
              <a:t>Manajemen</a:t>
            </a:r>
            <a:endParaRPr lang="en-US" sz="1701" dirty="0"/>
          </a:p>
        </p:txBody>
      </p:sp>
      <p:sp>
        <p:nvSpPr>
          <p:cNvPr id="12" name="Text 6"/>
          <p:cNvSpPr/>
          <p:nvPr/>
        </p:nvSpPr>
        <p:spPr>
          <a:xfrm>
            <a:off x="604837" y="4025860"/>
            <a:ext cx="7934325" cy="276582"/>
          </a:xfrm>
          <a:prstGeom prst="rect">
            <a:avLst/>
          </a:prstGeom>
          <a:noFill/>
          <a:ln/>
        </p:spPr>
        <p:txBody>
          <a:bodyPr wrap="none" rtlCol="0" anchor="t"/>
          <a:lstStyle/>
          <a:p>
            <a:pPr marL="0" indent="0" algn="l">
              <a:lnSpc>
                <a:spcPts val="2177"/>
              </a:lnSpc>
              <a:buNone/>
            </a:pPr>
            <a:r>
              <a:rPr lang="en-US" sz="1361" kern="0" spc="-27" dirty="0">
                <a:solidFill>
                  <a:srgbClr val="E0D6DE"/>
                </a:solidFill>
                <a:latin typeface="Fira Sans" pitchFamily="34" charset="0"/>
                <a:ea typeface="Fira Sans" pitchFamily="34" charset="-122"/>
                <a:cs typeface="Fira Sans" pitchFamily="34" charset="-120"/>
              </a:rPr>
              <a:t>Mengimplementasikan dan membudayakan akuntabilitas kinerja.</a:t>
            </a:r>
            <a:endParaRPr lang="en-US" sz="1361" dirty="0"/>
          </a:p>
        </p:txBody>
      </p:sp>
      <p:pic>
        <p:nvPicPr>
          <p:cNvPr id="13" name="Image 4" descr="preencoded.png"/>
          <p:cNvPicPr>
            <a:picLocks noChangeAspect="1"/>
          </p:cNvPicPr>
          <p:nvPr/>
        </p:nvPicPr>
        <p:blipFill>
          <a:blip r:embed="rId7"/>
          <a:stretch>
            <a:fillRect/>
          </a:stretch>
        </p:blipFill>
        <p:spPr>
          <a:xfrm>
            <a:off x="604837" y="4820841"/>
            <a:ext cx="431959" cy="431959"/>
          </a:xfrm>
          <a:prstGeom prst="rect">
            <a:avLst/>
          </a:prstGeom>
        </p:spPr>
      </p:pic>
      <p:sp>
        <p:nvSpPr>
          <p:cNvPr id="14" name="Text 7"/>
          <p:cNvSpPr/>
          <p:nvPr/>
        </p:nvSpPr>
        <p:spPr>
          <a:xfrm>
            <a:off x="604837" y="5425559"/>
            <a:ext cx="2160270" cy="269915"/>
          </a:xfrm>
          <a:prstGeom prst="rect">
            <a:avLst/>
          </a:prstGeom>
          <a:noFill/>
          <a:ln/>
        </p:spPr>
        <p:txBody>
          <a:bodyPr wrap="none" rtlCol="0" anchor="t"/>
          <a:lstStyle/>
          <a:p>
            <a:pPr marL="0" indent="0" algn="l">
              <a:lnSpc>
                <a:spcPts val="2126"/>
              </a:lnSpc>
              <a:buNone/>
            </a:pPr>
            <a:r>
              <a:rPr lang="en-US" sz="1701" kern="0" spc="-51" dirty="0">
                <a:solidFill>
                  <a:srgbClr val="E0D6DE"/>
                </a:solidFill>
                <a:latin typeface="Fira Mono" pitchFamily="34" charset="0"/>
                <a:ea typeface="Fira Mono" pitchFamily="34" charset="-122"/>
                <a:cs typeface="Fira Mono" pitchFamily="34" charset="-120"/>
              </a:rPr>
              <a:t>Masyarakat</a:t>
            </a:r>
            <a:endParaRPr lang="en-US" sz="1701" dirty="0"/>
          </a:p>
        </p:txBody>
      </p:sp>
      <p:sp>
        <p:nvSpPr>
          <p:cNvPr id="15" name="Text 8"/>
          <p:cNvSpPr/>
          <p:nvPr/>
        </p:nvSpPr>
        <p:spPr>
          <a:xfrm>
            <a:off x="604837" y="5799058"/>
            <a:ext cx="7934325" cy="276582"/>
          </a:xfrm>
          <a:prstGeom prst="rect">
            <a:avLst/>
          </a:prstGeom>
          <a:noFill/>
          <a:ln/>
        </p:spPr>
        <p:txBody>
          <a:bodyPr wrap="none" rtlCol="0" anchor="t"/>
          <a:lstStyle/>
          <a:p>
            <a:pPr marL="0" indent="0" algn="l">
              <a:lnSpc>
                <a:spcPts val="2177"/>
              </a:lnSpc>
              <a:buNone/>
            </a:pPr>
            <a:r>
              <a:rPr lang="en-US" sz="1361" kern="0" spc="-27" dirty="0">
                <a:solidFill>
                  <a:srgbClr val="E0D6DE"/>
                </a:solidFill>
                <a:latin typeface="Fira Sans" pitchFamily="34" charset="0"/>
                <a:ea typeface="Fira Sans" pitchFamily="34" charset="-122"/>
                <a:cs typeface="Fira Sans" pitchFamily="34" charset="-120"/>
              </a:rPr>
              <a:t>Berperan sebagai pengawas dan penerima manfaat akuntabilitas kinerja.</a:t>
            </a:r>
            <a:endParaRPr lang="en-US" sz="1361" dirty="0"/>
          </a:p>
        </p:txBody>
      </p:sp>
      <p:pic>
        <p:nvPicPr>
          <p:cNvPr id="16" name="Image 5" descr="preencoded.png"/>
          <p:cNvPicPr>
            <a:picLocks noChangeAspect="1"/>
          </p:cNvPicPr>
          <p:nvPr/>
        </p:nvPicPr>
        <p:blipFill>
          <a:blip r:embed="rId8"/>
          <a:stretch>
            <a:fillRect/>
          </a:stretch>
        </p:blipFill>
        <p:spPr>
          <a:xfrm>
            <a:off x="604837" y="6594038"/>
            <a:ext cx="431959" cy="431959"/>
          </a:xfrm>
          <a:prstGeom prst="rect">
            <a:avLst/>
          </a:prstGeom>
        </p:spPr>
      </p:pic>
      <p:sp>
        <p:nvSpPr>
          <p:cNvPr id="17" name="Text 9"/>
          <p:cNvSpPr/>
          <p:nvPr/>
        </p:nvSpPr>
        <p:spPr>
          <a:xfrm>
            <a:off x="604837" y="7198757"/>
            <a:ext cx="2160270" cy="269915"/>
          </a:xfrm>
          <a:prstGeom prst="rect">
            <a:avLst/>
          </a:prstGeom>
          <a:noFill/>
          <a:ln/>
        </p:spPr>
        <p:txBody>
          <a:bodyPr wrap="none" rtlCol="0" anchor="t"/>
          <a:lstStyle/>
          <a:p>
            <a:pPr marL="0" indent="0" algn="l">
              <a:lnSpc>
                <a:spcPts val="2126"/>
              </a:lnSpc>
              <a:buNone/>
            </a:pPr>
            <a:r>
              <a:rPr lang="en-US" sz="1701" kern="0" spc="-51" dirty="0">
                <a:solidFill>
                  <a:srgbClr val="E0D6DE"/>
                </a:solidFill>
                <a:latin typeface="Fira Mono" pitchFamily="34" charset="0"/>
                <a:ea typeface="Fira Mono" pitchFamily="34" charset="-122"/>
                <a:cs typeface="Fira Mono" pitchFamily="34" charset="-120"/>
              </a:rPr>
              <a:t>Auditor</a:t>
            </a:r>
            <a:endParaRPr lang="en-US" sz="1701" dirty="0"/>
          </a:p>
        </p:txBody>
      </p:sp>
      <p:sp>
        <p:nvSpPr>
          <p:cNvPr id="18" name="Text 10"/>
          <p:cNvSpPr/>
          <p:nvPr/>
        </p:nvSpPr>
        <p:spPr>
          <a:xfrm>
            <a:off x="604837" y="7572256"/>
            <a:ext cx="7934325" cy="276582"/>
          </a:xfrm>
          <a:prstGeom prst="rect">
            <a:avLst/>
          </a:prstGeom>
          <a:noFill/>
          <a:ln/>
        </p:spPr>
        <p:txBody>
          <a:bodyPr wrap="none" rtlCol="0" anchor="t"/>
          <a:lstStyle/>
          <a:p>
            <a:pPr marL="0" indent="0" algn="l">
              <a:lnSpc>
                <a:spcPts val="2177"/>
              </a:lnSpc>
              <a:buNone/>
            </a:pPr>
            <a:r>
              <a:rPr lang="en-US" sz="1361" kern="0" spc="-27" dirty="0">
                <a:solidFill>
                  <a:srgbClr val="E0D6DE"/>
                </a:solidFill>
                <a:latin typeface="Fira Sans" pitchFamily="34" charset="0"/>
                <a:ea typeface="Fira Sans" pitchFamily="34" charset="-122"/>
                <a:cs typeface="Fira Sans" pitchFamily="34" charset="-120"/>
              </a:rPr>
              <a:t>Melakukan audit untuk memastikan akuntabilitas kinerja yang baik.</a:t>
            </a:r>
            <a:endParaRPr lang="en-US" sz="136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359979" y="1444347"/>
            <a:ext cx="5054322" cy="5340787"/>
          </a:xfrm>
          <a:prstGeom prst="rect">
            <a:avLst/>
          </a:prstGeom>
        </p:spPr>
      </p:pic>
      <p:sp>
        <p:nvSpPr>
          <p:cNvPr id="6" name="Text 2"/>
          <p:cNvSpPr/>
          <p:nvPr/>
        </p:nvSpPr>
        <p:spPr>
          <a:xfrm>
            <a:off x="604837" y="679966"/>
            <a:ext cx="7934325" cy="1080135"/>
          </a:xfrm>
          <a:prstGeom prst="rect">
            <a:avLst/>
          </a:prstGeom>
          <a:noFill/>
          <a:ln/>
        </p:spPr>
        <p:txBody>
          <a:bodyPr wrap="square" rtlCol="0" anchor="t"/>
          <a:lstStyle/>
          <a:p>
            <a:pPr marL="0" indent="0">
              <a:lnSpc>
                <a:spcPts val="4253"/>
              </a:lnSpc>
              <a:buNone/>
            </a:pPr>
            <a:r>
              <a:rPr lang="en-US" sz="3402" kern="0" spc="-102" dirty="0">
                <a:solidFill>
                  <a:srgbClr val="FBF3FA"/>
                </a:solidFill>
                <a:latin typeface="Fira Mono" pitchFamily="34" charset="0"/>
                <a:ea typeface="Fira Mono" pitchFamily="34" charset="-122"/>
                <a:cs typeface="Fira Mono" pitchFamily="34" charset="-120"/>
              </a:rPr>
              <a:t>Langkah-langkah Penerapan Akuntabilitas Kinerja</a:t>
            </a:r>
            <a:endParaRPr lang="en-US" sz="3402" dirty="0"/>
          </a:p>
        </p:txBody>
      </p:sp>
      <p:pic>
        <p:nvPicPr>
          <p:cNvPr id="7" name="Image 2" descr="preencoded.png"/>
          <p:cNvPicPr>
            <a:picLocks noChangeAspect="1"/>
          </p:cNvPicPr>
          <p:nvPr/>
        </p:nvPicPr>
        <p:blipFill>
          <a:blip r:embed="rId5"/>
          <a:stretch>
            <a:fillRect/>
          </a:stretch>
        </p:blipFill>
        <p:spPr>
          <a:xfrm>
            <a:off x="604837" y="2019300"/>
            <a:ext cx="864037" cy="1382554"/>
          </a:xfrm>
          <a:prstGeom prst="rect">
            <a:avLst/>
          </a:prstGeom>
        </p:spPr>
      </p:pic>
      <p:sp>
        <p:nvSpPr>
          <p:cNvPr id="8" name="Text 3"/>
          <p:cNvSpPr/>
          <p:nvPr/>
        </p:nvSpPr>
        <p:spPr>
          <a:xfrm>
            <a:off x="1728073" y="2192060"/>
            <a:ext cx="2160270" cy="269915"/>
          </a:xfrm>
          <a:prstGeom prst="rect">
            <a:avLst/>
          </a:prstGeom>
          <a:noFill/>
          <a:ln/>
        </p:spPr>
        <p:txBody>
          <a:bodyPr wrap="none" rtlCol="0" anchor="t"/>
          <a:lstStyle/>
          <a:p>
            <a:pPr marL="0" indent="0" algn="l">
              <a:lnSpc>
                <a:spcPts val="2126"/>
              </a:lnSpc>
              <a:buNone/>
            </a:pPr>
            <a:r>
              <a:rPr lang="en-US" sz="1701" kern="0" spc="-51" dirty="0">
                <a:solidFill>
                  <a:srgbClr val="E0D6DE"/>
                </a:solidFill>
                <a:latin typeface="Fira Mono" pitchFamily="34" charset="0"/>
                <a:ea typeface="Fira Mono" pitchFamily="34" charset="-122"/>
                <a:cs typeface="Fira Mono" pitchFamily="34" charset="-120"/>
              </a:rPr>
              <a:t>Penetapan Tujuan</a:t>
            </a:r>
            <a:endParaRPr lang="en-US" sz="1701" dirty="0"/>
          </a:p>
        </p:txBody>
      </p:sp>
      <p:sp>
        <p:nvSpPr>
          <p:cNvPr id="9" name="Text 4"/>
          <p:cNvSpPr/>
          <p:nvPr/>
        </p:nvSpPr>
        <p:spPr>
          <a:xfrm>
            <a:off x="1728073" y="2565559"/>
            <a:ext cx="6811089" cy="276582"/>
          </a:xfrm>
          <a:prstGeom prst="rect">
            <a:avLst/>
          </a:prstGeom>
          <a:noFill/>
          <a:ln/>
        </p:spPr>
        <p:txBody>
          <a:bodyPr wrap="none" rtlCol="0" anchor="t"/>
          <a:lstStyle/>
          <a:p>
            <a:pPr marL="0" indent="0" algn="l">
              <a:lnSpc>
                <a:spcPts val="2177"/>
              </a:lnSpc>
              <a:buNone/>
            </a:pPr>
            <a:r>
              <a:rPr lang="en-US" sz="1361" kern="0" spc="-27" dirty="0">
                <a:solidFill>
                  <a:srgbClr val="E0D6DE"/>
                </a:solidFill>
                <a:latin typeface="Fira Sans" pitchFamily="34" charset="0"/>
                <a:ea typeface="Fira Sans" pitchFamily="34" charset="-122"/>
                <a:cs typeface="Fira Sans" pitchFamily="34" charset="-120"/>
              </a:rPr>
              <a:t>Menentukan tujuan, sasaran, dan indikator kinerja yang jelas.</a:t>
            </a:r>
            <a:endParaRPr lang="en-US" sz="1361" dirty="0"/>
          </a:p>
        </p:txBody>
      </p:sp>
      <p:pic>
        <p:nvPicPr>
          <p:cNvPr id="10" name="Image 3" descr="preencoded.png"/>
          <p:cNvPicPr>
            <a:picLocks noChangeAspect="1"/>
          </p:cNvPicPr>
          <p:nvPr/>
        </p:nvPicPr>
        <p:blipFill>
          <a:blip r:embed="rId6"/>
          <a:stretch>
            <a:fillRect/>
          </a:stretch>
        </p:blipFill>
        <p:spPr>
          <a:xfrm>
            <a:off x="604837" y="3401854"/>
            <a:ext cx="864037" cy="1382554"/>
          </a:xfrm>
          <a:prstGeom prst="rect">
            <a:avLst/>
          </a:prstGeom>
        </p:spPr>
      </p:pic>
      <p:sp>
        <p:nvSpPr>
          <p:cNvPr id="11" name="Text 5"/>
          <p:cNvSpPr/>
          <p:nvPr/>
        </p:nvSpPr>
        <p:spPr>
          <a:xfrm>
            <a:off x="1728073" y="3574613"/>
            <a:ext cx="2215991" cy="269915"/>
          </a:xfrm>
          <a:prstGeom prst="rect">
            <a:avLst/>
          </a:prstGeom>
          <a:noFill/>
          <a:ln/>
        </p:spPr>
        <p:txBody>
          <a:bodyPr wrap="none" rtlCol="0" anchor="t"/>
          <a:lstStyle/>
          <a:p>
            <a:pPr marL="0" indent="0" algn="l">
              <a:lnSpc>
                <a:spcPts val="2126"/>
              </a:lnSpc>
              <a:buNone/>
            </a:pPr>
            <a:r>
              <a:rPr lang="en-US" sz="1701" kern="0" spc="-51" dirty="0">
                <a:solidFill>
                  <a:srgbClr val="E0D6DE"/>
                </a:solidFill>
                <a:latin typeface="Fira Mono" pitchFamily="34" charset="0"/>
                <a:ea typeface="Fira Mono" pitchFamily="34" charset="-122"/>
                <a:cs typeface="Fira Mono" pitchFamily="34" charset="-120"/>
              </a:rPr>
              <a:t>Pengukuran Kinerja</a:t>
            </a:r>
            <a:endParaRPr lang="en-US" sz="1701" dirty="0"/>
          </a:p>
        </p:txBody>
      </p:sp>
      <p:sp>
        <p:nvSpPr>
          <p:cNvPr id="12" name="Text 6"/>
          <p:cNvSpPr/>
          <p:nvPr/>
        </p:nvSpPr>
        <p:spPr>
          <a:xfrm>
            <a:off x="1728073" y="3948113"/>
            <a:ext cx="6811089" cy="276582"/>
          </a:xfrm>
          <a:prstGeom prst="rect">
            <a:avLst/>
          </a:prstGeom>
          <a:noFill/>
          <a:ln/>
        </p:spPr>
        <p:txBody>
          <a:bodyPr wrap="none" rtlCol="0" anchor="t"/>
          <a:lstStyle/>
          <a:p>
            <a:pPr marL="0" indent="0" algn="l">
              <a:lnSpc>
                <a:spcPts val="2177"/>
              </a:lnSpc>
              <a:buNone/>
            </a:pPr>
            <a:r>
              <a:rPr lang="en-US" sz="1361" kern="0" spc="-27" dirty="0">
                <a:solidFill>
                  <a:srgbClr val="E0D6DE"/>
                </a:solidFill>
                <a:latin typeface="Fira Sans" pitchFamily="34" charset="0"/>
                <a:ea typeface="Fira Sans" pitchFamily="34" charset="-122"/>
                <a:cs typeface="Fira Sans" pitchFamily="34" charset="-120"/>
              </a:rPr>
              <a:t>Mengukur pencapaian target kinerja secara berkala.</a:t>
            </a:r>
            <a:endParaRPr lang="en-US" sz="1361" dirty="0"/>
          </a:p>
        </p:txBody>
      </p:sp>
      <p:pic>
        <p:nvPicPr>
          <p:cNvPr id="13" name="Image 4" descr="preencoded.png"/>
          <p:cNvPicPr>
            <a:picLocks noChangeAspect="1"/>
          </p:cNvPicPr>
          <p:nvPr/>
        </p:nvPicPr>
        <p:blipFill>
          <a:blip r:embed="rId7"/>
          <a:stretch>
            <a:fillRect/>
          </a:stretch>
        </p:blipFill>
        <p:spPr>
          <a:xfrm>
            <a:off x="604837" y="4784408"/>
            <a:ext cx="864037" cy="1382554"/>
          </a:xfrm>
          <a:prstGeom prst="rect">
            <a:avLst/>
          </a:prstGeom>
        </p:spPr>
      </p:pic>
      <p:sp>
        <p:nvSpPr>
          <p:cNvPr id="14" name="Text 7"/>
          <p:cNvSpPr/>
          <p:nvPr/>
        </p:nvSpPr>
        <p:spPr>
          <a:xfrm>
            <a:off x="1728073" y="4957167"/>
            <a:ext cx="2160270" cy="269915"/>
          </a:xfrm>
          <a:prstGeom prst="rect">
            <a:avLst/>
          </a:prstGeom>
          <a:noFill/>
          <a:ln/>
        </p:spPr>
        <p:txBody>
          <a:bodyPr wrap="none" rtlCol="0" anchor="t"/>
          <a:lstStyle/>
          <a:p>
            <a:pPr marL="0" indent="0" algn="l">
              <a:lnSpc>
                <a:spcPts val="2126"/>
              </a:lnSpc>
              <a:buNone/>
            </a:pPr>
            <a:r>
              <a:rPr lang="en-US" sz="1701" kern="0" spc="-51" dirty="0">
                <a:solidFill>
                  <a:srgbClr val="E0D6DE"/>
                </a:solidFill>
                <a:latin typeface="Fira Mono" pitchFamily="34" charset="0"/>
                <a:ea typeface="Fira Mono" pitchFamily="34" charset="-122"/>
                <a:cs typeface="Fira Mono" pitchFamily="34" charset="-120"/>
              </a:rPr>
              <a:t>Pelaporan Kinerja</a:t>
            </a:r>
            <a:endParaRPr lang="en-US" sz="1701" dirty="0"/>
          </a:p>
        </p:txBody>
      </p:sp>
      <p:sp>
        <p:nvSpPr>
          <p:cNvPr id="15" name="Text 8"/>
          <p:cNvSpPr/>
          <p:nvPr/>
        </p:nvSpPr>
        <p:spPr>
          <a:xfrm>
            <a:off x="1728073" y="5330666"/>
            <a:ext cx="6811089" cy="276582"/>
          </a:xfrm>
          <a:prstGeom prst="rect">
            <a:avLst/>
          </a:prstGeom>
          <a:noFill/>
          <a:ln/>
        </p:spPr>
        <p:txBody>
          <a:bodyPr wrap="none" rtlCol="0" anchor="t"/>
          <a:lstStyle/>
          <a:p>
            <a:pPr marL="0" indent="0" algn="l">
              <a:lnSpc>
                <a:spcPts val="2177"/>
              </a:lnSpc>
              <a:buNone/>
            </a:pPr>
            <a:r>
              <a:rPr lang="en-US" sz="1361" kern="0" spc="-27" dirty="0">
                <a:solidFill>
                  <a:srgbClr val="E0D6DE"/>
                </a:solidFill>
                <a:latin typeface="Fira Sans" pitchFamily="34" charset="0"/>
                <a:ea typeface="Fira Sans" pitchFamily="34" charset="-122"/>
                <a:cs typeface="Fira Sans" pitchFamily="34" charset="-120"/>
              </a:rPr>
              <a:t>Menyusun dan menyampaikan laporan kinerja secara transparan.</a:t>
            </a:r>
            <a:endParaRPr lang="en-US" sz="1361" dirty="0"/>
          </a:p>
        </p:txBody>
      </p:sp>
      <p:pic>
        <p:nvPicPr>
          <p:cNvPr id="16" name="Image 5" descr="preencoded.png"/>
          <p:cNvPicPr>
            <a:picLocks noChangeAspect="1"/>
          </p:cNvPicPr>
          <p:nvPr/>
        </p:nvPicPr>
        <p:blipFill>
          <a:blip r:embed="rId8"/>
          <a:stretch>
            <a:fillRect/>
          </a:stretch>
        </p:blipFill>
        <p:spPr>
          <a:xfrm>
            <a:off x="604837" y="6166961"/>
            <a:ext cx="864037" cy="1382554"/>
          </a:xfrm>
          <a:prstGeom prst="rect">
            <a:avLst/>
          </a:prstGeom>
        </p:spPr>
      </p:pic>
      <p:sp>
        <p:nvSpPr>
          <p:cNvPr id="17" name="Text 9"/>
          <p:cNvSpPr/>
          <p:nvPr/>
        </p:nvSpPr>
        <p:spPr>
          <a:xfrm>
            <a:off x="1728073" y="6339721"/>
            <a:ext cx="3200876" cy="269915"/>
          </a:xfrm>
          <a:prstGeom prst="rect">
            <a:avLst/>
          </a:prstGeom>
          <a:noFill/>
          <a:ln/>
        </p:spPr>
        <p:txBody>
          <a:bodyPr wrap="none" rtlCol="0" anchor="t"/>
          <a:lstStyle/>
          <a:p>
            <a:pPr marL="0" indent="0" algn="l">
              <a:lnSpc>
                <a:spcPts val="2126"/>
              </a:lnSpc>
              <a:buNone/>
            </a:pPr>
            <a:r>
              <a:rPr lang="en-US" sz="1701" kern="0" spc="-51" dirty="0">
                <a:solidFill>
                  <a:srgbClr val="E0D6DE"/>
                </a:solidFill>
                <a:latin typeface="Fira Mono" pitchFamily="34" charset="0"/>
                <a:ea typeface="Fira Mono" pitchFamily="34" charset="-122"/>
                <a:cs typeface="Fira Mono" pitchFamily="34" charset="-120"/>
              </a:rPr>
              <a:t>Evaluasi dan Tindak Lanjut</a:t>
            </a:r>
            <a:endParaRPr lang="en-US" sz="1701" dirty="0"/>
          </a:p>
        </p:txBody>
      </p:sp>
      <p:sp>
        <p:nvSpPr>
          <p:cNvPr id="18" name="Text 10"/>
          <p:cNvSpPr/>
          <p:nvPr/>
        </p:nvSpPr>
        <p:spPr>
          <a:xfrm>
            <a:off x="1728073" y="6713220"/>
            <a:ext cx="6811089" cy="276582"/>
          </a:xfrm>
          <a:prstGeom prst="rect">
            <a:avLst/>
          </a:prstGeom>
          <a:noFill/>
          <a:ln/>
        </p:spPr>
        <p:txBody>
          <a:bodyPr wrap="none" rtlCol="0" anchor="t"/>
          <a:lstStyle/>
          <a:p>
            <a:pPr marL="0" indent="0" algn="l">
              <a:lnSpc>
                <a:spcPts val="2177"/>
              </a:lnSpc>
              <a:buNone/>
            </a:pPr>
            <a:r>
              <a:rPr lang="en-US" sz="1361" kern="0" spc="-27" dirty="0">
                <a:solidFill>
                  <a:srgbClr val="E0D6DE"/>
                </a:solidFill>
                <a:latin typeface="Fira Sans" pitchFamily="34" charset="0"/>
                <a:ea typeface="Fira Sans" pitchFamily="34" charset="-122"/>
                <a:cs typeface="Fira Sans" pitchFamily="34" charset="-120"/>
              </a:rPr>
              <a:t>Melakukan evaluasi dan tindak lanjut untuk perbaikan berkelanjutan.</a:t>
            </a:r>
            <a:endParaRPr lang="en-US" sz="136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308729" y="2493764"/>
            <a:ext cx="4868942" cy="3241953"/>
          </a:xfrm>
          <a:prstGeom prst="rect">
            <a:avLst/>
          </a:prstGeom>
        </p:spPr>
      </p:pic>
      <p:sp>
        <p:nvSpPr>
          <p:cNvPr id="6" name="Text 2"/>
          <p:cNvSpPr/>
          <p:nvPr/>
        </p:nvSpPr>
        <p:spPr>
          <a:xfrm>
            <a:off x="6350437" y="846534"/>
            <a:ext cx="7415927" cy="1543050"/>
          </a:xfrm>
          <a:prstGeom prst="rect">
            <a:avLst/>
          </a:prstGeom>
          <a:noFill/>
          <a:ln/>
        </p:spPr>
        <p:txBody>
          <a:bodyPr wrap="square" rtlCol="0" anchor="t"/>
          <a:lstStyle/>
          <a:p>
            <a:pPr marL="0" indent="0">
              <a:lnSpc>
                <a:spcPts val="6075"/>
              </a:lnSpc>
              <a:buNone/>
            </a:pPr>
            <a:r>
              <a:rPr lang="en-US" sz="4860" kern="0" spc="-146" dirty="0">
                <a:solidFill>
                  <a:srgbClr val="FBF3FA"/>
                </a:solidFill>
                <a:latin typeface="Fira Mono" pitchFamily="34" charset="0"/>
                <a:ea typeface="Fira Mono" pitchFamily="34" charset="-122"/>
                <a:cs typeface="Fira Mono" pitchFamily="34" charset="-120"/>
              </a:rPr>
              <a:t>Kesimpulan dan Rekomendasi</a:t>
            </a:r>
            <a:endParaRPr lang="en-US" sz="4860" dirty="0"/>
          </a:p>
        </p:txBody>
      </p:sp>
      <p:sp>
        <p:nvSpPr>
          <p:cNvPr id="7" name="Text 3"/>
          <p:cNvSpPr/>
          <p:nvPr/>
        </p:nvSpPr>
        <p:spPr>
          <a:xfrm>
            <a:off x="6350437" y="2759869"/>
            <a:ext cx="7415927" cy="2370296"/>
          </a:xfrm>
          <a:prstGeom prst="rect">
            <a:avLst/>
          </a:prstGeom>
          <a:noFill/>
          <a:ln/>
        </p:spPr>
        <p:txBody>
          <a:bodyPr wrap="square" rtlCol="0" anchor="t"/>
          <a:lstStyle/>
          <a:p>
            <a:pPr marL="0" indent="0">
              <a:lnSpc>
                <a:spcPts val="3110"/>
              </a:lnSpc>
              <a:buNone/>
            </a:pPr>
            <a:r>
              <a:rPr lang="en-US" sz="1944" kern="0" spc="-39" dirty="0">
                <a:solidFill>
                  <a:srgbClr val="E0D6DE"/>
                </a:solidFill>
                <a:latin typeface="Fira Sans" pitchFamily="34" charset="0"/>
                <a:ea typeface="Fira Sans" pitchFamily="34" charset="-122"/>
                <a:cs typeface="Fira Sans" pitchFamily="34" charset="-120"/>
              </a:rPr>
              <a:t>Akuntabilitas kinerja menjadi kunci bagi BUMN, BUMD, dan BUMDes untuk mempertanggungjawabkan kinerjanya secara transparan dan profesional. Penerapan akuntabilitas kinerja yang efektif dapat meningkatkan kepercayaan publik, mendorong efektivitas pengelolaan, dan mendukung penggunaan dana publik yang optimal.</a:t>
            </a:r>
            <a:endParaRPr lang="en-US" sz="1944" dirty="0"/>
          </a:p>
        </p:txBody>
      </p:sp>
      <p:sp>
        <p:nvSpPr>
          <p:cNvPr id="8" name="Text 4"/>
          <p:cNvSpPr/>
          <p:nvPr/>
        </p:nvSpPr>
        <p:spPr>
          <a:xfrm>
            <a:off x="6350437" y="5407819"/>
            <a:ext cx="7415927" cy="1975247"/>
          </a:xfrm>
          <a:prstGeom prst="rect">
            <a:avLst/>
          </a:prstGeom>
          <a:noFill/>
          <a:ln/>
        </p:spPr>
        <p:txBody>
          <a:bodyPr wrap="square" rtlCol="0" anchor="t"/>
          <a:lstStyle/>
          <a:p>
            <a:pPr marL="0" indent="0">
              <a:lnSpc>
                <a:spcPts val="3110"/>
              </a:lnSpc>
              <a:buNone/>
            </a:pPr>
            <a:r>
              <a:rPr lang="en-US" sz="1944" kern="0" spc="-39" dirty="0">
                <a:solidFill>
                  <a:srgbClr val="E0D6DE"/>
                </a:solidFill>
                <a:latin typeface="Fira Sans" pitchFamily="34" charset="0"/>
                <a:ea typeface="Fira Sans" pitchFamily="34" charset="-122"/>
                <a:cs typeface="Fira Sans" pitchFamily="34" charset="-120"/>
              </a:rPr>
              <a:t>Rekomendasi utama adalah memperkuat komitmen manajemen, mengembangkan sistem pengukuran kinerja yang tepat, meningkatkan kapasitas SDM, serta memaksimalkan peran pemangku kepentingan dalam mendukung akuntabilitas kinerja BUMN, BUMD, dan BUMDes.</a:t>
            </a:r>
            <a:endParaRPr lang="en-US" sz="1944"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436</Words>
  <Application>Microsoft Office PowerPoint</Application>
  <PresentationFormat>Custom</PresentationFormat>
  <Paragraphs>70</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USER</cp:lastModifiedBy>
  <cp:revision>2</cp:revision>
  <dcterms:created xsi:type="dcterms:W3CDTF">2024-07-19T06:15:03Z</dcterms:created>
  <dcterms:modified xsi:type="dcterms:W3CDTF">2024-07-19T06:29:00Z</dcterms:modified>
</cp:coreProperties>
</file>