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60" r:id="rId5"/>
    <p:sldId id="262" r:id="rId6"/>
    <p:sldId id="261" r:id="rId7"/>
    <p:sldId id="280" r:id="rId8"/>
    <p:sldId id="263" r:id="rId9"/>
    <p:sldId id="264" r:id="rId10"/>
    <p:sldId id="265" r:id="rId11"/>
    <p:sldId id="257" r:id="rId12"/>
    <p:sldId id="266" r:id="rId13"/>
    <p:sldId id="267" r:id="rId14"/>
    <p:sldId id="268" r:id="rId15"/>
    <p:sldId id="273" r:id="rId16"/>
    <p:sldId id="274" r:id="rId17"/>
    <p:sldId id="275" r:id="rId18"/>
    <p:sldId id="276" r:id="rId19"/>
    <p:sldId id="277" r:id="rId20"/>
    <p:sldId id="278" r:id="rId21"/>
    <p:sldId id="281" r:id="rId22"/>
    <p:sldId id="269" r:id="rId23"/>
    <p:sldId id="271" r:id="rId24"/>
    <p:sldId id="270" r:id="rId25"/>
    <p:sldId id="272" r:id="rId26"/>
    <p:sldId id="279"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39EBD-16FC-442C-8303-162AF1E6CC8E}" type="datetimeFigureOut">
              <a:rPr lang="id-ID" smtClean="0"/>
              <a:pPr/>
              <a:t>04/12/2016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74C15-D59F-48D1-B523-E16079521AEE}" type="slidenum">
              <a:rPr lang="id-ID" smtClean="0"/>
              <a:pPr/>
              <a:t>‹#›</a:t>
            </a:fld>
            <a:endParaRPr lang="id-ID"/>
          </a:p>
        </p:txBody>
      </p:sp>
    </p:spTree>
    <p:extLst>
      <p:ext uri="{BB962C8B-B14F-4D97-AF65-F5344CB8AC3E}">
        <p14:creationId xmlns:p14="http://schemas.microsoft.com/office/powerpoint/2010/main" val="202650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63274C15-D59F-48D1-B523-E16079521AEE}" type="slidenum">
              <a:rPr lang="id-ID" smtClean="0"/>
              <a:pPr/>
              <a:t>24</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4337C-3E83-45D5-80CD-26DDBDC56204}" type="datetimeFigureOut">
              <a:rPr lang="id-ID" smtClean="0"/>
              <a:pPr/>
              <a:t>04/12/2016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74FEA2-5435-418D-8155-735EA23F4F0E}"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4337C-3E83-45D5-80CD-26DDBDC56204}" type="datetimeFigureOut">
              <a:rPr lang="id-ID" smtClean="0"/>
              <a:pPr/>
              <a:t>04/12/2016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4FEA2-5435-418D-8155-735EA23F4F0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ideo" Target="file:///D:\Tugas%20Kuliah\Semester%205\Bimbingan%20Anak%20Berkebutuhan%20Khusus\Terapi%20Wicara%20Umur%203%20Tahun%20video%20A.mp4" TargetMode="External"/><Relationship Id="rId4" Type="http://schemas.openxmlformats.org/officeDocument/2006/relationships/hyperlink" Target="Lucu%20Banget%20Hafalan%20Pancasila%20Anak%20SD%20KETUHANAN%20jadi%20KEHUTANAN.mp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Tugas%20Kuliah\Semester%205\Bimbingan%20Anak%20Berkebutuhan%20Khusus\SLB%20Tuna%20Grahita%20dan%20PJKR%20F%20'08.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 name="Rounded Rectangle 8"/>
          <p:cNvSpPr/>
          <p:nvPr/>
        </p:nvSpPr>
        <p:spPr>
          <a:xfrm>
            <a:off x="714348" y="285728"/>
            <a:ext cx="7786742" cy="2571768"/>
          </a:xfrm>
          <a:prstGeom prst="round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b="1" dirty="0" smtClean="0">
                <a:solidFill>
                  <a:schemeClr val="tx1"/>
                </a:solidFill>
              </a:rPr>
              <a:t>BIMBINGAN ANAK BERKEBUTUHAN KHUSUS</a:t>
            </a:r>
          </a:p>
          <a:p>
            <a:pPr algn="ctr"/>
            <a:r>
              <a:rPr lang="id-ID" sz="3200" dirty="0" smtClean="0">
                <a:solidFill>
                  <a:schemeClr val="tx1"/>
                </a:solidFill>
              </a:rPr>
              <a:t>(PERKEMBANGAN ANAK TUNAGRAHITA)</a:t>
            </a:r>
            <a:endParaRPr lang="id-ID" sz="3200" dirty="0">
              <a:solidFill>
                <a:schemeClr val="tx1"/>
              </a:solidFill>
            </a:endParaRPr>
          </a:p>
        </p:txBody>
      </p:sp>
      <p:sp>
        <p:nvSpPr>
          <p:cNvPr id="13" name="Flowchart: Terminator 12"/>
          <p:cNvSpPr/>
          <p:nvPr/>
        </p:nvSpPr>
        <p:spPr>
          <a:xfrm>
            <a:off x="1500166" y="3857628"/>
            <a:ext cx="6072230" cy="107157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err="1" smtClean="0"/>
              <a:t>Adi</a:t>
            </a:r>
            <a:r>
              <a:rPr lang="en-US" sz="4000" dirty="0" smtClean="0"/>
              <a:t> </a:t>
            </a:r>
            <a:r>
              <a:rPr lang="en-US" sz="4000" dirty="0" err="1" smtClean="0"/>
              <a:t>Apriadi</a:t>
            </a:r>
            <a:r>
              <a:rPr lang="en-US" sz="4000" dirty="0" smtClean="0"/>
              <a:t> </a:t>
            </a:r>
            <a:r>
              <a:rPr lang="en-US" sz="4000" dirty="0" err="1" smtClean="0"/>
              <a:t>Adiansha</a:t>
            </a:r>
            <a:endParaRPr lang="id-ID" sz="4000" dirty="0"/>
          </a:p>
        </p:txBody>
      </p:sp>
      <p:sp>
        <p:nvSpPr>
          <p:cNvPr id="15" name="Rectangle 14"/>
          <p:cNvSpPr/>
          <p:nvPr/>
        </p:nvSpPr>
        <p:spPr>
          <a:xfrm>
            <a:off x="3428992" y="2928934"/>
            <a:ext cx="2145974" cy="769441"/>
          </a:xfrm>
          <a:prstGeom prst="rect">
            <a:avLst/>
          </a:prstGeom>
          <a:noFill/>
        </p:spPr>
        <p:txBody>
          <a:bodyPr wrap="square" lIns="91440" tIns="45720" rIns="91440" bIns="45720">
            <a:spAutoFit/>
          </a:bodyPr>
          <a:lstStyle/>
          <a:p>
            <a:pPr algn="ctr"/>
            <a:r>
              <a:rPr lang="id-ID"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Oleh :</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
                                        <p:tgtEl>
                                          <p:spTgt spid="15"/>
                                        </p:tgtEl>
                                      </p:cBhvr>
                                    </p:animEffect>
                                    <p:anim calcmode="lin" valueType="num">
                                      <p:cBhvr>
                                        <p:cTn id="17" dur="400" fill="hold"/>
                                        <p:tgtEl>
                                          <p:spTgt spid="15"/>
                                        </p:tgtEl>
                                        <p:attrNameLst>
                                          <p:attrName>ppt_x</p:attrName>
                                        </p:attrNameLst>
                                      </p:cBhvr>
                                      <p:tavLst>
                                        <p:tav tm="0">
                                          <p:val>
                                            <p:strVal val="#ppt_x"/>
                                          </p:val>
                                        </p:tav>
                                        <p:tav tm="100000">
                                          <p:val>
                                            <p:strVal val="#ppt_x"/>
                                          </p:val>
                                        </p:tav>
                                      </p:tavLst>
                                    </p:anim>
                                    <p:anim calcmode="lin" valueType="num">
                                      <p:cBhvr>
                                        <p:cTn id="18" dur="400" fill="hold"/>
                                        <p:tgtEl>
                                          <p:spTgt spid="1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2531" name="Picture 3" descr="http://3.bp.blogspot.com/-dHu6wcFUSZE/Uo2fNLTB5pI/AAAAAAAAADw/DXry-qQlznA/s1600/image04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Flowchart: Terminator 3"/>
          <p:cNvSpPr/>
          <p:nvPr/>
        </p:nvSpPr>
        <p:spPr>
          <a:xfrm>
            <a:off x="1214414" y="500042"/>
            <a:ext cx="6500858" cy="142876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schemeClr val="tx1"/>
                </a:solidFill>
              </a:rPr>
              <a:t>Karakteristik Anak Tunagrahita</a:t>
            </a:r>
            <a:endParaRPr lang="id-ID" sz="3600" b="1" dirty="0">
              <a:solidFill>
                <a:schemeClr val="tx1"/>
              </a:solidFill>
            </a:endParaRPr>
          </a:p>
        </p:txBody>
      </p:sp>
      <p:sp>
        <p:nvSpPr>
          <p:cNvPr id="6" name="Oval 5"/>
          <p:cNvSpPr/>
          <p:nvPr/>
        </p:nvSpPr>
        <p:spPr>
          <a:xfrm>
            <a:off x="1643042" y="2357430"/>
            <a:ext cx="564360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dirty="0"/>
              <a:t>Keterbatasan intelegensi</a:t>
            </a:r>
          </a:p>
          <a:p>
            <a:pPr algn="ctr"/>
            <a:endParaRPr lang="id-ID" dirty="0"/>
          </a:p>
        </p:txBody>
      </p:sp>
      <p:sp>
        <p:nvSpPr>
          <p:cNvPr id="8" name="Oval 7"/>
          <p:cNvSpPr/>
          <p:nvPr/>
        </p:nvSpPr>
        <p:spPr>
          <a:xfrm>
            <a:off x="1714480" y="3429000"/>
            <a:ext cx="5643602"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dirty="0"/>
              <a:t>Keterbatasan Sosial</a:t>
            </a:r>
          </a:p>
          <a:p>
            <a:pPr algn="ctr"/>
            <a:endParaRPr lang="id-ID" dirty="0"/>
          </a:p>
        </p:txBody>
      </p:sp>
      <p:sp>
        <p:nvSpPr>
          <p:cNvPr id="9" name="Oval 8"/>
          <p:cNvSpPr/>
          <p:nvPr/>
        </p:nvSpPr>
        <p:spPr>
          <a:xfrm>
            <a:off x="1714480" y="4572008"/>
            <a:ext cx="564360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dirty="0"/>
              <a:t>Keterbatasan Fungsi mental lainnya</a:t>
            </a:r>
          </a:p>
          <a:p>
            <a:pPr algn="ctr"/>
            <a:endParaRPr lang="id-ID"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http://4.bp.blogspot.com/-mOmV2xWmPyI/UH5Idpyw0KI/AAAAAAAAADU/Axjw0DXmeBU/s1600/cci18022011_00001.jpg"/>
          <p:cNvPicPr>
            <a:picLocks noChangeAspect="1" noChangeArrowheads="1"/>
          </p:cNvPicPr>
          <p:nvPr/>
        </p:nvPicPr>
        <p:blipFill>
          <a:blip r:embed="rId2"/>
          <a:srcRect/>
          <a:stretch>
            <a:fillRect/>
          </a:stretch>
        </p:blipFill>
        <p:spPr bwMode="auto">
          <a:xfrm>
            <a:off x="0" y="0"/>
            <a:ext cx="9144000" cy="4668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val 5"/>
          <p:cNvSpPr/>
          <p:nvPr/>
        </p:nvSpPr>
        <p:spPr>
          <a:xfrm>
            <a:off x="500034" y="0"/>
            <a:ext cx="8215370" cy="107154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d-ID" sz="4000" b="1" dirty="0" smtClean="0">
                <a:solidFill>
                  <a:schemeClr val="tx1"/>
                </a:solidFill>
              </a:rPr>
              <a:t>PENYEBAB  TUNAGRAHITA</a:t>
            </a:r>
            <a:endParaRPr lang="id-ID" sz="4000" b="1" dirty="0">
              <a:solidFill>
                <a:schemeClr val="tx1"/>
              </a:solidFill>
            </a:endParaRPr>
          </a:p>
        </p:txBody>
      </p:sp>
      <p:sp>
        <p:nvSpPr>
          <p:cNvPr id="5" name="Rounded Rectangle 4"/>
          <p:cNvSpPr/>
          <p:nvPr/>
        </p:nvSpPr>
        <p:spPr>
          <a:xfrm>
            <a:off x="0" y="4357670"/>
            <a:ext cx="9144000" cy="25003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2800" dirty="0" smtClean="0"/>
              <a:t>Kirk (dalam Efendi:2006) mengemukakan tunagrahita disebabkan oleh faktor endogen yaitu faktor ketidaksempurnaan psikobiologis dalam memindahkan gen, dan faktor Eksogen yaitu faktor yang terjadi akibat perubahan patologis dari perkembangan normal.</a:t>
            </a:r>
          </a:p>
          <a:p>
            <a:pPr algn="ctr"/>
            <a:endParaRPr lang="id-ID"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4)">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3556" name="Picture 4" descr="http://genggamcita.blogdetik.com/files/2012/06/2f4330c1072e78439eb4d1000aa9ce72_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Flowchart: Terminator 3"/>
          <p:cNvSpPr/>
          <p:nvPr/>
        </p:nvSpPr>
        <p:spPr>
          <a:xfrm>
            <a:off x="1214414" y="500042"/>
            <a:ext cx="6500858" cy="1428760"/>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3600" b="1" dirty="0" smtClean="0">
                <a:solidFill>
                  <a:schemeClr val="tx1"/>
                </a:solidFill>
              </a:rPr>
              <a:t>Klasifikasi Anak Tunagrahita</a:t>
            </a:r>
            <a:endParaRPr lang="id-ID" sz="3600" b="1" dirty="0">
              <a:solidFill>
                <a:schemeClr val="tx1"/>
              </a:solidFill>
            </a:endParaRPr>
          </a:p>
        </p:txBody>
      </p:sp>
      <p:sp>
        <p:nvSpPr>
          <p:cNvPr id="6" name="Oval 5"/>
          <p:cNvSpPr/>
          <p:nvPr/>
        </p:nvSpPr>
        <p:spPr>
          <a:xfrm>
            <a:off x="1643042" y="2357430"/>
            <a:ext cx="5643602" cy="92869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id-ID" sz="2800" dirty="0" smtClean="0"/>
              <a:t>Tunagrahita Ringan</a:t>
            </a:r>
            <a:endParaRPr lang="id-ID" sz="2800" dirty="0"/>
          </a:p>
          <a:p>
            <a:pPr algn="ctr"/>
            <a:endParaRPr lang="id-ID" dirty="0"/>
          </a:p>
        </p:txBody>
      </p:sp>
      <p:sp>
        <p:nvSpPr>
          <p:cNvPr id="8" name="Oval 7"/>
          <p:cNvSpPr/>
          <p:nvPr/>
        </p:nvSpPr>
        <p:spPr>
          <a:xfrm>
            <a:off x="1714480" y="3429000"/>
            <a:ext cx="5643602" cy="92869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id-ID" sz="2800" dirty="0" smtClean="0"/>
              <a:t>Tunagrahita Sedang</a:t>
            </a:r>
            <a:endParaRPr lang="id-ID" sz="2800" dirty="0"/>
          </a:p>
          <a:p>
            <a:pPr algn="ctr"/>
            <a:endParaRPr lang="id-ID" dirty="0"/>
          </a:p>
        </p:txBody>
      </p:sp>
      <p:sp>
        <p:nvSpPr>
          <p:cNvPr id="9" name="Oval 8"/>
          <p:cNvSpPr/>
          <p:nvPr/>
        </p:nvSpPr>
        <p:spPr>
          <a:xfrm>
            <a:off x="1714480" y="4572008"/>
            <a:ext cx="5643602" cy="12144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id-ID" sz="2800" dirty="0" smtClean="0"/>
              <a:t>Tunagrahita Berat</a:t>
            </a:r>
            <a:endParaRPr lang="id-ID" dirty="0"/>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3554" name="Picture 2" descr="http://t1.gstatic.com/images?q=tbn:ANd9GcTXGkpvgGO71hnawMRspqmo8UoFs_UJS-OZs68tQ9aGkCNYXff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11" name="Rectangle 10"/>
          <p:cNvSpPr/>
          <p:nvPr/>
        </p:nvSpPr>
        <p:spPr>
          <a:xfrm>
            <a:off x="571472" y="4572008"/>
            <a:ext cx="8215370" cy="1754326"/>
          </a:xfrm>
          <a:prstGeom prst="rect">
            <a:avLst/>
          </a:prstGeom>
          <a:noFill/>
        </p:spPr>
        <p:txBody>
          <a:bodyPr wrap="square" lIns="91440" tIns="45720" rIns="91440" bIns="45720">
            <a:spAutoFit/>
          </a:bodyPr>
          <a:lstStyle/>
          <a:p>
            <a:pPr algn="ctr"/>
            <a:r>
              <a:rPr lang="id-ID"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Perkembangan Fisik Anak Tunagrahita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3554" name="Picture 2" descr="http://t1.gstatic.com/images?q=tbn:ANd9GcTXGkpvgGO71hnawMRspqmo8UoFs_UJS-OZs68tQ9aGkCNYXff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Rectangle 3"/>
          <p:cNvSpPr/>
          <p:nvPr/>
        </p:nvSpPr>
        <p:spPr>
          <a:xfrm>
            <a:off x="285720" y="2643182"/>
            <a:ext cx="8501122" cy="3714776"/>
          </a:xfrm>
          <a:prstGeom prst="rect">
            <a:avLst/>
          </a:prstGeom>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2400" dirty="0" smtClean="0"/>
              <a:t>Perkembangan </a:t>
            </a:r>
            <a:r>
              <a:rPr lang="id-ID" sz="2400" dirty="0"/>
              <a:t>fisik dan motorik anak tunagrahita akan mengalami perkembangan yang setingkat lebih rendah dibandingkan dengan anak normal pada usia yang sama. Menurut (Martasuta:1984 dalam Soemantri:2012) bahwa berdasarkan hasil penelitian tingkat kesegaran jasmani anak terbelakang mental atau tunagrahita yang memiliki MA 2 tahun sampai dengan 12 tahun ada di dalam katagori kurng sekali. Sedang anak normal pada umur yang sama ada dalam kategori kurang. </a:t>
            </a:r>
          </a:p>
          <a:p>
            <a:pPr algn="ctr"/>
            <a:endParaRPr lang="id-ID" dirty="0"/>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5" name="Rounded Rectangle 4"/>
          <p:cNvSpPr/>
          <p:nvPr/>
        </p:nvSpPr>
        <p:spPr>
          <a:xfrm>
            <a:off x="0" y="0"/>
            <a:ext cx="914400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t>Perkembangan Kognitif Anak Tunagrahita</a:t>
            </a:r>
            <a:endParaRPr lang="id-ID" sz="3200" dirty="0"/>
          </a:p>
        </p:txBody>
      </p:sp>
      <p:sp>
        <p:nvSpPr>
          <p:cNvPr id="6" name="Flowchart: Process 5"/>
          <p:cNvSpPr/>
          <p:nvPr/>
        </p:nvSpPr>
        <p:spPr>
          <a:xfrm>
            <a:off x="357158" y="1500174"/>
            <a:ext cx="3643338" cy="507207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smtClean="0"/>
              <a:t>Dalam hal kecepatan belajar, anak tunagrahita jauh ketinggalan oleh anak normal. Namun anak tunagrahita dapat mencapai prestasi lebih baik dalam tugas-tugas diskriminasi jika mereka melakukannya dengan pengertian.</a:t>
            </a:r>
            <a:endParaRPr lang="id-ID" sz="2800" dirty="0"/>
          </a:p>
        </p:txBody>
      </p:sp>
      <p:pic>
        <p:nvPicPr>
          <p:cNvPr id="30724" name="Picture 4" descr="http://jusmengkudunoni.com/wp-content/uploads/products_img/tuna%20grahita.jpg"/>
          <p:cNvPicPr>
            <a:picLocks noChangeAspect="1" noChangeArrowheads="1"/>
          </p:cNvPicPr>
          <p:nvPr/>
        </p:nvPicPr>
        <p:blipFill>
          <a:blip r:embed="rId2"/>
          <a:srcRect/>
          <a:stretch>
            <a:fillRect/>
          </a:stretch>
        </p:blipFill>
        <p:spPr bwMode="auto">
          <a:xfrm>
            <a:off x="4286248" y="1857364"/>
            <a:ext cx="4361601"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
                                        <p:tgtEl>
                                          <p:spTgt spid="6"/>
                                        </p:tgtEl>
                                      </p:cBhvr>
                                    </p:animEffect>
                                    <p:anim calcmode="lin" valueType="num">
                                      <p:cBhvr>
                                        <p:cTn id="26" dur="400" fill="hold"/>
                                        <p:tgtEl>
                                          <p:spTgt spid="6"/>
                                        </p:tgtEl>
                                        <p:attrNameLst>
                                          <p:attrName>ppt_x</p:attrName>
                                        </p:attrNameLst>
                                      </p:cBhvr>
                                      <p:tavLst>
                                        <p:tav tm="0">
                                          <p:val>
                                            <p:strVal val="#ppt_x"/>
                                          </p:val>
                                        </p:tav>
                                        <p:tav tm="100000">
                                          <p:val>
                                            <p:strVal val="#ppt_x"/>
                                          </p:val>
                                        </p:tav>
                                      </p:tavLst>
                                    </p:anim>
                                    <p:anim calcmode="lin" valueType="num">
                                      <p:cBhvr>
                                        <p:cTn id="27" dur="400" fill="hold"/>
                                        <p:tgtEl>
                                          <p:spTgt spid="6"/>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5" name="Rounded Rectangle 4"/>
          <p:cNvSpPr/>
          <p:nvPr/>
        </p:nvSpPr>
        <p:spPr>
          <a:xfrm>
            <a:off x="0" y="0"/>
            <a:ext cx="914400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t>Perkembangan Kognitif Anak Tunagrahita</a:t>
            </a:r>
            <a:endParaRPr lang="id-ID" sz="3200" dirty="0"/>
          </a:p>
        </p:txBody>
      </p:sp>
      <p:sp>
        <p:nvSpPr>
          <p:cNvPr id="6" name="Flowchart: Process 5"/>
          <p:cNvSpPr/>
          <p:nvPr/>
        </p:nvSpPr>
        <p:spPr>
          <a:xfrm>
            <a:off x="5500662" y="1500174"/>
            <a:ext cx="3214742" cy="507207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smtClean="0"/>
              <a:t>Ketepatan respon anak tunagrahita kurang daripada respon anak normal. Tetapi bila tugas yang diberikan bersifat diskriminasi visual, ternyata posisi anak tunagrahita hampir sama dengan anak normal.</a:t>
            </a:r>
            <a:endParaRPr lang="id-ID" sz="2800" dirty="0"/>
          </a:p>
        </p:txBody>
      </p:sp>
      <p:pic>
        <p:nvPicPr>
          <p:cNvPr id="7" name="Picture 2" descr="http://genggamcita.blogdetik.com/files/2012/06/784e930310f0d7cd129db980f626371d_1.jpg"/>
          <p:cNvPicPr>
            <a:picLocks noChangeAspect="1" noChangeArrowheads="1"/>
          </p:cNvPicPr>
          <p:nvPr/>
        </p:nvPicPr>
        <p:blipFill>
          <a:blip r:embed="rId2"/>
          <a:srcRect/>
          <a:stretch>
            <a:fillRect/>
          </a:stretch>
        </p:blipFill>
        <p:spPr bwMode="auto">
          <a:xfrm>
            <a:off x="285720" y="2000240"/>
            <a:ext cx="4857752" cy="323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5" name="Rounded Rectangle 4"/>
          <p:cNvSpPr/>
          <p:nvPr/>
        </p:nvSpPr>
        <p:spPr>
          <a:xfrm>
            <a:off x="0" y="0"/>
            <a:ext cx="914400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t>Perkembangan Kognitif Anak Tunagrahita</a:t>
            </a:r>
            <a:endParaRPr lang="id-ID" sz="3200" dirty="0"/>
          </a:p>
        </p:txBody>
      </p:sp>
      <p:sp>
        <p:nvSpPr>
          <p:cNvPr id="6" name="Flowchart: Process 5"/>
          <p:cNvSpPr/>
          <p:nvPr/>
        </p:nvSpPr>
        <p:spPr>
          <a:xfrm>
            <a:off x="4000496" y="1500174"/>
            <a:ext cx="4714908" cy="507207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dirty="0" smtClean="0"/>
              <a:t>Anak tunagrahita membutuhkan waktu yang lebih lama dalam menjawab soal. Mereka juga sukar dalam menangkap informasi yang kompleks. Untuk long term memory daya ingat mereka sama dengan anak normal. Namun untuk mengingat hal-hal yang segera mereka tertinggal.</a:t>
            </a:r>
            <a:endParaRPr lang="id-ID" sz="2800" dirty="0"/>
          </a:p>
        </p:txBody>
      </p:sp>
      <p:pic>
        <p:nvPicPr>
          <p:cNvPr id="32770" name="Picture 2" descr="http://t3.gstatic.com/images?q=tbn:ANd9GcQhfm7W8B0X0KHSDQGetBr85_2K8ZP3cD4lHWs0wb7WJDzwb1oC"/>
          <p:cNvPicPr>
            <a:picLocks noChangeAspect="1" noChangeArrowheads="1"/>
          </p:cNvPicPr>
          <p:nvPr/>
        </p:nvPicPr>
        <p:blipFill>
          <a:blip r:embed="rId2"/>
          <a:srcRect/>
          <a:stretch>
            <a:fillRect/>
          </a:stretch>
        </p:blipFill>
        <p:spPr bwMode="auto">
          <a:xfrm>
            <a:off x="285720" y="1571612"/>
            <a:ext cx="3429024" cy="4572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
                                        <p:tgtEl>
                                          <p:spTgt spid="32770"/>
                                        </p:tgtEl>
                                      </p:cBhvr>
                                    </p:animEffect>
                                    <p:anim calcmode="lin" valueType="num">
                                      <p:cBhvr>
                                        <p:cTn id="8" dur="400" fill="hold"/>
                                        <p:tgtEl>
                                          <p:spTgt spid="32770"/>
                                        </p:tgtEl>
                                        <p:attrNameLst>
                                          <p:attrName>ppt_x</p:attrName>
                                        </p:attrNameLst>
                                      </p:cBhvr>
                                      <p:tavLst>
                                        <p:tav tm="0">
                                          <p:val>
                                            <p:strVal val="#ppt_x"/>
                                          </p:val>
                                        </p:tav>
                                        <p:tav tm="100000">
                                          <p:val>
                                            <p:strVal val="#ppt_x"/>
                                          </p:val>
                                        </p:tav>
                                      </p:tavLst>
                                    </p:anim>
                                    <p:anim calcmode="lin" valueType="num">
                                      <p:cBhvr>
                                        <p:cTn id="9" dur="400" fill="hold"/>
                                        <p:tgtEl>
                                          <p:spTgt spid="3277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27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27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7" name="Oval 6"/>
          <p:cNvSpPr/>
          <p:nvPr/>
        </p:nvSpPr>
        <p:spPr>
          <a:xfrm>
            <a:off x="571472" y="500042"/>
            <a:ext cx="8072494" cy="1571636"/>
          </a:xfrm>
          <a:prstGeom prst="ellipse">
            <a:avLst/>
          </a:prstGeom>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id-ID" sz="2800" b="1" dirty="0" smtClean="0">
                <a:solidFill>
                  <a:schemeClr val="tx1"/>
                </a:solidFill>
              </a:rPr>
              <a:t>Perkembangan Bahasa Pada Anak Normal Menurut Myklebust (1960)</a:t>
            </a:r>
            <a:endParaRPr lang="id-ID" sz="2800" b="1" dirty="0">
              <a:solidFill>
                <a:schemeClr val="tx1"/>
              </a:solidFill>
            </a:endParaRPr>
          </a:p>
        </p:txBody>
      </p:sp>
      <p:sp>
        <p:nvSpPr>
          <p:cNvPr id="10" name="Flowchart: Process 9"/>
          <p:cNvSpPr/>
          <p:nvPr/>
        </p:nvSpPr>
        <p:spPr>
          <a:xfrm>
            <a:off x="4214778" y="2500306"/>
            <a:ext cx="4929222" cy="928694"/>
          </a:xfrm>
          <a:prstGeom prst="flowChartProcess">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solidFill>
                  <a:schemeClr val="tx1"/>
                </a:solidFill>
              </a:rPr>
              <a:t>Inner Language</a:t>
            </a:r>
            <a:endParaRPr lang="id-ID" sz="3200" dirty="0">
              <a:solidFill>
                <a:schemeClr val="tx1"/>
              </a:solidFill>
            </a:endParaRPr>
          </a:p>
        </p:txBody>
      </p:sp>
      <p:sp>
        <p:nvSpPr>
          <p:cNvPr id="11" name="Flowchart: Process 10"/>
          <p:cNvSpPr/>
          <p:nvPr/>
        </p:nvSpPr>
        <p:spPr>
          <a:xfrm>
            <a:off x="4286216" y="3643314"/>
            <a:ext cx="4857784" cy="928694"/>
          </a:xfrm>
          <a:prstGeom prst="flowChartProcess">
            <a:avLst/>
          </a:prstGeom>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solidFill>
                  <a:schemeClr val="tx1"/>
                </a:solidFill>
              </a:rPr>
              <a:t>Receptive Language</a:t>
            </a:r>
            <a:endParaRPr lang="id-ID" sz="3200" dirty="0">
              <a:solidFill>
                <a:schemeClr val="tx1"/>
              </a:solidFill>
            </a:endParaRPr>
          </a:p>
        </p:txBody>
      </p:sp>
      <p:sp>
        <p:nvSpPr>
          <p:cNvPr id="12" name="Flowchart: Process 11"/>
          <p:cNvSpPr/>
          <p:nvPr/>
        </p:nvSpPr>
        <p:spPr>
          <a:xfrm>
            <a:off x="4286216" y="4786322"/>
            <a:ext cx="4857784" cy="785818"/>
          </a:xfrm>
          <a:prstGeom prst="flowChartProcess">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solidFill>
                  <a:schemeClr val="tx1"/>
                </a:solidFill>
              </a:rPr>
              <a:t>Ekspresive Language</a:t>
            </a:r>
            <a:endParaRPr lang="id-ID" sz="3200" dirty="0">
              <a:solidFill>
                <a:schemeClr val="tx1"/>
              </a:solidFill>
            </a:endParaRPr>
          </a:p>
        </p:txBody>
      </p:sp>
      <p:pic>
        <p:nvPicPr>
          <p:cNvPr id="9220" name="Picture 4" descr="http://www.dietrendahkalori.com/wp-content/uploads/2013/08/aktif.jpg"/>
          <p:cNvPicPr>
            <a:picLocks noChangeAspect="1" noChangeArrowheads="1"/>
          </p:cNvPicPr>
          <p:nvPr/>
        </p:nvPicPr>
        <p:blipFill>
          <a:blip r:embed="rId2"/>
          <a:srcRect/>
          <a:stretch>
            <a:fillRect/>
          </a:stretch>
        </p:blipFill>
        <p:spPr bwMode="auto">
          <a:xfrm>
            <a:off x="0" y="2571744"/>
            <a:ext cx="3595395"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80">
                                          <p:stCondLst>
                                            <p:cond delay="0"/>
                                          </p:stCondLst>
                                        </p:cTn>
                                        <p:tgtEl>
                                          <p:spTgt spid="12"/>
                                        </p:tgtEl>
                                      </p:cBhvr>
                                    </p:animEffect>
                                    <p:anim calcmode="lin" valueType="num">
                                      <p:cBhvr>
                                        <p:cTn id="5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5" dur="26">
                                          <p:stCondLst>
                                            <p:cond delay="650"/>
                                          </p:stCondLst>
                                        </p:cTn>
                                        <p:tgtEl>
                                          <p:spTgt spid="12"/>
                                        </p:tgtEl>
                                      </p:cBhvr>
                                      <p:to x="100000" y="60000"/>
                                    </p:animScale>
                                    <p:animScale>
                                      <p:cBhvr>
                                        <p:cTn id="56" dur="166" decel="50000">
                                          <p:stCondLst>
                                            <p:cond delay="676"/>
                                          </p:stCondLst>
                                        </p:cTn>
                                        <p:tgtEl>
                                          <p:spTgt spid="12"/>
                                        </p:tgtEl>
                                      </p:cBhvr>
                                      <p:to x="100000" y="100000"/>
                                    </p:animScale>
                                    <p:animScale>
                                      <p:cBhvr>
                                        <p:cTn id="57" dur="26">
                                          <p:stCondLst>
                                            <p:cond delay="1312"/>
                                          </p:stCondLst>
                                        </p:cTn>
                                        <p:tgtEl>
                                          <p:spTgt spid="12"/>
                                        </p:tgtEl>
                                      </p:cBhvr>
                                      <p:to x="100000" y="80000"/>
                                    </p:animScale>
                                    <p:animScale>
                                      <p:cBhvr>
                                        <p:cTn id="58" dur="166" decel="50000">
                                          <p:stCondLst>
                                            <p:cond delay="1338"/>
                                          </p:stCondLst>
                                        </p:cTn>
                                        <p:tgtEl>
                                          <p:spTgt spid="12"/>
                                        </p:tgtEl>
                                      </p:cBhvr>
                                      <p:to x="100000" y="100000"/>
                                    </p:animScale>
                                    <p:animScale>
                                      <p:cBhvr>
                                        <p:cTn id="59" dur="26">
                                          <p:stCondLst>
                                            <p:cond delay="1642"/>
                                          </p:stCondLst>
                                        </p:cTn>
                                        <p:tgtEl>
                                          <p:spTgt spid="12"/>
                                        </p:tgtEl>
                                      </p:cBhvr>
                                      <p:to x="100000" y="90000"/>
                                    </p:animScale>
                                    <p:animScale>
                                      <p:cBhvr>
                                        <p:cTn id="60" dur="166" decel="50000">
                                          <p:stCondLst>
                                            <p:cond delay="1668"/>
                                          </p:stCondLst>
                                        </p:cTn>
                                        <p:tgtEl>
                                          <p:spTgt spid="12"/>
                                        </p:tgtEl>
                                      </p:cBhvr>
                                      <p:to x="100000" y="100000"/>
                                    </p:animScale>
                                    <p:animScale>
                                      <p:cBhvr>
                                        <p:cTn id="61" dur="26">
                                          <p:stCondLst>
                                            <p:cond delay="1808"/>
                                          </p:stCondLst>
                                        </p:cTn>
                                        <p:tgtEl>
                                          <p:spTgt spid="12"/>
                                        </p:tgtEl>
                                      </p:cBhvr>
                                      <p:to x="100000" y="95000"/>
                                    </p:animScale>
                                    <p:animScale>
                                      <p:cBhvr>
                                        <p:cTn id="6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Flowchart: Process 9"/>
          <p:cNvSpPr/>
          <p:nvPr/>
        </p:nvSpPr>
        <p:spPr>
          <a:xfrm>
            <a:off x="0" y="0"/>
            <a:ext cx="9144000" cy="85723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3200" b="1" dirty="0" smtClean="0">
                <a:solidFill>
                  <a:schemeClr val="tx1"/>
                </a:solidFill>
              </a:rPr>
              <a:t>Perkembangan Bahasa pada Anak Tunagrahita</a:t>
            </a:r>
            <a:endParaRPr lang="id-ID" sz="3200" b="1" dirty="0">
              <a:solidFill>
                <a:schemeClr val="tx1"/>
              </a:solidFill>
            </a:endParaRPr>
          </a:p>
        </p:txBody>
      </p:sp>
      <p:sp>
        <p:nvSpPr>
          <p:cNvPr id="12" name="Flowchart: Process 11"/>
          <p:cNvSpPr/>
          <p:nvPr/>
        </p:nvSpPr>
        <p:spPr>
          <a:xfrm>
            <a:off x="0" y="4643446"/>
            <a:ext cx="9144000" cy="22145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chemeClr val="tx1"/>
                </a:solidFill>
              </a:rPr>
              <a:t>Anak tunagrahita tidak bisa menggunakan kalimat majemuk dalam percakapan (mereka menggunakan kalimat tunggal). Mereka mengalami gangguan artikulasi, kualitas suara, dan ritme. Mereka juga memiliki kelambatan dalam perkembangan berbicara.</a:t>
            </a:r>
            <a:endParaRPr lang="id-ID" sz="2800" dirty="0">
              <a:solidFill>
                <a:schemeClr val="tx1"/>
              </a:solidFill>
            </a:endParaRPr>
          </a:p>
        </p:txBody>
      </p:sp>
      <p:pic>
        <p:nvPicPr>
          <p:cNvPr id="33794" name="Picture 2" descr="http://t0.gstatic.com/images?q=tbn:ANd9GcRHQjQIHdSQeNrWvX_j-5ybqUGX1JMTmtflX9Hmo8DoOyGD0oHe"/>
          <p:cNvPicPr>
            <a:picLocks noChangeAspect="1" noChangeArrowheads="1"/>
          </p:cNvPicPr>
          <p:nvPr/>
        </p:nvPicPr>
        <p:blipFill>
          <a:blip r:embed="rId2"/>
          <a:srcRect/>
          <a:stretch>
            <a:fillRect/>
          </a:stretch>
        </p:blipFill>
        <p:spPr bwMode="auto">
          <a:xfrm>
            <a:off x="0" y="857232"/>
            <a:ext cx="9144000" cy="3786214"/>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098" name="Picture 2" descr="http://stat.ks.kidsklik.com/statics/files/2012/08/13450438392075935555_300x2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ectangle 6"/>
          <p:cNvSpPr/>
          <p:nvPr/>
        </p:nvSpPr>
        <p:spPr>
          <a:xfrm>
            <a:off x="1214414" y="0"/>
            <a:ext cx="6786610" cy="923330"/>
          </a:xfrm>
          <a:prstGeom prst="rect">
            <a:avLst/>
          </a:prstGeom>
          <a:noFill/>
        </p:spPr>
        <p:txBody>
          <a:bodyPr wrap="square" lIns="91440" tIns="45720" rIns="91440" bIns="45720">
            <a:spAutoFit/>
          </a:bodyPr>
          <a:lstStyle/>
          <a:p>
            <a:pPr algn="ctr"/>
            <a:r>
              <a:rPr lang="id-ID"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reflection blurRad="6350" stA="60000" endA="900" endPos="58000" dir="5400000" sy="-100000" algn="bl" rotWithShape="0"/>
                </a:effectLst>
              </a:rPr>
              <a:t>Kalian tahu mereka??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reflection blurRad="6350" stA="60000" endA="900" endPos="58000" dir="5400000" sy="-100000" algn="bl" rotWithShape="0"/>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Flowchart: Process 9"/>
          <p:cNvSpPr/>
          <p:nvPr/>
        </p:nvSpPr>
        <p:spPr>
          <a:xfrm>
            <a:off x="0" y="0"/>
            <a:ext cx="9144000" cy="85723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3200" b="1" dirty="0" smtClean="0">
                <a:solidFill>
                  <a:schemeClr val="tx1"/>
                </a:solidFill>
              </a:rPr>
              <a:t>Perkembangan Bahasa pada Anak Tunagrahita</a:t>
            </a:r>
            <a:endParaRPr lang="id-ID" sz="3200" b="1" dirty="0">
              <a:solidFill>
                <a:schemeClr val="tx1"/>
              </a:solidFill>
            </a:endParaRPr>
          </a:p>
        </p:txBody>
      </p:sp>
      <p:sp>
        <p:nvSpPr>
          <p:cNvPr id="12" name="Flowchart: Process 11"/>
          <p:cNvSpPr/>
          <p:nvPr/>
        </p:nvSpPr>
        <p:spPr>
          <a:xfrm>
            <a:off x="0" y="4643446"/>
            <a:ext cx="9144000" cy="22145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chemeClr val="tx1"/>
                </a:solidFill>
              </a:rPr>
              <a:t>Dalam vacabulary anak tunagrahita lebih lambat daripada anak noramal (kata per menit), lebih banyak menggunakan kata-kata positif, umum, tidak pernah menggunakan kata-kata ganti, menggunakan kata bentuk tunggal.</a:t>
            </a:r>
            <a:endParaRPr lang="id-ID" sz="2800" dirty="0">
              <a:solidFill>
                <a:schemeClr val="tx1"/>
              </a:solidFill>
            </a:endParaRPr>
          </a:p>
        </p:txBody>
      </p:sp>
      <p:pic>
        <p:nvPicPr>
          <p:cNvPr id="36866" name="Picture 2" descr="http://tzuchi.or.id/Berita/b_110410-4.jpg"/>
          <p:cNvPicPr>
            <a:picLocks noChangeAspect="1" noChangeArrowheads="1"/>
          </p:cNvPicPr>
          <p:nvPr/>
        </p:nvPicPr>
        <p:blipFill>
          <a:blip r:embed="rId2"/>
          <a:srcRect/>
          <a:stretch>
            <a:fillRect/>
          </a:stretch>
        </p:blipFill>
        <p:spPr bwMode="auto">
          <a:xfrm>
            <a:off x="0" y="785794"/>
            <a:ext cx="9144000" cy="392909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11" name="Terapi Wicara Umur 3 Tahun video A.mp4">
            <a:hlinkClick r:id="" action="ppaction://media"/>
          </p:cNvPr>
          <p:cNvPicPr>
            <a:picLocks noGrp="1" noRot="1" noChangeAspect="1"/>
          </p:cNvPicPr>
          <p:nvPr>
            <p:ph sz="half" idx="2"/>
            <a:videoFile r:link="rId1"/>
          </p:nvPr>
        </p:nvPicPr>
        <p:blipFill>
          <a:blip r:embed="rId3"/>
          <a:stretch>
            <a:fillRect/>
          </a:stretch>
        </p:blipFill>
        <p:spPr>
          <a:xfrm>
            <a:off x="0" y="0"/>
            <a:ext cx="9143999" cy="4500594"/>
          </a:xfrm>
          <a:prstGeom prst="rect">
            <a:avLst/>
          </a:prstGeom>
        </p:spPr>
      </p:pic>
      <p:sp>
        <p:nvSpPr>
          <p:cNvPr id="13" name="Rectangle 12"/>
          <p:cNvSpPr/>
          <p:nvPr/>
        </p:nvSpPr>
        <p:spPr>
          <a:xfrm>
            <a:off x="1142976" y="4714884"/>
            <a:ext cx="6491649"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Ingin Lihat yang Lain?</a:t>
            </a:r>
          </a:p>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ction="ppaction://hlinkfile"/>
              </a:rPr>
              <a:t>Kilik di Sini!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trips dir="ru"/>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5602" name="Picture 2" descr="http://www.unesa.ac.id/bank/images/HMS_8215.JPG"/>
          <p:cNvPicPr>
            <a:picLocks noChangeAspect="1" noChangeArrowheads="1"/>
          </p:cNvPicPr>
          <p:nvPr/>
        </p:nvPicPr>
        <p:blipFill>
          <a:blip r:embed="rId2"/>
          <a:srcRect/>
          <a:stretch>
            <a:fillRect/>
          </a:stretch>
        </p:blipFill>
        <p:spPr bwMode="auto">
          <a:xfrm>
            <a:off x="0" y="1214423"/>
            <a:ext cx="5429256" cy="3610456"/>
          </a:xfrm>
          <a:prstGeom prst="rect">
            <a:avLst/>
          </a:prstGeom>
          <a:ln>
            <a:noFill/>
          </a:ln>
          <a:effectLst>
            <a:outerShdw blurRad="190500" algn="tl" rotWithShape="0">
              <a:srgbClr val="000000">
                <a:alpha val="70000"/>
              </a:srgbClr>
            </a:outerShdw>
          </a:effectLst>
        </p:spPr>
      </p:pic>
      <p:sp>
        <p:nvSpPr>
          <p:cNvPr id="5" name="Flowchart: Process 4"/>
          <p:cNvSpPr/>
          <p:nvPr/>
        </p:nvSpPr>
        <p:spPr>
          <a:xfrm>
            <a:off x="0" y="4429132"/>
            <a:ext cx="9144000" cy="24288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Untuk anak tunagrahita berat, mereka cenderung tidak memiliki dorongan untuk pemeliharaan dirinya sendiri. Mereka juga tidak dapat menunjukkan rasa lapar atau haus dan tidak mampu menghindar dari bahaya. Sedangkan pada anak tunagrahita ringan, dorongan emosi mereka memiliki emosi yang hampir sama dengan orang normal hanya saja emosi mereka terbatas. </a:t>
            </a:r>
          </a:p>
        </p:txBody>
      </p:sp>
      <p:sp>
        <p:nvSpPr>
          <p:cNvPr id="6" name="Rectangle 5"/>
          <p:cNvSpPr/>
          <p:nvPr/>
        </p:nvSpPr>
        <p:spPr>
          <a:xfrm>
            <a:off x="1357291" y="0"/>
            <a:ext cx="692948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id-ID" sz="3600" b="1" dirty="0" smtClean="0">
                <a:ln w="17780" cmpd="sng">
                  <a:solidFill>
                    <a:srgbClr val="FFFFFF"/>
                  </a:solidFill>
                  <a:prstDash val="solid"/>
                  <a:miter lim="800000"/>
                </a:ln>
                <a:effectLst>
                  <a:glow rad="228600">
                    <a:schemeClr val="accent1">
                      <a:satMod val="175000"/>
                      <a:alpha val="40000"/>
                    </a:schemeClr>
                  </a:glow>
                </a:effectLst>
              </a:rPr>
              <a:t>Perkembangan Emosi, Sosial, dan Kepribadian Anak Tunagrahita</a:t>
            </a:r>
            <a:endParaRPr lang="en-US" sz="3600" b="1" cap="none" spc="0" dirty="0">
              <a:ln w="17780" cmpd="sng">
                <a:solidFill>
                  <a:srgbClr val="FFFFFF"/>
                </a:solidFill>
                <a:prstDash val="solid"/>
                <a:miter lim="800000"/>
              </a:ln>
              <a:effectLst>
                <a:glow rad="228600">
                  <a:schemeClr val="accent1">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wipe(down)">
                                      <p:cBhvr>
                                        <p:cTn id="13" dur="580">
                                          <p:stCondLst>
                                            <p:cond delay="0"/>
                                          </p:stCondLst>
                                        </p:cTn>
                                        <p:tgtEl>
                                          <p:spTgt spid="25602"/>
                                        </p:tgtEl>
                                      </p:cBhvr>
                                    </p:animEffect>
                                    <p:anim calcmode="lin" valueType="num">
                                      <p:cBhvr>
                                        <p:cTn id="14" dur="1822" tmFilter="0,0; 0.14,0.36; 0.43,0.73; 0.71,0.91; 1.0,1.0">
                                          <p:stCondLst>
                                            <p:cond delay="0"/>
                                          </p:stCondLst>
                                        </p:cTn>
                                        <p:tgtEl>
                                          <p:spTgt spid="256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56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56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56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5602"/>
                                        </p:tgtEl>
                                        <p:attrNameLst>
                                          <p:attrName>ppt_y</p:attrName>
                                        </p:attrNameLst>
                                      </p:cBhvr>
                                      <p:tavLst>
                                        <p:tav tm="0" fmla="#ppt_y-sin(pi*$)/81">
                                          <p:val>
                                            <p:fltVal val="0"/>
                                          </p:val>
                                        </p:tav>
                                        <p:tav tm="100000">
                                          <p:val>
                                            <p:fltVal val="1"/>
                                          </p:val>
                                        </p:tav>
                                      </p:tavLst>
                                    </p:anim>
                                    <p:animScale>
                                      <p:cBhvr>
                                        <p:cTn id="19" dur="26">
                                          <p:stCondLst>
                                            <p:cond delay="650"/>
                                          </p:stCondLst>
                                        </p:cTn>
                                        <p:tgtEl>
                                          <p:spTgt spid="25602"/>
                                        </p:tgtEl>
                                      </p:cBhvr>
                                      <p:to x="100000" y="60000"/>
                                    </p:animScale>
                                    <p:animScale>
                                      <p:cBhvr>
                                        <p:cTn id="20" dur="166" decel="50000">
                                          <p:stCondLst>
                                            <p:cond delay="676"/>
                                          </p:stCondLst>
                                        </p:cTn>
                                        <p:tgtEl>
                                          <p:spTgt spid="25602"/>
                                        </p:tgtEl>
                                      </p:cBhvr>
                                      <p:to x="100000" y="100000"/>
                                    </p:animScale>
                                    <p:animScale>
                                      <p:cBhvr>
                                        <p:cTn id="21" dur="26">
                                          <p:stCondLst>
                                            <p:cond delay="1312"/>
                                          </p:stCondLst>
                                        </p:cTn>
                                        <p:tgtEl>
                                          <p:spTgt spid="25602"/>
                                        </p:tgtEl>
                                      </p:cBhvr>
                                      <p:to x="100000" y="80000"/>
                                    </p:animScale>
                                    <p:animScale>
                                      <p:cBhvr>
                                        <p:cTn id="22" dur="166" decel="50000">
                                          <p:stCondLst>
                                            <p:cond delay="1338"/>
                                          </p:stCondLst>
                                        </p:cTn>
                                        <p:tgtEl>
                                          <p:spTgt spid="25602"/>
                                        </p:tgtEl>
                                      </p:cBhvr>
                                      <p:to x="100000" y="100000"/>
                                    </p:animScale>
                                    <p:animScale>
                                      <p:cBhvr>
                                        <p:cTn id="23" dur="26">
                                          <p:stCondLst>
                                            <p:cond delay="1642"/>
                                          </p:stCondLst>
                                        </p:cTn>
                                        <p:tgtEl>
                                          <p:spTgt spid="25602"/>
                                        </p:tgtEl>
                                      </p:cBhvr>
                                      <p:to x="100000" y="90000"/>
                                    </p:animScale>
                                    <p:animScale>
                                      <p:cBhvr>
                                        <p:cTn id="24" dur="166" decel="50000">
                                          <p:stCondLst>
                                            <p:cond delay="1668"/>
                                          </p:stCondLst>
                                        </p:cTn>
                                        <p:tgtEl>
                                          <p:spTgt spid="25602"/>
                                        </p:tgtEl>
                                      </p:cBhvr>
                                      <p:to x="100000" y="100000"/>
                                    </p:animScale>
                                    <p:animScale>
                                      <p:cBhvr>
                                        <p:cTn id="25" dur="26">
                                          <p:stCondLst>
                                            <p:cond delay="1808"/>
                                          </p:stCondLst>
                                        </p:cTn>
                                        <p:tgtEl>
                                          <p:spTgt spid="25602"/>
                                        </p:tgtEl>
                                      </p:cBhvr>
                                      <p:to x="100000" y="95000"/>
                                    </p:animScale>
                                    <p:animScale>
                                      <p:cBhvr>
                                        <p:cTn id="26" dur="166" decel="50000">
                                          <p:stCondLst>
                                            <p:cond delay="1834"/>
                                          </p:stCondLst>
                                        </p:cTn>
                                        <p:tgtEl>
                                          <p:spTgt spid="2560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7650" name="Picture 2" descr="http://4.bp.blogspot.com/-7UEf7eNAmK4/TsyRbC2VhDI/AAAAAAAAAC8/uktvGQzeqw4/s200/Foto-0012.jpg"/>
          <p:cNvPicPr>
            <a:picLocks noChangeAspect="1" noChangeArrowheads="1"/>
          </p:cNvPicPr>
          <p:nvPr/>
        </p:nvPicPr>
        <p:blipFill>
          <a:blip r:embed="rId2"/>
          <a:srcRect/>
          <a:stretch>
            <a:fillRect/>
          </a:stretch>
        </p:blipFill>
        <p:spPr bwMode="auto">
          <a:xfrm>
            <a:off x="0" y="1428736"/>
            <a:ext cx="4000528" cy="3000396"/>
          </a:xfrm>
          <a:prstGeom prst="rect">
            <a:avLst/>
          </a:prstGeom>
          <a:noFill/>
        </p:spPr>
      </p:pic>
      <p:sp>
        <p:nvSpPr>
          <p:cNvPr id="5" name="Flowchart: Process 4"/>
          <p:cNvSpPr/>
          <p:nvPr/>
        </p:nvSpPr>
        <p:spPr>
          <a:xfrm>
            <a:off x="3786182" y="2786058"/>
            <a:ext cx="5357818" cy="35004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t>Anak tunagrahita pria memiliki kekurangan berupa tidak matangnya emosi, depresi, bersikap dingin, menyendiri, tidak dapat dipercaya, impulsif, lancang, dan merusak</a:t>
            </a:r>
            <a:r>
              <a:rPr lang="id-ID" sz="2400" dirty="0"/>
              <a:t>. </a:t>
            </a:r>
          </a:p>
        </p:txBody>
      </p:sp>
      <p:sp>
        <p:nvSpPr>
          <p:cNvPr id="6" name="Rectangle 5"/>
          <p:cNvSpPr/>
          <p:nvPr/>
        </p:nvSpPr>
        <p:spPr>
          <a:xfrm>
            <a:off x="1357291" y="0"/>
            <a:ext cx="692948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id-ID" sz="3600" b="1" dirty="0" smtClean="0">
                <a:ln w="17780" cmpd="sng">
                  <a:solidFill>
                    <a:srgbClr val="FFFFFF"/>
                  </a:solidFill>
                  <a:prstDash val="solid"/>
                  <a:miter lim="800000"/>
                </a:ln>
                <a:effectLst>
                  <a:glow rad="228600">
                    <a:schemeClr val="accent1">
                      <a:satMod val="175000"/>
                      <a:alpha val="40000"/>
                    </a:schemeClr>
                  </a:glow>
                </a:effectLst>
              </a:rPr>
              <a:t>Perkembangan Emosi, Sosial, dan Kepribadian Anak Tunagrahita</a:t>
            </a:r>
            <a:endParaRPr lang="en-US" sz="3600" b="1" cap="none" spc="0" dirty="0">
              <a:ln w="17780" cmpd="sng">
                <a:solidFill>
                  <a:srgbClr val="FFFFFF"/>
                </a:solidFill>
                <a:prstDash val="solid"/>
                <a:miter lim="800000"/>
              </a:ln>
              <a:effectLst>
                <a:glow rad="228600">
                  <a:schemeClr val="accent1">
                    <a:satMod val="175000"/>
                    <a:alpha val="40000"/>
                  </a:schemeClr>
                </a:glow>
              </a:effectLst>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7652" name="Picture 4" descr="http://suarakawan.com/wp-content/uploads/2014/03/tuna-grahita-keterbelakangan-mental.jpg"/>
          <p:cNvPicPr>
            <a:picLocks noChangeAspect="1" noChangeArrowheads="1"/>
          </p:cNvPicPr>
          <p:nvPr/>
        </p:nvPicPr>
        <p:blipFill>
          <a:blip r:embed="rId3"/>
          <a:srcRect/>
          <a:stretch>
            <a:fillRect/>
          </a:stretch>
        </p:blipFill>
        <p:spPr bwMode="auto">
          <a:xfrm>
            <a:off x="0" y="2071678"/>
            <a:ext cx="4372665"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owchart: Process 4"/>
          <p:cNvSpPr/>
          <p:nvPr/>
        </p:nvSpPr>
        <p:spPr>
          <a:xfrm>
            <a:off x="4071934" y="3357562"/>
            <a:ext cx="5072066" cy="26431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t> </a:t>
            </a:r>
            <a:r>
              <a:rPr lang="id-ID" sz="3200" dirty="0"/>
              <a:t>Anak tunagrahita wanita mudah dipengaruhi, kurang tabah, ceroboh, kurang dapat menahan diri, dan cenderung melanggar ketentuan.</a:t>
            </a:r>
          </a:p>
        </p:txBody>
      </p:sp>
      <p:sp>
        <p:nvSpPr>
          <p:cNvPr id="6" name="Rectangle 5"/>
          <p:cNvSpPr/>
          <p:nvPr/>
        </p:nvSpPr>
        <p:spPr>
          <a:xfrm>
            <a:off x="1357291" y="0"/>
            <a:ext cx="692948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id-ID" sz="3600" b="1" dirty="0" smtClean="0">
                <a:ln w="17780" cmpd="sng">
                  <a:solidFill>
                    <a:srgbClr val="FFFFFF"/>
                  </a:solidFill>
                  <a:prstDash val="solid"/>
                  <a:miter lim="800000"/>
                </a:ln>
                <a:effectLst>
                  <a:glow rad="228600">
                    <a:schemeClr val="accent1">
                      <a:satMod val="175000"/>
                      <a:alpha val="40000"/>
                    </a:schemeClr>
                  </a:glow>
                </a:effectLst>
              </a:rPr>
              <a:t>Perkembangan Emosi, Sosial, dan Kepribadian Anak Tunagrahita</a:t>
            </a:r>
            <a:endParaRPr lang="en-US" sz="3600" b="1" cap="none" spc="0" dirty="0">
              <a:ln w="17780" cmpd="sng">
                <a:solidFill>
                  <a:srgbClr val="FFFFFF"/>
                </a:solidFill>
                <a:prstDash val="solid"/>
                <a:miter lim="800000"/>
              </a:ln>
              <a:effectLst>
                <a:glow rad="228600">
                  <a:schemeClr val="accent1">
                    <a:satMod val="175000"/>
                    <a:alpha val="40000"/>
                  </a:schemeClr>
                </a:glo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29698" name="Picture 2" descr="http://7.brta.in/images/2012-12/bd9d3642574b03873aab3262c22c3e6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Rectangle 8"/>
          <p:cNvSpPr/>
          <p:nvPr/>
        </p:nvSpPr>
        <p:spPr>
          <a:xfrm>
            <a:off x="1643042" y="357166"/>
            <a:ext cx="6138476" cy="923330"/>
          </a:xfrm>
          <a:prstGeom prst="rect">
            <a:avLst/>
          </a:prstGeom>
          <a:noFill/>
        </p:spPr>
        <p:txBody>
          <a:bodyPr wrap="none" lIns="91440" tIns="45720" rIns="91440" bIns="45720">
            <a:spAutoFit/>
          </a:bodyPr>
          <a:lstStyle/>
          <a:p>
            <a:pPr algn="ctr"/>
            <a:r>
              <a:rPr lang="id-ID"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Dampak Tunagrahita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endParaRPr>
          </a:p>
        </p:txBody>
      </p:sp>
      <p:sp>
        <p:nvSpPr>
          <p:cNvPr id="10" name="Rounded Rectangle 9"/>
          <p:cNvSpPr/>
          <p:nvPr/>
        </p:nvSpPr>
        <p:spPr>
          <a:xfrm>
            <a:off x="0" y="1357298"/>
            <a:ext cx="9144000" cy="49292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ctr">
              <a:buAutoNum type="arabicPeriod"/>
            </a:pPr>
            <a:r>
              <a:rPr lang="id-ID" sz="2800" dirty="0" smtClean="0">
                <a:solidFill>
                  <a:schemeClr val="tx1"/>
                </a:solidFill>
              </a:rPr>
              <a:t>Perasaan </a:t>
            </a:r>
            <a:r>
              <a:rPr lang="id-ID" sz="2800" dirty="0">
                <a:solidFill>
                  <a:schemeClr val="tx1"/>
                </a:solidFill>
              </a:rPr>
              <a:t>melindungi anak secara </a:t>
            </a:r>
            <a:r>
              <a:rPr lang="id-ID" sz="2800" dirty="0" smtClean="0">
                <a:solidFill>
                  <a:schemeClr val="tx1"/>
                </a:solidFill>
              </a:rPr>
              <a:t>berlebihan.</a:t>
            </a:r>
          </a:p>
          <a:p>
            <a:pPr marL="342900" indent="-342900" algn="ctr">
              <a:buAutoNum type="arabicPeriod"/>
            </a:pPr>
            <a:r>
              <a:rPr lang="id-ID" sz="2800" dirty="0">
                <a:solidFill>
                  <a:schemeClr val="tx1"/>
                </a:solidFill>
              </a:rPr>
              <a:t>Ada perasaan bersalah melahirkan anak berkelainan, kemudian terjadi praduga yang </a:t>
            </a:r>
            <a:r>
              <a:rPr lang="id-ID" sz="2800" dirty="0" smtClean="0">
                <a:solidFill>
                  <a:schemeClr val="tx1"/>
                </a:solidFill>
              </a:rPr>
              <a:t>berlebihan. </a:t>
            </a:r>
          </a:p>
          <a:p>
            <a:pPr marL="342900" lvl="0" indent="-342900" algn="ctr">
              <a:buFontTx/>
              <a:buAutoNum type="arabicPeriod"/>
            </a:pPr>
            <a:r>
              <a:rPr lang="id-ID" sz="2800" dirty="0">
                <a:solidFill>
                  <a:schemeClr val="tx1"/>
                </a:solidFill>
              </a:rPr>
              <a:t>Kehilangan kepercayaan akan mempunyai anak yang normal.</a:t>
            </a:r>
          </a:p>
          <a:p>
            <a:pPr marL="342900" indent="-342900" algn="ctr">
              <a:buAutoNum type="arabicPeriod"/>
            </a:pPr>
            <a:r>
              <a:rPr lang="id-ID" sz="2800" dirty="0">
                <a:solidFill>
                  <a:schemeClr val="tx1"/>
                </a:solidFill>
              </a:rPr>
              <a:t>Terkejut dan kehilangan kepercayaan </a:t>
            </a:r>
            <a:r>
              <a:rPr lang="id-ID" sz="2800" dirty="0" smtClean="0">
                <a:solidFill>
                  <a:schemeClr val="tx1"/>
                </a:solidFill>
              </a:rPr>
              <a:t>diri.</a:t>
            </a:r>
          </a:p>
          <a:p>
            <a:pPr marL="342900" indent="-342900" algn="ctr">
              <a:buAutoNum type="arabicPeriod"/>
            </a:pPr>
            <a:r>
              <a:rPr lang="id-ID" sz="2800" dirty="0">
                <a:solidFill>
                  <a:schemeClr val="tx1"/>
                </a:solidFill>
              </a:rPr>
              <a:t>Banyak tulisan yang menyatakan bahwa orangtua merasa </a:t>
            </a:r>
            <a:r>
              <a:rPr lang="id-ID" sz="2800" dirty="0" smtClean="0">
                <a:solidFill>
                  <a:schemeClr val="tx1"/>
                </a:solidFill>
              </a:rPr>
              <a:t>berdosa.</a:t>
            </a:r>
          </a:p>
          <a:p>
            <a:pPr marL="342900" lvl="0" indent="-342900" algn="ctr">
              <a:buFontTx/>
              <a:buAutoNum type="arabicPeriod"/>
            </a:pPr>
            <a:r>
              <a:rPr lang="id-ID" sz="2800" dirty="0" smtClean="0">
                <a:solidFill>
                  <a:schemeClr val="tx1"/>
                </a:solidFill>
              </a:rPr>
              <a:t>Orangtua </a:t>
            </a:r>
            <a:r>
              <a:rPr lang="id-ID" sz="2800" dirty="0">
                <a:solidFill>
                  <a:schemeClr val="tx1"/>
                </a:solidFill>
              </a:rPr>
              <a:t>kurang suka bergaul dengan tetangga dan lebih suka </a:t>
            </a:r>
            <a:r>
              <a:rPr lang="id-ID" sz="2800" dirty="0" smtClean="0">
                <a:solidFill>
                  <a:schemeClr val="tx1"/>
                </a:solidFill>
              </a:rPr>
              <a:t>menyendiri karena bingung dan malu.</a:t>
            </a:r>
            <a:endParaRPr lang="id-ID" sz="2800" dirty="0">
              <a:solidFill>
                <a:schemeClr val="tx1"/>
              </a:solidFill>
            </a:endParaRPr>
          </a:p>
          <a:p>
            <a:pPr marL="342900" indent="-342900" algn="ctr">
              <a:buAutoNum type="arabicPeriod"/>
            </a:pPr>
            <a:endParaRPr lang="id-ID"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785786" y="571480"/>
            <a:ext cx="5107040" cy="923330"/>
          </a:xfrm>
          <a:prstGeom prst="rect">
            <a:avLst/>
          </a:prstGeom>
          <a:noFill/>
        </p:spPr>
        <p:txBody>
          <a:bodyPr wrap="none" lIns="91440" tIns="45720" rIns="91440" bIns="45720">
            <a:spAutoFit/>
          </a:bodyPr>
          <a:lstStyle/>
          <a:p>
            <a:pPr algn="ctr"/>
            <a:r>
              <a:rPr lang="id-ID"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rPr>
              <a:t>Sumber Rujukan: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effectLst>
            </a:endParaRPr>
          </a:p>
        </p:txBody>
      </p:sp>
      <p:sp>
        <p:nvSpPr>
          <p:cNvPr id="7" name="Flowchart: Process 6"/>
          <p:cNvSpPr/>
          <p:nvPr/>
        </p:nvSpPr>
        <p:spPr>
          <a:xfrm>
            <a:off x="571472" y="1714488"/>
            <a:ext cx="7858180" cy="478634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marL="444500" indent="-444500"/>
            <a:r>
              <a:rPr lang="id-ID" sz="2400" dirty="0" smtClean="0"/>
              <a:t>Delphie. Bandi. (2009). </a:t>
            </a:r>
            <a:r>
              <a:rPr lang="id-ID" sz="2400" i="1" dirty="0" smtClean="0"/>
              <a:t>Bimbingan Perilaku Adaptif</a:t>
            </a:r>
            <a:r>
              <a:rPr lang="id-ID" sz="2400" dirty="0" smtClean="0"/>
              <a:t>. Sleman: KTSP.</a:t>
            </a:r>
          </a:p>
          <a:p>
            <a:pPr marL="444500" indent="-444500"/>
            <a:r>
              <a:rPr lang="id-ID" sz="2400" dirty="0" smtClean="0"/>
              <a:t>Efendi, Mohamad. (2006). </a:t>
            </a:r>
            <a:r>
              <a:rPr lang="id-ID" sz="2400" i="1" dirty="0" smtClean="0"/>
              <a:t>Pengantar Psikologi Anak Berkebutuhan Khusus</a:t>
            </a:r>
            <a:r>
              <a:rPr lang="id-ID" sz="2400" dirty="0" smtClean="0"/>
              <a:t>. Jakarta: PT Bumi Aksara.</a:t>
            </a:r>
          </a:p>
          <a:p>
            <a:pPr marL="444500" indent="-444500"/>
            <a:r>
              <a:rPr lang="id-ID" sz="2400" dirty="0" smtClean="0"/>
              <a:t>Somantri, Sutjihati. (2012). </a:t>
            </a:r>
            <a:r>
              <a:rPr lang="id-ID" sz="2400" i="1" dirty="0" smtClean="0"/>
              <a:t>Psikologi Anak Luar Biasa.</a:t>
            </a:r>
            <a:r>
              <a:rPr lang="id-ID" sz="2400" dirty="0" smtClean="0"/>
              <a:t> Bandung: PT Refika Aditama.</a:t>
            </a:r>
          </a:p>
          <a:p>
            <a:pPr marL="444500" indent="-444500"/>
            <a:r>
              <a:rPr lang="id-ID" sz="2400" dirty="0" smtClean="0"/>
              <a:t>Yusuf, Syamsu. (2011). </a:t>
            </a:r>
            <a:r>
              <a:rPr lang="id-ID" sz="2400" i="1" dirty="0" smtClean="0"/>
              <a:t>Psikologi Perkembangan Anak &amp; Remaja</a:t>
            </a:r>
            <a:r>
              <a:rPr lang="id-ID" sz="2400" dirty="0" smtClean="0"/>
              <a:t>. Bandung: PT Remaja Rosdakarya.</a:t>
            </a:r>
          </a:p>
          <a:p>
            <a:pPr marL="444500" indent="-444500"/>
            <a:r>
              <a:rPr lang="id-ID" sz="2400" dirty="0" smtClean="0"/>
              <a:t>Kurniawan, Edi. (2011). </a:t>
            </a:r>
            <a:r>
              <a:rPr lang="id-ID" sz="2400" i="1" dirty="0" smtClean="0"/>
              <a:t>Pengertian dan Penyebab Tunagrahita</a:t>
            </a:r>
            <a:r>
              <a:rPr lang="id-ID" sz="2400" dirty="0" smtClean="0"/>
              <a:t>. (Online). Tersedia: </a:t>
            </a:r>
            <a:r>
              <a:rPr lang="id-ID" sz="2400" dirty="0" smtClean="0">
                <a:latin typeface="Times New Roman" pitchFamily="18" charset="0"/>
                <a:cs typeface="Times New Roman" pitchFamily="18" charset="0"/>
              </a:rPr>
              <a:t>http://www.edy.slbntarunamandiri.com/2011/10/pengertian-dan-penyebab-tuna-grahita.html. </a:t>
            </a:r>
            <a:r>
              <a:rPr lang="id-ID" sz="2400" dirty="0" smtClean="0"/>
              <a:t>[September 2014].</a:t>
            </a:r>
          </a:p>
          <a:p>
            <a:pPr algn="ctr"/>
            <a:endParaRPr lang="id-ID"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2" descr="http://www.suarabanyuurip.com/data/foto/2012/06/09/18/15/380/380_600x600.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214414" y="0"/>
            <a:ext cx="6786610" cy="923330"/>
          </a:xfrm>
          <a:prstGeom prst="rect">
            <a:avLst/>
          </a:prstGeom>
          <a:noFill/>
        </p:spPr>
        <p:txBody>
          <a:bodyPr wrap="square" lIns="91440" tIns="45720" rIns="91440" bIns="45720">
            <a:spAutoFit/>
          </a:bodyPr>
          <a:lstStyle/>
          <a:p>
            <a:pPr algn="ctr"/>
            <a:r>
              <a:rPr lang="id-ID"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reflection blurRad="6350" stA="60000" endA="900" endPos="58000" dir="5400000" sy="-100000" algn="bl" rotWithShape="0"/>
                </a:effectLst>
              </a:rPr>
              <a:t>Mereka??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reflection blurRad="6350" stA="60000" endA="900" endPos="580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7410" name="Picture 2" descr="http://3.bp.blogspot.com/-bKKKgN0Xzx4/UIq5VpqoHtI/AAAAAAAAASQ/j_EdI1KZRCY/s1600/1.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7" name="Rectangle 6"/>
          <p:cNvSpPr/>
          <p:nvPr/>
        </p:nvSpPr>
        <p:spPr>
          <a:xfrm>
            <a:off x="1571604" y="0"/>
            <a:ext cx="6786610" cy="1015663"/>
          </a:xfrm>
          <a:prstGeom prst="rect">
            <a:avLst/>
          </a:prstGeom>
          <a:noFill/>
        </p:spPr>
        <p:txBody>
          <a:bodyPr wrap="square" lIns="91440" tIns="45720" rIns="91440" bIns="45720">
            <a:spAutoFit/>
          </a:bodyPr>
          <a:lstStyle/>
          <a:p>
            <a:pPr algn="ctr"/>
            <a:r>
              <a:rPr lang="id-ID"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reflection blurRad="6350" stA="60000" endA="900" endPos="58000" dir="5400000" sy="-100000" algn="bl" rotWithShape="0"/>
                </a:effectLst>
              </a:rPr>
              <a:t>Dan Mereka??</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1">
                    <a:satMod val="175000"/>
                    <a:alpha val="40000"/>
                  </a:schemeClr>
                </a:glow>
                <a:outerShdw blurRad="50800" algn="tl" rotWithShape="0">
                  <a:srgbClr val="000000"/>
                </a:outerShdw>
                <a:reflection blurRad="6350" stA="60000" endA="900" endPos="58000" dir="5400000" sy="-100000" algn="bl" rotWithShape="0"/>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80">
                                          <p:stCondLst>
                                            <p:cond delay="0"/>
                                          </p:stCondLst>
                                        </p:cTn>
                                        <p:tgtEl>
                                          <p:spTgt spid="17410"/>
                                        </p:tgtEl>
                                      </p:cBhvr>
                                    </p:animEffect>
                                    <p:anim calcmode="lin" valueType="num">
                                      <p:cBhvr>
                                        <p:cTn id="8"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0"/>
                                        </p:tgtEl>
                                      </p:cBhvr>
                                      <p:to x="100000" y="60000"/>
                                    </p:animScale>
                                    <p:animScale>
                                      <p:cBhvr>
                                        <p:cTn id="14" dur="166" decel="50000">
                                          <p:stCondLst>
                                            <p:cond delay="676"/>
                                          </p:stCondLst>
                                        </p:cTn>
                                        <p:tgtEl>
                                          <p:spTgt spid="17410"/>
                                        </p:tgtEl>
                                      </p:cBhvr>
                                      <p:to x="100000" y="100000"/>
                                    </p:animScale>
                                    <p:animScale>
                                      <p:cBhvr>
                                        <p:cTn id="15" dur="26">
                                          <p:stCondLst>
                                            <p:cond delay="1312"/>
                                          </p:stCondLst>
                                        </p:cTn>
                                        <p:tgtEl>
                                          <p:spTgt spid="17410"/>
                                        </p:tgtEl>
                                      </p:cBhvr>
                                      <p:to x="100000" y="80000"/>
                                    </p:animScale>
                                    <p:animScale>
                                      <p:cBhvr>
                                        <p:cTn id="16" dur="166" decel="50000">
                                          <p:stCondLst>
                                            <p:cond delay="1338"/>
                                          </p:stCondLst>
                                        </p:cTn>
                                        <p:tgtEl>
                                          <p:spTgt spid="17410"/>
                                        </p:tgtEl>
                                      </p:cBhvr>
                                      <p:to x="100000" y="100000"/>
                                    </p:animScale>
                                    <p:animScale>
                                      <p:cBhvr>
                                        <p:cTn id="17" dur="26">
                                          <p:stCondLst>
                                            <p:cond delay="1642"/>
                                          </p:stCondLst>
                                        </p:cTn>
                                        <p:tgtEl>
                                          <p:spTgt spid="17410"/>
                                        </p:tgtEl>
                                      </p:cBhvr>
                                      <p:to x="100000" y="90000"/>
                                    </p:animScale>
                                    <p:animScale>
                                      <p:cBhvr>
                                        <p:cTn id="18" dur="166" decel="50000">
                                          <p:stCondLst>
                                            <p:cond delay="1668"/>
                                          </p:stCondLst>
                                        </p:cTn>
                                        <p:tgtEl>
                                          <p:spTgt spid="17410"/>
                                        </p:tgtEl>
                                      </p:cBhvr>
                                      <p:to x="100000" y="100000"/>
                                    </p:animScale>
                                    <p:animScale>
                                      <p:cBhvr>
                                        <p:cTn id="19" dur="26">
                                          <p:stCondLst>
                                            <p:cond delay="1808"/>
                                          </p:stCondLst>
                                        </p:cTn>
                                        <p:tgtEl>
                                          <p:spTgt spid="17410"/>
                                        </p:tgtEl>
                                      </p:cBhvr>
                                      <p:to x="100000" y="95000"/>
                                    </p:animScale>
                                    <p:animScale>
                                      <p:cBhvr>
                                        <p:cTn id="20" dur="166" decel="50000">
                                          <p:stCondLst>
                                            <p:cond delay="1834"/>
                                          </p:stCondLst>
                                        </p:cTn>
                                        <p:tgtEl>
                                          <p:spTgt spid="174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accent1">
                <a:tint val="44500"/>
                <a:satMod val="160000"/>
              </a:schemeClr>
            </a:gs>
            <a:gs pos="10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Rectangle 3"/>
          <p:cNvSpPr/>
          <p:nvPr/>
        </p:nvSpPr>
        <p:spPr>
          <a:xfrm>
            <a:off x="1857356" y="3929066"/>
            <a:ext cx="4147290"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9600" b="1" cap="none" spc="50" dirty="0" smtClean="0">
                <a:ln w="11430"/>
                <a:solidFill>
                  <a:srgbClr val="FFFF00"/>
                </a:solidFill>
              </a:rPr>
              <a:t>Mereka</a:t>
            </a:r>
            <a:endParaRPr lang="en-US" sz="9600" b="1" cap="none" spc="50" dirty="0">
              <a:ln w="11430"/>
              <a:solidFill>
                <a:srgbClr val="FFFF00"/>
              </a:solidFill>
            </a:endParaRPr>
          </a:p>
        </p:txBody>
      </p:sp>
      <p:sp>
        <p:nvSpPr>
          <p:cNvPr id="6" name="Rectangle 5"/>
          <p:cNvSpPr/>
          <p:nvPr/>
        </p:nvSpPr>
        <p:spPr>
          <a:xfrm>
            <a:off x="4000496" y="5357826"/>
            <a:ext cx="433804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solidFill>
                  <a:srgbClr val="FF0000"/>
                </a:solidFill>
              </a:rPr>
              <a:t>Adalah...........</a:t>
            </a:r>
            <a:endParaRPr lang="en-US" sz="5400" b="1" cap="none" spc="50" dirty="0">
              <a:ln w="1143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8434" name="Picture 2" descr="http://3.bp.blogspot.com/-Debe1dnulH0/T6Swaf8Re-I/AAAAAAAAAEo/BxtD3zKG2HU/s640/Tuna-Grahita.jpg"/>
          <p:cNvPicPr>
            <a:picLocks noChangeAspect="1" noChangeArrowheads="1"/>
          </p:cNvPicPr>
          <p:nvPr/>
        </p:nvPicPr>
        <p:blipFill>
          <a:blip r:embed="rId2"/>
          <a:srcRect/>
          <a:stretch>
            <a:fillRect/>
          </a:stretch>
        </p:blipFill>
        <p:spPr bwMode="auto">
          <a:xfrm>
            <a:off x="0" y="642918"/>
            <a:ext cx="9144000" cy="5715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decel="50000" fill="hold">
                                          <p:stCondLst>
                                            <p:cond delay="0"/>
                                          </p:stCondLst>
                                        </p:cTn>
                                        <p:tgtEl>
                                          <p:spTgt spid="184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4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434"/>
                                        </p:tgtEl>
                                        <p:attrNameLst>
                                          <p:attrName>ppt_w</p:attrName>
                                        </p:attrNameLst>
                                      </p:cBhvr>
                                      <p:tavLst>
                                        <p:tav tm="0">
                                          <p:val>
                                            <p:strVal val="#ppt_w*.05"/>
                                          </p:val>
                                        </p:tav>
                                        <p:tav tm="100000">
                                          <p:val>
                                            <p:strVal val="#ppt_w"/>
                                          </p:val>
                                        </p:tav>
                                      </p:tavLst>
                                    </p:anim>
                                    <p:anim calcmode="lin" valueType="num">
                                      <p:cBhvr>
                                        <p:cTn id="10" dur="1000" fill="hold"/>
                                        <p:tgtEl>
                                          <p:spTgt spid="184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4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4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4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SLB Tuna Grahita dan PJKR F '08.mp4">
            <a:hlinkClick r:id="" action="ppaction://media"/>
          </p:cNvPr>
          <p:cNvPicPr>
            <a:picLocks noGrp="1" noRot="1" noChangeAspect="1"/>
          </p:cNvPicPr>
          <p:nvPr>
            <p:ph idx="1"/>
            <a:videoFile r:link="rId1"/>
          </p:nvPr>
        </p:nvPicPr>
        <p:blipFill>
          <a:blip r:embed="rId3"/>
          <a:stretch>
            <a:fillRect/>
          </a:stretch>
        </p:blipFill>
        <p:spPr>
          <a:xfrm>
            <a:off x="785786" y="1000108"/>
            <a:ext cx="7572396" cy="4880660"/>
          </a:xfrm>
          <a:prstGeom prst="rect">
            <a:avLst/>
          </a:prstGeom>
        </p:spPr>
      </p:pic>
    </p:spTree>
  </p:cSld>
  <p:clrMapOvr>
    <a:masterClrMapping/>
  </p:clrMapOvr>
  <p:transition spd="slow">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9458" name="Picture 2" descr="http://4.bp.blogspot.com/-rwWd56MyWr4/T3wk16UvRAI/AAAAAAAAACE/4S8gORIWwYs/s1600/gambar+posting+5.jpg"/>
          <p:cNvPicPr>
            <a:picLocks noChangeAspect="1" noChangeArrowheads="1"/>
          </p:cNvPicPr>
          <p:nvPr/>
        </p:nvPicPr>
        <p:blipFill>
          <a:blip r:embed="rId2"/>
          <a:srcRect/>
          <a:stretch>
            <a:fillRect/>
          </a:stretch>
        </p:blipFill>
        <p:spPr bwMode="auto">
          <a:xfrm>
            <a:off x="0" y="1571612"/>
            <a:ext cx="5054788"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Oval 2"/>
          <p:cNvSpPr/>
          <p:nvPr/>
        </p:nvSpPr>
        <p:spPr>
          <a:xfrm>
            <a:off x="357158" y="0"/>
            <a:ext cx="4786314"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sz="3600" dirty="0" smtClean="0"/>
              <a:t>Tunagrahita????</a:t>
            </a:r>
            <a:endParaRPr lang="id-ID" sz="3600" dirty="0"/>
          </a:p>
        </p:txBody>
      </p:sp>
      <p:sp>
        <p:nvSpPr>
          <p:cNvPr id="4" name="Rounded Rectangle 3"/>
          <p:cNvSpPr/>
          <p:nvPr/>
        </p:nvSpPr>
        <p:spPr>
          <a:xfrm>
            <a:off x="4714844" y="1785926"/>
            <a:ext cx="4429156" cy="50720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3200" dirty="0"/>
              <a:t>Somantri (2012:103) tunagrahita adalah istilah yang digunakan untuk menyebut anak yang mempunyai kemampuan intelektual dibawah rata-rata.</a:t>
            </a:r>
          </a:p>
          <a:p>
            <a:pPr algn="ctr"/>
            <a:endParaRPr lang="id-ID" dirty="0"/>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7" name="Flowchart: Document 6"/>
          <p:cNvSpPr/>
          <p:nvPr/>
        </p:nvSpPr>
        <p:spPr>
          <a:xfrm>
            <a:off x="357158" y="357166"/>
            <a:ext cx="8429684" cy="4143404"/>
          </a:xfrm>
          <a:prstGeom prst="flowChart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sz="3200" dirty="0" smtClean="0">
                <a:solidFill>
                  <a:schemeClr val="tx1"/>
                </a:solidFill>
              </a:rPr>
              <a:t>Anak tunagrahita </a:t>
            </a:r>
            <a:r>
              <a:rPr lang="id-ID" sz="3200" dirty="0">
                <a:solidFill>
                  <a:schemeClr val="tx1"/>
                </a:solidFill>
              </a:rPr>
              <a:t>merupakan seorang anak yang memiliki keterlambatan mental yang dialami selama periode perkembangan, berhubungan dengan gangguan belajar, penyesuaian sosial, dan lain-lain yang menyebabkan anak tersebut memiliki intelektual di bawah rata-rata.</a:t>
            </a:r>
          </a:p>
          <a:p>
            <a:pPr algn="ctr"/>
            <a:endParaRPr lang="id-ID" dirty="0"/>
          </a:p>
        </p:txBody>
      </p:sp>
      <p:pic>
        <p:nvPicPr>
          <p:cNvPr id="21506" name="Picture 2" descr="http://t3.gstatic.com/images?q=tbn:ANd9GcQhBx8pC_6Wh91IqGYYpoClc6rhLz_IkUv9wMSqs1TanN6honES"/>
          <p:cNvPicPr>
            <a:picLocks noChangeAspect="1" noChangeArrowheads="1"/>
          </p:cNvPicPr>
          <p:nvPr/>
        </p:nvPicPr>
        <p:blipFill>
          <a:blip r:embed="rId2"/>
          <a:srcRect/>
          <a:stretch>
            <a:fillRect/>
          </a:stretch>
        </p:blipFill>
        <p:spPr bwMode="auto">
          <a:xfrm>
            <a:off x="6500826" y="4000504"/>
            <a:ext cx="2205040"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713</Words>
  <Application>Microsoft Office PowerPoint</Application>
  <PresentationFormat>On-screen Show (4:3)</PresentationFormat>
  <Paragraphs>60</Paragraphs>
  <Slides>26</Slides>
  <Notes>1</Notes>
  <HiddenSlides>0</HiddenSlides>
  <MMClips>2</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Lenovo</cp:lastModifiedBy>
  <cp:revision>29</cp:revision>
  <dcterms:created xsi:type="dcterms:W3CDTF">2014-09-30T06:15:49Z</dcterms:created>
  <dcterms:modified xsi:type="dcterms:W3CDTF">2016-12-04T09:31:04Z</dcterms:modified>
</cp:coreProperties>
</file>