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3" r:id="rId4"/>
    <p:sldId id="274" r:id="rId5"/>
    <p:sldId id="275" r:id="rId6"/>
    <p:sldId id="276" r:id="rId7"/>
    <p:sldId id="277" r:id="rId8"/>
    <p:sldId id="278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514" y="-7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DC85-8B5D-432F-949C-DDE825B7D4B6}" type="datetimeFigureOut">
              <a:rPr lang="id-ID" smtClean="0"/>
              <a:pPr/>
              <a:t>12/02/2022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4DA04-A7B3-4998-83A7-D4F4B9E5728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DC85-8B5D-432F-949C-DDE825B7D4B6}" type="datetimeFigureOut">
              <a:rPr lang="id-ID" smtClean="0"/>
              <a:pPr/>
              <a:t>12/02/2022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4DA04-A7B3-4998-83A7-D4F4B9E5728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DC85-8B5D-432F-949C-DDE825B7D4B6}" type="datetimeFigureOut">
              <a:rPr lang="id-ID" smtClean="0"/>
              <a:pPr/>
              <a:t>12/02/2022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4DA04-A7B3-4998-83A7-D4F4B9E5728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DC85-8B5D-432F-949C-DDE825B7D4B6}" type="datetimeFigureOut">
              <a:rPr lang="id-ID" smtClean="0"/>
              <a:pPr/>
              <a:t>12/02/2022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4DA04-A7B3-4998-83A7-D4F4B9E5728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DC85-8B5D-432F-949C-DDE825B7D4B6}" type="datetimeFigureOut">
              <a:rPr lang="id-ID" smtClean="0"/>
              <a:pPr/>
              <a:t>12/02/2022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4DA04-A7B3-4998-83A7-D4F4B9E5728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DC85-8B5D-432F-949C-DDE825B7D4B6}" type="datetimeFigureOut">
              <a:rPr lang="id-ID" smtClean="0"/>
              <a:pPr/>
              <a:t>12/02/2022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4DA04-A7B3-4998-83A7-D4F4B9E5728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DC85-8B5D-432F-949C-DDE825B7D4B6}" type="datetimeFigureOut">
              <a:rPr lang="id-ID" smtClean="0"/>
              <a:pPr/>
              <a:t>12/02/2022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4DA04-A7B3-4998-83A7-D4F4B9E5728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DC85-8B5D-432F-949C-DDE825B7D4B6}" type="datetimeFigureOut">
              <a:rPr lang="id-ID" smtClean="0"/>
              <a:pPr/>
              <a:t>12/02/2022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4DA04-A7B3-4998-83A7-D4F4B9E5728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DC85-8B5D-432F-949C-DDE825B7D4B6}" type="datetimeFigureOut">
              <a:rPr lang="id-ID" smtClean="0"/>
              <a:pPr/>
              <a:t>12/02/2022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4DA04-A7B3-4998-83A7-D4F4B9E5728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DC85-8B5D-432F-949C-DDE825B7D4B6}" type="datetimeFigureOut">
              <a:rPr lang="id-ID" smtClean="0"/>
              <a:pPr/>
              <a:t>12/02/2022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4DA04-A7B3-4998-83A7-D4F4B9E5728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DC85-8B5D-432F-949C-DDE825B7D4B6}" type="datetimeFigureOut">
              <a:rPr lang="id-ID" smtClean="0"/>
              <a:pPr/>
              <a:t>12/02/2022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4DA04-A7B3-4998-83A7-D4F4B9E5728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ADC85-8B5D-432F-949C-DDE825B7D4B6}" type="datetimeFigureOut">
              <a:rPr lang="id-ID" smtClean="0"/>
              <a:pPr/>
              <a:t>12/02/2022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4DA04-A7B3-4998-83A7-D4F4B9E57284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latin typeface="Arial Rounded MT Bold" pitchFamily="34" charset="0"/>
              </a:rPr>
              <a:t>HUKUM JAMINAN</a:t>
            </a:r>
            <a:endParaRPr lang="id-ID" sz="60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786" y="3886200"/>
            <a:ext cx="7572428" cy="1752600"/>
          </a:xfrm>
        </p:spPr>
        <p:txBody>
          <a:bodyPr/>
          <a:lstStyle/>
          <a:p>
            <a:r>
              <a:rPr lang="en-US" b="1" dirty="0" err="1" smtClean="0">
                <a:solidFill>
                  <a:srgbClr val="002060"/>
                </a:solidFill>
                <a:latin typeface="Arial Rounded MT Bold" pitchFamily="34" charset="0"/>
              </a:rPr>
              <a:t>Budiman</a:t>
            </a:r>
            <a:r>
              <a:rPr lang="en-US" b="1" dirty="0" smtClean="0">
                <a:solidFill>
                  <a:srgbClr val="002060"/>
                </a:solidFill>
                <a:latin typeface="Arial Rounded MT Bold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Arial Rounded MT Bold" pitchFamily="34" charset="0"/>
              </a:rPr>
              <a:t>Setyo</a:t>
            </a:r>
            <a:r>
              <a:rPr lang="en-US" b="1" dirty="0" smtClean="0">
                <a:solidFill>
                  <a:srgbClr val="002060"/>
                </a:solidFill>
                <a:latin typeface="Arial Rounded MT Bold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Arial Rounded MT Bold" pitchFamily="34" charset="0"/>
              </a:rPr>
              <a:t>Haryanto</a:t>
            </a:r>
            <a:r>
              <a:rPr lang="en-US" b="1" dirty="0" smtClean="0">
                <a:solidFill>
                  <a:srgbClr val="002060"/>
                </a:solidFill>
                <a:latin typeface="Arial Rounded MT Bold" pitchFamily="34" charset="0"/>
              </a:rPr>
              <a:t>, S.H., M.H</a:t>
            </a:r>
            <a:r>
              <a:rPr lang="en-US" b="1" dirty="0" smtClean="0">
                <a:solidFill>
                  <a:schemeClr val="tx1"/>
                </a:solidFill>
                <a:latin typeface="Arial Rounded MT Bold" pitchFamily="34" charset="0"/>
              </a:rPr>
              <a:t>.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Arial Rounded MT Bold" pitchFamily="34" charset="0"/>
              </a:rPr>
              <a:t>FH. UNSOED</a:t>
            </a:r>
            <a:endParaRPr lang="en-US" b="1" dirty="0">
              <a:solidFill>
                <a:srgbClr val="0070C0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85918" y="642918"/>
            <a:ext cx="57699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Arial Rounded MT Bold" pitchFamily="34" charset="0"/>
              </a:rPr>
              <a:t>HAK JAMINAN UMUM (HJU)</a:t>
            </a:r>
            <a:endParaRPr lang="id-ID" sz="32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85918" y="2564904"/>
            <a:ext cx="607223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id-ID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Lahir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karena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undang-undang</a:t>
            </a:r>
            <a:r>
              <a:rPr lang="id-ID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semua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kreditur</a:t>
            </a:r>
            <a:r>
              <a:rPr lang="id-ID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Kedudukan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kreditur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sama</a:t>
            </a:r>
            <a:r>
              <a:rPr lang="id-ID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Membebani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seluruh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kekayaan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debitur</a:t>
            </a:r>
            <a:r>
              <a:rPr lang="id-ID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Pembagian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secara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keseimbangan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id-ID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Pasal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1131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jo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1132 KUH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Perdata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2222634" y="1412776"/>
            <a:ext cx="4896544" cy="1152128"/>
          </a:xfrm>
          <a:prstGeom prst="down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Bookman Old Style" pitchFamily="18" charset="0"/>
              </a:rPr>
              <a:t>Kenapa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disebut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Jaminan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Umum</a:t>
            </a:r>
            <a:r>
              <a:rPr lang="en-US" dirty="0" smtClean="0">
                <a:latin typeface="Bookman Old Style" pitchFamily="18" charset="0"/>
              </a:rPr>
              <a:t>?</a:t>
            </a:r>
            <a:endParaRPr lang="en-US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488" y="428604"/>
            <a:ext cx="33846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Kelemahan</a:t>
            </a:r>
            <a:r>
              <a:rPr lang="en-US" sz="3200" b="1" dirty="0" smtClean="0">
                <a:solidFill>
                  <a:srgbClr val="FF0000"/>
                </a:solidFill>
                <a:latin typeface="Arial Rounded MT Bold" pitchFamily="34" charset="0"/>
              </a:rPr>
              <a:t> HJU</a:t>
            </a:r>
            <a:endParaRPr lang="id-ID" sz="32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0034" y="1142984"/>
            <a:ext cx="807249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Font typeface="+mj-lt"/>
              <a:buAutoNum type="arabicPeriod"/>
            </a:pPr>
            <a:r>
              <a:rPr lang="de-DE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Para kreditur harus berbagi dengan kreditur lain (kreditur konkuren);</a:t>
            </a: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de-DE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Kemungkinan tidak mendapatkan pelunasan secara maksimal, atau tidak mendapatkan bagian karena habis digunakan untuk membayar tagihan kreditur preferen;</a:t>
            </a: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de-DE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Tidak adanya benda yang secara khusus diikat sebagai jaminan, sehingga debitur tetap memiliki kewenangan untuk berbuat bebas atas harta kekayaannya;</a:t>
            </a: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de-DE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Kreditur tidak memiliki hak kebendaan atas kekayaan debitur;</a:t>
            </a: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de-DE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Sangat dipengaruhi oleh iktikad (buruk) debitur;</a:t>
            </a: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de-DE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Pelaksanaan eksekusinya (kecuali dalam eksekusi dibawah tangan) harus melalui gugatan ke pengadilan.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5786" y="571480"/>
            <a:ext cx="735811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Pengecualian</a:t>
            </a:r>
            <a:r>
              <a:rPr lang="en-US" sz="3200" b="1" dirty="0" smtClean="0">
                <a:solidFill>
                  <a:srgbClr val="FF0000"/>
                </a:solidFill>
                <a:latin typeface="Arial Rounded MT Bold" pitchFamily="34" charset="0"/>
              </a:rPr>
              <a:t> :</a:t>
            </a:r>
          </a:p>
          <a:p>
            <a:r>
              <a:rPr lang="en-US" sz="2800" b="1" dirty="0" smtClean="0">
                <a:solidFill>
                  <a:srgbClr val="002060"/>
                </a:solidFill>
                <a:latin typeface="Arial Rounded MT Bold" pitchFamily="34" charset="0"/>
              </a:rPr>
              <a:t>“Ada </a:t>
            </a:r>
            <a:r>
              <a:rPr lang="en-US" sz="2800" b="1" dirty="0" err="1" smtClean="0">
                <a:solidFill>
                  <a:srgbClr val="002060"/>
                </a:solidFill>
                <a:latin typeface="Arial Rounded MT Bold" pitchFamily="34" charset="0"/>
              </a:rPr>
              <a:t>alasan</a:t>
            </a:r>
            <a:r>
              <a:rPr lang="en-US" sz="2800" b="1" dirty="0" smtClean="0">
                <a:solidFill>
                  <a:srgbClr val="002060"/>
                </a:solidFill>
                <a:latin typeface="Arial Rounded MT Bold" pitchFamily="34" charset="0"/>
              </a:rPr>
              <a:t> yang </a:t>
            </a:r>
            <a:r>
              <a:rPr lang="en-US" sz="2800" b="1" dirty="0" err="1" smtClean="0">
                <a:solidFill>
                  <a:srgbClr val="002060"/>
                </a:solidFill>
                <a:latin typeface="Arial Rounded MT Bold" pitchFamily="34" charset="0"/>
              </a:rPr>
              <a:t>sah</a:t>
            </a:r>
            <a:r>
              <a:rPr lang="en-US" sz="2800" b="1" dirty="0" smtClean="0">
                <a:solidFill>
                  <a:srgbClr val="002060"/>
                </a:solidFill>
                <a:latin typeface="Arial Rounded MT Bold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 Rounded MT Bold" pitchFamily="34" charset="0"/>
              </a:rPr>
              <a:t>untuk</a:t>
            </a:r>
            <a:r>
              <a:rPr lang="en-US" sz="2800" b="1" dirty="0" smtClean="0">
                <a:solidFill>
                  <a:srgbClr val="002060"/>
                </a:solidFill>
                <a:latin typeface="Arial Rounded MT Bold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 Rounded MT Bold" pitchFamily="34" charset="0"/>
              </a:rPr>
              <a:t>didahulukan</a:t>
            </a:r>
            <a:r>
              <a:rPr lang="en-US" sz="2800" b="1" dirty="0" smtClean="0">
                <a:solidFill>
                  <a:srgbClr val="002060"/>
                </a:solidFill>
                <a:latin typeface="Arial Rounded MT Bold" pitchFamily="34" charset="0"/>
              </a:rPr>
              <a:t>”</a:t>
            </a:r>
            <a:endParaRPr lang="id-ID" sz="2800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85786" y="1997839"/>
            <a:ext cx="735811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Pasal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1132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menyebutkan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“. . .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kecuali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apabila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diantara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para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berpiutang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itu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ada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alasan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sah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didahulukan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”.</a:t>
            </a:r>
          </a:p>
          <a:p>
            <a:pPr algn="just"/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Penyimpangan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terhadap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asas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paritas</a:t>
            </a:r>
            <a:r>
              <a:rPr lang="en-US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creditorium</a:t>
            </a:r>
            <a:r>
              <a:rPr lang="en-US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endParaRPr lang="id-ID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en-US" sz="24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didahulukan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diantara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orang-orang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berpiutang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terbit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istimewa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gadai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hipotik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” (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Pasal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1133 KUH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Perdata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57224" y="357166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Kreditur</a:t>
            </a:r>
            <a:r>
              <a:rPr lang="en-US" sz="3200" b="1" dirty="0" smtClean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Preferen</a:t>
            </a:r>
            <a:r>
              <a:rPr lang="en-US" sz="3200" b="1" dirty="0" smtClean="0">
                <a:solidFill>
                  <a:srgbClr val="FF0000"/>
                </a:solidFill>
                <a:latin typeface="Arial Rounded MT Bold" pitchFamily="34" charset="0"/>
              </a:rPr>
              <a:t> (</a:t>
            </a:r>
            <a:r>
              <a:rPr lang="en-US" sz="3200" b="1" i="1" dirty="0" err="1" smtClean="0">
                <a:solidFill>
                  <a:srgbClr val="FF0000"/>
                </a:solidFill>
                <a:latin typeface="Arial Rounded MT Bold" pitchFamily="34" charset="0"/>
              </a:rPr>
              <a:t>Preferente</a:t>
            </a:r>
            <a:r>
              <a:rPr lang="en-US" sz="3200" b="1" i="1" dirty="0" smtClean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Arial Rounded MT Bold" pitchFamily="34" charset="0"/>
              </a:rPr>
              <a:t>Schulden</a:t>
            </a:r>
            <a:r>
              <a:rPr lang="en-US" sz="3200" b="1" dirty="0" smtClean="0">
                <a:solidFill>
                  <a:srgbClr val="FF0000"/>
                </a:solidFill>
                <a:latin typeface="Arial Rounded MT Bold" pitchFamily="34" charset="0"/>
              </a:rPr>
              <a:t>)</a:t>
            </a:r>
            <a:endParaRPr lang="id-ID" sz="32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28662" y="1643050"/>
            <a:ext cx="700092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Kreditur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pemegang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istimewa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endParaRPr lang="id-ID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gadai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endParaRPr lang="id-ID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hipotik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algn="just"/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mempunyai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mengambil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pelunasan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lebih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dahulu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atas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hasil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eksekusi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kekayaan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debitur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disebut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kreditur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preferen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sz="2400" b="1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Preferente</a:t>
            </a:r>
            <a:r>
              <a:rPr lang="en-US" sz="24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Schulden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algn="just"/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Sekarang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ditambah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lagi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kreditur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penerima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fidusia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tanggungan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00232" y="571480"/>
            <a:ext cx="54092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3200" b="1" dirty="0" smtClean="0">
                <a:solidFill>
                  <a:srgbClr val="FF0000"/>
                </a:solidFill>
                <a:latin typeface="Arial Rounded MT Bold" pitchFamily="34" charset="0"/>
              </a:rPr>
              <a:t>Hak jaminan khusus</a:t>
            </a:r>
            <a:r>
              <a:rPr lang="en-US" sz="3200" b="1" dirty="0" smtClean="0">
                <a:solidFill>
                  <a:srgbClr val="FF0000"/>
                </a:solidFill>
                <a:latin typeface="Arial Rounded MT Bold" pitchFamily="34" charset="0"/>
              </a:rPr>
              <a:t> (HJK)</a:t>
            </a:r>
            <a:endParaRPr lang="id-ID" sz="32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42976" y="1643050"/>
            <a:ext cx="678661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d-ID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Hak jaminan</a:t>
            </a:r>
            <a:r>
              <a:rPr lang="id-ID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d-ID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khusus dapat diartikan sebagai hak yang memberikan kedudukan kepada kreditur </a:t>
            </a:r>
            <a:r>
              <a:rPr lang="id-ID" sz="2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tertentu</a:t>
            </a:r>
            <a:r>
              <a:rPr lang="id-ID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kedudukan yang lebih baik dibandingkan dengan kreditur lainnya.</a:t>
            </a:r>
            <a:r>
              <a:rPr lang="id-ID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US" sz="24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en-US" sz="24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en-US" sz="2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Pitlo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menyebutkan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bahwa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jaminan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adalah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suatu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sz="2400" b="1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een</a:t>
            </a:r>
            <a:r>
              <a:rPr lang="en-US" sz="24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recht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 yang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memberikan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kepada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kreditur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kedudukan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lebih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baik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kreditur-kreditur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lain. (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pengertian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hanya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tepat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apabila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dimaksud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adalah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jaminan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khusus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28794" y="714356"/>
            <a:ext cx="545495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kedudukan</a:t>
            </a:r>
            <a:r>
              <a:rPr lang="en-US" sz="3200" b="1" dirty="0" smtClean="0">
                <a:solidFill>
                  <a:srgbClr val="FF0000"/>
                </a:solidFill>
                <a:latin typeface="Arial Rounded MT Bold" pitchFamily="34" charset="0"/>
              </a:rPr>
              <a:t> yang </a:t>
            </a:r>
            <a:r>
              <a:rPr lang="en-US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lebih</a:t>
            </a:r>
            <a:r>
              <a:rPr lang="en-US" sz="3200" b="1" dirty="0" smtClean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baik</a:t>
            </a:r>
            <a:endParaRPr lang="id-ID" sz="32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14414" y="1928802"/>
            <a:ext cx="671517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  <a:r>
              <a:rPr lang="en-US" sz="2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kedudukan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lebih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baik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”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artinya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kedudukan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kreditur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lebih</a:t>
            </a:r>
            <a:r>
              <a:rPr lang="en-US" sz="2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terjamin</a:t>
            </a:r>
            <a:r>
              <a:rPr lang="en-US" sz="2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arti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peluang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terpenuhinya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piutang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lebih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besar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dibandingkan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kreditur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lain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kreditur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konkuren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algn="just"/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berarti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pasti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terjamin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terbayar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2133600"/>
            <a:ext cx="350520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d-ID" sz="4000" dirty="0" smtClean="0">
                <a:solidFill>
                  <a:prstClr val="black"/>
                </a:solidFill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LAHIR DARI UNDANG-UNDANG</a:t>
            </a:r>
            <a:endParaRPr lang="id-ID" sz="4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24400" y="2133600"/>
            <a:ext cx="3733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d-ID" sz="4000" dirty="0" smtClean="0">
                <a:solidFill>
                  <a:prstClr val="black"/>
                </a:solidFill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LAHIR DARI PERJANJIAN</a:t>
            </a:r>
            <a:endParaRPr lang="id-ID" sz="4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800600" y="3657600"/>
            <a:ext cx="838200" cy="533400"/>
          </a:xfrm>
          <a:prstGeom prst="downArrow">
            <a:avLst/>
          </a:prstGeom>
          <a:solidFill>
            <a:schemeClr val="accent3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Down Arrow 4"/>
          <p:cNvSpPr/>
          <p:nvPr/>
        </p:nvSpPr>
        <p:spPr>
          <a:xfrm>
            <a:off x="1905000" y="4114800"/>
            <a:ext cx="838200" cy="533400"/>
          </a:xfrm>
          <a:prstGeom prst="downArrow">
            <a:avLst/>
          </a:prstGeom>
          <a:solidFill>
            <a:schemeClr val="accent3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Down Arrow 5"/>
          <p:cNvSpPr/>
          <p:nvPr/>
        </p:nvSpPr>
        <p:spPr>
          <a:xfrm>
            <a:off x="1905000" y="1524000"/>
            <a:ext cx="838200" cy="533400"/>
          </a:xfrm>
          <a:prstGeom prst="downArrow">
            <a:avLst/>
          </a:prstGeom>
          <a:solidFill>
            <a:schemeClr val="accent3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Down Arrow 6"/>
          <p:cNvSpPr/>
          <p:nvPr/>
        </p:nvSpPr>
        <p:spPr>
          <a:xfrm>
            <a:off x="5867400" y="1600200"/>
            <a:ext cx="838200" cy="533400"/>
          </a:xfrm>
          <a:prstGeom prst="downArrow">
            <a:avLst/>
          </a:prstGeom>
          <a:solidFill>
            <a:schemeClr val="accent3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Down Arrow 7"/>
          <p:cNvSpPr/>
          <p:nvPr/>
        </p:nvSpPr>
        <p:spPr>
          <a:xfrm>
            <a:off x="7010400" y="3657600"/>
            <a:ext cx="838200" cy="533400"/>
          </a:xfrm>
          <a:prstGeom prst="downArrow">
            <a:avLst/>
          </a:prstGeom>
          <a:solidFill>
            <a:schemeClr val="accent3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1447800" y="5181600"/>
            <a:ext cx="20601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id-ID" sz="2400" dirty="0" smtClean="0">
                <a:solidFill>
                  <a:prstClr val="black"/>
                </a:solidFill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PRIVELEGIE</a:t>
            </a:r>
            <a:endParaRPr lang="id-ID" sz="2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0" y="4572000"/>
            <a:ext cx="1828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000" dirty="0" smtClean="0">
                <a:solidFill>
                  <a:prstClr val="black"/>
                </a:solidFill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HAK JAMINAN KEBENDAAN</a:t>
            </a:r>
            <a:endParaRPr lang="id-ID" dirty="0"/>
          </a:p>
        </p:txBody>
      </p:sp>
      <p:sp>
        <p:nvSpPr>
          <p:cNvPr id="11" name="Rectangle 10"/>
          <p:cNvSpPr/>
          <p:nvPr/>
        </p:nvSpPr>
        <p:spPr>
          <a:xfrm>
            <a:off x="1857356" y="642918"/>
            <a:ext cx="49973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id-ID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HAK JAMINAN KHUSUS</a:t>
            </a:r>
            <a:endParaRPr kumimoji="0" lang="id-ID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500826" y="4643446"/>
            <a:ext cx="228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id-ID" sz="2000" dirty="0" smtClean="0">
                <a:solidFill>
                  <a:prstClr val="black"/>
                </a:solidFill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HAK JAMINAN </a:t>
            </a:r>
            <a:r>
              <a:rPr lang="en-US" sz="2000" dirty="0" smtClean="0">
                <a:solidFill>
                  <a:prstClr val="black"/>
                </a:solidFill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PERORANGAN</a:t>
            </a:r>
            <a:endParaRPr lang="id-ID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5287</TotalTime>
  <Words>365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HUKUM JAMINAN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HUKUM JAMINAN</dc:title>
  <dc:creator>Expert</dc:creator>
  <cp:lastModifiedBy>Budiman S. Haryanto</cp:lastModifiedBy>
  <cp:revision>365</cp:revision>
  <dcterms:created xsi:type="dcterms:W3CDTF">2016-11-28T10:46:34Z</dcterms:created>
  <dcterms:modified xsi:type="dcterms:W3CDTF">2022-02-12T13:17:14Z</dcterms:modified>
</cp:coreProperties>
</file>