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Gotham Bold" charset="1" panose="00000000000000000000"/>
      <p:regular r:id="rId16"/>
    </p:embeddedFont>
    <p:embeddedFont>
      <p:font typeface="Gotham" charset="1" panose="00000000000000000000"/>
      <p:regular r:id="rId17"/>
    </p:embeddedFont>
    <p:embeddedFont>
      <p:font typeface="Poppins Bold" charset="1" panose="00000800000000000000"/>
      <p:regular r:id="rId18"/>
    </p:embeddedFont>
    <p:embeddedFont>
      <p:font typeface="Poppins" charset="1" panose="00000500000000000000"/>
      <p:regular r:id="rId19"/>
    </p:embeddedFont>
    <p:embeddedFont>
      <p:font typeface="Clear Sans" charset="1" panose="020B0503030202020304"/>
      <p:regular r:id="rId20"/>
    </p:embeddedFont>
    <p:embeddedFont>
      <p:font typeface="Barlow Bold" charset="1" panose="000008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1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2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VAENgGmKpfE.mp4" Type="http://schemas.openxmlformats.org/officeDocument/2006/relationships/video"/><Relationship Id="rId4" Target="../media/VAENgGmKpfE.mp4" Type="http://schemas.microsoft.com/office/2007/relationships/media"/><Relationship Id="rId5" Target="../media/image30.png" Type="http://schemas.openxmlformats.org/officeDocument/2006/relationships/image"/><Relationship Id="rId6" Target="../media/image3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VAFHl8a1yHU.mp4" Type="http://schemas.openxmlformats.org/officeDocument/2006/relationships/video"/><Relationship Id="rId4" Target="../media/VAFHl8a1yHU.mp4" Type="http://schemas.microsoft.com/office/2007/relationships/media"/><Relationship Id="rId5" Target="../media/image1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6309" y="4157795"/>
            <a:ext cx="16129488" cy="6129205"/>
          </a:xfrm>
          <a:custGeom>
            <a:avLst/>
            <a:gdLst/>
            <a:ahLst/>
            <a:cxnLst/>
            <a:rect r="r" b="b" t="t" l="l"/>
            <a:pathLst>
              <a:path h="6129205" w="16129488">
                <a:moveTo>
                  <a:pt x="0" y="0"/>
                </a:moveTo>
                <a:lnTo>
                  <a:pt x="16129488" y="0"/>
                </a:lnTo>
                <a:lnTo>
                  <a:pt x="16129488" y="6129205"/>
                </a:lnTo>
                <a:lnTo>
                  <a:pt x="0" y="6129205"/>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831317" y="3981919"/>
            <a:ext cx="10687629" cy="1068762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5" id="5"/>
          <p:cNvGrpSpPr/>
          <p:nvPr/>
        </p:nvGrpSpPr>
        <p:grpSpPr>
          <a:xfrm rot="0">
            <a:off x="12669582" y="-6623168"/>
            <a:ext cx="15384295" cy="1538429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7" id="7"/>
          <p:cNvGrpSpPr/>
          <p:nvPr/>
        </p:nvGrpSpPr>
        <p:grpSpPr>
          <a:xfrm rot="0">
            <a:off x="10421909" y="4572511"/>
            <a:ext cx="9506444" cy="950644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blipFill>
              <a:blip r:embed="rId4"/>
              <a:stretch>
                <a:fillRect l="-50000" t="0" r="-50000" b="0"/>
              </a:stretch>
            </a:blipFill>
          </p:spPr>
        </p:sp>
      </p:grpSp>
      <p:grpSp>
        <p:nvGrpSpPr>
          <p:cNvPr name="Group 9" id="9"/>
          <p:cNvGrpSpPr/>
          <p:nvPr/>
        </p:nvGrpSpPr>
        <p:grpSpPr>
          <a:xfrm rot="0">
            <a:off x="13273555" y="-5718201"/>
            <a:ext cx="13574360" cy="1357436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blipFill>
              <a:blip r:embed="rId5"/>
              <a:stretch>
                <a:fillRect l="-25000" t="0" r="-25000" b="0"/>
              </a:stretch>
            </a:blipFill>
          </p:spPr>
        </p:sp>
      </p:grpSp>
      <p:grpSp>
        <p:nvGrpSpPr>
          <p:cNvPr name="Group 11" id="11"/>
          <p:cNvGrpSpPr/>
          <p:nvPr/>
        </p:nvGrpSpPr>
        <p:grpSpPr>
          <a:xfrm rot="0">
            <a:off x="9850367" y="1225370"/>
            <a:ext cx="5226097" cy="5226097"/>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13" id="13"/>
          <p:cNvGrpSpPr/>
          <p:nvPr/>
        </p:nvGrpSpPr>
        <p:grpSpPr>
          <a:xfrm rot="0">
            <a:off x="10239774" y="1614777"/>
            <a:ext cx="4447283" cy="4447283"/>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blipFill>
              <a:blip r:embed="rId6"/>
              <a:stretch>
                <a:fillRect l="-30482" t="0" r="-30482" b="0"/>
              </a:stretch>
            </a:blipFill>
          </p:spPr>
        </p:sp>
      </p:grpSp>
      <p:grpSp>
        <p:nvGrpSpPr>
          <p:cNvPr name="Group 15" id="15"/>
          <p:cNvGrpSpPr/>
          <p:nvPr/>
        </p:nvGrpSpPr>
        <p:grpSpPr>
          <a:xfrm rot="0">
            <a:off x="10796292" y="5800648"/>
            <a:ext cx="1301638" cy="1301638"/>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17" id="17"/>
          <p:cNvGrpSpPr/>
          <p:nvPr/>
        </p:nvGrpSpPr>
        <p:grpSpPr>
          <a:xfrm rot="0">
            <a:off x="10207803" y="-1532876"/>
            <a:ext cx="3065752" cy="3065752"/>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19" id="19"/>
          <p:cNvGrpSpPr/>
          <p:nvPr/>
        </p:nvGrpSpPr>
        <p:grpSpPr>
          <a:xfrm rot="0">
            <a:off x="8206799" y="3981919"/>
            <a:ext cx="2905378" cy="2905378"/>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21" id="21"/>
          <p:cNvGrpSpPr/>
          <p:nvPr/>
        </p:nvGrpSpPr>
        <p:grpSpPr>
          <a:xfrm rot="0">
            <a:off x="7356158" y="8754124"/>
            <a:ext cx="3065752" cy="3065752"/>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23" id="23"/>
          <p:cNvGrpSpPr/>
          <p:nvPr/>
        </p:nvGrpSpPr>
        <p:grpSpPr>
          <a:xfrm rot="0">
            <a:off x="9253891" y="8435717"/>
            <a:ext cx="650819" cy="650819"/>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B28C7C"/>
            </a:solidFill>
            <a:ln w="12700">
              <a:solidFill>
                <a:srgbClr val="000000"/>
              </a:solidFill>
            </a:ln>
          </p:spPr>
        </p:sp>
      </p:grpSp>
      <p:grpSp>
        <p:nvGrpSpPr>
          <p:cNvPr name="Group 25" id="25"/>
          <p:cNvGrpSpPr/>
          <p:nvPr/>
        </p:nvGrpSpPr>
        <p:grpSpPr>
          <a:xfrm rot="0">
            <a:off x="10796292" y="1289367"/>
            <a:ext cx="650819" cy="650819"/>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sp>
        <p:nvSpPr>
          <p:cNvPr name="Freeform 27" id="27"/>
          <p:cNvSpPr/>
          <p:nvPr/>
        </p:nvSpPr>
        <p:spPr>
          <a:xfrm flipH="false" flipV="true" rot="0">
            <a:off x="13743078" y="3637128"/>
            <a:ext cx="6775868" cy="4114800"/>
          </a:xfrm>
          <a:custGeom>
            <a:avLst/>
            <a:gdLst/>
            <a:ahLst/>
            <a:cxnLst/>
            <a:rect r="r" b="b" t="t" l="l"/>
            <a:pathLst>
              <a:path h="4114800" w="6775868">
                <a:moveTo>
                  <a:pt x="0" y="4114800"/>
                </a:moveTo>
                <a:lnTo>
                  <a:pt x="6775868" y="4114800"/>
                </a:lnTo>
                <a:lnTo>
                  <a:pt x="6775868" y="0"/>
                </a:lnTo>
                <a:lnTo>
                  <a:pt x="0" y="0"/>
                </a:lnTo>
                <a:lnTo>
                  <a:pt x="0" y="411480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8" id="28"/>
          <p:cNvGrpSpPr/>
          <p:nvPr/>
        </p:nvGrpSpPr>
        <p:grpSpPr>
          <a:xfrm rot="0">
            <a:off x="-308011" y="5143500"/>
            <a:ext cx="10158378" cy="911345"/>
            <a:chOff x="0" y="0"/>
            <a:chExt cx="2675458" cy="240025"/>
          </a:xfrm>
        </p:grpSpPr>
        <p:sp>
          <p:nvSpPr>
            <p:cNvPr name="Freeform 29" id="29"/>
            <p:cNvSpPr/>
            <p:nvPr/>
          </p:nvSpPr>
          <p:spPr>
            <a:xfrm flipH="false" flipV="false" rot="0">
              <a:off x="0" y="0"/>
              <a:ext cx="2675458" cy="240025"/>
            </a:xfrm>
            <a:custGeom>
              <a:avLst/>
              <a:gdLst/>
              <a:ahLst/>
              <a:cxnLst/>
              <a:rect r="r" b="b" t="t" l="l"/>
              <a:pathLst>
                <a:path h="240025" w="2675458">
                  <a:moveTo>
                    <a:pt x="0" y="0"/>
                  </a:moveTo>
                  <a:lnTo>
                    <a:pt x="2675458" y="0"/>
                  </a:lnTo>
                  <a:lnTo>
                    <a:pt x="2675458" y="240025"/>
                  </a:lnTo>
                  <a:lnTo>
                    <a:pt x="0" y="240025"/>
                  </a:lnTo>
                  <a:close/>
                </a:path>
              </a:pathLst>
            </a:custGeom>
            <a:solidFill>
              <a:srgbClr val="7E99B9"/>
            </a:solidFill>
          </p:spPr>
        </p:sp>
        <p:sp>
          <p:nvSpPr>
            <p:cNvPr name="TextBox 30" id="30"/>
            <p:cNvSpPr txBox="true"/>
            <p:nvPr/>
          </p:nvSpPr>
          <p:spPr>
            <a:xfrm>
              <a:off x="0" y="-38100"/>
              <a:ext cx="2675458" cy="278125"/>
            </a:xfrm>
            <a:prstGeom prst="rect">
              <a:avLst/>
            </a:prstGeom>
          </p:spPr>
          <p:txBody>
            <a:bodyPr anchor="ctr" rtlCol="false" tIns="50800" lIns="50800" bIns="50800" rIns="50800"/>
            <a:lstStyle/>
            <a:p>
              <a:pPr algn="ctr">
                <a:lnSpc>
                  <a:spcPts val="2659"/>
                </a:lnSpc>
                <a:spcBef>
                  <a:spcPct val="0"/>
                </a:spcBef>
              </a:pPr>
            </a:p>
          </p:txBody>
        </p:sp>
      </p:grpSp>
      <p:sp>
        <p:nvSpPr>
          <p:cNvPr name="Freeform 31" id="31"/>
          <p:cNvSpPr/>
          <p:nvPr/>
        </p:nvSpPr>
        <p:spPr>
          <a:xfrm flipH="false" flipV="false" rot="0">
            <a:off x="1028700" y="352552"/>
            <a:ext cx="1254095" cy="1180324"/>
          </a:xfrm>
          <a:custGeom>
            <a:avLst/>
            <a:gdLst/>
            <a:ahLst/>
            <a:cxnLst/>
            <a:rect r="r" b="b" t="t" l="l"/>
            <a:pathLst>
              <a:path h="1180324" w="1254095">
                <a:moveTo>
                  <a:pt x="0" y="0"/>
                </a:moveTo>
                <a:lnTo>
                  <a:pt x="1254095" y="0"/>
                </a:lnTo>
                <a:lnTo>
                  <a:pt x="1254095" y="1180324"/>
                </a:lnTo>
                <a:lnTo>
                  <a:pt x="0" y="1180324"/>
                </a:lnTo>
                <a:lnTo>
                  <a:pt x="0" y="0"/>
                </a:lnTo>
                <a:close/>
              </a:path>
            </a:pathLst>
          </a:custGeom>
          <a:blipFill>
            <a:blip r:embed="rId9"/>
            <a:stretch>
              <a:fillRect l="0" t="0" r="0" b="0"/>
            </a:stretch>
          </a:blipFill>
        </p:spPr>
      </p:sp>
      <p:sp>
        <p:nvSpPr>
          <p:cNvPr name="Freeform 32" id="32"/>
          <p:cNvSpPr/>
          <p:nvPr/>
        </p:nvSpPr>
        <p:spPr>
          <a:xfrm flipH="false" flipV="false" rot="0">
            <a:off x="8726187" y="262227"/>
            <a:ext cx="1695722" cy="1270649"/>
          </a:xfrm>
          <a:custGeom>
            <a:avLst/>
            <a:gdLst/>
            <a:ahLst/>
            <a:cxnLst/>
            <a:rect r="r" b="b" t="t" l="l"/>
            <a:pathLst>
              <a:path h="1270649" w="1695722">
                <a:moveTo>
                  <a:pt x="0" y="0"/>
                </a:moveTo>
                <a:lnTo>
                  <a:pt x="1695722" y="0"/>
                </a:lnTo>
                <a:lnTo>
                  <a:pt x="1695722" y="1270649"/>
                </a:lnTo>
                <a:lnTo>
                  <a:pt x="0" y="1270649"/>
                </a:lnTo>
                <a:lnTo>
                  <a:pt x="0" y="0"/>
                </a:lnTo>
                <a:close/>
              </a:path>
            </a:pathLst>
          </a:custGeom>
          <a:blipFill>
            <a:blip r:embed="rId10"/>
            <a:stretch>
              <a:fillRect l="0" t="0" r="0" b="0"/>
            </a:stretch>
          </a:blipFill>
        </p:spPr>
      </p:sp>
      <p:sp>
        <p:nvSpPr>
          <p:cNvPr name="Freeform 33" id="33"/>
          <p:cNvSpPr/>
          <p:nvPr/>
        </p:nvSpPr>
        <p:spPr>
          <a:xfrm flipH="false" flipV="false" rot="0">
            <a:off x="7482088" y="265595"/>
            <a:ext cx="1244099" cy="1267281"/>
          </a:xfrm>
          <a:custGeom>
            <a:avLst/>
            <a:gdLst/>
            <a:ahLst/>
            <a:cxnLst/>
            <a:rect r="r" b="b" t="t" l="l"/>
            <a:pathLst>
              <a:path h="1267281" w="1244099">
                <a:moveTo>
                  <a:pt x="0" y="0"/>
                </a:moveTo>
                <a:lnTo>
                  <a:pt x="1244099" y="0"/>
                </a:lnTo>
                <a:lnTo>
                  <a:pt x="1244099" y="1267281"/>
                </a:lnTo>
                <a:lnTo>
                  <a:pt x="0" y="1267281"/>
                </a:lnTo>
                <a:lnTo>
                  <a:pt x="0" y="0"/>
                </a:lnTo>
                <a:close/>
              </a:path>
            </a:pathLst>
          </a:custGeom>
          <a:blipFill>
            <a:blip r:embed="rId11"/>
            <a:stretch>
              <a:fillRect l="0" t="0" r="0" b="0"/>
            </a:stretch>
          </a:blipFill>
        </p:spPr>
      </p:sp>
      <p:sp>
        <p:nvSpPr>
          <p:cNvPr name="Freeform 34" id="34"/>
          <p:cNvSpPr/>
          <p:nvPr/>
        </p:nvSpPr>
        <p:spPr>
          <a:xfrm flipH="false" flipV="false" rot="0">
            <a:off x="2282795" y="86224"/>
            <a:ext cx="2566141" cy="1665055"/>
          </a:xfrm>
          <a:custGeom>
            <a:avLst/>
            <a:gdLst/>
            <a:ahLst/>
            <a:cxnLst/>
            <a:rect r="r" b="b" t="t" l="l"/>
            <a:pathLst>
              <a:path h="1665055" w="2566141">
                <a:moveTo>
                  <a:pt x="0" y="0"/>
                </a:moveTo>
                <a:lnTo>
                  <a:pt x="2566140" y="0"/>
                </a:lnTo>
                <a:lnTo>
                  <a:pt x="2566140" y="1665055"/>
                </a:lnTo>
                <a:lnTo>
                  <a:pt x="0" y="1665055"/>
                </a:lnTo>
                <a:lnTo>
                  <a:pt x="0" y="0"/>
                </a:lnTo>
                <a:close/>
              </a:path>
            </a:pathLst>
          </a:custGeom>
          <a:blipFill>
            <a:blip r:embed="rId12"/>
            <a:stretch>
              <a:fillRect l="-9682" t="-32927" r="0" b="-26169"/>
            </a:stretch>
          </a:blipFill>
        </p:spPr>
      </p:sp>
      <p:sp>
        <p:nvSpPr>
          <p:cNvPr name="Freeform 35" id="35"/>
          <p:cNvSpPr/>
          <p:nvPr/>
        </p:nvSpPr>
        <p:spPr>
          <a:xfrm flipH="false" flipV="false" rot="0">
            <a:off x="1028700" y="8421717"/>
            <a:ext cx="866925" cy="836583"/>
          </a:xfrm>
          <a:custGeom>
            <a:avLst/>
            <a:gdLst/>
            <a:ahLst/>
            <a:cxnLst/>
            <a:rect r="r" b="b" t="t" l="l"/>
            <a:pathLst>
              <a:path h="836583" w="866925">
                <a:moveTo>
                  <a:pt x="0" y="0"/>
                </a:moveTo>
                <a:lnTo>
                  <a:pt x="866925" y="0"/>
                </a:lnTo>
                <a:lnTo>
                  <a:pt x="866925" y="836583"/>
                </a:lnTo>
                <a:lnTo>
                  <a:pt x="0" y="83658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36" id="36"/>
          <p:cNvSpPr txBox="true"/>
          <p:nvPr/>
        </p:nvSpPr>
        <p:spPr>
          <a:xfrm rot="0">
            <a:off x="1028700" y="1989404"/>
            <a:ext cx="6859735" cy="2838392"/>
          </a:xfrm>
          <a:prstGeom prst="rect">
            <a:avLst/>
          </a:prstGeom>
        </p:spPr>
        <p:txBody>
          <a:bodyPr anchor="t" rtlCol="false" tIns="0" lIns="0" bIns="0" rIns="0">
            <a:spAutoFit/>
          </a:bodyPr>
          <a:lstStyle/>
          <a:p>
            <a:pPr algn="l">
              <a:lnSpc>
                <a:spcPts val="7217"/>
              </a:lnSpc>
            </a:pPr>
            <a:r>
              <a:rPr lang="en-US" sz="8201" spc="-590">
                <a:solidFill>
                  <a:srgbClr val="2C3D4D"/>
                </a:solidFill>
                <a:latin typeface="Gotham Bold"/>
                <a:ea typeface="Gotham Bold"/>
                <a:cs typeface="Gotham Bold"/>
                <a:sym typeface="Gotham Bold"/>
              </a:rPr>
              <a:t>Sistem Pendukung Keputusan</a:t>
            </a:r>
          </a:p>
        </p:txBody>
      </p:sp>
      <p:sp>
        <p:nvSpPr>
          <p:cNvPr name="TextBox 37" id="37"/>
          <p:cNvSpPr txBox="true"/>
          <p:nvPr/>
        </p:nvSpPr>
        <p:spPr>
          <a:xfrm rot="0">
            <a:off x="1028700" y="6394317"/>
            <a:ext cx="7178099" cy="1082342"/>
          </a:xfrm>
          <a:prstGeom prst="rect">
            <a:avLst/>
          </a:prstGeom>
        </p:spPr>
        <p:txBody>
          <a:bodyPr anchor="t" rtlCol="false" tIns="0" lIns="0" bIns="0" rIns="0">
            <a:spAutoFit/>
          </a:bodyPr>
          <a:lstStyle/>
          <a:p>
            <a:pPr algn="l">
              <a:lnSpc>
                <a:spcPts val="4393"/>
              </a:lnSpc>
            </a:pPr>
            <a:r>
              <a:rPr lang="en-US" sz="3138">
                <a:solidFill>
                  <a:srgbClr val="2C3D4D"/>
                </a:solidFill>
                <a:latin typeface="Gotham Bold"/>
                <a:ea typeface="Gotham Bold"/>
                <a:cs typeface="Gotham Bold"/>
                <a:sym typeface="Gotham Bold"/>
              </a:rPr>
              <a:t>Konsep Dasar </a:t>
            </a:r>
          </a:p>
          <a:p>
            <a:pPr algn="l">
              <a:lnSpc>
                <a:spcPts val="4393"/>
              </a:lnSpc>
            </a:pPr>
            <a:r>
              <a:rPr lang="en-US" sz="3138">
                <a:solidFill>
                  <a:srgbClr val="2C3D4D"/>
                </a:solidFill>
                <a:latin typeface="Gotham Bold"/>
                <a:ea typeface="Gotham Bold"/>
                <a:cs typeface="Gotham Bold"/>
                <a:sym typeface="Gotham Bold"/>
              </a:rPr>
              <a:t>Sistem Pendukung Keputusan</a:t>
            </a:r>
          </a:p>
        </p:txBody>
      </p:sp>
      <p:sp>
        <p:nvSpPr>
          <p:cNvPr name="TextBox 38" id="38"/>
          <p:cNvSpPr txBox="true"/>
          <p:nvPr/>
        </p:nvSpPr>
        <p:spPr>
          <a:xfrm rot="0">
            <a:off x="1028700" y="5248275"/>
            <a:ext cx="5346518" cy="604673"/>
          </a:xfrm>
          <a:prstGeom prst="rect">
            <a:avLst/>
          </a:prstGeom>
        </p:spPr>
        <p:txBody>
          <a:bodyPr anchor="t" rtlCol="false" tIns="0" lIns="0" bIns="0" rIns="0">
            <a:spAutoFit/>
          </a:bodyPr>
          <a:lstStyle/>
          <a:p>
            <a:pPr algn="l">
              <a:lnSpc>
                <a:spcPts val="4996"/>
              </a:lnSpc>
            </a:pPr>
            <a:r>
              <a:rPr lang="en-US" sz="3568" spc="-256">
                <a:solidFill>
                  <a:srgbClr val="FFFFFF"/>
                </a:solidFill>
                <a:latin typeface="Gotham"/>
                <a:ea typeface="Gotham"/>
                <a:cs typeface="Gotham"/>
                <a:sym typeface="Gotham"/>
              </a:rPr>
              <a:t>Pertemuan </a:t>
            </a:r>
            <a:r>
              <a:rPr lang="en-US" sz="3568" spc="-256">
                <a:solidFill>
                  <a:srgbClr val="FFFFFF"/>
                </a:solidFill>
                <a:latin typeface="Gotham"/>
                <a:ea typeface="Gotham"/>
                <a:cs typeface="Gotham"/>
                <a:sym typeface="Gotham"/>
              </a:rPr>
              <a:t>- 2</a:t>
            </a:r>
          </a:p>
        </p:txBody>
      </p:sp>
      <p:sp>
        <p:nvSpPr>
          <p:cNvPr name="TextBox 39" id="39"/>
          <p:cNvSpPr txBox="true"/>
          <p:nvPr/>
        </p:nvSpPr>
        <p:spPr>
          <a:xfrm rot="0">
            <a:off x="2075792" y="8761339"/>
            <a:ext cx="5461340" cy="529892"/>
          </a:xfrm>
          <a:prstGeom prst="rect">
            <a:avLst/>
          </a:prstGeom>
        </p:spPr>
        <p:txBody>
          <a:bodyPr anchor="t" rtlCol="false" tIns="0" lIns="0" bIns="0" rIns="0">
            <a:spAutoFit/>
          </a:bodyPr>
          <a:lstStyle/>
          <a:p>
            <a:pPr algn="l">
              <a:lnSpc>
                <a:spcPts val="4393"/>
              </a:lnSpc>
            </a:pPr>
            <a:r>
              <a:rPr lang="en-US" sz="3138" spc="-225">
                <a:solidFill>
                  <a:srgbClr val="2C3D4D"/>
                </a:solidFill>
                <a:latin typeface="Gotham"/>
                <a:ea typeface="Gotham"/>
                <a:cs typeface="Gotham"/>
                <a:sym typeface="Gotham"/>
              </a:rPr>
              <a:t>irmayana.andi@undipa.ac.id</a:t>
            </a:r>
          </a:p>
        </p:txBody>
      </p:sp>
      <p:sp>
        <p:nvSpPr>
          <p:cNvPr name="TextBox 40" id="40"/>
          <p:cNvSpPr txBox="true"/>
          <p:nvPr/>
        </p:nvSpPr>
        <p:spPr>
          <a:xfrm rot="0">
            <a:off x="2075792" y="8369042"/>
            <a:ext cx="3349560" cy="490753"/>
          </a:xfrm>
          <a:prstGeom prst="rect">
            <a:avLst/>
          </a:prstGeom>
        </p:spPr>
        <p:txBody>
          <a:bodyPr anchor="t" rtlCol="false" tIns="0" lIns="0" bIns="0" rIns="0">
            <a:spAutoFit/>
          </a:bodyPr>
          <a:lstStyle/>
          <a:p>
            <a:pPr algn="l">
              <a:lnSpc>
                <a:spcPts val="3925"/>
              </a:lnSpc>
            </a:pPr>
            <a:r>
              <a:rPr lang="en-US" sz="2804">
                <a:solidFill>
                  <a:srgbClr val="2C3D4D"/>
                </a:solidFill>
                <a:latin typeface="Gotham Bold"/>
                <a:ea typeface="Gotham Bold"/>
                <a:cs typeface="Gotham Bold"/>
                <a:sym typeface="Gotham Bold"/>
              </a:rPr>
              <a:t>Andi Irmayana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78259" y="644980"/>
            <a:ext cx="8681041" cy="868104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4" id="4"/>
          <p:cNvGrpSpPr/>
          <p:nvPr/>
        </p:nvGrpSpPr>
        <p:grpSpPr>
          <a:xfrm rot="0">
            <a:off x="9225100" y="1291822"/>
            <a:ext cx="7387358" cy="738735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blipFill>
              <a:blip r:embed="rId2"/>
              <a:stretch>
                <a:fillRect l="-30482" t="0" r="-30482" b="0"/>
              </a:stretch>
            </a:blipFill>
          </p:spPr>
        </p:sp>
      </p:grpSp>
      <p:grpSp>
        <p:nvGrpSpPr>
          <p:cNvPr name="Group 6" id="6"/>
          <p:cNvGrpSpPr/>
          <p:nvPr/>
        </p:nvGrpSpPr>
        <p:grpSpPr>
          <a:xfrm rot="0">
            <a:off x="14684264" y="-2589070"/>
            <a:ext cx="7890569" cy="7890569"/>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8" id="8"/>
          <p:cNvGrpSpPr/>
          <p:nvPr/>
        </p:nvGrpSpPr>
        <p:grpSpPr>
          <a:xfrm rot="0">
            <a:off x="14342716" y="4985501"/>
            <a:ext cx="7890569" cy="7890569"/>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sp>
        <p:nvSpPr>
          <p:cNvPr name="TextBox 10" id="10"/>
          <p:cNvSpPr txBox="true"/>
          <p:nvPr/>
        </p:nvSpPr>
        <p:spPr>
          <a:xfrm rot="0">
            <a:off x="2111244" y="3492332"/>
            <a:ext cx="5992894" cy="3100637"/>
          </a:xfrm>
          <a:prstGeom prst="rect">
            <a:avLst/>
          </a:prstGeom>
        </p:spPr>
        <p:txBody>
          <a:bodyPr anchor="t" rtlCol="false" tIns="0" lIns="0" bIns="0" rIns="0">
            <a:spAutoFit/>
          </a:bodyPr>
          <a:lstStyle/>
          <a:p>
            <a:pPr algn="ctr">
              <a:lnSpc>
                <a:spcPts val="8056"/>
              </a:lnSpc>
            </a:pPr>
            <a:r>
              <a:rPr lang="en-US" sz="7746" spc="-557">
                <a:solidFill>
                  <a:srgbClr val="2C3D4D"/>
                </a:solidFill>
                <a:latin typeface="Gotham Bold"/>
                <a:ea typeface="Gotham Bold"/>
                <a:cs typeface="Gotham Bold"/>
                <a:sym typeface="Gotham Bold"/>
              </a:rPr>
              <a:t>Terima Kasih Atas perhatiannya</a:t>
            </a:r>
          </a:p>
        </p:txBody>
      </p:sp>
      <p:sp>
        <p:nvSpPr>
          <p:cNvPr name="Freeform 11" id="11"/>
          <p:cNvSpPr/>
          <p:nvPr/>
        </p:nvSpPr>
        <p:spPr>
          <a:xfrm flipH="false" flipV="false" rot="0">
            <a:off x="1028700" y="911308"/>
            <a:ext cx="1254095" cy="1180324"/>
          </a:xfrm>
          <a:custGeom>
            <a:avLst/>
            <a:gdLst/>
            <a:ahLst/>
            <a:cxnLst/>
            <a:rect r="r" b="b" t="t" l="l"/>
            <a:pathLst>
              <a:path h="1180324" w="1254095">
                <a:moveTo>
                  <a:pt x="0" y="0"/>
                </a:moveTo>
                <a:lnTo>
                  <a:pt x="1254095" y="0"/>
                </a:lnTo>
                <a:lnTo>
                  <a:pt x="1254095" y="1180324"/>
                </a:lnTo>
                <a:lnTo>
                  <a:pt x="0" y="1180324"/>
                </a:lnTo>
                <a:lnTo>
                  <a:pt x="0" y="0"/>
                </a:lnTo>
                <a:close/>
              </a:path>
            </a:pathLst>
          </a:custGeom>
          <a:blipFill>
            <a:blip r:embed="rId3"/>
            <a:stretch>
              <a:fillRect l="0" t="0" r="0" b="0"/>
            </a:stretch>
          </a:blipFill>
        </p:spPr>
      </p:sp>
      <p:sp>
        <p:nvSpPr>
          <p:cNvPr name="Freeform 12" id="12"/>
          <p:cNvSpPr/>
          <p:nvPr/>
        </p:nvSpPr>
        <p:spPr>
          <a:xfrm flipH="false" flipV="false" rot="0">
            <a:off x="8726187" y="820983"/>
            <a:ext cx="1695722" cy="1270649"/>
          </a:xfrm>
          <a:custGeom>
            <a:avLst/>
            <a:gdLst/>
            <a:ahLst/>
            <a:cxnLst/>
            <a:rect r="r" b="b" t="t" l="l"/>
            <a:pathLst>
              <a:path h="1270649" w="1695722">
                <a:moveTo>
                  <a:pt x="0" y="0"/>
                </a:moveTo>
                <a:lnTo>
                  <a:pt x="1695722" y="0"/>
                </a:lnTo>
                <a:lnTo>
                  <a:pt x="1695722" y="1270649"/>
                </a:lnTo>
                <a:lnTo>
                  <a:pt x="0" y="1270649"/>
                </a:lnTo>
                <a:lnTo>
                  <a:pt x="0" y="0"/>
                </a:lnTo>
                <a:close/>
              </a:path>
            </a:pathLst>
          </a:custGeom>
          <a:blipFill>
            <a:blip r:embed="rId4"/>
            <a:stretch>
              <a:fillRect l="0" t="0" r="0" b="0"/>
            </a:stretch>
          </a:blipFill>
        </p:spPr>
      </p:sp>
      <p:sp>
        <p:nvSpPr>
          <p:cNvPr name="Freeform 13" id="13"/>
          <p:cNvSpPr/>
          <p:nvPr/>
        </p:nvSpPr>
        <p:spPr>
          <a:xfrm flipH="false" flipV="false" rot="0">
            <a:off x="7482088" y="824352"/>
            <a:ext cx="1244099" cy="1267281"/>
          </a:xfrm>
          <a:custGeom>
            <a:avLst/>
            <a:gdLst/>
            <a:ahLst/>
            <a:cxnLst/>
            <a:rect r="r" b="b" t="t" l="l"/>
            <a:pathLst>
              <a:path h="1267281" w="1244099">
                <a:moveTo>
                  <a:pt x="0" y="0"/>
                </a:moveTo>
                <a:lnTo>
                  <a:pt x="1244099" y="0"/>
                </a:lnTo>
                <a:lnTo>
                  <a:pt x="1244099" y="1267280"/>
                </a:lnTo>
                <a:lnTo>
                  <a:pt x="0" y="1267280"/>
                </a:lnTo>
                <a:lnTo>
                  <a:pt x="0" y="0"/>
                </a:lnTo>
                <a:close/>
              </a:path>
            </a:pathLst>
          </a:custGeom>
          <a:blipFill>
            <a:blip r:embed="rId5"/>
            <a:stretch>
              <a:fillRect l="0" t="0" r="0" b="0"/>
            </a:stretch>
          </a:blipFill>
        </p:spPr>
      </p:sp>
      <p:sp>
        <p:nvSpPr>
          <p:cNvPr name="Freeform 14" id="14"/>
          <p:cNvSpPr/>
          <p:nvPr/>
        </p:nvSpPr>
        <p:spPr>
          <a:xfrm flipH="false" flipV="false" rot="0">
            <a:off x="2282795" y="644980"/>
            <a:ext cx="2566141" cy="1665055"/>
          </a:xfrm>
          <a:custGeom>
            <a:avLst/>
            <a:gdLst/>
            <a:ahLst/>
            <a:cxnLst/>
            <a:rect r="r" b="b" t="t" l="l"/>
            <a:pathLst>
              <a:path h="1665055" w="2566141">
                <a:moveTo>
                  <a:pt x="0" y="0"/>
                </a:moveTo>
                <a:lnTo>
                  <a:pt x="2566140" y="0"/>
                </a:lnTo>
                <a:lnTo>
                  <a:pt x="2566140" y="1665056"/>
                </a:lnTo>
                <a:lnTo>
                  <a:pt x="0" y="1665056"/>
                </a:lnTo>
                <a:lnTo>
                  <a:pt x="0" y="0"/>
                </a:lnTo>
                <a:close/>
              </a:path>
            </a:pathLst>
          </a:custGeom>
          <a:blipFill>
            <a:blip r:embed="rId6"/>
            <a:stretch>
              <a:fillRect l="-9682" t="-32927" r="0" b="-26169"/>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496072" y="-2741092"/>
            <a:ext cx="11999392" cy="11999392"/>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sp>
        <p:nvSpPr>
          <p:cNvPr name="AutoShape 4" id="4"/>
          <p:cNvSpPr/>
          <p:nvPr/>
        </p:nvSpPr>
        <p:spPr>
          <a:xfrm>
            <a:off x="1028700" y="4665799"/>
            <a:ext cx="8115300" cy="0"/>
          </a:xfrm>
          <a:prstGeom prst="line">
            <a:avLst/>
          </a:prstGeom>
          <a:ln cap="flat" w="38100">
            <a:solidFill>
              <a:srgbClr val="2C3D4D"/>
            </a:solidFill>
            <a:prstDash val="solid"/>
            <a:headEnd type="none" len="sm" w="sm"/>
            <a:tailEnd type="none" len="sm" w="sm"/>
          </a:ln>
        </p:spPr>
      </p:sp>
      <p:grpSp>
        <p:nvGrpSpPr>
          <p:cNvPr name="Group 5" id="5"/>
          <p:cNvGrpSpPr/>
          <p:nvPr/>
        </p:nvGrpSpPr>
        <p:grpSpPr>
          <a:xfrm rot="0">
            <a:off x="11037072" y="-2200091"/>
            <a:ext cx="10917391" cy="109173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blipFill>
              <a:blip r:embed="rId2"/>
              <a:stretch>
                <a:fillRect l="-36580" t="0" r="-36580" b="0"/>
              </a:stretch>
            </a:blipFill>
          </p:spPr>
        </p:sp>
      </p:grpSp>
      <p:sp>
        <p:nvSpPr>
          <p:cNvPr name="Freeform 7" id="7"/>
          <p:cNvSpPr/>
          <p:nvPr/>
        </p:nvSpPr>
        <p:spPr>
          <a:xfrm flipH="false" flipV="false" rot="0">
            <a:off x="10816087" y="2171700"/>
            <a:ext cx="6838577" cy="8229600"/>
          </a:xfrm>
          <a:custGeom>
            <a:avLst/>
            <a:gdLst/>
            <a:ahLst/>
            <a:cxnLst/>
            <a:rect r="r" b="b" t="t" l="l"/>
            <a:pathLst>
              <a:path h="8229600" w="6838577">
                <a:moveTo>
                  <a:pt x="0" y="0"/>
                </a:moveTo>
                <a:lnTo>
                  <a:pt x="6838577" y="0"/>
                </a:lnTo>
                <a:lnTo>
                  <a:pt x="6838577" y="8229600"/>
                </a:lnTo>
                <a:lnTo>
                  <a:pt x="0" y="8229600"/>
                </a:lnTo>
                <a:lnTo>
                  <a:pt x="0" y="0"/>
                </a:lnTo>
                <a:close/>
              </a:path>
            </a:pathLst>
          </a:custGeom>
          <a:blipFill>
            <a:blip r:embed="rId3"/>
            <a:stretch>
              <a:fillRect l="-67679" t="0" r="-12944" b="0"/>
            </a:stretch>
          </a:blipFill>
        </p:spPr>
      </p:sp>
      <p:grpSp>
        <p:nvGrpSpPr>
          <p:cNvPr name="Group 8" id="8"/>
          <p:cNvGrpSpPr/>
          <p:nvPr/>
        </p:nvGrpSpPr>
        <p:grpSpPr>
          <a:xfrm rot="8100000">
            <a:off x="13328809" y="7639791"/>
            <a:ext cx="7807079" cy="3609164"/>
            <a:chOff x="0" y="0"/>
            <a:chExt cx="2056185" cy="950562"/>
          </a:xfrm>
        </p:grpSpPr>
        <p:sp>
          <p:nvSpPr>
            <p:cNvPr name="Freeform 9" id="9"/>
            <p:cNvSpPr/>
            <p:nvPr/>
          </p:nvSpPr>
          <p:spPr>
            <a:xfrm flipH="false" flipV="false" rot="0">
              <a:off x="0" y="0"/>
              <a:ext cx="2056185" cy="950562"/>
            </a:xfrm>
            <a:custGeom>
              <a:avLst/>
              <a:gdLst/>
              <a:ahLst/>
              <a:cxnLst/>
              <a:rect r="r" b="b" t="t" l="l"/>
              <a:pathLst>
                <a:path h="950562" w="2056185">
                  <a:moveTo>
                    <a:pt x="0" y="0"/>
                  </a:moveTo>
                  <a:lnTo>
                    <a:pt x="2056185" y="0"/>
                  </a:lnTo>
                  <a:lnTo>
                    <a:pt x="2056185" y="950562"/>
                  </a:lnTo>
                  <a:lnTo>
                    <a:pt x="0" y="950562"/>
                  </a:lnTo>
                  <a:close/>
                </a:path>
              </a:pathLst>
            </a:custGeom>
            <a:solidFill>
              <a:srgbClr val="2C3D4D"/>
            </a:solidFill>
          </p:spPr>
        </p:sp>
        <p:sp>
          <p:nvSpPr>
            <p:cNvPr name="TextBox 10" id="10"/>
            <p:cNvSpPr txBox="true"/>
            <p:nvPr/>
          </p:nvSpPr>
          <p:spPr>
            <a:xfrm>
              <a:off x="0" y="-38100"/>
              <a:ext cx="2056185" cy="988662"/>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8100000">
            <a:off x="-2098717" y="-334689"/>
            <a:ext cx="5057814" cy="1453704"/>
            <a:chOff x="0" y="0"/>
            <a:chExt cx="1332099" cy="382869"/>
          </a:xfrm>
        </p:grpSpPr>
        <p:sp>
          <p:nvSpPr>
            <p:cNvPr name="Freeform 12" id="12"/>
            <p:cNvSpPr/>
            <p:nvPr/>
          </p:nvSpPr>
          <p:spPr>
            <a:xfrm flipH="false" flipV="false" rot="0">
              <a:off x="0" y="0"/>
              <a:ext cx="1332099" cy="382869"/>
            </a:xfrm>
            <a:custGeom>
              <a:avLst/>
              <a:gdLst/>
              <a:ahLst/>
              <a:cxnLst/>
              <a:rect r="r" b="b" t="t" l="l"/>
              <a:pathLst>
                <a:path h="382869" w="1332099">
                  <a:moveTo>
                    <a:pt x="0" y="0"/>
                  </a:moveTo>
                  <a:lnTo>
                    <a:pt x="1332099" y="0"/>
                  </a:lnTo>
                  <a:lnTo>
                    <a:pt x="1332099" y="382869"/>
                  </a:lnTo>
                  <a:lnTo>
                    <a:pt x="0" y="382869"/>
                  </a:lnTo>
                  <a:close/>
                </a:path>
              </a:pathLst>
            </a:custGeom>
            <a:solidFill>
              <a:srgbClr val="2C3D4D"/>
            </a:solidFill>
          </p:spPr>
        </p:sp>
        <p:sp>
          <p:nvSpPr>
            <p:cNvPr name="TextBox 13" id="13"/>
            <p:cNvSpPr txBox="true"/>
            <p:nvPr/>
          </p:nvSpPr>
          <p:spPr>
            <a:xfrm>
              <a:off x="0" y="-38100"/>
              <a:ext cx="1332099" cy="420969"/>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8100000">
            <a:off x="8652597" y="-146112"/>
            <a:ext cx="9449660" cy="1453704"/>
            <a:chOff x="0" y="0"/>
            <a:chExt cx="2488799" cy="382869"/>
          </a:xfrm>
        </p:grpSpPr>
        <p:sp>
          <p:nvSpPr>
            <p:cNvPr name="Freeform 15" id="15"/>
            <p:cNvSpPr/>
            <p:nvPr/>
          </p:nvSpPr>
          <p:spPr>
            <a:xfrm flipH="false" flipV="false" rot="0">
              <a:off x="0" y="0"/>
              <a:ext cx="2488799" cy="382869"/>
            </a:xfrm>
            <a:custGeom>
              <a:avLst/>
              <a:gdLst/>
              <a:ahLst/>
              <a:cxnLst/>
              <a:rect r="r" b="b" t="t" l="l"/>
              <a:pathLst>
                <a:path h="382869" w="2488799">
                  <a:moveTo>
                    <a:pt x="0" y="0"/>
                  </a:moveTo>
                  <a:lnTo>
                    <a:pt x="2488799" y="0"/>
                  </a:lnTo>
                  <a:lnTo>
                    <a:pt x="2488799" y="382869"/>
                  </a:lnTo>
                  <a:lnTo>
                    <a:pt x="0" y="382869"/>
                  </a:lnTo>
                  <a:close/>
                </a:path>
              </a:pathLst>
            </a:custGeom>
            <a:solidFill>
              <a:srgbClr val="2C3D4D"/>
            </a:solidFill>
          </p:spPr>
        </p:sp>
        <p:sp>
          <p:nvSpPr>
            <p:cNvPr name="TextBox 16" id="16"/>
            <p:cNvSpPr txBox="true"/>
            <p:nvPr/>
          </p:nvSpPr>
          <p:spPr>
            <a:xfrm>
              <a:off x="0" y="-38100"/>
              <a:ext cx="2488799" cy="420969"/>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1028700" y="2143902"/>
            <a:ext cx="7463521" cy="1826223"/>
          </a:xfrm>
          <a:prstGeom prst="rect">
            <a:avLst/>
          </a:prstGeom>
        </p:spPr>
        <p:txBody>
          <a:bodyPr anchor="t" rtlCol="false" tIns="0" lIns="0" bIns="0" rIns="0">
            <a:spAutoFit/>
          </a:bodyPr>
          <a:lstStyle/>
          <a:p>
            <a:pPr algn="l">
              <a:lnSpc>
                <a:spcPts val="7023"/>
              </a:lnSpc>
            </a:pPr>
            <a:r>
              <a:rPr lang="en-US" sz="7023" spc="-505">
                <a:solidFill>
                  <a:srgbClr val="2C3D4D"/>
                </a:solidFill>
                <a:latin typeface="Gotham Bold"/>
                <a:ea typeface="Gotham Bold"/>
                <a:cs typeface="Gotham Bold"/>
                <a:sym typeface="Gotham Bold"/>
              </a:rPr>
              <a:t>Sistem Pendukung Keputusan ?</a:t>
            </a:r>
          </a:p>
        </p:txBody>
      </p:sp>
      <p:sp>
        <p:nvSpPr>
          <p:cNvPr name="TextBox 18" id="18"/>
          <p:cNvSpPr txBox="true"/>
          <p:nvPr/>
        </p:nvSpPr>
        <p:spPr>
          <a:xfrm rot="0">
            <a:off x="1028700" y="5144277"/>
            <a:ext cx="9190873" cy="3256842"/>
          </a:xfrm>
          <a:prstGeom prst="rect">
            <a:avLst/>
          </a:prstGeom>
        </p:spPr>
        <p:txBody>
          <a:bodyPr anchor="t" rtlCol="false" tIns="0" lIns="0" bIns="0" rIns="0">
            <a:spAutoFit/>
          </a:bodyPr>
          <a:lstStyle/>
          <a:p>
            <a:pPr algn="l">
              <a:lnSpc>
                <a:spcPts val="3714"/>
              </a:lnSpc>
              <a:spcBef>
                <a:spcPct val="0"/>
              </a:spcBef>
            </a:pPr>
            <a:r>
              <a:rPr lang="en-US" sz="2652">
                <a:solidFill>
                  <a:srgbClr val="2C3D4D"/>
                </a:solidFill>
                <a:latin typeface="Gotham Bold"/>
                <a:ea typeface="Gotham Bold"/>
                <a:cs typeface="Gotham Bold"/>
                <a:sym typeface="Gotham Bold"/>
              </a:rPr>
              <a:t>menurut Litlle, mengemukakan bahwa sistem pendukung keputusan adalah suatu sistem informasi berbasis komputer yang menghasilkan berbagai alternatif keputusan untuk membantu manajemen dalam menangani berbagai permasalahan yang terstruktur ataupun tidak terstruktur menggunakan data atau model.</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700000">
            <a:off x="16007611" y="-4728282"/>
            <a:ext cx="3735157" cy="11174808"/>
            <a:chOff x="0" y="0"/>
            <a:chExt cx="983745" cy="2943159"/>
          </a:xfrm>
        </p:grpSpPr>
        <p:sp>
          <p:nvSpPr>
            <p:cNvPr name="Freeform 3" id="3"/>
            <p:cNvSpPr/>
            <p:nvPr/>
          </p:nvSpPr>
          <p:spPr>
            <a:xfrm flipH="false" flipV="false" rot="0">
              <a:off x="0" y="0"/>
              <a:ext cx="983745" cy="2943159"/>
            </a:xfrm>
            <a:custGeom>
              <a:avLst/>
              <a:gdLst/>
              <a:ahLst/>
              <a:cxnLst/>
              <a:rect r="r" b="b" t="t" l="l"/>
              <a:pathLst>
                <a:path h="2943159" w="983745">
                  <a:moveTo>
                    <a:pt x="0" y="0"/>
                  </a:moveTo>
                  <a:lnTo>
                    <a:pt x="983745" y="0"/>
                  </a:lnTo>
                  <a:lnTo>
                    <a:pt x="983745" y="2943159"/>
                  </a:lnTo>
                  <a:lnTo>
                    <a:pt x="0" y="2943159"/>
                  </a:lnTo>
                  <a:close/>
                </a:path>
              </a:pathLst>
            </a:custGeom>
            <a:solidFill>
              <a:srgbClr val="2C3D4D"/>
            </a:solidFill>
          </p:spPr>
        </p:sp>
        <p:sp>
          <p:nvSpPr>
            <p:cNvPr name="TextBox 4" id="4"/>
            <p:cNvSpPr txBox="true"/>
            <p:nvPr/>
          </p:nvSpPr>
          <p:spPr>
            <a:xfrm>
              <a:off x="0" y="-38100"/>
              <a:ext cx="983745" cy="2981259"/>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3584" y="3697240"/>
            <a:ext cx="16235716" cy="1484814"/>
            <a:chOff x="0" y="0"/>
            <a:chExt cx="5060760" cy="462825"/>
          </a:xfrm>
        </p:grpSpPr>
        <p:sp>
          <p:nvSpPr>
            <p:cNvPr name="Freeform 6" id="6"/>
            <p:cNvSpPr/>
            <p:nvPr/>
          </p:nvSpPr>
          <p:spPr>
            <a:xfrm flipH="false" flipV="false" rot="0">
              <a:off x="0" y="0"/>
              <a:ext cx="5060760" cy="462825"/>
            </a:xfrm>
            <a:custGeom>
              <a:avLst/>
              <a:gdLst/>
              <a:ahLst/>
              <a:cxnLst/>
              <a:rect r="r" b="b" t="t" l="l"/>
              <a:pathLst>
                <a:path h="462825" w="5060760">
                  <a:moveTo>
                    <a:pt x="8583" y="0"/>
                  </a:moveTo>
                  <a:lnTo>
                    <a:pt x="5052177" y="0"/>
                  </a:lnTo>
                  <a:cubicBezTo>
                    <a:pt x="5056918" y="0"/>
                    <a:pt x="5060760" y="3843"/>
                    <a:pt x="5060760" y="8583"/>
                  </a:cubicBezTo>
                  <a:lnTo>
                    <a:pt x="5060760" y="454241"/>
                  </a:lnTo>
                  <a:cubicBezTo>
                    <a:pt x="5060760" y="458982"/>
                    <a:pt x="5056918" y="462825"/>
                    <a:pt x="5052177" y="462825"/>
                  </a:cubicBezTo>
                  <a:lnTo>
                    <a:pt x="8583" y="462825"/>
                  </a:lnTo>
                  <a:cubicBezTo>
                    <a:pt x="3843" y="462825"/>
                    <a:pt x="0" y="458982"/>
                    <a:pt x="0" y="454241"/>
                  </a:cubicBezTo>
                  <a:lnTo>
                    <a:pt x="0" y="8583"/>
                  </a:lnTo>
                  <a:cubicBezTo>
                    <a:pt x="0" y="3843"/>
                    <a:pt x="3843" y="0"/>
                    <a:pt x="8583" y="0"/>
                  </a:cubicBezTo>
                  <a:close/>
                </a:path>
              </a:pathLst>
            </a:custGeom>
            <a:solidFill>
              <a:srgbClr val="2C3D4D"/>
            </a:solidFill>
          </p:spPr>
        </p:sp>
        <p:sp>
          <p:nvSpPr>
            <p:cNvPr name="TextBox 7" id="7"/>
            <p:cNvSpPr txBox="true"/>
            <p:nvPr/>
          </p:nvSpPr>
          <p:spPr>
            <a:xfrm>
              <a:off x="0" y="-38100"/>
              <a:ext cx="5060760" cy="500925"/>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true" rot="-10800000">
            <a:off x="1018469" y="5189380"/>
            <a:ext cx="16155637" cy="941210"/>
          </a:xfrm>
          <a:custGeom>
            <a:avLst/>
            <a:gdLst/>
            <a:ahLst/>
            <a:cxnLst/>
            <a:rect r="r" b="b" t="t" l="l"/>
            <a:pathLst>
              <a:path h="941210" w="16155637">
                <a:moveTo>
                  <a:pt x="0" y="941210"/>
                </a:moveTo>
                <a:lnTo>
                  <a:pt x="16155637" y="941210"/>
                </a:lnTo>
                <a:lnTo>
                  <a:pt x="16155637" y="0"/>
                </a:lnTo>
                <a:lnTo>
                  <a:pt x="0" y="0"/>
                </a:lnTo>
                <a:lnTo>
                  <a:pt x="0" y="941210"/>
                </a:lnTo>
                <a:close/>
              </a:path>
            </a:pathLst>
          </a:custGeom>
          <a:blipFill>
            <a:blip r:embed="rId2"/>
            <a:stretch>
              <a:fillRect l="-94501" t="-1864259" r="0" b="0"/>
            </a:stretch>
          </a:blipFill>
        </p:spPr>
      </p:sp>
      <p:grpSp>
        <p:nvGrpSpPr>
          <p:cNvPr name="Group 9" id="9"/>
          <p:cNvGrpSpPr/>
          <p:nvPr/>
        </p:nvGrpSpPr>
        <p:grpSpPr>
          <a:xfrm rot="0">
            <a:off x="1028361" y="5735363"/>
            <a:ext cx="16230939" cy="1484814"/>
            <a:chOff x="0" y="0"/>
            <a:chExt cx="5059271" cy="462825"/>
          </a:xfrm>
        </p:grpSpPr>
        <p:sp>
          <p:nvSpPr>
            <p:cNvPr name="Freeform 10" id="10"/>
            <p:cNvSpPr/>
            <p:nvPr/>
          </p:nvSpPr>
          <p:spPr>
            <a:xfrm flipH="false" flipV="false" rot="0">
              <a:off x="0" y="0"/>
              <a:ext cx="5059271" cy="462825"/>
            </a:xfrm>
            <a:custGeom>
              <a:avLst/>
              <a:gdLst/>
              <a:ahLst/>
              <a:cxnLst/>
              <a:rect r="r" b="b" t="t" l="l"/>
              <a:pathLst>
                <a:path h="462825" w="5059271">
                  <a:moveTo>
                    <a:pt x="8586" y="0"/>
                  </a:moveTo>
                  <a:lnTo>
                    <a:pt x="5050686" y="0"/>
                  </a:lnTo>
                  <a:cubicBezTo>
                    <a:pt x="5052963" y="0"/>
                    <a:pt x="5055146" y="905"/>
                    <a:pt x="5056757" y="2515"/>
                  </a:cubicBezTo>
                  <a:cubicBezTo>
                    <a:pt x="5058367" y="4125"/>
                    <a:pt x="5059271" y="6309"/>
                    <a:pt x="5059271" y="8586"/>
                  </a:cubicBezTo>
                  <a:lnTo>
                    <a:pt x="5059271" y="454239"/>
                  </a:lnTo>
                  <a:cubicBezTo>
                    <a:pt x="5059271" y="456516"/>
                    <a:pt x="5058367" y="458700"/>
                    <a:pt x="5056757" y="460310"/>
                  </a:cubicBezTo>
                  <a:cubicBezTo>
                    <a:pt x="5055146" y="461920"/>
                    <a:pt x="5052963" y="462825"/>
                    <a:pt x="5050686" y="462825"/>
                  </a:cubicBezTo>
                  <a:lnTo>
                    <a:pt x="8586" y="462825"/>
                  </a:lnTo>
                  <a:cubicBezTo>
                    <a:pt x="3844" y="462825"/>
                    <a:pt x="0" y="458981"/>
                    <a:pt x="0" y="454239"/>
                  </a:cubicBezTo>
                  <a:lnTo>
                    <a:pt x="0" y="8586"/>
                  </a:lnTo>
                  <a:cubicBezTo>
                    <a:pt x="0" y="3844"/>
                    <a:pt x="3844" y="0"/>
                    <a:pt x="8586" y="0"/>
                  </a:cubicBezTo>
                  <a:close/>
                </a:path>
              </a:pathLst>
            </a:custGeom>
            <a:solidFill>
              <a:srgbClr val="2C3D4D"/>
            </a:solidFill>
          </p:spPr>
        </p:sp>
        <p:sp>
          <p:nvSpPr>
            <p:cNvPr name="TextBox 11" id="11"/>
            <p:cNvSpPr txBox="true"/>
            <p:nvPr/>
          </p:nvSpPr>
          <p:spPr>
            <a:xfrm>
              <a:off x="0" y="-38100"/>
              <a:ext cx="5059271" cy="500925"/>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true" rot="-10800000">
            <a:off x="1058508" y="7229702"/>
            <a:ext cx="16155637" cy="941210"/>
          </a:xfrm>
          <a:custGeom>
            <a:avLst/>
            <a:gdLst/>
            <a:ahLst/>
            <a:cxnLst/>
            <a:rect r="r" b="b" t="t" l="l"/>
            <a:pathLst>
              <a:path h="941210" w="16155637">
                <a:moveTo>
                  <a:pt x="0" y="941210"/>
                </a:moveTo>
                <a:lnTo>
                  <a:pt x="16155637" y="941210"/>
                </a:lnTo>
                <a:lnTo>
                  <a:pt x="16155637" y="0"/>
                </a:lnTo>
                <a:lnTo>
                  <a:pt x="0" y="0"/>
                </a:lnTo>
                <a:lnTo>
                  <a:pt x="0" y="941210"/>
                </a:lnTo>
                <a:close/>
              </a:path>
            </a:pathLst>
          </a:custGeom>
          <a:blipFill>
            <a:blip r:embed="rId2"/>
            <a:stretch>
              <a:fillRect l="-94501" t="-1864259" r="0" b="0"/>
            </a:stretch>
          </a:blipFill>
        </p:spPr>
      </p:sp>
      <p:grpSp>
        <p:nvGrpSpPr>
          <p:cNvPr name="Group 13" id="13"/>
          <p:cNvGrpSpPr/>
          <p:nvPr/>
        </p:nvGrpSpPr>
        <p:grpSpPr>
          <a:xfrm rot="0">
            <a:off x="1018469" y="7772627"/>
            <a:ext cx="16235716" cy="1484814"/>
            <a:chOff x="0" y="0"/>
            <a:chExt cx="5060760" cy="462825"/>
          </a:xfrm>
        </p:grpSpPr>
        <p:sp>
          <p:nvSpPr>
            <p:cNvPr name="Freeform 14" id="14"/>
            <p:cNvSpPr/>
            <p:nvPr/>
          </p:nvSpPr>
          <p:spPr>
            <a:xfrm flipH="false" flipV="false" rot="0">
              <a:off x="0" y="0"/>
              <a:ext cx="5060760" cy="462825"/>
            </a:xfrm>
            <a:custGeom>
              <a:avLst/>
              <a:gdLst/>
              <a:ahLst/>
              <a:cxnLst/>
              <a:rect r="r" b="b" t="t" l="l"/>
              <a:pathLst>
                <a:path h="462825" w="5060760">
                  <a:moveTo>
                    <a:pt x="8583" y="0"/>
                  </a:moveTo>
                  <a:lnTo>
                    <a:pt x="5052177" y="0"/>
                  </a:lnTo>
                  <a:cubicBezTo>
                    <a:pt x="5056918" y="0"/>
                    <a:pt x="5060760" y="3843"/>
                    <a:pt x="5060760" y="8583"/>
                  </a:cubicBezTo>
                  <a:lnTo>
                    <a:pt x="5060760" y="454241"/>
                  </a:lnTo>
                  <a:cubicBezTo>
                    <a:pt x="5060760" y="458982"/>
                    <a:pt x="5056918" y="462825"/>
                    <a:pt x="5052177" y="462825"/>
                  </a:cubicBezTo>
                  <a:lnTo>
                    <a:pt x="8583" y="462825"/>
                  </a:lnTo>
                  <a:cubicBezTo>
                    <a:pt x="3843" y="462825"/>
                    <a:pt x="0" y="458982"/>
                    <a:pt x="0" y="454241"/>
                  </a:cubicBezTo>
                  <a:lnTo>
                    <a:pt x="0" y="8583"/>
                  </a:lnTo>
                  <a:cubicBezTo>
                    <a:pt x="0" y="3843"/>
                    <a:pt x="3843" y="0"/>
                    <a:pt x="8583" y="0"/>
                  </a:cubicBezTo>
                  <a:close/>
                </a:path>
              </a:pathLst>
            </a:custGeom>
            <a:solidFill>
              <a:srgbClr val="2C3D4D"/>
            </a:solidFill>
          </p:spPr>
        </p:sp>
        <p:sp>
          <p:nvSpPr>
            <p:cNvPr name="TextBox 15" id="15"/>
            <p:cNvSpPr txBox="true"/>
            <p:nvPr/>
          </p:nvSpPr>
          <p:spPr>
            <a:xfrm>
              <a:off x="0" y="-38100"/>
              <a:ext cx="5060760" cy="500925"/>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018469" y="3687261"/>
            <a:ext cx="7003842" cy="1484814"/>
            <a:chOff x="0" y="0"/>
            <a:chExt cx="2183135" cy="462825"/>
          </a:xfrm>
        </p:grpSpPr>
        <p:sp>
          <p:nvSpPr>
            <p:cNvPr name="Freeform 17" id="17"/>
            <p:cNvSpPr/>
            <p:nvPr/>
          </p:nvSpPr>
          <p:spPr>
            <a:xfrm flipH="false" flipV="false" rot="0">
              <a:off x="0" y="0"/>
              <a:ext cx="2183135" cy="462825"/>
            </a:xfrm>
            <a:custGeom>
              <a:avLst/>
              <a:gdLst/>
              <a:ahLst/>
              <a:cxnLst/>
              <a:rect r="r" b="b" t="t" l="l"/>
              <a:pathLst>
                <a:path h="462825" w="2183135">
                  <a:moveTo>
                    <a:pt x="19897" y="0"/>
                  </a:moveTo>
                  <a:lnTo>
                    <a:pt x="2163239" y="0"/>
                  </a:lnTo>
                  <a:cubicBezTo>
                    <a:pt x="2174227" y="0"/>
                    <a:pt x="2183135" y="8908"/>
                    <a:pt x="2183135" y="19897"/>
                  </a:cubicBezTo>
                  <a:lnTo>
                    <a:pt x="2183135" y="442928"/>
                  </a:lnTo>
                  <a:cubicBezTo>
                    <a:pt x="2183135" y="453916"/>
                    <a:pt x="2174227" y="462825"/>
                    <a:pt x="2163239" y="462825"/>
                  </a:cubicBezTo>
                  <a:lnTo>
                    <a:pt x="19897" y="462825"/>
                  </a:lnTo>
                  <a:cubicBezTo>
                    <a:pt x="8908" y="462825"/>
                    <a:pt x="0" y="453916"/>
                    <a:pt x="0" y="442928"/>
                  </a:cubicBezTo>
                  <a:lnTo>
                    <a:pt x="0" y="19897"/>
                  </a:lnTo>
                  <a:cubicBezTo>
                    <a:pt x="0" y="8908"/>
                    <a:pt x="8908" y="0"/>
                    <a:pt x="19897" y="0"/>
                  </a:cubicBezTo>
                  <a:close/>
                </a:path>
              </a:pathLst>
            </a:custGeom>
            <a:solidFill>
              <a:srgbClr val="FFFFFF"/>
            </a:solidFill>
            <a:ln w="38100" cap="sq">
              <a:solidFill>
                <a:srgbClr val="7E99B9"/>
              </a:solidFill>
              <a:prstDash val="solid"/>
              <a:miter/>
            </a:ln>
          </p:spPr>
        </p:sp>
        <p:sp>
          <p:nvSpPr>
            <p:cNvPr name="TextBox 18" id="18"/>
            <p:cNvSpPr txBox="true"/>
            <p:nvPr/>
          </p:nvSpPr>
          <p:spPr>
            <a:xfrm>
              <a:off x="0" y="-38100"/>
              <a:ext cx="2183135" cy="500925"/>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1023584" y="5735363"/>
            <a:ext cx="7008957" cy="1484814"/>
            <a:chOff x="0" y="0"/>
            <a:chExt cx="2184730" cy="462825"/>
          </a:xfrm>
        </p:grpSpPr>
        <p:sp>
          <p:nvSpPr>
            <p:cNvPr name="Freeform 20" id="20"/>
            <p:cNvSpPr/>
            <p:nvPr/>
          </p:nvSpPr>
          <p:spPr>
            <a:xfrm flipH="false" flipV="false" rot="0">
              <a:off x="0" y="0"/>
              <a:ext cx="2184730" cy="462825"/>
            </a:xfrm>
            <a:custGeom>
              <a:avLst/>
              <a:gdLst/>
              <a:ahLst/>
              <a:cxnLst/>
              <a:rect r="r" b="b" t="t" l="l"/>
              <a:pathLst>
                <a:path h="462825" w="2184730">
                  <a:moveTo>
                    <a:pt x="19882" y="0"/>
                  </a:moveTo>
                  <a:lnTo>
                    <a:pt x="2164848" y="0"/>
                  </a:lnTo>
                  <a:cubicBezTo>
                    <a:pt x="2170121" y="0"/>
                    <a:pt x="2175178" y="2095"/>
                    <a:pt x="2178906" y="5823"/>
                  </a:cubicBezTo>
                  <a:cubicBezTo>
                    <a:pt x="2182635" y="9552"/>
                    <a:pt x="2184730" y="14609"/>
                    <a:pt x="2184730" y="19882"/>
                  </a:cubicBezTo>
                  <a:lnTo>
                    <a:pt x="2184730" y="442942"/>
                  </a:lnTo>
                  <a:cubicBezTo>
                    <a:pt x="2184730" y="448215"/>
                    <a:pt x="2182635" y="453273"/>
                    <a:pt x="2178906" y="457001"/>
                  </a:cubicBezTo>
                  <a:cubicBezTo>
                    <a:pt x="2175178" y="460730"/>
                    <a:pt x="2170121" y="462825"/>
                    <a:pt x="2164848" y="462825"/>
                  </a:cubicBezTo>
                  <a:lnTo>
                    <a:pt x="19882" y="462825"/>
                  </a:lnTo>
                  <a:cubicBezTo>
                    <a:pt x="14609" y="462825"/>
                    <a:pt x="9552" y="460730"/>
                    <a:pt x="5823" y="457001"/>
                  </a:cubicBezTo>
                  <a:cubicBezTo>
                    <a:pt x="2095" y="453273"/>
                    <a:pt x="0" y="448215"/>
                    <a:pt x="0" y="442942"/>
                  </a:cubicBezTo>
                  <a:lnTo>
                    <a:pt x="0" y="19882"/>
                  </a:lnTo>
                  <a:cubicBezTo>
                    <a:pt x="0" y="14609"/>
                    <a:pt x="2095" y="9552"/>
                    <a:pt x="5823" y="5823"/>
                  </a:cubicBezTo>
                  <a:cubicBezTo>
                    <a:pt x="9552" y="2095"/>
                    <a:pt x="14609" y="0"/>
                    <a:pt x="19882" y="0"/>
                  </a:cubicBezTo>
                  <a:close/>
                </a:path>
              </a:pathLst>
            </a:custGeom>
            <a:solidFill>
              <a:srgbClr val="FFFFFF"/>
            </a:solidFill>
            <a:ln w="38100" cap="sq">
              <a:solidFill>
                <a:srgbClr val="7E99B9"/>
              </a:solidFill>
              <a:prstDash val="solid"/>
              <a:miter/>
            </a:ln>
          </p:spPr>
        </p:sp>
        <p:sp>
          <p:nvSpPr>
            <p:cNvPr name="TextBox 21" id="21"/>
            <p:cNvSpPr txBox="true"/>
            <p:nvPr/>
          </p:nvSpPr>
          <p:spPr>
            <a:xfrm>
              <a:off x="0" y="-38100"/>
              <a:ext cx="2184730" cy="500925"/>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1018469" y="7773486"/>
            <a:ext cx="7014073" cy="1484814"/>
            <a:chOff x="0" y="0"/>
            <a:chExt cx="2186324" cy="462825"/>
          </a:xfrm>
        </p:grpSpPr>
        <p:sp>
          <p:nvSpPr>
            <p:cNvPr name="Freeform 23" id="23"/>
            <p:cNvSpPr/>
            <p:nvPr/>
          </p:nvSpPr>
          <p:spPr>
            <a:xfrm flipH="false" flipV="false" rot="0">
              <a:off x="0" y="0"/>
              <a:ext cx="2186324" cy="462825"/>
            </a:xfrm>
            <a:custGeom>
              <a:avLst/>
              <a:gdLst/>
              <a:ahLst/>
              <a:cxnLst/>
              <a:rect r="r" b="b" t="t" l="l"/>
              <a:pathLst>
                <a:path h="462825" w="2186324">
                  <a:moveTo>
                    <a:pt x="19868" y="0"/>
                  </a:moveTo>
                  <a:lnTo>
                    <a:pt x="2166457" y="0"/>
                  </a:lnTo>
                  <a:cubicBezTo>
                    <a:pt x="2177429" y="0"/>
                    <a:pt x="2186324" y="8895"/>
                    <a:pt x="2186324" y="19868"/>
                  </a:cubicBezTo>
                  <a:lnTo>
                    <a:pt x="2186324" y="442957"/>
                  </a:lnTo>
                  <a:cubicBezTo>
                    <a:pt x="2186324" y="448226"/>
                    <a:pt x="2184231" y="453280"/>
                    <a:pt x="2180505" y="457005"/>
                  </a:cubicBezTo>
                  <a:cubicBezTo>
                    <a:pt x="2176779" y="460731"/>
                    <a:pt x="2171726" y="462825"/>
                    <a:pt x="2166457" y="462825"/>
                  </a:cubicBezTo>
                  <a:lnTo>
                    <a:pt x="19868" y="462825"/>
                  </a:lnTo>
                  <a:cubicBezTo>
                    <a:pt x="8895" y="462825"/>
                    <a:pt x="0" y="453929"/>
                    <a:pt x="0" y="442957"/>
                  </a:cubicBezTo>
                  <a:lnTo>
                    <a:pt x="0" y="19868"/>
                  </a:lnTo>
                  <a:cubicBezTo>
                    <a:pt x="0" y="14599"/>
                    <a:pt x="2093" y="9545"/>
                    <a:pt x="5819" y="5819"/>
                  </a:cubicBezTo>
                  <a:cubicBezTo>
                    <a:pt x="9545" y="2093"/>
                    <a:pt x="14599" y="0"/>
                    <a:pt x="19868" y="0"/>
                  </a:cubicBezTo>
                  <a:close/>
                </a:path>
              </a:pathLst>
            </a:custGeom>
            <a:solidFill>
              <a:srgbClr val="FFFFFF"/>
            </a:solidFill>
            <a:ln w="38100" cap="sq">
              <a:solidFill>
                <a:srgbClr val="7E99B9"/>
              </a:solidFill>
              <a:prstDash val="solid"/>
              <a:miter/>
            </a:ln>
          </p:spPr>
        </p:sp>
        <p:sp>
          <p:nvSpPr>
            <p:cNvPr name="TextBox 24" id="24"/>
            <p:cNvSpPr txBox="true"/>
            <p:nvPr/>
          </p:nvSpPr>
          <p:spPr>
            <a:xfrm>
              <a:off x="0" y="-38100"/>
              <a:ext cx="2186324" cy="500925"/>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15264854" y="620613"/>
            <a:ext cx="2539615" cy="2539615"/>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FFFFFF"/>
            </a:solidFill>
            <a:ln w="12700">
              <a:solidFill>
                <a:srgbClr val="000000"/>
              </a:solidFill>
            </a:ln>
          </p:spPr>
        </p:sp>
      </p:grpSp>
      <p:grpSp>
        <p:nvGrpSpPr>
          <p:cNvPr name="Group 27" id="27"/>
          <p:cNvGrpSpPr/>
          <p:nvPr/>
        </p:nvGrpSpPr>
        <p:grpSpPr>
          <a:xfrm rot="0">
            <a:off x="14200317" y="760133"/>
            <a:ext cx="1234447" cy="1234447"/>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CEA696"/>
            </a:solidFill>
            <a:ln w="12700">
              <a:solidFill>
                <a:srgbClr val="000000"/>
              </a:solidFill>
            </a:ln>
          </p:spPr>
        </p:sp>
      </p:grpSp>
      <p:grpSp>
        <p:nvGrpSpPr>
          <p:cNvPr name="Group 29" id="29"/>
          <p:cNvGrpSpPr/>
          <p:nvPr/>
        </p:nvGrpSpPr>
        <p:grpSpPr>
          <a:xfrm rot="0">
            <a:off x="15264854" y="2061255"/>
            <a:ext cx="742273" cy="742273"/>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CEA696"/>
            </a:solidFill>
            <a:ln w="12700">
              <a:solidFill>
                <a:srgbClr val="000000"/>
              </a:solidFill>
            </a:ln>
          </p:spPr>
        </p:sp>
      </p:grpSp>
      <p:grpSp>
        <p:nvGrpSpPr>
          <p:cNvPr name="Group 31" id="31"/>
          <p:cNvGrpSpPr/>
          <p:nvPr/>
        </p:nvGrpSpPr>
        <p:grpSpPr>
          <a:xfrm rot="0">
            <a:off x="16351794" y="1237837"/>
            <a:ext cx="907506" cy="907506"/>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CEA696"/>
            </a:solidFill>
            <a:ln w="12700">
              <a:solidFill>
                <a:srgbClr val="000000"/>
              </a:solidFill>
            </a:ln>
          </p:spPr>
        </p:sp>
      </p:grpSp>
      <p:sp>
        <p:nvSpPr>
          <p:cNvPr name="Freeform 33" id="33"/>
          <p:cNvSpPr/>
          <p:nvPr/>
        </p:nvSpPr>
        <p:spPr>
          <a:xfrm flipH="false" flipV="true" rot="-10800000">
            <a:off x="1103663" y="9305925"/>
            <a:ext cx="16155637" cy="941210"/>
          </a:xfrm>
          <a:custGeom>
            <a:avLst/>
            <a:gdLst/>
            <a:ahLst/>
            <a:cxnLst/>
            <a:rect r="r" b="b" t="t" l="l"/>
            <a:pathLst>
              <a:path h="941210" w="16155637">
                <a:moveTo>
                  <a:pt x="0" y="941210"/>
                </a:moveTo>
                <a:lnTo>
                  <a:pt x="16155637" y="941210"/>
                </a:lnTo>
                <a:lnTo>
                  <a:pt x="16155637" y="0"/>
                </a:lnTo>
                <a:lnTo>
                  <a:pt x="0" y="0"/>
                </a:lnTo>
                <a:lnTo>
                  <a:pt x="0" y="941210"/>
                </a:lnTo>
                <a:close/>
              </a:path>
            </a:pathLst>
          </a:custGeom>
          <a:blipFill>
            <a:blip r:embed="rId2"/>
            <a:stretch>
              <a:fillRect l="-94501" t="-1864259" r="0" b="0"/>
            </a:stretch>
          </a:blipFill>
        </p:spPr>
      </p:sp>
      <p:sp>
        <p:nvSpPr>
          <p:cNvPr name="Freeform 34" id="34"/>
          <p:cNvSpPr/>
          <p:nvPr/>
        </p:nvSpPr>
        <p:spPr>
          <a:xfrm flipH="false" flipV="false" rot="0">
            <a:off x="11962771" y="1851240"/>
            <a:ext cx="1281899" cy="286679"/>
          </a:xfrm>
          <a:custGeom>
            <a:avLst/>
            <a:gdLst/>
            <a:ahLst/>
            <a:cxnLst/>
            <a:rect r="r" b="b" t="t" l="l"/>
            <a:pathLst>
              <a:path h="286679" w="1281899">
                <a:moveTo>
                  <a:pt x="0" y="0"/>
                </a:moveTo>
                <a:lnTo>
                  <a:pt x="1281900" y="0"/>
                </a:lnTo>
                <a:lnTo>
                  <a:pt x="1281900" y="286680"/>
                </a:lnTo>
                <a:lnTo>
                  <a:pt x="0" y="2866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5" id="35"/>
          <p:cNvSpPr txBox="true"/>
          <p:nvPr/>
        </p:nvSpPr>
        <p:spPr>
          <a:xfrm rot="0">
            <a:off x="1098548" y="1143000"/>
            <a:ext cx="10156476" cy="1918049"/>
          </a:xfrm>
          <a:prstGeom prst="rect">
            <a:avLst/>
          </a:prstGeom>
        </p:spPr>
        <p:txBody>
          <a:bodyPr anchor="t" rtlCol="false" tIns="0" lIns="0" bIns="0" rIns="0">
            <a:spAutoFit/>
          </a:bodyPr>
          <a:lstStyle/>
          <a:p>
            <a:pPr algn="l">
              <a:lnSpc>
                <a:spcPts val="7492"/>
              </a:lnSpc>
            </a:pPr>
            <a:r>
              <a:rPr lang="en-US" sz="7204" spc="-518">
                <a:solidFill>
                  <a:srgbClr val="2C3D4D"/>
                </a:solidFill>
                <a:latin typeface="Gotham Bold"/>
                <a:ea typeface="Gotham Bold"/>
                <a:cs typeface="Gotham Bold"/>
                <a:sym typeface="Gotham Bold"/>
              </a:rPr>
              <a:t>Tujuan Sistem Pendukung Keputusan</a:t>
            </a:r>
          </a:p>
        </p:txBody>
      </p:sp>
      <p:sp>
        <p:nvSpPr>
          <p:cNvPr name="TextBox 36" id="36"/>
          <p:cNvSpPr txBox="true"/>
          <p:nvPr/>
        </p:nvSpPr>
        <p:spPr>
          <a:xfrm rot="0">
            <a:off x="1478093" y="4064322"/>
            <a:ext cx="6217948" cy="573766"/>
          </a:xfrm>
          <a:prstGeom prst="rect">
            <a:avLst/>
          </a:prstGeom>
        </p:spPr>
        <p:txBody>
          <a:bodyPr anchor="t" rtlCol="false" tIns="0" lIns="0" bIns="0" rIns="0">
            <a:spAutoFit/>
          </a:bodyPr>
          <a:lstStyle/>
          <a:p>
            <a:pPr algn="l">
              <a:lnSpc>
                <a:spcPts val="4600"/>
              </a:lnSpc>
            </a:pPr>
            <a:r>
              <a:rPr lang="en-US" sz="3285" spc="-236">
                <a:solidFill>
                  <a:srgbClr val="2C3D4D"/>
                </a:solidFill>
                <a:latin typeface="Gotham"/>
                <a:ea typeface="Gotham"/>
                <a:cs typeface="Gotham"/>
                <a:sym typeface="Gotham"/>
              </a:rPr>
              <a:t>Meningkatkan Kualitas Keputusan</a:t>
            </a:r>
          </a:p>
        </p:txBody>
      </p:sp>
      <p:sp>
        <p:nvSpPr>
          <p:cNvPr name="TextBox 37" id="37"/>
          <p:cNvSpPr txBox="true"/>
          <p:nvPr/>
        </p:nvSpPr>
        <p:spPr>
          <a:xfrm rot="0">
            <a:off x="1478093" y="6111540"/>
            <a:ext cx="6217948" cy="573659"/>
          </a:xfrm>
          <a:prstGeom prst="rect">
            <a:avLst/>
          </a:prstGeom>
        </p:spPr>
        <p:txBody>
          <a:bodyPr anchor="t" rtlCol="false" tIns="0" lIns="0" bIns="0" rIns="0">
            <a:spAutoFit/>
          </a:bodyPr>
          <a:lstStyle/>
          <a:p>
            <a:pPr algn="l">
              <a:lnSpc>
                <a:spcPts val="4606"/>
              </a:lnSpc>
            </a:pPr>
            <a:r>
              <a:rPr lang="en-US" sz="3290" spc="-236">
                <a:solidFill>
                  <a:srgbClr val="2C3D4D"/>
                </a:solidFill>
                <a:latin typeface="Gotham"/>
                <a:ea typeface="Gotham"/>
                <a:cs typeface="Gotham"/>
                <a:sym typeface="Gotham"/>
              </a:rPr>
              <a:t>Meningkatkan Efisiensi</a:t>
            </a:r>
          </a:p>
        </p:txBody>
      </p:sp>
      <p:sp>
        <p:nvSpPr>
          <p:cNvPr name="TextBox 38" id="38"/>
          <p:cNvSpPr txBox="true"/>
          <p:nvPr/>
        </p:nvSpPr>
        <p:spPr>
          <a:xfrm rot="0">
            <a:off x="1478093" y="8151862"/>
            <a:ext cx="4698693" cy="573659"/>
          </a:xfrm>
          <a:prstGeom prst="rect">
            <a:avLst/>
          </a:prstGeom>
        </p:spPr>
        <p:txBody>
          <a:bodyPr anchor="t" rtlCol="false" tIns="0" lIns="0" bIns="0" rIns="0">
            <a:spAutoFit/>
          </a:bodyPr>
          <a:lstStyle/>
          <a:p>
            <a:pPr algn="l">
              <a:lnSpc>
                <a:spcPts val="4606"/>
              </a:lnSpc>
            </a:pPr>
            <a:r>
              <a:rPr lang="en-US" sz="3290" spc="-236">
                <a:solidFill>
                  <a:srgbClr val="2C3D4D"/>
                </a:solidFill>
                <a:latin typeface="Gotham"/>
                <a:ea typeface="Gotham"/>
                <a:cs typeface="Gotham"/>
                <a:sym typeface="Gotham"/>
              </a:rPr>
              <a:t>Meningkatkan Konsistensi</a:t>
            </a:r>
          </a:p>
        </p:txBody>
      </p:sp>
      <p:sp>
        <p:nvSpPr>
          <p:cNvPr name="TextBox 39" id="39"/>
          <p:cNvSpPr txBox="true"/>
          <p:nvPr/>
        </p:nvSpPr>
        <p:spPr>
          <a:xfrm rot="0">
            <a:off x="8213893" y="3991112"/>
            <a:ext cx="8779656" cy="869950"/>
          </a:xfrm>
          <a:prstGeom prst="rect">
            <a:avLst/>
          </a:prstGeom>
        </p:spPr>
        <p:txBody>
          <a:bodyPr anchor="t" rtlCol="false" tIns="0" lIns="0" bIns="0" rIns="0">
            <a:spAutoFit/>
          </a:bodyPr>
          <a:lstStyle/>
          <a:p>
            <a:pPr algn="l">
              <a:lnSpc>
                <a:spcPts val="3499"/>
              </a:lnSpc>
              <a:spcBef>
                <a:spcPct val="0"/>
              </a:spcBef>
            </a:pPr>
            <a:r>
              <a:rPr lang="en-US" sz="2499">
                <a:solidFill>
                  <a:srgbClr val="FFFFFF"/>
                </a:solidFill>
                <a:latin typeface="Gotham Bold"/>
                <a:ea typeface="Gotham Bold"/>
                <a:cs typeface="Gotham Bold"/>
                <a:sym typeface="Gotham Bold"/>
              </a:rPr>
              <a:t>Memberikan informasi yang akurat dan relevan untuk membantu pengambilan keputusan yang lebih baik</a:t>
            </a:r>
          </a:p>
        </p:txBody>
      </p:sp>
      <p:sp>
        <p:nvSpPr>
          <p:cNvPr name="TextBox 40" id="40"/>
          <p:cNvSpPr txBox="true"/>
          <p:nvPr/>
        </p:nvSpPr>
        <p:spPr>
          <a:xfrm rot="0">
            <a:off x="8213893" y="5772604"/>
            <a:ext cx="8779656" cy="1308100"/>
          </a:xfrm>
          <a:prstGeom prst="rect">
            <a:avLst/>
          </a:prstGeom>
        </p:spPr>
        <p:txBody>
          <a:bodyPr anchor="t" rtlCol="false" tIns="0" lIns="0" bIns="0" rIns="0">
            <a:spAutoFit/>
          </a:bodyPr>
          <a:lstStyle/>
          <a:p>
            <a:pPr algn="l">
              <a:lnSpc>
                <a:spcPts val="3499"/>
              </a:lnSpc>
              <a:spcBef>
                <a:spcPct val="0"/>
              </a:spcBef>
            </a:pPr>
            <a:r>
              <a:rPr lang="en-US" sz="2499">
                <a:solidFill>
                  <a:srgbClr val="FFFFFF"/>
                </a:solidFill>
                <a:latin typeface="Gotham Bold"/>
                <a:ea typeface="Gotham Bold"/>
                <a:cs typeface="Gotham Bold"/>
                <a:sym typeface="Gotham Bold"/>
              </a:rPr>
              <a:t>Mengurangi waktu yang diperlukan untuk mengambil keputusan dengan menyediakan alat analisis yang cepat dan efisien.</a:t>
            </a:r>
          </a:p>
        </p:txBody>
      </p:sp>
      <p:sp>
        <p:nvSpPr>
          <p:cNvPr name="TextBox 41" id="41"/>
          <p:cNvSpPr txBox="true"/>
          <p:nvPr/>
        </p:nvSpPr>
        <p:spPr>
          <a:xfrm rot="0">
            <a:off x="8213893" y="7833268"/>
            <a:ext cx="8960213" cy="1308100"/>
          </a:xfrm>
          <a:prstGeom prst="rect">
            <a:avLst/>
          </a:prstGeom>
        </p:spPr>
        <p:txBody>
          <a:bodyPr anchor="t" rtlCol="false" tIns="0" lIns="0" bIns="0" rIns="0">
            <a:spAutoFit/>
          </a:bodyPr>
          <a:lstStyle/>
          <a:p>
            <a:pPr algn="l">
              <a:lnSpc>
                <a:spcPts val="3499"/>
              </a:lnSpc>
              <a:spcBef>
                <a:spcPct val="0"/>
              </a:spcBef>
            </a:pPr>
            <a:r>
              <a:rPr lang="en-US" sz="2499">
                <a:solidFill>
                  <a:srgbClr val="FFFFFF"/>
                </a:solidFill>
                <a:latin typeface="Gotham Bold"/>
                <a:ea typeface="Gotham Bold"/>
                <a:cs typeface="Gotham Bold"/>
                <a:sym typeface="Gotham Bold"/>
              </a:rPr>
              <a:t>Membantu memastikan bahwa keputusan diambil secara konsisten berdasarkan data dan analisis yang sama.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EF0F3"/>
        </a:solidFill>
      </p:bgPr>
    </p:bg>
    <p:spTree>
      <p:nvGrpSpPr>
        <p:cNvPr id="1" name=""/>
        <p:cNvGrpSpPr/>
        <p:nvPr/>
      </p:nvGrpSpPr>
      <p:grpSpPr>
        <a:xfrm>
          <a:off x="0" y="0"/>
          <a:ext cx="0" cy="0"/>
          <a:chOff x="0" y="0"/>
          <a:chExt cx="0" cy="0"/>
        </a:xfrm>
      </p:grpSpPr>
      <p:grpSp>
        <p:nvGrpSpPr>
          <p:cNvPr name="Group 2" id="2"/>
          <p:cNvGrpSpPr/>
          <p:nvPr/>
        </p:nvGrpSpPr>
        <p:grpSpPr>
          <a:xfrm rot="0">
            <a:off x="-370756" y="-1979340"/>
            <a:ext cx="3142737" cy="314273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4" id="4"/>
          <p:cNvGrpSpPr/>
          <p:nvPr/>
        </p:nvGrpSpPr>
        <p:grpSpPr>
          <a:xfrm rot="0">
            <a:off x="1383497" y="853076"/>
            <a:ext cx="844108" cy="84410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6" id="6"/>
          <p:cNvGrpSpPr/>
          <p:nvPr/>
        </p:nvGrpSpPr>
        <p:grpSpPr>
          <a:xfrm rot="0">
            <a:off x="-1501554" y="9815"/>
            <a:ext cx="2261596" cy="226159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8" id="8"/>
          <p:cNvGrpSpPr/>
          <p:nvPr/>
        </p:nvGrpSpPr>
        <p:grpSpPr>
          <a:xfrm rot="0">
            <a:off x="648888" y="1275130"/>
            <a:ext cx="574454" cy="57445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10" id="10"/>
          <p:cNvGrpSpPr/>
          <p:nvPr/>
        </p:nvGrpSpPr>
        <p:grpSpPr>
          <a:xfrm rot="0">
            <a:off x="13676780" y="0"/>
            <a:ext cx="6104867" cy="10277185"/>
            <a:chOff x="0" y="0"/>
            <a:chExt cx="812800" cy="1368301"/>
          </a:xfrm>
        </p:grpSpPr>
        <p:sp>
          <p:nvSpPr>
            <p:cNvPr name="Freeform 11" id="11"/>
            <p:cNvSpPr/>
            <p:nvPr/>
          </p:nvSpPr>
          <p:spPr>
            <a:xfrm flipH="false" flipV="false" rot="0">
              <a:off x="0" y="0"/>
              <a:ext cx="812800" cy="1368301"/>
            </a:xfrm>
            <a:custGeom>
              <a:avLst/>
              <a:gdLst/>
              <a:ahLst/>
              <a:cxnLst/>
              <a:rect r="r" b="b" t="t" l="l"/>
              <a:pathLst>
                <a:path h="1368301" w="812800">
                  <a:moveTo>
                    <a:pt x="812800" y="684151"/>
                  </a:moveTo>
                  <a:lnTo>
                    <a:pt x="609600" y="1368301"/>
                  </a:lnTo>
                  <a:lnTo>
                    <a:pt x="203200" y="1368301"/>
                  </a:lnTo>
                  <a:lnTo>
                    <a:pt x="0" y="684151"/>
                  </a:lnTo>
                  <a:lnTo>
                    <a:pt x="203200" y="0"/>
                  </a:lnTo>
                  <a:lnTo>
                    <a:pt x="609600" y="0"/>
                  </a:lnTo>
                  <a:lnTo>
                    <a:pt x="812800" y="684151"/>
                  </a:lnTo>
                  <a:close/>
                </a:path>
              </a:pathLst>
            </a:custGeom>
            <a:solidFill>
              <a:srgbClr val="2C3D4D"/>
            </a:solidFill>
            <a:ln w="12700">
              <a:solidFill>
                <a:srgbClr val="000000"/>
              </a:solidFill>
            </a:ln>
          </p:spPr>
        </p:sp>
      </p:grpSp>
      <p:grpSp>
        <p:nvGrpSpPr>
          <p:cNvPr name="Group 12" id="12"/>
          <p:cNvGrpSpPr/>
          <p:nvPr/>
        </p:nvGrpSpPr>
        <p:grpSpPr>
          <a:xfrm rot="0">
            <a:off x="14206867" y="9815"/>
            <a:ext cx="6104867" cy="10277185"/>
            <a:chOff x="0" y="0"/>
            <a:chExt cx="812800" cy="1368301"/>
          </a:xfrm>
        </p:grpSpPr>
        <p:sp>
          <p:nvSpPr>
            <p:cNvPr name="Freeform 13" id="13"/>
            <p:cNvSpPr/>
            <p:nvPr/>
          </p:nvSpPr>
          <p:spPr>
            <a:xfrm flipH="false" flipV="false" rot="0">
              <a:off x="0" y="0"/>
              <a:ext cx="812800" cy="1368301"/>
            </a:xfrm>
            <a:custGeom>
              <a:avLst/>
              <a:gdLst/>
              <a:ahLst/>
              <a:cxnLst/>
              <a:rect r="r" b="b" t="t" l="l"/>
              <a:pathLst>
                <a:path h="1368301" w="812800">
                  <a:moveTo>
                    <a:pt x="812800" y="684151"/>
                  </a:moveTo>
                  <a:lnTo>
                    <a:pt x="609600" y="1368301"/>
                  </a:lnTo>
                  <a:lnTo>
                    <a:pt x="203200" y="1368301"/>
                  </a:lnTo>
                  <a:lnTo>
                    <a:pt x="0" y="684151"/>
                  </a:lnTo>
                  <a:lnTo>
                    <a:pt x="203200" y="0"/>
                  </a:lnTo>
                  <a:lnTo>
                    <a:pt x="609600" y="0"/>
                  </a:lnTo>
                  <a:lnTo>
                    <a:pt x="812800" y="684151"/>
                  </a:lnTo>
                  <a:close/>
                </a:path>
              </a:pathLst>
            </a:custGeom>
            <a:blipFill>
              <a:blip r:embed="rId2"/>
              <a:stretch>
                <a:fillRect l="-6009" t="0" r="-6009" b="0"/>
              </a:stretch>
            </a:blipFill>
          </p:spPr>
        </p:sp>
      </p:grpSp>
      <p:sp>
        <p:nvSpPr>
          <p:cNvPr name="Freeform 14" id="14"/>
          <p:cNvSpPr/>
          <p:nvPr/>
        </p:nvSpPr>
        <p:spPr>
          <a:xfrm flipH="false" flipV="false" rot="0">
            <a:off x="5445904" y="2862470"/>
            <a:ext cx="3653618" cy="6395830"/>
          </a:xfrm>
          <a:custGeom>
            <a:avLst/>
            <a:gdLst/>
            <a:ahLst/>
            <a:cxnLst/>
            <a:rect r="r" b="b" t="t" l="l"/>
            <a:pathLst>
              <a:path h="6395830" w="3653618">
                <a:moveTo>
                  <a:pt x="0" y="0"/>
                </a:moveTo>
                <a:lnTo>
                  <a:pt x="3653618" y="0"/>
                </a:lnTo>
                <a:lnTo>
                  <a:pt x="3653618" y="6395830"/>
                </a:lnTo>
                <a:lnTo>
                  <a:pt x="0" y="63958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5" id="15"/>
          <p:cNvSpPr txBox="true"/>
          <p:nvPr/>
        </p:nvSpPr>
        <p:spPr>
          <a:xfrm rot="0">
            <a:off x="2933907" y="489414"/>
            <a:ext cx="8677612" cy="1463040"/>
          </a:xfrm>
          <a:prstGeom prst="rect">
            <a:avLst/>
          </a:prstGeom>
        </p:spPr>
        <p:txBody>
          <a:bodyPr anchor="t" rtlCol="false" tIns="0" lIns="0" bIns="0" rIns="0">
            <a:spAutoFit/>
          </a:bodyPr>
          <a:lstStyle/>
          <a:p>
            <a:pPr algn="l">
              <a:lnSpc>
                <a:spcPts val="5580"/>
              </a:lnSpc>
            </a:pPr>
            <a:r>
              <a:rPr lang="en-US" sz="6000" spc="-432">
                <a:solidFill>
                  <a:srgbClr val="162736"/>
                </a:solidFill>
                <a:latin typeface="Gotham Bold"/>
                <a:ea typeface="Gotham Bold"/>
                <a:cs typeface="Gotham Bold"/>
                <a:sym typeface="Gotham Bold"/>
              </a:rPr>
              <a:t>Manfaat Sistem Pendukung Keputusan</a:t>
            </a:r>
          </a:p>
        </p:txBody>
      </p:sp>
      <p:sp>
        <p:nvSpPr>
          <p:cNvPr name="TextBox 16" id="16"/>
          <p:cNvSpPr txBox="true"/>
          <p:nvPr/>
        </p:nvSpPr>
        <p:spPr>
          <a:xfrm rot="0">
            <a:off x="9144000" y="3172239"/>
            <a:ext cx="4150575" cy="1323340"/>
          </a:xfrm>
          <a:prstGeom prst="rect">
            <a:avLst/>
          </a:prstGeom>
        </p:spPr>
        <p:txBody>
          <a:bodyPr anchor="t" rtlCol="false" tIns="0" lIns="0" bIns="0" rIns="0">
            <a:spAutoFit/>
          </a:bodyPr>
          <a:lstStyle/>
          <a:p>
            <a:pPr algn="ctr">
              <a:lnSpc>
                <a:spcPts val="2659"/>
              </a:lnSpc>
              <a:spcBef>
                <a:spcPct val="0"/>
              </a:spcBef>
            </a:pPr>
            <a:r>
              <a:rPr lang="en-US" sz="1899">
                <a:solidFill>
                  <a:srgbClr val="162736"/>
                </a:solidFill>
                <a:latin typeface="Gotham Bold"/>
                <a:ea typeface="Gotham Bold"/>
                <a:cs typeface="Gotham Bold"/>
                <a:sym typeface="Gotham Bold"/>
              </a:rPr>
              <a:t>Membantu dalam menganalisis data besar untuk menemukan pola, tren, dan wawasan yang berguna.</a:t>
            </a:r>
          </a:p>
        </p:txBody>
      </p:sp>
      <p:sp>
        <p:nvSpPr>
          <p:cNvPr name="TextBox 17" id="17"/>
          <p:cNvSpPr txBox="true"/>
          <p:nvPr/>
        </p:nvSpPr>
        <p:spPr>
          <a:xfrm rot="0">
            <a:off x="936115" y="4602280"/>
            <a:ext cx="4498444" cy="1656715"/>
          </a:xfrm>
          <a:prstGeom prst="rect">
            <a:avLst/>
          </a:prstGeom>
        </p:spPr>
        <p:txBody>
          <a:bodyPr anchor="t" rtlCol="false" tIns="0" lIns="0" bIns="0" rIns="0">
            <a:spAutoFit/>
          </a:bodyPr>
          <a:lstStyle/>
          <a:p>
            <a:pPr algn="ctr">
              <a:lnSpc>
                <a:spcPts val="2659"/>
              </a:lnSpc>
              <a:spcBef>
                <a:spcPct val="0"/>
              </a:spcBef>
            </a:pPr>
            <a:r>
              <a:rPr lang="en-US" sz="1899">
                <a:solidFill>
                  <a:srgbClr val="162736"/>
                </a:solidFill>
                <a:latin typeface="Gotham Bold"/>
                <a:ea typeface="Gotham Bold"/>
                <a:cs typeface="Gotham Bold"/>
                <a:sym typeface="Gotham Bold"/>
              </a:rPr>
              <a:t>Memungkinkan pengguna untuk melakukan simulasi dan prediksi berbagai skenario untuk melihat dampaknya terhadap keputusan yang diambil.</a:t>
            </a:r>
          </a:p>
        </p:txBody>
      </p:sp>
      <p:sp>
        <p:nvSpPr>
          <p:cNvPr name="TextBox 18" id="18"/>
          <p:cNvSpPr txBox="true"/>
          <p:nvPr/>
        </p:nvSpPr>
        <p:spPr>
          <a:xfrm rot="0">
            <a:off x="9099522" y="5714779"/>
            <a:ext cx="4150575" cy="1990090"/>
          </a:xfrm>
          <a:prstGeom prst="rect">
            <a:avLst/>
          </a:prstGeom>
        </p:spPr>
        <p:txBody>
          <a:bodyPr anchor="t" rtlCol="false" tIns="0" lIns="0" bIns="0" rIns="0">
            <a:spAutoFit/>
          </a:bodyPr>
          <a:lstStyle/>
          <a:p>
            <a:pPr algn="ctr">
              <a:lnSpc>
                <a:spcPts val="2659"/>
              </a:lnSpc>
              <a:spcBef>
                <a:spcPct val="0"/>
              </a:spcBef>
            </a:pPr>
            <a:r>
              <a:rPr lang="en-US" sz="1899">
                <a:solidFill>
                  <a:srgbClr val="162736"/>
                </a:solidFill>
                <a:latin typeface="Gotham Bold"/>
                <a:ea typeface="Gotham Bold"/>
                <a:cs typeface="Gotham Bold"/>
                <a:sym typeface="Gotham Bold"/>
              </a:rPr>
              <a:t>Membantu dalam pengambilan keputusan yang terstruktur (dengan aturan dan prosedur yang jelas) maupun tidak terstruktur (lebih kompleks dan memerlukan intuisi).</a:t>
            </a:r>
          </a:p>
        </p:txBody>
      </p:sp>
      <p:sp>
        <p:nvSpPr>
          <p:cNvPr name="TextBox 19" id="19"/>
          <p:cNvSpPr txBox="true"/>
          <p:nvPr/>
        </p:nvSpPr>
        <p:spPr>
          <a:xfrm rot="0">
            <a:off x="1295329" y="7666769"/>
            <a:ext cx="4150575" cy="1323340"/>
          </a:xfrm>
          <a:prstGeom prst="rect">
            <a:avLst/>
          </a:prstGeom>
        </p:spPr>
        <p:txBody>
          <a:bodyPr anchor="t" rtlCol="false" tIns="0" lIns="0" bIns="0" rIns="0">
            <a:spAutoFit/>
          </a:bodyPr>
          <a:lstStyle/>
          <a:p>
            <a:pPr algn="ctr">
              <a:lnSpc>
                <a:spcPts val="2659"/>
              </a:lnSpc>
              <a:spcBef>
                <a:spcPct val="0"/>
              </a:spcBef>
            </a:pPr>
            <a:r>
              <a:rPr lang="en-US" sz="1899">
                <a:solidFill>
                  <a:srgbClr val="162736"/>
                </a:solidFill>
                <a:latin typeface="Gotham Bold"/>
                <a:ea typeface="Gotham Bold"/>
                <a:cs typeface="Gotham Bold"/>
                <a:sym typeface="Gotham Bold"/>
              </a:rPr>
              <a:t>Memfasilitasi pengambilan keputusan dalam kelompok melalui alat kolaborasi dan komunikasi.</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84373" y="2861344"/>
            <a:ext cx="5933224" cy="5933224"/>
          </a:xfrm>
          <a:custGeom>
            <a:avLst/>
            <a:gdLst/>
            <a:ahLst/>
            <a:cxnLst/>
            <a:rect r="r" b="b" t="t" l="l"/>
            <a:pathLst>
              <a:path h="5933224" w="5933224">
                <a:moveTo>
                  <a:pt x="0" y="0"/>
                </a:moveTo>
                <a:lnTo>
                  <a:pt x="5933224" y="0"/>
                </a:lnTo>
                <a:lnTo>
                  <a:pt x="5933224" y="5933224"/>
                </a:lnTo>
                <a:lnTo>
                  <a:pt x="0" y="59332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4869851" y="2340462"/>
            <a:ext cx="2295492" cy="480986"/>
          </a:xfrm>
          <a:prstGeom prst="rect">
            <a:avLst/>
          </a:prstGeom>
        </p:spPr>
        <p:txBody>
          <a:bodyPr anchor="t" rtlCol="false" tIns="0" lIns="0" bIns="0" rIns="0">
            <a:spAutoFit/>
          </a:bodyPr>
          <a:lstStyle/>
          <a:p>
            <a:pPr algn="ctr">
              <a:lnSpc>
                <a:spcPts val="3938"/>
              </a:lnSpc>
              <a:spcBef>
                <a:spcPct val="0"/>
              </a:spcBef>
            </a:pPr>
            <a:r>
              <a:rPr lang="en-US" sz="2813" spc="-202">
                <a:solidFill>
                  <a:srgbClr val="215AB2"/>
                </a:solidFill>
                <a:latin typeface="Gotham"/>
                <a:ea typeface="Gotham"/>
                <a:cs typeface="Gotham"/>
                <a:sym typeface="Gotham"/>
              </a:rPr>
              <a:t>Model Base</a:t>
            </a:r>
          </a:p>
        </p:txBody>
      </p:sp>
      <p:grpSp>
        <p:nvGrpSpPr>
          <p:cNvPr name="Group 4" id="4"/>
          <p:cNvGrpSpPr/>
          <p:nvPr/>
        </p:nvGrpSpPr>
        <p:grpSpPr>
          <a:xfrm rot="0">
            <a:off x="9577735" y="-1480695"/>
            <a:ext cx="12879723" cy="3415593"/>
            <a:chOff x="0" y="0"/>
            <a:chExt cx="2298716" cy="609600"/>
          </a:xfrm>
        </p:grpSpPr>
        <p:sp>
          <p:nvSpPr>
            <p:cNvPr name="Freeform 5" id="5"/>
            <p:cNvSpPr/>
            <p:nvPr/>
          </p:nvSpPr>
          <p:spPr>
            <a:xfrm flipH="false" flipV="false" rot="0">
              <a:off x="0" y="0"/>
              <a:ext cx="2298716" cy="609600"/>
            </a:xfrm>
            <a:custGeom>
              <a:avLst/>
              <a:gdLst/>
              <a:ahLst/>
              <a:cxnLst/>
              <a:rect r="r" b="b" t="t" l="l"/>
              <a:pathLst>
                <a:path h="609600" w="2298716">
                  <a:moveTo>
                    <a:pt x="203200" y="609600"/>
                  </a:moveTo>
                  <a:lnTo>
                    <a:pt x="2095516" y="609600"/>
                  </a:lnTo>
                  <a:lnTo>
                    <a:pt x="2298716" y="0"/>
                  </a:lnTo>
                  <a:lnTo>
                    <a:pt x="0" y="0"/>
                  </a:lnTo>
                  <a:lnTo>
                    <a:pt x="203200" y="609600"/>
                  </a:lnTo>
                  <a:close/>
                </a:path>
              </a:pathLst>
            </a:custGeom>
            <a:solidFill>
              <a:srgbClr val="2C3D4D"/>
            </a:solidFill>
          </p:spPr>
        </p:sp>
        <p:sp>
          <p:nvSpPr>
            <p:cNvPr name="TextBox 6" id="6"/>
            <p:cNvSpPr txBox="true"/>
            <p:nvPr/>
          </p:nvSpPr>
          <p:spPr>
            <a:xfrm>
              <a:off x="127000" y="-38100"/>
              <a:ext cx="2044716" cy="647700"/>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true" rot="-10800000">
            <a:off x="10674332" y="1934898"/>
            <a:ext cx="11188389" cy="651823"/>
          </a:xfrm>
          <a:custGeom>
            <a:avLst/>
            <a:gdLst/>
            <a:ahLst/>
            <a:cxnLst/>
            <a:rect r="r" b="b" t="t" l="l"/>
            <a:pathLst>
              <a:path h="651823" w="11188389">
                <a:moveTo>
                  <a:pt x="0" y="651823"/>
                </a:moveTo>
                <a:lnTo>
                  <a:pt x="11188390" y="651823"/>
                </a:lnTo>
                <a:lnTo>
                  <a:pt x="11188390" y="0"/>
                </a:lnTo>
                <a:lnTo>
                  <a:pt x="0" y="0"/>
                </a:lnTo>
                <a:lnTo>
                  <a:pt x="0" y="651823"/>
                </a:lnTo>
                <a:close/>
              </a:path>
            </a:pathLst>
          </a:custGeom>
          <a:blipFill>
            <a:blip r:embed="rId4"/>
            <a:stretch>
              <a:fillRect l="-94501" t="-1864259" r="0" b="0"/>
            </a:stretch>
          </a:blipFill>
        </p:spPr>
      </p:sp>
      <p:sp>
        <p:nvSpPr>
          <p:cNvPr name="TextBox 8" id="8"/>
          <p:cNvSpPr txBox="true"/>
          <p:nvPr/>
        </p:nvSpPr>
        <p:spPr>
          <a:xfrm rot="0">
            <a:off x="9237957" y="2590420"/>
            <a:ext cx="2295492" cy="480986"/>
          </a:xfrm>
          <a:prstGeom prst="rect">
            <a:avLst/>
          </a:prstGeom>
        </p:spPr>
        <p:txBody>
          <a:bodyPr anchor="t" rtlCol="false" tIns="0" lIns="0" bIns="0" rIns="0">
            <a:spAutoFit/>
          </a:bodyPr>
          <a:lstStyle/>
          <a:p>
            <a:pPr algn="ctr">
              <a:lnSpc>
                <a:spcPts val="3938"/>
              </a:lnSpc>
              <a:spcBef>
                <a:spcPct val="0"/>
              </a:spcBef>
            </a:pPr>
            <a:r>
              <a:rPr lang="en-US" sz="2813" spc="-202">
                <a:solidFill>
                  <a:srgbClr val="215AB2"/>
                </a:solidFill>
                <a:latin typeface="Gotham"/>
                <a:ea typeface="Gotham"/>
                <a:cs typeface="Gotham"/>
                <a:sym typeface="Gotham"/>
              </a:rPr>
              <a:t>Database</a:t>
            </a:r>
          </a:p>
        </p:txBody>
      </p:sp>
      <p:sp>
        <p:nvSpPr>
          <p:cNvPr name="TextBox 9" id="9"/>
          <p:cNvSpPr txBox="true"/>
          <p:nvPr/>
        </p:nvSpPr>
        <p:spPr>
          <a:xfrm rot="0">
            <a:off x="14775894" y="8273687"/>
            <a:ext cx="2483406" cy="480986"/>
          </a:xfrm>
          <a:prstGeom prst="rect">
            <a:avLst/>
          </a:prstGeom>
        </p:spPr>
        <p:txBody>
          <a:bodyPr anchor="t" rtlCol="false" tIns="0" lIns="0" bIns="0" rIns="0">
            <a:spAutoFit/>
          </a:bodyPr>
          <a:lstStyle/>
          <a:p>
            <a:pPr algn="ctr">
              <a:lnSpc>
                <a:spcPts val="3938"/>
              </a:lnSpc>
              <a:spcBef>
                <a:spcPct val="0"/>
              </a:spcBef>
            </a:pPr>
            <a:r>
              <a:rPr lang="en-US" sz="2813" spc="-202">
                <a:solidFill>
                  <a:srgbClr val="215AB2"/>
                </a:solidFill>
                <a:latin typeface="Gotham"/>
                <a:ea typeface="Gotham"/>
                <a:cs typeface="Gotham"/>
                <a:sym typeface="Gotham"/>
              </a:rPr>
              <a:t>Software</a:t>
            </a:r>
          </a:p>
        </p:txBody>
      </p:sp>
      <p:sp>
        <p:nvSpPr>
          <p:cNvPr name="TextBox 10" id="10"/>
          <p:cNvSpPr txBox="true"/>
          <p:nvPr/>
        </p:nvSpPr>
        <p:spPr>
          <a:xfrm rot="0">
            <a:off x="9144000" y="8273687"/>
            <a:ext cx="2483406" cy="480986"/>
          </a:xfrm>
          <a:prstGeom prst="rect">
            <a:avLst/>
          </a:prstGeom>
        </p:spPr>
        <p:txBody>
          <a:bodyPr anchor="t" rtlCol="false" tIns="0" lIns="0" bIns="0" rIns="0">
            <a:spAutoFit/>
          </a:bodyPr>
          <a:lstStyle/>
          <a:p>
            <a:pPr algn="ctr">
              <a:lnSpc>
                <a:spcPts val="3938"/>
              </a:lnSpc>
              <a:spcBef>
                <a:spcPct val="0"/>
              </a:spcBef>
            </a:pPr>
            <a:r>
              <a:rPr lang="en-US" sz="2813" spc="-202">
                <a:solidFill>
                  <a:srgbClr val="215AB2"/>
                </a:solidFill>
                <a:latin typeface="Gotham"/>
                <a:ea typeface="Gotham"/>
                <a:cs typeface="Gotham"/>
                <a:sym typeface="Gotham"/>
              </a:rPr>
              <a:t>User Interface</a:t>
            </a:r>
          </a:p>
        </p:txBody>
      </p:sp>
      <p:sp>
        <p:nvSpPr>
          <p:cNvPr name="TextBox 11" id="11"/>
          <p:cNvSpPr txBox="true"/>
          <p:nvPr/>
        </p:nvSpPr>
        <p:spPr>
          <a:xfrm rot="0">
            <a:off x="10919447" y="640021"/>
            <a:ext cx="7368553" cy="872609"/>
          </a:xfrm>
          <a:prstGeom prst="rect">
            <a:avLst/>
          </a:prstGeom>
        </p:spPr>
        <p:txBody>
          <a:bodyPr anchor="t" rtlCol="false" tIns="0" lIns="0" bIns="0" rIns="0">
            <a:spAutoFit/>
          </a:bodyPr>
          <a:lstStyle/>
          <a:p>
            <a:pPr algn="l">
              <a:lnSpc>
                <a:spcPts val="6636"/>
              </a:lnSpc>
            </a:pPr>
            <a:r>
              <a:rPr lang="en-US" sz="6380" spc="-459">
                <a:solidFill>
                  <a:srgbClr val="FFFFFF"/>
                </a:solidFill>
                <a:latin typeface="Gotham Bold"/>
                <a:ea typeface="Gotham Bold"/>
                <a:cs typeface="Gotham Bold"/>
                <a:sym typeface="Gotham Bold"/>
              </a:rPr>
              <a:t>Komponen SPK</a:t>
            </a:r>
          </a:p>
        </p:txBody>
      </p:sp>
      <p:sp>
        <p:nvSpPr>
          <p:cNvPr name="TextBox 12" id="12"/>
          <p:cNvSpPr txBox="true"/>
          <p:nvPr/>
        </p:nvSpPr>
        <p:spPr>
          <a:xfrm rot="0">
            <a:off x="522442" y="487621"/>
            <a:ext cx="8044624" cy="9989820"/>
          </a:xfrm>
          <a:prstGeom prst="rect">
            <a:avLst/>
          </a:prstGeom>
        </p:spPr>
        <p:txBody>
          <a:bodyPr anchor="t" rtlCol="false" tIns="0" lIns="0" bIns="0" rIns="0">
            <a:spAutoFit/>
          </a:bodyPr>
          <a:lstStyle/>
          <a:p>
            <a:pPr algn="l" marL="582930" indent="-291465" lvl="1">
              <a:lnSpc>
                <a:spcPts val="3779"/>
              </a:lnSpc>
              <a:buFont typeface="Arial"/>
              <a:buChar char="•"/>
            </a:pPr>
            <a:r>
              <a:rPr lang="en-US" sz="2700">
                <a:solidFill>
                  <a:srgbClr val="2C3D4D"/>
                </a:solidFill>
                <a:latin typeface="Gotham Bold"/>
                <a:ea typeface="Gotham Bold"/>
                <a:cs typeface="Gotham Bold"/>
                <a:sym typeface="Gotham Bold"/>
              </a:rPr>
              <a:t>Basis Data (Database): Menyimpan data yang diperlukan untuk analisis keputusan. Data ini bisa berasal dari berbagai sumber internal maupun eksternal.</a:t>
            </a:r>
          </a:p>
          <a:p>
            <a:pPr algn="l">
              <a:lnSpc>
                <a:spcPts val="3779"/>
              </a:lnSpc>
            </a:pPr>
          </a:p>
          <a:p>
            <a:pPr algn="l" marL="582930" indent="-291465" lvl="1">
              <a:lnSpc>
                <a:spcPts val="3779"/>
              </a:lnSpc>
              <a:buFont typeface="Arial"/>
              <a:buChar char="•"/>
            </a:pPr>
            <a:r>
              <a:rPr lang="en-US" sz="2700">
                <a:solidFill>
                  <a:srgbClr val="2C3D4D"/>
                </a:solidFill>
                <a:latin typeface="Gotham Bold"/>
                <a:ea typeface="Gotham Bold"/>
                <a:cs typeface="Gotham Bold"/>
                <a:sym typeface="Gotham Bold"/>
              </a:rPr>
              <a:t>Basis Model (Model Base): Berisi model matematis dan analitis yang digunakan untuk memproses data dan menghasilkan informasi yang berguna.</a:t>
            </a:r>
          </a:p>
          <a:p>
            <a:pPr algn="l">
              <a:lnSpc>
                <a:spcPts val="3779"/>
              </a:lnSpc>
            </a:pPr>
          </a:p>
          <a:p>
            <a:pPr algn="l" marL="582930" indent="-291465" lvl="1">
              <a:lnSpc>
                <a:spcPts val="3779"/>
              </a:lnSpc>
              <a:buFont typeface="Arial"/>
              <a:buChar char="•"/>
            </a:pPr>
            <a:r>
              <a:rPr lang="en-US" sz="2700">
                <a:solidFill>
                  <a:srgbClr val="2C3D4D"/>
                </a:solidFill>
                <a:latin typeface="Gotham Bold"/>
                <a:ea typeface="Gotham Bold"/>
                <a:cs typeface="Gotham Bold"/>
                <a:sym typeface="Gotham Bold"/>
              </a:rPr>
              <a:t>Perangkat Lunak (Software): Program komputer yang menjalankan proses SPK, termasuk antarmuka pengguna, pengolahan data, dan pelaporan.</a:t>
            </a:r>
          </a:p>
          <a:p>
            <a:pPr algn="l">
              <a:lnSpc>
                <a:spcPts val="3779"/>
              </a:lnSpc>
            </a:pPr>
          </a:p>
          <a:p>
            <a:pPr algn="l" marL="582930" indent="-291465" lvl="1">
              <a:lnSpc>
                <a:spcPts val="3779"/>
              </a:lnSpc>
              <a:spcBef>
                <a:spcPct val="0"/>
              </a:spcBef>
              <a:buFont typeface="Arial"/>
              <a:buChar char="•"/>
            </a:pPr>
            <a:r>
              <a:rPr lang="en-US" sz="2700">
                <a:solidFill>
                  <a:srgbClr val="2C3D4D"/>
                </a:solidFill>
                <a:latin typeface="Gotham Bold"/>
                <a:ea typeface="Gotham Bold"/>
                <a:cs typeface="Gotham Bold"/>
                <a:sym typeface="Gotham Bold"/>
              </a:rPr>
              <a:t>Antarmuka Pengguna (User Interface): Alat yang digunakan oleh pengguna untuk berinteraksi dengan sistem, memasukkan data, memilih model, dan melihat hasil analisis.</a:t>
            </a:r>
          </a:p>
          <a:p>
            <a:pPr algn="l">
              <a:lnSpc>
                <a:spcPts val="3779"/>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77735" y="-1480695"/>
            <a:ext cx="12879723" cy="3415593"/>
            <a:chOff x="0" y="0"/>
            <a:chExt cx="2298716" cy="609600"/>
          </a:xfrm>
        </p:grpSpPr>
        <p:sp>
          <p:nvSpPr>
            <p:cNvPr name="Freeform 3" id="3"/>
            <p:cNvSpPr/>
            <p:nvPr/>
          </p:nvSpPr>
          <p:spPr>
            <a:xfrm flipH="false" flipV="false" rot="0">
              <a:off x="0" y="0"/>
              <a:ext cx="2298716" cy="609600"/>
            </a:xfrm>
            <a:custGeom>
              <a:avLst/>
              <a:gdLst/>
              <a:ahLst/>
              <a:cxnLst/>
              <a:rect r="r" b="b" t="t" l="l"/>
              <a:pathLst>
                <a:path h="609600" w="2298716">
                  <a:moveTo>
                    <a:pt x="203200" y="609600"/>
                  </a:moveTo>
                  <a:lnTo>
                    <a:pt x="2095516" y="609600"/>
                  </a:lnTo>
                  <a:lnTo>
                    <a:pt x="2298716" y="0"/>
                  </a:lnTo>
                  <a:lnTo>
                    <a:pt x="0" y="0"/>
                  </a:lnTo>
                  <a:lnTo>
                    <a:pt x="203200" y="609600"/>
                  </a:lnTo>
                  <a:close/>
                </a:path>
              </a:pathLst>
            </a:custGeom>
            <a:solidFill>
              <a:srgbClr val="2C3D4D"/>
            </a:solidFill>
          </p:spPr>
        </p:sp>
        <p:sp>
          <p:nvSpPr>
            <p:cNvPr name="TextBox 4" id="4"/>
            <p:cNvSpPr txBox="true"/>
            <p:nvPr/>
          </p:nvSpPr>
          <p:spPr>
            <a:xfrm>
              <a:off x="127000" y="-38100"/>
              <a:ext cx="2044716" cy="6477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true" rot="-10800000">
            <a:off x="10674332" y="1934898"/>
            <a:ext cx="11188389" cy="651823"/>
          </a:xfrm>
          <a:custGeom>
            <a:avLst/>
            <a:gdLst/>
            <a:ahLst/>
            <a:cxnLst/>
            <a:rect r="r" b="b" t="t" l="l"/>
            <a:pathLst>
              <a:path h="651823" w="11188389">
                <a:moveTo>
                  <a:pt x="0" y="651823"/>
                </a:moveTo>
                <a:lnTo>
                  <a:pt x="11188390" y="651823"/>
                </a:lnTo>
                <a:lnTo>
                  <a:pt x="11188390" y="0"/>
                </a:lnTo>
                <a:lnTo>
                  <a:pt x="0" y="0"/>
                </a:lnTo>
                <a:lnTo>
                  <a:pt x="0" y="651823"/>
                </a:lnTo>
                <a:close/>
              </a:path>
            </a:pathLst>
          </a:custGeom>
          <a:blipFill>
            <a:blip r:embed="rId2"/>
            <a:stretch>
              <a:fillRect l="-94501" t="-1864259" r="0" b="0"/>
            </a:stretch>
          </a:blipFill>
        </p:spPr>
      </p:sp>
      <p:sp>
        <p:nvSpPr>
          <p:cNvPr name="Freeform 6" id="6"/>
          <p:cNvSpPr/>
          <p:nvPr/>
        </p:nvSpPr>
        <p:spPr>
          <a:xfrm flipH="false" flipV="false" rot="0">
            <a:off x="3611708" y="2260810"/>
            <a:ext cx="11064585" cy="7391232"/>
          </a:xfrm>
          <a:custGeom>
            <a:avLst/>
            <a:gdLst/>
            <a:ahLst/>
            <a:cxnLst/>
            <a:rect r="r" b="b" t="t" l="l"/>
            <a:pathLst>
              <a:path h="7391232" w="11064585">
                <a:moveTo>
                  <a:pt x="0" y="0"/>
                </a:moveTo>
                <a:lnTo>
                  <a:pt x="11064584" y="0"/>
                </a:lnTo>
                <a:lnTo>
                  <a:pt x="11064584" y="7391231"/>
                </a:lnTo>
                <a:lnTo>
                  <a:pt x="0" y="7391231"/>
                </a:lnTo>
                <a:lnTo>
                  <a:pt x="0" y="0"/>
                </a:lnTo>
                <a:close/>
              </a:path>
            </a:pathLst>
          </a:custGeom>
          <a:blipFill>
            <a:blip r:embed="rId3"/>
            <a:stretch>
              <a:fillRect l="0" t="0" r="0" b="0"/>
            </a:stretch>
          </a:blipFill>
        </p:spPr>
      </p:sp>
      <p:sp>
        <p:nvSpPr>
          <p:cNvPr name="TextBox 7" id="7"/>
          <p:cNvSpPr txBox="true"/>
          <p:nvPr/>
        </p:nvSpPr>
        <p:spPr>
          <a:xfrm rot="0">
            <a:off x="10919447" y="640021"/>
            <a:ext cx="7368553" cy="872609"/>
          </a:xfrm>
          <a:prstGeom prst="rect">
            <a:avLst/>
          </a:prstGeom>
        </p:spPr>
        <p:txBody>
          <a:bodyPr anchor="t" rtlCol="false" tIns="0" lIns="0" bIns="0" rIns="0">
            <a:spAutoFit/>
          </a:bodyPr>
          <a:lstStyle/>
          <a:p>
            <a:pPr algn="l">
              <a:lnSpc>
                <a:spcPts val="6636"/>
              </a:lnSpc>
            </a:pPr>
            <a:r>
              <a:rPr lang="en-US" sz="6380" spc="-459">
                <a:solidFill>
                  <a:srgbClr val="FFFFFF"/>
                </a:solidFill>
                <a:latin typeface="Gotham Bold"/>
                <a:ea typeface="Gotham Bold"/>
                <a:cs typeface="Gotham Bold"/>
                <a:sym typeface="Gotham Bold"/>
              </a:rPr>
              <a:t>Komponen SPK</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EF0F3"/>
        </a:solidFill>
      </p:bgPr>
    </p:bg>
    <p:spTree>
      <p:nvGrpSpPr>
        <p:cNvPr id="1" name=""/>
        <p:cNvGrpSpPr/>
        <p:nvPr/>
      </p:nvGrpSpPr>
      <p:grpSpPr>
        <a:xfrm>
          <a:off x="0" y="0"/>
          <a:ext cx="0" cy="0"/>
          <a:chOff x="0" y="0"/>
          <a:chExt cx="0" cy="0"/>
        </a:xfrm>
      </p:grpSpPr>
      <p:sp>
        <p:nvSpPr>
          <p:cNvPr name="Freeform 2" id="2"/>
          <p:cNvSpPr/>
          <p:nvPr/>
        </p:nvSpPr>
        <p:spPr>
          <a:xfrm flipH="false" flipV="false" rot="0">
            <a:off x="-2249487" y="-1233076"/>
            <a:ext cx="8646627" cy="7436100"/>
          </a:xfrm>
          <a:custGeom>
            <a:avLst/>
            <a:gdLst/>
            <a:ahLst/>
            <a:cxnLst/>
            <a:rect r="r" b="b" t="t" l="l"/>
            <a:pathLst>
              <a:path h="7436100" w="8646627">
                <a:moveTo>
                  <a:pt x="0" y="0"/>
                </a:moveTo>
                <a:lnTo>
                  <a:pt x="8646628" y="0"/>
                </a:lnTo>
                <a:lnTo>
                  <a:pt x="8646628" y="7436100"/>
                </a:lnTo>
                <a:lnTo>
                  <a:pt x="0" y="7436100"/>
                </a:lnTo>
                <a:lnTo>
                  <a:pt x="0" y="0"/>
                </a:lnTo>
                <a:close/>
              </a:path>
            </a:pathLst>
          </a:custGeom>
          <a:blipFill>
            <a:blip r:embed="rId2">
              <a:alphaModFix amt="6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83361" y="3709103"/>
            <a:ext cx="990466" cy="874086"/>
          </a:xfrm>
          <a:custGeom>
            <a:avLst/>
            <a:gdLst/>
            <a:ahLst/>
            <a:cxnLst/>
            <a:rect r="r" b="b" t="t" l="l"/>
            <a:pathLst>
              <a:path h="874086" w="990466">
                <a:moveTo>
                  <a:pt x="0" y="0"/>
                </a:moveTo>
                <a:lnTo>
                  <a:pt x="990466" y="0"/>
                </a:lnTo>
                <a:lnTo>
                  <a:pt x="990466" y="874086"/>
                </a:lnTo>
                <a:lnTo>
                  <a:pt x="0" y="874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83361" y="6712738"/>
            <a:ext cx="990466" cy="874086"/>
          </a:xfrm>
          <a:custGeom>
            <a:avLst/>
            <a:gdLst/>
            <a:ahLst/>
            <a:cxnLst/>
            <a:rect r="r" b="b" t="t" l="l"/>
            <a:pathLst>
              <a:path h="874086" w="990466">
                <a:moveTo>
                  <a:pt x="0" y="0"/>
                </a:moveTo>
                <a:lnTo>
                  <a:pt x="990466" y="0"/>
                </a:lnTo>
                <a:lnTo>
                  <a:pt x="990466" y="874086"/>
                </a:lnTo>
                <a:lnTo>
                  <a:pt x="0" y="874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7022657" y="-1852264"/>
            <a:ext cx="13991529" cy="13991529"/>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53725"/>
              </a:srgbClr>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9546464" y="3709103"/>
            <a:ext cx="990466" cy="874086"/>
          </a:xfrm>
          <a:custGeom>
            <a:avLst/>
            <a:gdLst/>
            <a:ahLst/>
            <a:cxnLst/>
            <a:rect r="r" b="b" t="t" l="l"/>
            <a:pathLst>
              <a:path h="874086" w="990466">
                <a:moveTo>
                  <a:pt x="0" y="0"/>
                </a:moveTo>
                <a:lnTo>
                  <a:pt x="990465" y="0"/>
                </a:lnTo>
                <a:lnTo>
                  <a:pt x="990465" y="874086"/>
                </a:lnTo>
                <a:lnTo>
                  <a:pt x="0" y="874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546464" y="6712738"/>
            <a:ext cx="990466" cy="874086"/>
          </a:xfrm>
          <a:custGeom>
            <a:avLst/>
            <a:gdLst/>
            <a:ahLst/>
            <a:cxnLst/>
            <a:rect r="r" b="b" t="t" l="l"/>
            <a:pathLst>
              <a:path h="874086" w="990466">
                <a:moveTo>
                  <a:pt x="0" y="0"/>
                </a:moveTo>
                <a:lnTo>
                  <a:pt x="990465" y="0"/>
                </a:lnTo>
                <a:lnTo>
                  <a:pt x="990465" y="874086"/>
                </a:lnTo>
                <a:lnTo>
                  <a:pt x="0" y="874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4201988" y="1143000"/>
            <a:ext cx="9884023" cy="995977"/>
          </a:xfrm>
          <a:prstGeom prst="rect">
            <a:avLst/>
          </a:prstGeom>
        </p:spPr>
        <p:txBody>
          <a:bodyPr anchor="t" rtlCol="false" tIns="0" lIns="0" bIns="0" rIns="0">
            <a:spAutoFit/>
          </a:bodyPr>
          <a:lstStyle/>
          <a:p>
            <a:pPr algn="ctr">
              <a:lnSpc>
                <a:spcPts val="7587"/>
              </a:lnSpc>
            </a:pPr>
            <a:r>
              <a:rPr lang="en-US" sz="7295" spc="-525">
                <a:solidFill>
                  <a:srgbClr val="2C3D4D"/>
                </a:solidFill>
                <a:latin typeface="Gotham Bold"/>
                <a:ea typeface="Gotham Bold"/>
                <a:cs typeface="Gotham Bold"/>
                <a:sym typeface="Gotham Bold"/>
              </a:rPr>
              <a:t>Jenis-Jenis SPK</a:t>
            </a:r>
          </a:p>
        </p:txBody>
      </p:sp>
      <p:sp>
        <p:nvSpPr>
          <p:cNvPr name="TextBox 11" id="11"/>
          <p:cNvSpPr txBox="true"/>
          <p:nvPr/>
        </p:nvSpPr>
        <p:spPr>
          <a:xfrm rot="0">
            <a:off x="2365431" y="4401064"/>
            <a:ext cx="6372434" cy="1589405"/>
          </a:xfrm>
          <a:prstGeom prst="rect">
            <a:avLst/>
          </a:prstGeom>
        </p:spPr>
        <p:txBody>
          <a:bodyPr anchor="t" rtlCol="false" tIns="0" lIns="0" bIns="0" rIns="0">
            <a:spAutoFit/>
          </a:bodyPr>
          <a:lstStyle/>
          <a:p>
            <a:pPr algn="l">
              <a:lnSpc>
                <a:spcPts val="3220"/>
              </a:lnSpc>
              <a:spcBef>
                <a:spcPct val="0"/>
              </a:spcBef>
            </a:pPr>
            <a:r>
              <a:rPr lang="en-US" sz="2300">
                <a:solidFill>
                  <a:srgbClr val="2C3D4D"/>
                </a:solidFill>
                <a:latin typeface="Gotham Bold"/>
                <a:ea typeface="Gotham Bold"/>
                <a:cs typeface="Gotham Bold"/>
                <a:sym typeface="Gotham Bold"/>
              </a:rPr>
              <a:t>Fokus pada pengumpulan, penyimpanan, dan pengolahan data untuk menghasilkan informasi yang berguna bagi pengambil keputusan.</a:t>
            </a:r>
          </a:p>
        </p:txBody>
      </p:sp>
      <p:sp>
        <p:nvSpPr>
          <p:cNvPr name="TextBox 12" id="12"/>
          <p:cNvSpPr txBox="true"/>
          <p:nvPr/>
        </p:nvSpPr>
        <p:spPr>
          <a:xfrm rot="0">
            <a:off x="2365431" y="7258897"/>
            <a:ext cx="6372434" cy="1589405"/>
          </a:xfrm>
          <a:prstGeom prst="rect">
            <a:avLst/>
          </a:prstGeom>
        </p:spPr>
        <p:txBody>
          <a:bodyPr anchor="t" rtlCol="false" tIns="0" lIns="0" bIns="0" rIns="0">
            <a:spAutoFit/>
          </a:bodyPr>
          <a:lstStyle/>
          <a:p>
            <a:pPr algn="l">
              <a:lnSpc>
                <a:spcPts val="3220"/>
              </a:lnSpc>
              <a:spcBef>
                <a:spcPct val="0"/>
              </a:spcBef>
            </a:pPr>
            <a:r>
              <a:rPr lang="en-US" sz="2300">
                <a:solidFill>
                  <a:srgbClr val="2C3D4D"/>
                </a:solidFill>
                <a:latin typeface="Gotham Bold"/>
                <a:ea typeface="Gotham Bold"/>
                <a:cs typeface="Gotham Bold"/>
                <a:sym typeface="Gotham Bold"/>
              </a:rPr>
              <a:t>Menggunakan model analitis dan matematis untuk membantu pengambil keputusan menganalisis situasi dan membuat keputusan.</a:t>
            </a:r>
          </a:p>
        </p:txBody>
      </p:sp>
      <p:sp>
        <p:nvSpPr>
          <p:cNvPr name="TextBox 13" id="13"/>
          <p:cNvSpPr txBox="true"/>
          <p:nvPr/>
        </p:nvSpPr>
        <p:spPr>
          <a:xfrm rot="0">
            <a:off x="10832204" y="4793909"/>
            <a:ext cx="6372434" cy="1189355"/>
          </a:xfrm>
          <a:prstGeom prst="rect">
            <a:avLst/>
          </a:prstGeom>
        </p:spPr>
        <p:txBody>
          <a:bodyPr anchor="t" rtlCol="false" tIns="0" lIns="0" bIns="0" rIns="0">
            <a:spAutoFit/>
          </a:bodyPr>
          <a:lstStyle/>
          <a:p>
            <a:pPr algn="l">
              <a:lnSpc>
                <a:spcPts val="3220"/>
              </a:lnSpc>
              <a:spcBef>
                <a:spcPct val="0"/>
              </a:spcBef>
            </a:pPr>
            <a:r>
              <a:rPr lang="en-US" sz="2300">
                <a:solidFill>
                  <a:srgbClr val="2C3D4D"/>
                </a:solidFill>
                <a:latin typeface="Gotham Bold"/>
                <a:ea typeface="Gotham Bold"/>
                <a:cs typeface="Gotham Bold"/>
                <a:sym typeface="Gotham Bold"/>
              </a:rPr>
              <a:t>Menggunakan basis pengetahuan yang berisi aturan, fakta, dan prosedur untuk memberikan rekomendasi keputusan.</a:t>
            </a:r>
          </a:p>
        </p:txBody>
      </p:sp>
      <p:sp>
        <p:nvSpPr>
          <p:cNvPr name="TextBox 14" id="14"/>
          <p:cNvSpPr txBox="true"/>
          <p:nvPr/>
        </p:nvSpPr>
        <p:spPr>
          <a:xfrm rot="0">
            <a:off x="10832204" y="7720695"/>
            <a:ext cx="6372434" cy="1189355"/>
          </a:xfrm>
          <a:prstGeom prst="rect">
            <a:avLst/>
          </a:prstGeom>
        </p:spPr>
        <p:txBody>
          <a:bodyPr anchor="t" rtlCol="false" tIns="0" lIns="0" bIns="0" rIns="0">
            <a:spAutoFit/>
          </a:bodyPr>
          <a:lstStyle/>
          <a:p>
            <a:pPr algn="l">
              <a:lnSpc>
                <a:spcPts val="3220"/>
              </a:lnSpc>
              <a:spcBef>
                <a:spcPct val="0"/>
              </a:spcBef>
            </a:pPr>
            <a:r>
              <a:rPr lang="en-US" sz="2300">
                <a:solidFill>
                  <a:srgbClr val="2C3D4D"/>
                </a:solidFill>
                <a:latin typeface="Gotham Bold"/>
                <a:ea typeface="Gotham Bold"/>
                <a:cs typeface="Gotham Bold"/>
                <a:sym typeface="Gotham Bold"/>
              </a:rPr>
              <a:t>Mendukung proses pengambilan keputusan yang melibatkan banyak orang melalui alat komunikasi dan kolaborasi.</a:t>
            </a:r>
          </a:p>
        </p:txBody>
      </p:sp>
      <p:sp>
        <p:nvSpPr>
          <p:cNvPr name="TextBox 15" id="15"/>
          <p:cNvSpPr txBox="true"/>
          <p:nvPr/>
        </p:nvSpPr>
        <p:spPr>
          <a:xfrm rot="0">
            <a:off x="2365431" y="3625887"/>
            <a:ext cx="6621841" cy="530860"/>
          </a:xfrm>
          <a:prstGeom prst="rect">
            <a:avLst/>
          </a:prstGeom>
        </p:spPr>
        <p:txBody>
          <a:bodyPr anchor="t" rtlCol="false" tIns="0" lIns="0" bIns="0" rIns="0">
            <a:spAutoFit/>
          </a:bodyPr>
          <a:lstStyle/>
          <a:p>
            <a:pPr algn="l">
              <a:lnSpc>
                <a:spcPts val="4339"/>
              </a:lnSpc>
              <a:spcBef>
                <a:spcPct val="0"/>
              </a:spcBef>
            </a:pPr>
            <a:r>
              <a:rPr lang="en-US" sz="3099" spc="-223">
                <a:solidFill>
                  <a:srgbClr val="2C3D4D"/>
                </a:solidFill>
                <a:latin typeface="Gotham"/>
                <a:ea typeface="Gotham"/>
                <a:cs typeface="Gotham"/>
                <a:sym typeface="Gotham"/>
              </a:rPr>
              <a:t>SPK Berbasis Data (Data-Driven DSS)</a:t>
            </a:r>
          </a:p>
        </p:txBody>
      </p:sp>
      <p:sp>
        <p:nvSpPr>
          <p:cNvPr name="TextBox 16" id="16"/>
          <p:cNvSpPr txBox="true"/>
          <p:nvPr/>
        </p:nvSpPr>
        <p:spPr>
          <a:xfrm rot="0">
            <a:off x="2365431" y="6450674"/>
            <a:ext cx="7044438" cy="530860"/>
          </a:xfrm>
          <a:prstGeom prst="rect">
            <a:avLst/>
          </a:prstGeom>
        </p:spPr>
        <p:txBody>
          <a:bodyPr anchor="t" rtlCol="false" tIns="0" lIns="0" bIns="0" rIns="0">
            <a:spAutoFit/>
          </a:bodyPr>
          <a:lstStyle/>
          <a:p>
            <a:pPr algn="l">
              <a:lnSpc>
                <a:spcPts val="4339"/>
              </a:lnSpc>
              <a:spcBef>
                <a:spcPct val="0"/>
              </a:spcBef>
            </a:pPr>
            <a:r>
              <a:rPr lang="en-US" sz="3099" spc="-223">
                <a:solidFill>
                  <a:srgbClr val="2C3D4D"/>
                </a:solidFill>
                <a:latin typeface="Gotham"/>
                <a:ea typeface="Gotham"/>
                <a:cs typeface="Gotham"/>
                <a:sym typeface="Gotham"/>
              </a:rPr>
              <a:t>SPK Berbasis Model (Model-Driven DSS)</a:t>
            </a:r>
          </a:p>
        </p:txBody>
      </p:sp>
      <p:sp>
        <p:nvSpPr>
          <p:cNvPr name="TextBox 17" id="17"/>
          <p:cNvSpPr txBox="true"/>
          <p:nvPr/>
        </p:nvSpPr>
        <p:spPr>
          <a:xfrm rot="0">
            <a:off x="10832204" y="3605824"/>
            <a:ext cx="6104826" cy="1073785"/>
          </a:xfrm>
          <a:prstGeom prst="rect">
            <a:avLst/>
          </a:prstGeom>
        </p:spPr>
        <p:txBody>
          <a:bodyPr anchor="t" rtlCol="false" tIns="0" lIns="0" bIns="0" rIns="0">
            <a:spAutoFit/>
          </a:bodyPr>
          <a:lstStyle/>
          <a:p>
            <a:pPr algn="l">
              <a:lnSpc>
                <a:spcPts val="4339"/>
              </a:lnSpc>
              <a:spcBef>
                <a:spcPct val="0"/>
              </a:spcBef>
            </a:pPr>
            <a:r>
              <a:rPr lang="en-US" sz="3099" spc="-223">
                <a:solidFill>
                  <a:srgbClr val="2C3D4D"/>
                </a:solidFill>
                <a:latin typeface="Gotham"/>
                <a:ea typeface="Gotham"/>
                <a:cs typeface="Gotham"/>
                <a:sym typeface="Gotham"/>
              </a:rPr>
              <a:t>SPK Berbasis Pengetahuan (Knowledge-Driven DSS)</a:t>
            </a:r>
          </a:p>
        </p:txBody>
      </p:sp>
      <p:sp>
        <p:nvSpPr>
          <p:cNvPr name="TextBox 18" id="18"/>
          <p:cNvSpPr txBox="true"/>
          <p:nvPr/>
        </p:nvSpPr>
        <p:spPr>
          <a:xfrm rot="0">
            <a:off x="10832204" y="6618984"/>
            <a:ext cx="6104826" cy="1082661"/>
          </a:xfrm>
          <a:prstGeom prst="rect">
            <a:avLst/>
          </a:prstGeom>
        </p:spPr>
        <p:txBody>
          <a:bodyPr anchor="t" rtlCol="false" tIns="0" lIns="0" bIns="0" rIns="0">
            <a:spAutoFit/>
          </a:bodyPr>
          <a:lstStyle/>
          <a:p>
            <a:pPr algn="l">
              <a:lnSpc>
                <a:spcPts val="4375"/>
              </a:lnSpc>
              <a:spcBef>
                <a:spcPct val="0"/>
              </a:spcBef>
            </a:pPr>
            <a:r>
              <a:rPr lang="en-US" sz="3125" spc="-225">
                <a:solidFill>
                  <a:srgbClr val="2C3D4D"/>
                </a:solidFill>
                <a:latin typeface="Gotham"/>
                <a:ea typeface="Gotham"/>
                <a:cs typeface="Gotham"/>
                <a:sym typeface="Gotham"/>
              </a:rPr>
              <a:t>SPK Berbasis Komunikasi (Communication-Driven DSS)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1817999">
            <a:off x="17433080" y="-5030624"/>
            <a:ext cx="3009472" cy="14421566"/>
            <a:chOff x="0" y="0"/>
            <a:chExt cx="792618" cy="3798272"/>
          </a:xfrm>
        </p:grpSpPr>
        <p:sp>
          <p:nvSpPr>
            <p:cNvPr name="Freeform 3" id="3"/>
            <p:cNvSpPr/>
            <p:nvPr/>
          </p:nvSpPr>
          <p:spPr>
            <a:xfrm flipH="false" flipV="false" rot="0">
              <a:off x="0" y="0"/>
              <a:ext cx="792618" cy="3798272"/>
            </a:xfrm>
            <a:custGeom>
              <a:avLst/>
              <a:gdLst/>
              <a:ahLst/>
              <a:cxnLst/>
              <a:rect r="r" b="b" t="t" l="l"/>
              <a:pathLst>
                <a:path h="3798272" w="792618">
                  <a:moveTo>
                    <a:pt x="0" y="0"/>
                  </a:moveTo>
                  <a:lnTo>
                    <a:pt x="792618" y="0"/>
                  </a:lnTo>
                  <a:lnTo>
                    <a:pt x="792618" y="3798272"/>
                  </a:lnTo>
                  <a:lnTo>
                    <a:pt x="0" y="3798272"/>
                  </a:lnTo>
                  <a:close/>
                </a:path>
              </a:pathLst>
            </a:custGeom>
            <a:solidFill>
              <a:srgbClr val="162736"/>
            </a:solidFill>
          </p:spPr>
        </p:sp>
        <p:sp>
          <p:nvSpPr>
            <p:cNvPr name="TextBox 4" id="4"/>
            <p:cNvSpPr txBox="true"/>
            <p:nvPr/>
          </p:nvSpPr>
          <p:spPr>
            <a:xfrm>
              <a:off x="0" y="-57150"/>
              <a:ext cx="792618" cy="3855422"/>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8959574">
            <a:off x="13935942" y="-7684579"/>
            <a:ext cx="274711" cy="11053763"/>
            <a:chOff x="0" y="0"/>
            <a:chExt cx="72352" cy="2911279"/>
          </a:xfrm>
        </p:grpSpPr>
        <p:sp>
          <p:nvSpPr>
            <p:cNvPr name="Freeform 6" id="6"/>
            <p:cNvSpPr/>
            <p:nvPr/>
          </p:nvSpPr>
          <p:spPr>
            <a:xfrm flipH="false" flipV="false" rot="0">
              <a:off x="0" y="0"/>
              <a:ext cx="72352" cy="2911279"/>
            </a:xfrm>
            <a:custGeom>
              <a:avLst/>
              <a:gdLst/>
              <a:ahLst/>
              <a:cxnLst/>
              <a:rect r="r" b="b" t="t" l="l"/>
              <a:pathLst>
                <a:path h="2911279" w="72352">
                  <a:moveTo>
                    <a:pt x="0" y="0"/>
                  </a:moveTo>
                  <a:lnTo>
                    <a:pt x="72352" y="0"/>
                  </a:lnTo>
                  <a:lnTo>
                    <a:pt x="72352" y="2911279"/>
                  </a:lnTo>
                  <a:lnTo>
                    <a:pt x="0" y="2911279"/>
                  </a:lnTo>
                  <a:close/>
                </a:path>
              </a:pathLst>
            </a:custGeom>
            <a:solidFill>
              <a:srgbClr val="B28C7C"/>
            </a:solidFill>
          </p:spPr>
        </p:sp>
        <p:sp>
          <p:nvSpPr>
            <p:cNvPr name="TextBox 7" id="7"/>
            <p:cNvSpPr txBox="true"/>
            <p:nvPr/>
          </p:nvSpPr>
          <p:spPr>
            <a:xfrm>
              <a:off x="0" y="-57150"/>
              <a:ext cx="72352" cy="2968429"/>
            </a:xfrm>
            <a:prstGeom prst="rect">
              <a:avLst/>
            </a:prstGeom>
          </p:spPr>
          <p:txBody>
            <a:bodyPr anchor="ctr" rtlCol="false" tIns="50800" lIns="50800" bIns="50800" rIns="50800"/>
            <a:lstStyle/>
            <a:p>
              <a:pPr algn="ctr">
                <a:lnSpc>
                  <a:spcPts val="2659"/>
                </a:lnSpc>
              </a:pPr>
            </a:p>
          </p:txBody>
        </p:sp>
      </p:grpSp>
      <p:pic>
        <p:nvPicPr>
          <p:cNvPr name="Picture 8" id="8">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23862" t="9688" r="25740" b="12664"/>
          <a:stretch>
            <a:fillRect/>
          </a:stretch>
        </p:blipFill>
        <p:spPr>
          <a:xfrm flipH="false" flipV="false" rot="0">
            <a:off x="6993043" y="3441914"/>
            <a:ext cx="3935777" cy="3422222"/>
          </a:xfrm>
          <a:prstGeom prst="rect">
            <a:avLst/>
          </a:prstGeom>
        </p:spPr>
      </p:pic>
      <p:sp>
        <p:nvSpPr>
          <p:cNvPr name="Freeform 9" id="9"/>
          <p:cNvSpPr/>
          <p:nvPr/>
        </p:nvSpPr>
        <p:spPr>
          <a:xfrm flipH="false" flipV="false" rot="0">
            <a:off x="320865" y="3283944"/>
            <a:ext cx="7180807" cy="1705442"/>
          </a:xfrm>
          <a:custGeom>
            <a:avLst/>
            <a:gdLst/>
            <a:ahLst/>
            <a:cxnLst/>
            <a:rect r="r" b="b" t="t" l="l"/>
            <a:pathLst>
              <a:path h="1705442" w="7180807">
                <a:moveTo>
                  <a:pt x="0" y="0"/>
                </a:moveTo>
                <a:lnTo>
                  <a:pt x="7180807" y="0"/>
                </a:lnTo>
                <a:lnTo>
                  <a:pt x="7180807" y="1705441"/>
                </a:lnTo>
                <a:lnTo>
                  <a:pt x="0" y="17054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744774" y="3734091"/>
            <a:ext cx="832799" cy="753878"/>
          </a:xfrm>
          <a:prstGeom prst="rect">
            <a:avLst/>
          </a:prstGeom>
        </p:spPr>
        <p:txBody>
          <a:bodyPr anchor="t" rtlCol="false" tIns="0" lIns="0" bIns="0" rIns="0">
            <a:spAutoFit/>
          </a:bodyPr>
          <a:lstStyle/>
          <a:p>
            <a:pPr algn="ctr">
              <a:lnSpc>
                <a:spcPts val="5639"/>
              </a:lnSpc>
            </a:pPr>
            <a:r>
              <a:rPr lang="en-US" sz="4699">
                <a:solidFill>
                  <a:srgbClr val="FFFFFF"/>
                </a:solidFill>
                <a:latin typeface="Poppins Bold"/>
                <a:ea typeface="Poppins Bold"/>
                <a:cs typeface="Poppins Bold"/>
                <a:sym typeface="Poppins Bold"/>
              </a:rPr>
              <a:t>01</a:t>
            </a:r>
          </a:p>
        </p:txBody>
      </p:sp>
      <p:sp>
        <p:nvSpPr>
          <p:cNvPr name="TextBox 11" id="11"/>
          <p:cNvSpPr txBox="true"/>
          <p:nvPr/>
        </p:nvSpPr>
        <p:spPr>
          <a:xfrm rot="0">
            <a:off x="2304628" y="3646067"/>
            <a:ext cx="4936512" cy="313055"/>
          </a:xfrm>
          <a:prstGeom prst="rect">
            <a:avLst/>
          </a:prstGeom>
        </p:spPr>
        <p:txBody>
          <a:bodyPr anchor="t" rtlCol="false" tIns="0" lIns="0" bIns="0" rIns="0">
            <a:spAutoFit/>
          </a:bodyPr>
          <a:lstStyle/>
          <a:p>
            <a:pPr algn="l">
              <a:lnSpc>
                <a:spcPts val="2260"/>
              </a:lnSpc>
            </a:pPr>
            <a:r>
              <a:rPr lang="en-US" sz="2000" spc="-60">
                <a:solidFill>
                  <a:srgbClr val="FFFFFF"/>
                </a:solidFill>
                <a:latin typeface="Poppins Bold"/>
                <a:ea typeface="Poppins Bold"/>
                <a:cs typeface="Poppins Bold"/>
                <a:sym typeface="Poppins Bold"/>
              </a:rPr>
              <a:t>Identifikasi Masalah</a:t>
            </a:r>
          </a:p>
        </p:txBody>
      </p:sp>
      <p:sp>
        <p:nvSpPr>
          <p:cNvPr name="TextBox 12" id="12"/>
          <p:cNvSpPr txBox="true"/>
          <p:nvPr/>
        </p:nvSpPr>
        <p:spPr>
          <a:xfrm rot="0">
            <a:off x="2297276" y="4032391"/>
            <a:ext cx="4815234" cy="522605"/>
          </a:xfrm>
          <a:prstGeom prst="rect">
            <a:avLst/>
          </a:prstGeom>
        </p:spPr>
        <p:txBody>
          <a:bodyPr anchor="t" rtlCol="false" tIns="0" lIns="0" bIns="0" rIns="0">
            <a:spAutoFit/>
          </a:bodyPr>
          <a:lstStyle/>
          <a:p>
            <a:pPr algn="just">
              <a:lnSpc>
                <a:spcPts val="2080"/>
              </a:lnSpc>
            </a:pPr>
            <a:r>
              <a:rPr lang="en-US" sz="1600">
                <a:solidFill>
                  <a:srgbClr val="FFFFFF"/>
                </a:solidFill>
                <a:latin typeface="Poppins"/>
                <a:ea typeface="Poppins"/>
                <a:cs typeface="Poppins"/>
                <a:sym typeface="Poppins"/>
              </a:rPr>
              <a:t>Mengidentifikasi masalah atau kebutuhan yang memerlukan dukungan keputusan.</a:t>
            </a:r>
          </a:p>
        </p:txBody>
      </p:sp>
      <p:sp>
        <p:nvSpPr>
          <p:cNvPr name="TextBox 13" id="13"/>
          <p:cNvSpPr txBox="true"/>
          <p:nvPr/>
        </p:nvSpPr>
        <p:spPr>
          <a:xfrm rot="0">
            <a:off x="805789" y="192643"/>
            <a:ext cx="9213877" cy="2020649"/>
          </a:xfrm>
          <a:prstGeom prst="rect">
            <a:avLst/>
          </a:prstGeom>
        </p:spPr>
        <p:txBody>
          <a:bodyPr anchor="t" rtlCol="false" tIns="0" lIns="0" bIns="0" rIns="0">
            <a:spAutoFit/>
          </a:bodyPr>
          <a:lstStyle/>
          <a:p>
            <a:pPr algn="l">
              <a:lnSpc>
                <a:spcPts val="7869"/>
              </a:lnSpc>
            </a:pPr>
            <a:r>
              <a:rPr lang="en-US" sz="7566" spc="-544">
                <a:solidFill>
                  <a:srgbClr val="2C3D4D"/>
                </a:solidFill>
                <a:latin typeface="Gotham Bold"/>
                <a:ea typeface="Gotham Bold"/>
                <a:cs typeface="Gotham Bold"/>
                <a:sym typeface="Gotham Bold"/>
              </a:rPr>
              <a:t>Tahapan dalam pengembangan SPK</a:t>
            </a:r>
          </a:p>
        </p:txBody>
      </p:sp>
      <p:sp>
        <p:nvSpPr>
          <p:cNvPr name="Freeform 14" id="14"/>
          <p:cNvSpPr/>
          <p:nvPr/>
        </p:nvSpPr>
        <p:spPr>
          <a:xfrm flipH="false" flipV="false" rot="0">
            <a:off x="320865" y="5324779"/>
            <a:ext cx="7180807" cy="1705442"/>
          </a:xfrm>
          <a:custGeom>
            <a:avLst/>
            <a:gdLst/>
            <a:ahLst/>
            <a:cxnLst/>
            <a:rect r="r" b="b" t="t" l="l"/>
            <a:pathLst>
              <a:path h="1705442" w="7180807">
                <a:moveTo>
                  <a:pt x="0" y="0"/>
                </a:moveTo>
                <a:lnTo>
                  <a:pt x="7180807" y="0"/>
                </a:lnTo>
                <a:lnTo>
                  <a:pt x="7180807" y="1705441"/>
                </a:lnTo>
                <a:lnTo>
                  <a:pt x="0" y="17054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744774" y="5774926"/>
            <a:ext cx="832799" cy="753878"/>
          </a:xfrm>
          <a:prstGeom prst="rect">
            <a:avLst/>
          </a:prstGeom>
        </p:spPr>
        <p:txBody>
          <a:bodyPr anchor="t" rtlCol="false" tIns="0" lIns="0" bIns="0" rIns="0">
            <a:spAutoFit/>
          </a:bodyPr>
          <a:lstStyle/>
          <a:p>
            <a:pPr algn="ctr">
              <a:lnSpc>
                <a:spcPts val="5639"/>
              </a:lnSpc>
            </a:pPr>
            <a:r>
              <a:rPr lang="en-US" sz="4699">
                <a:solidFill>
                  <a:srgbClr val="FFFFFF"/>
                </a:solidFill>
                <a:latin typeface="Poppins Bold"/>
                <a:ea typeface="Poppins Bold"/>
                <a:cs typeface="Poppins Bold"/>
                <a:sym typeface="Poppins Bold"/>
              </a:rPr>
              <a:t>02</a:t>
            </a:r>
          </a:p>
        </p:txBody>
      </p:sp>
      <p:sp>
        <p:nvSpPr>
          <p:cNvPr name="TextBox 16" id="16"/>
          <p:cNvSpPr txBox="true"/>
          <p:nvPr/>
        </p:nvSpPr>
        <p:spPr>
          <a:xfrm rot="0">
            <a:off x="2304628" y="5686902"/>
            <a:ext cx="4936512" cy="313055"/>
          </a:xfrm>
          <a:prstGeom prst="rect">
            <a:avLst/>
          </a:prstGeom>
        </p:spPr>
        <p:txBody>
          <a:bodyPr anchor="t" rtlCol="false" tIns="0" lIns="0" bIns="0" rIns="0">
            <a:spAutoFit/>
          </a:bodyPr>
          <a:lstStyle/>
          <a:p>
            <a:pPr algn="l">
              <a:lnSpc>
                <a:spcPts val="2260"/>
              </a:lnSpc>
            </a:pPr>
            <a:r>
              <a:rPr lang="en-US" sz="2000" spc="-60">
                <a:solidFill>
                  <a:srgbClr val="FFFFFF"/>
                </a:solidFill>
                <a:latin typeface="Poppins Bold"/>
                <a:ea typeface="Poppins Bold"/>
                <a:cs typeface="Poppins Bold"/>
                <a:sym typeface="Poppins Bold"/>
              </a:rPr>
              <a:t>Pengumpulan Data</a:t>
            </a:r>
          </a:p>
        </p:txBody>
      </p:sp>
      <p:sp>
        <p:nvSpPr>
          <p:cNvPr name="TextBox 17" id="17"/>
          <p:cNvSpPr txBox="true"/>
          <p:nvPr/>
        </p:nvSpPr>
        <p:spPr>
          <a:xfrm rot="0">
            <a:off x="2304628" y="6092290"/>
            <a:ext cx="4815234" cy="522605"/>
          </a:xfrm>
          <a:prstGeom prst="rect">
            <a:avLst/>
          </a:prstGeom>
        </p:spPr>
        <p:txBody>
          <a:bodyPr anchor="t" rtlCol="false" tIns="0" lIns="0" bIns="0" rIns="0">
            <a:spAutoFit/>
          </a:bodyPr>
          <a:lstStyle/>
          <a:p>
            <a:pPr algn="just">
              <a:lnSpc>
                <a:spcPts val="2079"/>
              </a:lnSpc>
            </a:pPr>
            <a:r>
              <a:rPr lang="en-US" sz="1599">
                <a:solidFill>
                  <a:srgbClr val="FFFFFF"/>
                </a:solidFill>
                <a:latin typeface="Poppins"/>
                <a:ea typeface="Poppins"/>
                <a:cs typeface="Poppins"/>
                <a:sym typeface="Poppins"/>
              </a:rPr>
              <a:t>Mengumpulkan data yang relevan dari berbagai sumber.</a:t>
            </a:r>
          </a:p>
        </p:txBody>
      </p:sp>
      <p:sp>
        <p:nvSpPr>
          <p:cNvPr name="Freeform 18" id="18"/>
          <p:cNvSpPr/>
          <p:nvPr/>
        </p:nvSpPr>
        <p:spPr>
          <a:xfrm flipH="false" flipV="false" rot="0">
            <a:off x="320865" y="7363595"/>
            <a:ext cx="7180807" cy="1705442"/>
          </a:xfrm>
          <a:custGeom>
            <a:avLst/>
            <a:gdLst/>
            <a:ahLst/>
            <a:cxnLst/>
            <a:rect r="r" b="b" t="t" l="l"/>
            <a:pathLst>
              <a:path h="1705442" w="7180807">
                <a:moveTo>
                  <a:pt x="0" y="0"/>
                </a:moveTo>
                <a:lnTo>
                  <a:pt x="7180807" y="0"/>
                </a:lnTo>
                <a:lnTo>
                  <a:pt x="7180807" y="1705442"/>
                </a:lnTo>
                <a:lnTo>
                  <a:pt x="0" y="17054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9" id="19"/>
          <p:cNvSpPr txBox="true"/>
          <p:nvPr/>
        </p:nvSpPr>
        <p:spPr>
          <a:xfrm rot="0">
            <a:off x="744774" y="7813743"/>
            <a:ext cx="832799" cy="753878"/>
          </a:xfrm>
          <a:prstGeom prst="rect">
            <a:avLst/>
          </a:prstGeom>
        </p:spPr>
        <p:txBody>
          <a:bodyPr anchor="t" rtlCol="false" tIns="0" lIns="0" bIns="0" rIns="0">
            <a:spAutoFit/>
          </a:bodyPr>
          <a:lstStyle/>
          <a:p>
            <a:pPr algn="ctr">
              <a:lnSpc>
                <a:spcPts val="5639"/>
              </a:lnSpc>
            </a:pPr>
            <a:r>
              <a:rPr lang="en-US" sz="4699">
                <a:solidFill>
                  <a:srgbClr val="FFFFFF"/>
                </a:solidFill>
                <a:latin typeface="Poppins Bold"/>
                <a:ea typeface="Poppins Bold"/>
                <a:cs typeface="Poppins Bold"/>
                <a:sym typeface="Poppins Bold"/>
              </a:rPr>
              <a:t>03</a:t>
            </a:r>
          </a:p>
        </p:txBody>
      </p:sp>
      <p:sp>
        <p:nvSpPr>
          <p:cNvPr name="TextBox 20" id="20"/>
          <p:cNvSpPr txBox="true"/>
          <p:nvPr/>
        </p:nvSpPr>
        <p:spPr>
          <a:xfrm rot="0">
            <a:off x="2304628" y="7725719"/>
            <a:ext cx="4936512" cy="313055"/>
          </a:xfrm>
          <a:prstGeom prst="rect">
            <a:avLst/>
          </a:prstGeom>
        </p:spPr>
        <p:txBody>
          <a:bodyPr anchor="t" rtlCol="false" tIns="0" lIns="0" bIns="0" rIns="0">
            <a:spAutoFit/>
          </a:bodyPr>
          <a:lstStyle/>
          <a:p>
            <a:pPr algn="l">
              <a:lnSpc>
                <a:spcPts val="2260"/>
              </a:lnSpc>
            </a:pPr>
            <a:r>
              <a:rPr lang="en-US" sz="2000" spc="-60">
                <a:solidFill>
                  <a:srgbClr val="FFFFFF"/>
                </a:solidFill>
                <a:latin typeface="Poppins Bold"/>
                <a:ea typeface="Poppins Bold"/>
                <a:cs typeface="Poppins Bold"/>
                <a:sym typeface="Poppins Bold"/>
              </a:rPr>
              <a:t>Pemilihan Model</a:t>
            </a:r>
          </a:p>
        </p:txBody>
      </p:sp>
      <p:sp>
        <p:nvSpPr>
          <p:cNvPr name="TextBox 21" id="21"/>
          <p:cNvSpPr txBox="true"/>
          <p:nvPr/>
        </p:nvSpPr>
        <p:spPr>
          <a:xfrm rot="0">
            <a:off x="2304628" y="8039227"/>
            <a:ext cx="4815234" cy="779780"/>
          </a:xfrm>
          <a:prstGeom prst="rect">
            <a:avLst/>
          </a:prstGeom>
        </p:spPr>
        <p:txBody>
          <a:bodyPr anchor="t" rtlCol="false" tIns="0" lIns="0" bIns="0" rIns="0">
            <a:spAutoFit/>
          </a:bodyPr>
          <a:lstStyle/>
          <a:p>
            <a:pPr algn="just">
              <a:lnSpc>
                <a:spcPts val="2079"/>
              </a:lnSpc>
            </a:pPr>
            <a:r>
              <a:rPr lang="en-US" sz="1599">
                <a:solidFill>
                  <a:srgbClr val="FFFFFF"/>
                </a:solidFill>
                <a:latin typeface="Poppins"/>
                <a:ea typeface="Poppins"/>
                <a:cs typeface="Poppins"/>
                <a:sym typeface="Poppins"/>
              </a:rPr>
              <a:t>Memilih model analitis yang sesuai untuk mengolah data dan menghasilkan informasi yang diperlukan.</a:t>
            </a:r>
          </a:p>
        </p:txBody>
      </p:sp>
      <p:sp>
        <p:nvSpPr>
          <p:cNvPr name="Freeform 22" id="22"/>
          <p:cNvSpPr/>
          <p:nvPr/>
        </p:nvSpPr>
        <p:spPr>
          <a:xfrm flipH="false" flipV="false" rot="0">
            <a:off x="10741817" y="3307127"/>
            <a:ext cx="7180807" cy="1705442"/>
          </a:xfrm>
          <a:custGeom>
            <a:avLst/>
            <a:gdLst/>
            <a:ahLst/>
            <a:cxnLst/>
            <a:rect r="r" b="b" t="t" l="l"/>
            <a:pathLst>
              <a:path h="1705442" w="7180807">
                <a:moveTo>
                  <a:pt x="0" y="0"/>
                </a:moveTo>
                <a:lnTo>
                  <a:pt x="7180808" y="0"/>
                </a:lnTo>
                <a:lnTo>
                  <a:pt x="7180808" y="1705441"/>
                </a:lnTo>
                <a:lnTo>
                  <a:pt x="0" y="17054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3" id="23"/>
          <p:cNvSpPr txBox="true"/>
          <p:nvPr/>
        </p:nvSpPr>
        <p:spPr>
          <a:xfrm rot="0">
            <a:off x="11257478" y="3757274"/>
            <a:ext cx="832799" cy="753878"/>
          </a:xfrm>
          <a:prstGeom prst="rect">
            <a:avLst/>
          </a:prstGeom>
        </p:spPr>
        <p:txBody>
          <a:bodyPr anchor="t" rtlCol="false" tIns="0" lIns="0" bIns="0" rIns="0">
            <a:spAutoFit/>
          </a:bodyPr>
          <a:lstStyle/>
          <a:p>
            <a:pPr algn="ctr">
              <a:lnSpc>
                <a:spcPts val="5639"/>
              </a:lnSpc>
            </a:pPr>
            <a:r>
              <a:rPr lang="en-US" sz="4699">
                <a:solidFill>
                  <a:srgbClr val="FFFFFF"/>
                </a:solidFill>
                <a:latin typeface="Poppins Bold"/>
                <a:ea typeface="Poppins Bold"/>
                <a:cs typeface="Poppins Bold"/>
                <a:sym typeface="Poppins Bold"/>
              </a:rPr>
              <a:t>04</a:t>
            </a:r>
          </a:p>
        </p:txBody>
      </p:sp>
      <p:sp>
        <p:nvSpPr>
          <p:cNvPr name="TextBox 24" id="24"/>
          <p:cNvSpPr txBox="true"/>
          <p:nvPr/>
        </p:nvSpPr>
        <p:spPr>
          <a:xfrm rot="0">
            <a:off x="12728118" y="3669250"/>
            <a:ext cx="4936512" cy="313055"/>
          </a:xfrm>
          <a:prstGeom prst="rect">
            <a:avLst/>
          </a:prstGeom>
        </p:spPr>
        <p:txBody>
          <a:bodyPr anchor="t" rtlCol="false" tIns="0" lIns="0" bIns="0" rIns="0">
            <a:spAutoFit/>
          </a:bodyPr>
          <a:lstStyle/>
          <a:p>
            <a:pPr algn="l">
              <a:lnSpc>
                <a:spcPts val="2260"/>
              </a:lnSpc>
            </a:pPr>
            <a:r>
              <a:rPr lang="en-US" sz="2000" spc="-60">
                <a:solidFill>
                  <a:srgbClr val="FFFFFF"/>
                </a:solidFill>
                <a:latin typeface="Poppins Bold"/>
                <a:ea typeface="Poppins Bold"/>
                <a:cs typeface="Poppins Bold"/>
                <a:sym typeface="Poppins Bold"/>
              </a:rPr>
              <a:t>Pengembangan Sistem</a:t>
            </a:r>
          </a:p>
        </p:txBody>
      </p:sp>
      <p:sp>
        <p:nvSpPr>
          <p:cNvPr name="TextBox 25" id="25"/>
          <p:cNvSpPr txBox="true"/>
          <p:nvPr/>
        </p:nvSpPr>
        <p:spPr>
          <a:xfrm rot="0">
            <a:off x="12728118" y="3977631"/>
            <a:ext cx="4815234" cy="779780"/>
          </a:xfrm>
          <a:prstGeom prst="rect">
            <a:avLst/>
          </a:prstGeom>
        </p:spPr>
        <p:txBody>
          <a:bodyPr anchor="t" rtlCol="false" tIns="0" lIns="0" bIns="0" rIns="0">
            <a:spAutoFit/>
          </a:bodyPr>
          <a:lstStyle/>
          <a:p>
            <a:pPr algn="just">
              <a:lnSpc>
                <a:spcPts val="2079"/>
              </a:lnSpc>
            </a:pPr>
            <a:r>
              <a:rPr lang="en-US" sz="1599">
                <a:solidFill>
                  <a:srgbClr val="FFFFFF"/>
                </a:solidFill>
                <a:latin typeface="Poppins"/>
                <a:ea typeface="Poppins"/>
                <a:cs typeface="Poppins"/>
                <a:sym typeface="Poppins"/>
              </a:rPr>
              <a:t>Merancang dan mengembangkan perangkat lunak yang mencakup basis data, basis model, dan antarmuka pengguna.</a:t>
            </a:r>
          </a:p>
        </p:txBody>
      </p:sp>
      <p:sp>
        <p:nvSpPr>
          <p:cNvPr name="Freeform 26" id="26"/>
          <p:cNvSpPr/>
          <p:nvPr/>
        </p:nvSpPr>
        <p:spPr>
          <a:xfrm flipH="false" flipV="false" rot="0">
            <a:off x="10833570" y="5347961"/>
            <a:ext cx="7180807" cy="1705442"/>
          </a:xfrm>
          <a:custGeom>
            <a:avLst/>
            <a:gdLst/>
            <a:ahLst/>
            <a:cxnLst/>
            <a:rect r="r" b="b" t="t" l="l"/>
            <a:pathLst>
              <a:path h="1705442" w="7180807">
                <a:moveTo>
                  <a:pt x="0" y="0"/>
                </a:moveTo>
                <a:lnTo>
                  <a:pt x="7180807" y="0"/>
                </a:lnTo>
                <a:lnTo>
                  <a:pt x="7180807" y="1705442"/>
                </a:lnTo>
                <a:lnTo>
                  <a:pt x="0" y="17054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7" id="27"/>
          <p:cNvSpPr txBox="true"/>
          <p:nvPr/>
        </p:nvSpPr>
        <p:spPr>
          <a:xfrm rot="0">
            <a:off x="11257478" y="5798109"/>
            <a:ext cx="832799" cy="753878"/>
          </a:xfrm>
          <a:prstGeom prst="rect">
            <a:avLst/>
          </a:prstGeom>
        </p:spPr>
        <p:txBody>
          <a:bodyPr anchor="t" rtlCol="false" tIns="0" lIns="0" bIns="0" rIns="0">
            <a:spAutoFit/>
          </a:bodyPr>
          <a:lstStyle/>
          <a:p>
            <a:pPr algn="ctr">
              <a:lnSpc>
                <a:spcPts val="5639"/>
              </a:lnSpc>
            </a:pPr>
            <a:r>
              <a:rPr lang="en-US" sz="4699">
                <a:solidFill>
                  <a:srgbClr val="FFFFFF"/>
                </a:solidFill>
                <a:latin typeface="Poppins Bold"/>
                <a:ea typeface="Poppins Bold"/>
                <a:cs typeface="Poppins Bold"/>
                <a:sym typeface="Poppins Bold"/>
              </a:rPr>
              <a:t>05</a:t>
            </a:r>
          </a:p>
        </p:txBody>
      </p:sp>
      <p:sp>
        <p:nvSpPr>
          <p:cNvPr name="TextBox 28" id="28"/>
          <p:cNvSpPr txBox="true"/>
          <p:nvPr/>
        </p:nvSpPr>
        <p:spPr>
          <a:xfrm rot="0">
            <a:off x="12728118" y="5710085"/>
            <a:ext cx="4936512" cy="313055"/>
          </a:xfrm>
          <a:prstGeom prst="rect">
            <a:avLst/>
          </a:prstGeom>
        </p:spPr>
        <p:txBody>
          <a:bodyPr anchor="t" rtlCol="false" tIns="0" lIns="0" bIns="0" rIns="0">
            <a:spAutoFit/>
          </a:bodyPr>
          <a:lstStyle/>
          <a:p>
            <a:pPr algn="l">
              <a:lnSpc>
                <a:spcPts val="2260"/>
              </a:lnSpc>
            </a:pPr>
            <a:r>
              <a:rPr lang="en-US" sz="2000" spc="-60">
                <a:solidFill>
                  <a:srgbClr val="FFFFFF"/>
                </a:solidFill>
                <a:latin typeface="Poppins Bold"/>
                <a:ea typeface="Poppins Bold"/>
                <a:cs typeface="Poppins Bold"/>
                <a:sym typeface="Poppins Bold"/>
              </a:rPr>
              <a:t>Uji coba dan evaluasi</a:t>
            </a:r>
          </a:p>
        </p:txBody>
      </p:sp>
      <p:sp>
        <p:nvSpPr>
          <p:cNvPr name="TextBox 29" id="29"/>
          <p:cNvSpPr txBox="true"/>
          <p:nvPr/>
        </p:nvSpPr>
        <p:spPr>
          <a:xfrm rot="0">
            <a:off x="12728118" y="6013615"/>
            <a:ext cx="4815234" cy="779780"/>
          </a:xfrm>
          <a:prstGeom prst="rect">
            <a:avLst/>
          </a:prstGeom>
        </p:spPr>
        <p:txBody>
          <a:bodyPr anchor="t" rtlCol="false" tIns="0" lIns="0" bIns="0" rIns="0">
            <a:spAutoFit/>
          </a:bodyPr>
          <a:lstStyle/>
          <a:p>
            <a:pPr algn="just">
              <a:lnSpc>
                <a:spcPts val="2079"/>
              </a:lnSpc>
            </a:pPr>
            <a:r>
              <a:rPr lang="en-US" sz="1599">
                <a:solidFill>
                  <a:srgbClr val="FFFFFF"/>
                </a:solidFill>
                <a:latin typeface="Poppins"/>
                <a:ea typeface="Poppins"/>
                <a:cs typeface="Poppins"/>
                <a:sym typeface="Poppins"/>
              </a:rPr>
              <a:t>Menguji sistem untuk memastikan bahwa sistem berfungsi dengan baik dan memenuhi kebutuhan pengguna.</a:t>
            </a:r>
          </a:p>
        </p:txBody>
      </p:sp>
      <p:sp>
        <p:nvSpPr>
          <p:cNvPr name="Freeform 30" id="30"/>
          <p:cNvSpPr/>
          <p:nvPr/>
        </p:nvSpPr>
        <p:spPr>
          <a:xfrm flipH="false" flipV="false" rot="0">
            <a:off x="10833570" y="7386778"/>
            <a:ext cx="7180807" cy="1705442"/>
          </a:xfrm>
          <a:custGeom>
            <a:avLst/>
            <a:gdLst/>
            <a:ahLst/>
            <a:cxnLst/>
            <a:rect r="r" b="b" t="t" l="l"/>
            <a:pathLst>
              <a:path h="1705442" w="7180807">
                <a:moveTo>
                  <a:pt x="0" y="0"/>
                </a:moveTo>
                <a:lnTo>
                  <a:pt x="7180807" y="0"/>
                </a:lnTo>
                <a:lnTo>
                  <a:pt x="7180807" y="1705442"/>
                </a:lnTo>
                <a:lnTo>
                  <a:pt x="0" y="17054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31" id="31"/>
          <p:cNvSpPr txBox="true"/>
          <p:nvPr/>
        </p:nvSpPr>
        <p:spPr>
          <a:xfrm rot="0">
            <a:off x="11257478" y="7836925"/>
            <a:ext cx="832799" cy="753878"/>
          </a:xfrm>
          <a:prstGeom prst="rect">
            <a:avLst/>
          </a:prstGeom>
        </p:spPr>
        <p:txBody>
          <a:bodyPr anchor="t" rtlCol="false" tIns="0" lIns="0" bIns="0" rIns="0">
            <a:spAutoFit/>
          </a:bodyPr>
          <a:lstStyle/>
          <a:p>
            <a:pPr algn="ctr">
              <a:lnSpc>
                <a:spcPts val="5639"/>
              </a:lnSpc>
            </a:pPr>
            <a:r>
              <a:rPr lang="en-US" sz="4699">
                <a:solidFill>
                  <a:srgbClr val="FFFFFF"/>
                </a:solidFill>
                <a:latin typeface="Poppins Bold"/>
                <a:ea typeface="Poppins Bold"/>
                <a:cs typeface="Poppins Bold"/>
                <a:sym typeface="Poppins Bold"/>
              </a:rPr>
              <a:t>06</a:t>
            </a:r>
          </a:p>
        </p:txBody>
      </p:sp>
      <p:sp>
        <p:nvSpPr>
          <p:cNvPr name="TextBox 32" id="32"/>
          <p:cNvSpPr txBox="true"/>
          <p:nvPr/>
        </p:nvSpPr>
        <p:spPr>
          <a:xfrm rot="0">
            <a:off x="12728118" y="7748901"/>
            <a:ext cx="4936512" cy="313055"/>
          </a:xfrm>
          <a:prstGeom prst="rect">
            <a:avLst/>
          </a:prstGeom>
        </p:spPr>
        <p:txBody>
          <a:bodyPr anchor="t" rtlCol="false" tIns="0" lIns="0" bIns="0" rIns="0">
            <a:spAutoFit/>
          </a:bodyPr>
          <a:lstStyle/>
          <a:p>
            <a:pPr algn="l">
              <a:lnSpc>
                <a:spcPts val="2260"/>
              </a:lnSpc>
            </a:pPr>
            <a:r>
              <a:rPr lang="en-US" sz="2000" spc="-60">
                <a:solidFill>
                  <a:srgbClr val="FFFFFF"/>
                </a:solidFill>
                <a:latin typeface="Poppins Bold"/>
                <a:ea typeface="Poppins Bold"/>
                <a:cs typeface="Poppins Bold"/>
                <a:sym typeface="Poppins Bold"/>
              </a:rPr>
              <a:t>Implementasi &amp; Pemeliharaan</a:t>
            </a:r>
          </a:p>
        </p:txBody>
      </p:sp>
      <p:sp>
        <p:nvSpPr>
          <p:cNvPr name="TextBox 33" id="33"/>
          <p:cNvSpPr txBox="true"/>
          <p:nvPr/>
        </p:nvSpPr>
        <p:spPr>
          <a:xfrm rot="0">
            <a:off x="12693508" y="8071481"/>
            <a:ext cx="5197044" cy="752475"/>
          </a:xfrm>
          <a:prstGeom prst="rect">
            <a:avLst/>
          </a:prstGeom>
        </p:spPr>
        <p:txBody>
          <a:bodyPr anchor="t" rtlCol="false" tIns="0" lIns="0" bIns="0" rIns="0">
            <a:spAutoFit/>
          </a:bodyPr>
          <a:lstStyle/>
          <a:p>
            <a:pPr algn="just">
              <a:lnSpc>
                <a:spcPts val="1950"/>
              </a:lnSpc>
            </a:pPr>
            <a:r>
              <a:rPr lang="en-US" sz="1500">
                <a:solidFill>
                  <a:srgbClr val="FFFFFF"/>
                </a:solidFill>
                <a:latin typeface="Poppins"/>
                <a:ea typeface="Poppins"/>
                <a:cs typeface="Poppins"/>
                <a:sym typeface="Poppins"/>
              </a:rPr>
              <a:t>Mengimplementasikan sistem dalam lingkungan operasional dan melakukan pemeliharaan rutin untuk memastikan sistem tetap berfungsi dengan baik.</a:t>
            </a:r>
          </a:p>
        </p:txBody>
      </p:sp>
    </p:spTree>
  </p:cSld>
  <p:clrMapOvr>
    <a:masterClrMapping/>
  </p:clrMapOvr>
  <p:timing>
    <p:tnLst>
      <p:par>
        <p:cTn dur="indefinite" restart="never" nodeType="tmRoot">
          <p:childTnLst>
            <p:video>
              <p:cMediaNode vol="100000">
                <p:cTn fill="hold" display="false">
                  <p:stCondLst>
                    <p:cond delay="indefinite"/>
                  </p:stCondLst>
                </p:cTn>
                <p:tgtEl>
                  <p:spTgt spid="8"/>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EF0F3"/>
        </a:solidFill>
      </p:bgPr>
    </p:bg>
    <p:spTree>
      <p:nvGrpSpPr>
        <p:cNvPr id="1" name=""/>
        <p:cNvGrpSpPr/>
        <p:nvPr/>
      </p:nvGrpSpPr>
      <p:grpSpPr>
        <a:xfrm>
          <a:off x="0" y="0"/>
          <a:ext cx="0" cy="0"/>
          <a:chOff x="0" y="0"/>
          <a:chExt cx="0" cy="0"/>
        </a:xfrm>
      </p:grpSpPr>
      <p:grpSp>
        <p:nvGrpSpPr>
          <p:cNvPr name="Group 2" id="2"/>
          <p:cNvGrpSpPr/>
          <p:nvPr/>
        </p:nvGrpSpPr>
        <p:grpSpPr>
          <a:xfrm rot="0">
            <a:off x="15580256" y="-742327"/>
            <a:ext cx="4328909" cy="4328909"/>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pic>
        <p:nvPicPr>
          <p:cNvPr name="Picture 4" id="4">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41476" t="0" r="0" b="0"/>
          <a:stretch>
            <a:fillRect/>
          </a:stretch>
        </p:blipFill>
        <p:spPr>
          <a:xfrm flipH="false" flipV="false" rot="0">
            <a:off x="0" y="1422127"/>
            <a:ext cx="8449569" cy="8229600"/>
          </a:xfrm>
          <a:prstGeom prst="rect">
            <a:avLst/>
          </a:prstGeom>
        </p:spPr>
      </p:pic>
      <p:grpSp>
        <p:nvGrpSpPr>
          <p:cNvPr name="Group 5" id="5"/>
          <p:cNvGrpSpPr/>
          <p:nvPr/>
        </p:nvGrpSpPr>
        <p:grpSpPr>
          <a:xfrm rot="0">
            <a:off x="-2167818" y="-742327"/>
            <a:ext cx="4328909" cy="4328909"/>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7" id="7"/>
          <p:cNvGrpSpPr/>
          <p:nvPr/>
        </p:nvGrpSpPr>
        <p:grpSpPr>
          <a:xfrm rot="0">
            <a:off x="1377289" y="-1017687"/>
            <a:ext cx="1745953" cy="1745953"/>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grpSp>
        <p:nvGrpSpPr>
          <p:cNvPr name="Group 9" id="9"/>
          <p:cNvGrpSpPr/>
          <p:nvPr/>
        </p:nvGrpSpPr>
        <p:grpSpPr>
          <a:xfrm rot="0">
            <a:off x="15164758" y="-1017687"/>
            <a:ext cx="1745953" cy="174595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2C3D4D"/>
            </a:solidFill>
            <a:ln w="12700">
              <a:solidFill>
                <a:srgbClr val="000000"/>
              </a:solidFill>
            </a:ln>
          </p:spPr>
        </p:sp>
      </p:grpSp>
      <p:sp>
        <p:nvSpPr>
          <p:cNvPr name="Freeform 11" id="11"/>
          <p:cNvSpPr/>
          <p:nvPr/>
        </p:nvSpPr>
        <p:spPr>
          <a:xfrm flipH="false" flipV="true" rot="-8100000">
            <a:off x="14808947" y="2921544"/>
            <a:ext cx="4345865" cy="253185"/>
          </a:xfrm>
          <a:custGeom>
            <a:avLst/>
            <a:gdLst/>
            <a:ahLst/>
            <a:cxnLst/>
            <a:rect r="r" b="b" t="t" l="l"/>
            <a:pathLst>
              <a:path h="253185" w="4345865">
                <a:moveTo>
                  <a:pt x="0" y="253186"/>
                </a:moveTo>
                <a:lnTo>
                  <a:pt x="4345864" y="253186"/>
                </a:lnTo>
                <a:lnTo>
                  <a:pt x="4345864" y="0"/>
                </a:lnTo>
                <a:lnTo>
                  <a:pt x="0" y="0"/>
                </a:lnTo>
                <a:lnTo>
                  <a:pt x="0" y="253186"/>
                </a:lnTo>
                <a:close/>
              </a:path>
            </a:pathLst>
          </a:custGeom>
          <a:blipFill>
            <a:blip r:embed="rId5"/>
            <a:stretch>
              <a:fillRect l="-94501" t="-1864259" r="0" b="0"/>
            </a:stretch>
          </a:blipFill>
        </p:spPr>
      </p:sp>
      <p:sp>
        <p:nvSpPr>
          <p:cNvPr name="Freeform 12" id="12"/>
          <p:cNvSpPr/>
          <p:nvPr/>
        </p:nvSpPr>
        <p:spPr>
          <a:xfrm flipH="false" flipV="true" rot="8100000">
            <a:off x="-1497603" y="2973248"/>
            <a:ext cx="4345865" cy="253185"/>
          </a:xfrm>
          <a:custGeom>
            <a:avLst/>
            <a:gdLst/>
            <a:ahLst/>
            <a:cxnLst/>
            <a:rect r="r" b="b" t="t" l="l"/>
            <a:pathLst>
              <a:path h="253185" w="4345865">
                <a:moveTo>
                  <a:pt x="0" y="253185"/>
                </a:moveTo>
                <a:lnTo>
                  <a:pt x="4345865" y="253185"/>
                </a:lnTo>
                <a:lnTo>
                  <a:pt x="4345865" y="0"/>
                </a:lnTo>
                <a:lnTo>
                  <a:pt x="0" y="0"/>
                </a:lnTo>
                <a:lnTo>
                  <a:pt x="0" y="253185"/>
                </a:lnTo>
                <a:close/>
              </a:path>
            </a:pathLst>
          </a:custGeom>
          <a:blipFill>
            <a:blip r:embed="rId5"/>
            <a:stretch>
              <a:fillRect l="-94501" t="-1864259" r="0" b="0"/>
            </a:stretch>
          </a:blipFill>
        </p:spPr>
      </p:sp>
      <p:sp>
        <p:nvSpPr>
          <p:cNvPr name="TextBox 13" id="13"/>
          <p:cNvSpPr txBox="true"/>
          <p:nvPr/>
        </p:nvSpPr>
        <p:spPr>
          <a:xfrm rot="0">
            <a:off x="3926994" y="284698"/>
            <a:ext cx="10434013" cy="1062287"/>
          </a:xfrm>
          <a:prstGeom prst="rect">
            <a:avLst/>
          </a:prstGeom>
        </p:spPr>
        <p:txBody>
          <a:bodyPr anchor="t" rtlCol="false" tIns="0" lIns="0" bIns="0" rIns="0">
            <a:spAutoFit/>
          </a:bodyPr>
          <a:lstStyle/>
          <a:p>
            <a:pPr algn="ctr">
              <a:lnSpc>
                <a:spcPts val="8056"/>
              </a:lnSpc>
            </a:pPr>
            <a:r>
              <a:rPr lang="en-US" sz="7746" spc="-557">
                <a:solidFill>
                  <a:srgbClr val="2C3D4D"/>
                </a:solidFill>
                <a:latin typeface="Gotham Bold"/>
                <a:ea typeface="Gotham Bold"/>
                <a:cs typeface="Gotham Bold"/>
                <a:sym typeface="Gotham Bold"/>
              </a:rPr>
              <a:t>Contoh Aplikasi SPK</a:t>
            </a:r>
          </a:p>
        </p:txBody>
      </p:sp>
      <p:grpSp>
        <p:nvGrpSpPr>
          <p:cNvPr name="Group 14" id="14"/>
          <p:cNvGrpSpPr/>
          <p:nvPr/>
        </p:nvGrpSpPr>
        <p:grpSpPr>
          <a:xfrm rot="0">
            <a:off x="8826903" y="2799727"/>
            <a:ext cx="626542" cy="626542"/>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3183ED">
                    <a:alpha val="100000"/>
                  </a:srgbClr>
                </a:gs>
                <a:gs pos="100000">
                  <a:srgbClr val="56CCF2">
                    <a:alpha val="100000"/>
                  </a:srgbClr>
                </a:gs>
              </a:gsLst>
              <a:lin ang="5400000"/>
            </a:gra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8826903" y="5125840"/>
            <a:ext cx="626542" cy="626542"/>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B613">
                    <a:alpha val="100000"/>
                  </a:srgbClr>
                </a:gs>
                <a:gs pos="100000">
                  <a:srgbClr val="FFE42F">
                    <a:alpha val="100000"/>
                  </a:srgbClr>
                </a:gs>
              </a:gsLst>
              <a:lin ang="5400000"/>
            </a:gra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8826903" y="7112540"/>
            <a:ext cx="626542" cy="626542"/>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3183ED">
                    <a:alpha val="100000"/>
                  </a:srgbClr>
                </a:gs>
                <a:gs pos="100000">
                  <a:srgbClr val="56CCF2">
                    <a:alpha val="100000"/>
                  </a:srgbClr>
                </a:gs>
              </a:gsLst>
              <a:lin ang="5400000"/>
            </a:gra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3" id="23"/>
          <p:cNvSpPr txBox="true"/>
          <p:nvPr/>
        </p:nvSpPr>
        <p:spPr>
          <a:xfrm rot="0">
            <a:off x="9839004" y="3538055"/>
            <a:ext cx="6650014" cy="1207246"/>
          </a:xfrm>
          <a:prstGeom prst="rect">
            <a:avLst/>
          </a:prstGeom>
        </p:spPr>
        <p:txBody>
          <a:bodyPr anchor="t" rtlCol="false" tIns="0" lIns="0" bIns="0" rIns="0">
            <a:spAutoFit/>
          </a:bodyPr>
          <a:lstStyle/>
          <a:p>
            <a:pPr algn="l" marL="0" indent="0" lvl="0">
              <a:lnSpc>
                <a:spcPts val="3283"/>
              </a:lnSpc>
            </a:pPr>
            <a:r>
              <a:rPr lang="en-US" sz="2345" spc="-44">
                <a:solidFill>
                  <a:srgbClr val="000000"/>
                </a:solidFill>
                <a:latin typeface="Clear Sans"/>
                <a:ea typeface="Clear Sans"/>
                <a:cs typeface="Clear Sans"/>
                <a:sym typeface="Clear Sans"/>
              </a:rPr>
              <a:t>Membantu dalam perencanaan produksi, pengelolaan persediaan, dan pengoptimalan distribusi.</a:t>
            </a:r>
          </a:p>
        </p:txBody>
      </p:sp>
      <p:sp>
        <p:nvSpPr>
          <p:cNvPr name="TextBox 24" id="24"/>
          <p:cNvSpPr txBox="true"/>
          <p:nvPr/>
        </p:nvSpPr>
        <p:spPr>
          <a:xfrm rot="0">
            <a:off x="9839004" y="5848144"/>
            <a:ext cx="6650014" cy="797671"/>
          </a:xfrm>
          <a:prstGeom prst="rect">
            <a:avLst/>
          </a:prstGeom>
        </p:spPr>
        <p:txBody>
          <a:bodyPr anchor="t" rtlCol="false" tIns="0" lIns="0" bIns="0" rIns="0">
            <a:spAutoFit/>
          </a:bodyPr>
          <a:lstStyle/>
          <a:p>
            <a:pPr algn="l" marL="0" indent="0" lvl="0">
              <a:lnSpc>
                <a:spcPts val="3283"/>
              </a:lnSpc>
            </a:pPr>
            <a:r>
              <a:rPr lang="en-US" sz="2345" spc="-44">
                <a:solidFill>
                  <a:srgbClr val="000000"/>
                </a:solidFill>
                <a:latin typeface="Clear Sans"/>
                <a:ea typeface="Clear Sans"/>
                <a:cs typeface="Clear Sans"/>
                <a:sym typeface="Clear Sans"/>
              </a:rPr>
              <a:t>Membantu dalam rekrutmen, penilaian kinerja, dan perencanaan pengembangan karyawan.</a:t>
            </a:r>
          </a:p>
        </p:txBody>
      </p:sp>
      <p:sp>
        <p:nvSpPr>
          <p:cNvPr name="TextBox 25" id="25"/>
          <p:cNvSpPr txBox="true"/>
          <p:nvPr/>
        </p:nvSpPr>
        <p:spPr>
          <a:xfrm rot="0">
            <a:off x="9839004" y="7818820"/>
            <a:ext cx="6650014" cy="797671"/>
          </a:xfrm>
          <a:prstGeom prst="rect">
            <a:avLst/>
          </a:prstGeom>
        </p:spPr>
        <p:txBody>
          <a:bodyPr anchor="t" rtlCol="false" tIns="0" lIns="0" bIns="0" rIns="0">
            <a:spAutoFit/>
          </a:bodyPr>
          <a:lstStyle/>
          <a:p>
            <a:pPr algn="l" marL="0" indent="0" lvl="0">
              <a:lnSpc>
                <a:spcPts val="3283"/>
              </a:lnSpc>
            </a:pPr>
            <a:r>
              <a:rPr lang="en-US" sz="2345" spc="-44">
                <a:solidFill>
                  <a:srgbClr val="000000"/>
                </a:solidFill>
                <a:latin typeface="Clear Sans"/>
                <a:ea typeface="Clear Sans"/>
                <a:cs typeface="Clear Sans"/>
                <a:sym typeface="Clear Sans"/>
              </a:rPr>
              <a:t>Mendukung analisis pasar, segmentasi pelanggan, dan perencanaan kampanye pemasaran.</a:t>
            </a:r>
          </a:p>
        </p:txBody>
      </p:sp>
      <p:sp>
        <p:nvSpPr>
          <p:cNvPr name="TextBox 26" id="26"/>
          <p:cNvSpPr txBox="true"/>
          <p:nvPr/>
        </p:nvSpPr>
        <p:spPr>
          <a:xfrm rot="0">
            <a:off x="9839004" y="2837827"/>
            <a:ext cx="5779983" cy="519000"/>
          </a:xfrm>
          <a:prstGeom prst="rect">
            <a:avLst/>
          </a:prstGeom>
        </p:spPr>
        <p:txBody>
          <a:bodyPr anchor="t" rtlCol="false" tIns="0" lIns="0" bIns="0" rIns="0">
            <a:spAutoFit/>
          </a:bodyPr>
          <a:lstStyle/>
          <a:p>
            <a:pPr algn="l" marL="0" indent="0" lvl="0">
              <a:lnSpc>
                <a:spcPts val="3949"/>
              </a:lnSpc>
            </a:pPr>
            <a:r>
              <a:rPr lang="en-US" sz="3656" spc="-91">
                <a:solidFill>
                  <a:srgbClr val="112D4E"/>
                </a:solidFill>
                <a:latin typeface="Barlow Bold"/>
                <a:ea typeface="Barlow Bold"/>
                <a:cs typeface="Barlow Bold"/>
                <a:sym typeface="Barlow Bold"/>
              </a:rPr>
              <a:t>Manajemen Rantai Pasokan</a:t>
            </a:r>
          </a:p>
        </p:txBody>
      </p:sp>
      <p:sp>
        <p:nvSpPr>
          <p:cNvPr name="TextBox 27" id="27"/>
          <p:cNvSpPr txBox="true"/>
          <p:nvPr/>
        </p:nvSpPr>
        <p:spPr>
          <a:xfrm rot="0">
            <a:off x="9839004" y="5165382"/>
            <a:ext cx="6815435" cy="519000"/>
          </a:xfrm>
          <a:prstGeom prst="rect">
            <a:avLst/>
          </a:prstGeom>
        </p:spPr>
        <p:txBody>
          <a:bodyPr anchor="t" rtlCol="false" tIns="0" lIns="0" bIns="0" rIns="0">
            <a:spAutoFit/>
          </a:bodyPr>
          <a:lstStyle/>
          <a:p>
            <a:pPr algn="l" marL="0" indent="0" lvl="0">
              <a:lnSpc>
                <a:spcPts val="3949"/>
              </a:lnSpc>
            </a:pPr>
            <a:r>
              <a:rPr lang="en-US" sz="3656" spc="-91">
                <a:solidFill>
                  <a:srgbClr val="112D4E"/>
                </a:solidFill>
                <a:latin typeface="Barlow Bold"/>
                <a:ea typeface="Barlow Bold"/>
                <a:cs typeface="Barlow Bold"/>
                <a:sym typeface="Barlow Bold"/>
              </a:rPr>
              <a:t>Manajemen Sumber Daya Manusia</a:t>
            </a:r>
          </a:p>
        </p:txBody>
      </p:sp>
      <p:sp>
        <p:nvSpPr>
          <p:cNvPr name="TextBox 28" id="28"/>
          <p:cNvSpPr txBox="true"/>
          <p:nvPr/>
        </p:nvSpPr>
        <p:spPr>
          <a:xfrm rot="0">
            <a:off x="9839004" y="7153525"/>
            <a:ext cx="5276059" cy="519000"/>
          </a:xfrm>
          <a:prstGeom prst="rect">
            <a:avLst/>
          </a:prstGeom>
        </p:spPr>
        <p:txBody>
          <a:bodyPr anchor="t" rtlCol="false" tIns="0" lIns="0" bIns="0" rIns="0">
            <a:spAutoFit/>
          </a:bodyPr>
          <a:lstStyle/>
          <a:p>
            <a:pPr algn="l" marL="0" indent="0" lvl="0">
              <a:lnSpc>
                <a:spcPts val="3949"/>
              </a:lnSpc>
            </a:pPr>
            <a:r>
              <a:rPr lang="en-US" sz="3656" spc="-91">
                <a:solidFill>
                  <a:srgbClr val="112D4E"/>
                </a:solidFill>
                <a:latin typeface="Barlow Bold"/>
                <a:ea typeface="Barlow Bold"/>
                <a:cs typeface="Barlow Bold"/>
                <a:sym typeface="Barlow Bold"/>
              </a:rPr>
              <a:t>Manajemen Pemasaran</a:t>
            </a:r>
          </a:p>
        </p:txBody>
      </p:sp>
    </p:spTree>
  </p:cSld>
  <p:clrMapOvr>
    <a:masterClrMapping/>
  </p:clrMapOvr>
  <p:timing>
    <p:tnLst>
      <p:par>
        <p:cTn dur="indefinite" restart="never" nodeType="tmRoot">
          <p:childTnLst>
            <p:video>
              <p:cMediaNode vol="100000">
                <p:cTn fill="hold" display="false">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DAGJBq3Md8s</dc:identifier>
  <dcterms:modified xsi:type="dcterms:W3CDTF">2011-08-01T06:04:30Z</dcterms:modified>
  <cp:revision>1</cp:revision>
  <dc:title>SPK_Part2</dc:title>
</cp:coreProperties>
</file>