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56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hyperlink" Target="https://gamma.ap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8" y="2260402"/>
            <a:ext cx="4944904" cy="370867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1472089"/>
            <a:ext cx="7627382" cy="29507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744"/>
              </a:lnSpc>
              <a:buNone/>
            </a:pPr>
            <a:r>
              <a:rPr lang="en-US" sz="6195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Konsep Dasar Strategi Pembelajaran</a:t>
            </a:r>
            <a:endParaRPr lang="en-US" sz="6195" dirty="0"/>
          </a:p>
        </p:txBody>
      </p:sp>
      <p:sp>
        <p:nvSpPr>
          <p:cNvPr id="7" name="Text 2"/>
          <p:cNvSpPr/>
          <p:nvPr/>
        </p:nvSpPr>
        <p:spPr>
          <a:xfrm>
            <a:off x="758309" y="4747736"/>
            <a:ext cx="7627382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Strategi pembelajaran adalah cara-cara yang digunakan oleh pendidik untuk mencapai tujuan pembelajaran yang efektif. Ini mencakup pemilihan metode, teknik, dan media yang tepat sesuai dengan karakteristik siswa dan materi pelajaran.</a:t>
            </a:r>
            <a:endParaRPr lang="en-US" sz="1706" dirty="0"/>
          </a:p>
        </p:txBody>
      </p:sp>
      <p:sp>
        <p:nvSpPr>
          <p:cNvPr id="8" name="Shape 3"/>
          <p:cNvSpPr/>
          <p:nvPr/>
        </p:nvSpPr>
        <p:spPr>
          <a:xfrm>
            <a:off x="758309" y="6394490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" y="6402110"/>
            <a:ext cx="331351" cy="33135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213128" y="6378297"/>
            <a:ext cx="1735812" cy="3792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86"/>
              </a:lnSpc>
              <a:buNone/>
            </a:pPr>
            <a:r>
              <a:rPr lang="en-US" sz="2133" b="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Ena sulma</a:t>
            </a:r>
            <a:endParaRPr lang="en-US" sz="2133" dirty="0"/>
          </a:p>
        </p:txBody>
      </p:sp>
      <p:pic>
        <p:nvPicPr>
          <p:cNvPr id="11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8" y="2260402"/>
            <a:ext cx="4944904" cy="370867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1513046"/>
            <a:ext cx="5890022" cy="712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Blended Learning</a:t>
            </a:r>
            <a:endParaRPr lang="en-US" sz="4489" dirty="0"/>
          </a:p>
        </p:txBody>
      </p:sp>
      <p:sp>
        <p:nvSpPr>
          <p:cNvPr id="7" name="Shape 2"/>
          <p:cNvSpPr/>
          <p:nvPr/>
        </p:nvSpPr>
        <p:spPr>
          <a:xfrm>
            <a:off x="758309" y="2550676"/>
            <a:ext cx="3705463" cy="2321362"/>
          </a:xfrm>
          <a:prstGeom prst="roundRect">
            <a:avLst>
              <a:gd name="adj" fmla="val 392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82504" y="2774871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Definisi</a:t>
            </a:r>
            <a:endParaRPr lang="en-US" sz="2245" dirty="0"/>
          </a:p>
        </p:txBody>
      </p:sp>
      <p:sp>
        <p:nvSpPr>
          <p:cNvPr id="9" name="Text 4"/>
          <p:cNvSpPr/>
          <p:nvPr/>
        </p:nvSpPr>
        <p:spPr>
          <a:xfrm>
            <a:off x="982504" y="3261003"/>
            <a:ext cx="3257074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Pembelajaran yang mengkombinasikan antara pembelajaran tatap muka dan pembelajaran daring.</a:t>
            </a:r>
            <a:endParaRPr lang="en-US" sz="1706" dirty="0"/>
          </a:p>
        </p:txBody>
      </p:sp>
      <p:sp>
        <p:nvSpPr>
          <p:cNvPr id="10" name="Shape 5"/>
          <p:cNvSpPr/>
          <p:nvPr/>
        </p:nvSpPr>
        <p:spPr>
          <a:xfrm>
            <a:off x="4680347" y="2550676"/>
            <a:ext cx="3705463" cy="2321362"/>
          </a:xfrm>
          <a:prstGeom prst="roundRect">
            <a:avLst>
              <a:gd name="adj" fmla="val 392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4904542" y="2774871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Manfaat</a:t>
            </a:r>
            <a:endParaRPr lang="en-US" sz="2245" dirty="0"/>
          </a:p>
        </p:txBody>
      </p:sp>
      <p:sp>
        <p:nvSpPr>
          <p:cNvPr id="12" name="Text 7"/>
          <p:cNvSpPr/>
          <p:nvPr/>
        </p:nvSpPr>
        <p:spPr>
          <a:xfrm>
            <a:off x="4904542" y="3261003"/>
            <a:ext cx="3257074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Mengoptimalkan kelebihan masing-masing pendekatan untuk mencapai tujuan pembelajaran yang lebih efektif.</a:t>
            </a:r>
            <a:endParaRPr lang="en-US" sz="1706" dirty="0"/>
          </a:p>
        </p:txBody>
      </p:sp>
      <p:sp>
        <p:nvSpPr>
          <p:cNvPr id="13" name="Shape 8"/>
          <p:cNvSpPr/>
          <p:nvPr/>
        </p:nvSpPr>
        <p:spPr>
          <a:xfrm>
            <a:off x="758309" y="5088612"/>
            <a:ext cx="7627382" cy="1627942"/>
          </a:xfrm>
          <a:prstGeom prst="roundRect">
            <a:avLst>
              <a:gd name="adj" fmla="val 559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982504" y="5312807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Contoh</a:t>
            </a:r>
            <a:endParaRPr lang="en-US" sz="2245" dirty="0"/>
          </a:p>
        </p:txBody>
      </p:sp>
      <p:sp>
        <p:nvSpPr>
          <p:cNvPr id="15" name="Text 10"/>
          <p:cNvSpPr/>
          <p:nvPr/>
        </p:nvSpPr>
        <p:spPr>
          <a:xfrm>
            <a:off x="982504" y="5798939"/>
            <a:ext cx="7178993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Pembelajaran tatap muka untuk materi dan diskusi, dilanjutkan dengan tugas dan tes daring.</a:t>
            </a:r>
            <a:endParaRPr lang="en-US" sz="1706" dirty="0"/>
          </a:p>
        </p:txBody>
      </p:sp>
      <p:pic>
        <p:nvPicPr>
          <p:cNvPr id="16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8" y="818198"/>
            <a:ext cx="4944904" cy="659320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2064425"/>
            <a:ext cx="7150418" cy="712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Tujuan Pembelajaran</a:t>
            </a:r>
            <a:endParaRPr lang="en-US" sz="4489" dirty="0"/>
          </a:p>
        </p:txBody>
      </p:sp>
      <p:sp>
        <p:nvSpPr>
          <p:cNvPr id="7" name="Shape 2"/>
          <p:cNvSpPr/>
          <p:nvPr/>
        </p:nvSpPr>
        <p:spPr>
          <a:xfrm>
            <a:off x="758309" y="334577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01422" y="3418403"/>
            <a:ext cx="20109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694" dirty="0"/>
          </a:p>
        </p:txBody>
      </p:sp>
      <p:sp>
        <p:nvSpPr>
          <p:cNvPr id="9" name="Text 4"/>
          <p:cNvSpPr/>
          <p:nvPr/>
        </p:nvSpPr>
        <p:spPr>
          <a:xfrm>
            <a:off x="1462326" y="3345775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Pengetahuan</a:t>
            </a:r>
            <a:endParaRPr lang="en-US" sz="2245" dirty="0"/>
          </a:p>
        </p:txBody>
      </p:sp>
      <p:sp>
        <p:nvSpPr>
          <p:cNvPr id="10" name="Text 5"/>
          <p:cNvSpPr/>
          <p:nvPr/>
        </p:nvSpPr>
        <p:spPr>
          <a:xfrm>
            <a:off x="1462326" y="3831908"/>
            <a:ext cx="3001447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Mempelajari konsep, fakta, dan prinsip-prinsip dalam suatu mata pelajaran.</a:t>
            </a:r>
            <a:endParaRPr lang="en-US" sz="1706" dirty="0"/>
          </a:p>
        </p:txBody>
      </p:sp>
      <p:sp>
        <p:nvSpPr>
          <p:cNvPr id="11" name="Shape 6"/>
          <p:cNvSpPr/>
          <p:nvPr/>
        </p:nvSpPr>
        <p:spPr>
          <a:xfrm>
            <a:off x="4680347" y="334577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4781193" y="3418403"/>
            <a:ext cx="285631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694" dirty="0"/>
          </a:p>
        </p:txBody>
      </p:sp>
      <p:sp>
        <p:nvSpPr>
          <p:cNvPr id="13" name="Text 8"/>
          <p:cNvSpPr/>
          <p:nvPr/>
        </p:nvSpPr>
        <p:spPr>
          <a:xfrm>
            <a:off x="5384363" y="3345775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Keterampilan</a:t>
            </a:r>
            <a:endParaRPr lang="en-US" sz="2245" dirty="0"/>
          </a:p>
        </p:txBody>
      </p:sp>
      <p:sp>
        <p:nvSpPr>
          <p:cNvPr id="14" name="Text 9"/>
          <p:cNvSpPr/>
          <p:nvPr/>
        </p:nvSpPr>
        <p:spPr>
          <a:xfrm>
            <a:off x="5384363" y="3831908"/>
            <a:ext cx="3001447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Mengembangkan kemampuan praktis dan aplikatif yang dibutuhkan oleh siswa.</a:t>
            </a:r>
            <a:endParaRPr lang="en-US" sz="1706" dirty="0"/>
          </a:p>
        </p:txBody>
      </p:sp>
      <p:sp>
        <p:nvSpPr>
          <p:cNvPr id="15" name="Shape 10"/>
          <p:cNvSpPr/>
          <p:nvPr/>
        </p:nvSpPr>
        <p:spPr>
          <a:xfrm>
            <a:off x="758309" y="533233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851297" y="5404961"/>
            <a:ext cx="30134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694" dirty="0"/>
          </a:p>
        </p:txBody>
      </p:sp>
      <p:sp>
        <p:nvSpPr>
          <p:cNvPr id="17" name="Text 12"/>
          <p:cNvSpPr/>
          <p:nvPr/>
        </p:nvSpPr>
        <p:spPr>
          <a:xfrm>
            <a:off x="1462326" y="5332333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Sikap</a:t>
            </a:r>
            <a:endParaRPr lang="en-US" sz="2245" dirty="0"/>
          </a:p>
        </p:txBody>
      </p:sp>
      <p:sp>
        <p:nvSpPr>
          <p:cNvPr id="18" name="Text 13"/>
          <p:cNvSpPr/>
          <p:nvPr/>
        </p:nvSpPr>
        <p:spPr>
          <a:xfrm>
            <a:off x="1462326" y="5818465"/>
            <a:ext cx="6923365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Menanamkan nilai-nilai, kepercayaan diri, dan kebiasaan yang positif.</a:t>
            </a:r>
            <a:endParaRPr lang="en-US" sz="1706" dirty="0"/>
          </a:p>
        </p:txBody>
      </p:sp>
      <p:pic>
        <p:nvPicPr>
          <p:cNvPr id="1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2757130"/>
            <a:ext cx="6785015" cy="712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Karakteristik Siswa</a:t>
            </a:r>
            <a:endParaRPr lang="en-US" sz="4489" dirty="0"/>
          </a:p>
        </p:txBody>
      </p:sp>
      <p:sp>
        <p:nvSpPr>
          <p:cNvPr id="5" name="Text 2"/>
          <p:cNvSpPr/>
          <p:nvPr/>
        </p:nvSpPr>
        <p:spPr>
          <a:xfrm>
            <a:off x="758309" y="4011335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Latar Belakang</a:t>
            </a:r>
            <a:endParaRPr lang="en-US" sz="2245" dirty="0"/>
          </a:p>
        </p:txBody>
      </p:sp>
      <p:sp>
        <p:nvSpPr>
          <p:cNvPr id="6" name="Text 3"/>
          <p:cNvSpPr/>
          <p:nvPr/>
        </p:nvSpPr>
        <p:spPr>
          <a:xfrm>
            <a:off x="758309" y="4584144"/>
            <a:ext cx="4018359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Memahami pengalaman, pengetahuan, dan lingkungan sosial-budaya siswa.</a:t>
            </a:r>
            <a:endParaRPr lang="en-US" sz="1706" dirty="0"/>
          </a:p>
        </p:txBody>
      </p:sp>
      <p:sp>
        <p:nvSpPr>
          <p:cNvPr id="7" name="Text 4"/>
          <p:cNvSpPr/>
          <p:nvPr/>
        </p:nvSpPr>
        <p:spPr>
          <a:xfrm>
            <a:off x="5312926" y="4011335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Kebutuhan</a:t>
            </a:r>
            <a:endParaRPr lang="en-US" sz="2245" dirty="0"/>
          </a:p>
        </p:txBody>
      </p:sp>
      <p:sp>
        <p:nvSpPr>
          <p:cNvPr id="8" name="Text 5"/>
          <p:cNvSpPr/>
          <p:nvPr/>
        </p:nvSpPr>
        <p:spPr>
          <a:xfrm>
            <a:off x="5312926" y="4584144"/>
            <a:ext cx="4018359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Mengetahui apa yang dibutuhkan siswa untuk mencapai tujuan pembelajaran.</a:t>
            </a:r>
            <a:endParaRPr lang="en-US" sz="1706" dirty="0"/>
          </a:p>
        </p:txBody>
      </p:sp>
      <p:sp>
        <p:nvSpPr>
          <p:cNvPr id="9" name="Text 6"/>
          <p:cNvSpPr/>
          <p:nvPr/>
        </p:nvSpPr>
        <p:spPr>
          <a:xfrm>
            <a:off x="9867543" y="4011335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Gaya Belajar</a:t>
            </a:r>
            <a:endParaRPr lang="en-US" sz="2245" dirty="0"/>
          </a:p>
        </p:txBody>
      </p:sp>
      <p:sp>
        <p:nvSpPr>
          <p:cNvPr id="10" name="Text 7"/>
          <p:cNvSpPr/>
          <p:nvPr/>
        </p:nvSpPr>
        <p:spPr>
          <a:xfrm>
            <a:off x="9867543" y="4584144"/>
            <a:ext cx="4018359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Mengidentifikasi preferensi siswa dalam menerima dan memproses informasi.</a:t>
            </a:r>
            <a:endParaRPr lang="en-US" sz="1706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8" y="2816781"/>
            <a:ext cx="4944785" cy="259603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1330047"/>
            <a:ext cx="76273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Konten atau Materi Pembelajaran</a:t>
            </a:r>
            <a:endParaRPr lang="en-US" sz="4489" dirty="0"/>
          </a:p>
        </p:txBody>
      </p:sp>
      <p:sp>
        <p:nvSpPr>
          <p:cNvPr id="7" name="Shape 2"/>
          <p:cNvSpPr/>
          <p:nvPr/>
        </p:nvSpPr>
        <p:spPr>
          <a:xfrm>
            <a:off x="758309" y="3080385"/>
            <a:ext cx="3705463" cy="1627942"/>
          </a:xfrm>
          <a:prstGeom prst="roundRect">
            <a:avLst>
              <a:gd name="adj" fmla="val 559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82504" y="3304580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Faktual</a:t>
            </a:r>
            <a:endParaRPr lang="en-US" sz="2245" dirty="0"/>
          </a:p>
        </p:txBody>
      </p:sp>
      <p:sp>
        <p:nvSpPr>
          <p:cNvPr id="9" name="Text 4"/>
          <p:cNvSpPr/>
          <p:nvPr/>
        </p:nvSpPr>
        <p:spPr>
          <a:xfrm>
            <a:off x="982504" y="3790712"/>
            <a:ext cx="3257074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Informasi dan data konkret yang harus dikuasai oleh siswa.</a:t>
            </a:r>
            <a:endParaRPr lang="en-US" sz="1706" dirty="0"/>
          </a:p>
        </p:txBody>
      </p:sp>
      <p:sp>
        <p:nvSpPr>
          <p:cNvPr id="10" name="Shape 5"/>
          <p:cNvSpPr/>
          <p:nvPr/>
        </p:nvSpPr>
        <p:spPr>
          <a:xfrm>
            <a:off x="4680347" y="3080385"/>
            <a:ext cx="3705463" cy="1627942"/>
          </a:xfrm>
          <a:prstGeom prst="roundRect">
            <a:avLst>
              <a:gd name="adj" fmla="val 559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4904542" y="3304580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Konseptual</a:t>
            </a:r>
            <a:endParaRPr lang="en-US" sz="2245" dirty="0"/>
          </a:p>
        </p:txBody>
      </p:sp>
      <p:sp>
        <p:nvSpPr>
          <p:cNvPr id="12" name="Text 7"/>
          <p:cNvSpPr/>
          <p:nvPr/>
        </p:nvSpPr>
        <p:spPr>
          <a:xfrm>
            <a:off x="4904542" y="3790712"/>
            <a:ext cx="3257074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Pemahaman tentang konsep, teori, dan prinsip-prinsip.</a:t>
            </a:r>
            <a:endParaRPr lang="en-US" sz="1706" dirty="0"/>
          </a:p>
        </p:txBody>
      </p:sp>
      <p:sp>
        <p:nvSpPr>
          <p:cNvPr id="13" name="Shape 8"/>
          <p:cNvSpPr/>
          <p:nvPr/>
        </p:nvSpPr>
        <p:spPr>
          <a:xfrm>
            <a:off x="758309" y="4924901"/>
            <a:ext cx="3705463" cy="1974652"/>
          </a:xfrm>
          <a:prstGeom prst="roundRect">
            <a:avLst>
              <a:gd name="adj" fmla="val 460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982504" y="5149096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Prosedural</a:t>
            </a:r>
            <a:endParaRPr lang="en-US" sz="2245" dirty="0"/>
          </a:p>
        </p:txBody>
      </p:sp>
      <p:sp>
        <p:nvSpPr>
          <p:cNvPr id="15" name="Text 10"/>
          <p:cNvSpPr/>
          <p:nvPr/>
        </p:nvSpPr>
        <p:spPr>
          <a:xfrm>
            <a:off x="982504" y="5635228"/>
            <a:ext cx="3257074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Langkah-langkah sistematis untuk melakukan suatu tugas atau kegiatan.</a:t>
            </a:r>
            <a:endParaRPr lang="en-US" sz="1706" dirty="0"/>
          </a:p>
        </p:txBody>
      </p:sp>
      <p:sp>
        <p:nvSpPr>
          <p:cNvPr id="16" name="Shape 11"/>
          <p:cNvSpPr/>
          <p:nvPr/>
        </p:nvSpPr>
        <p:spPr>
          <a:xfrm>
            <a:off x="4680347" y="4924901"/>
            <a:ext cx="3705463" cy="1974652"/>
          </a:xfrm>
          <a:prstGeom prst="roundRect">
            <a:avLst>
              <a:gd name="adj" fmla="val 460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4904542" y="5149096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Metakognitif</a:t>
            </a:r>
            <a:endParaRPr lang="en-US" sz="2245" dirty="0"/>
          </a:p>
        </p:txBody>
      </p:sp>
      <p:sp>
        <p:nvSpPr>
          <p:cNvPr id="18" name="Text 13"/>
          <p:cNvSpPr/>
          <p:nvPr/>
        </p:nvSpPr>
        <p:spPr>
          <a:xfrm>
            <a:off x="4904542" y="5635228"/>
            <a:ext cx="3257074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Kemampuan siswa untuk memahami dan mengatur proses belajarnya sendiri.</a:t>
            </a:r>
            <a:endParaRPr lang="en-US" sz="1706" dirty="0"/>
          </a:p>
        </p:txBody>
      </p:sp>
      <p:pic>
        <p:nvPicPr>
          <p:cNvPr id="1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48" y="2474714"/>
            <a:ext cx="4944785" cy="328005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44709" y="604004"/>
            <a:ext cx="76273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Metode dan Teknik Pembelajaran</a:t>
            </a:r>
            <a:endParaRPr lang="en-US" sz="4489" dirty="0"/>
          </a:p>
        </p:txBody>
      </p:sp>
      <p:sp>
        <p:nvSpPr>
          <p:cNvPr id="7" name="Shape 2"/>
          <p:cNvSpPr/>
          <p:nvPr/>
        </p:nvSpPr>
        <p:spPr>
          <a:xfrm>
            <a:off x="6554391" y="2354342"/>
            <a:ext cx="30480" cy="5271254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8" name="Shape 3"/>
          <p:cNvSpPr/>
          <p:nvPr/>
        </p:nvSpPr>
        <p:spPr>
          <a:xfrm>
            <a:off x="6782872" y="2826544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9" name="Shape 4"/>
          <p:cNvSpPr/>
          <p:nvPr/>
        </p:nvSpPr>
        <p:spPr>
          <a:xfrm>
            <a:off x="6325910" y="259806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469023" y="2670691"/>
            <a:ext cx="20109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694" dirty="0"/>
          </a:p>
        </p:txBody>
      </p:sp>
      <p:sp>
        <p:nvSpPr>
          <p:cNvPr id="11" name="Text 6"/>
          <p:cNvSpPr/>
          <p:nvPr/>
        </p:nvSpPr>
        <p:spPr>
          <a:xfrm>
            <a:off x="7761208" y="2570917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Ekspositori</a:t>
            </a:r>
            <a:endParaRPr lang="en-US" sz="2245" dirty="0"/>
          </a:p>
        </p:txBody>
      </p:sp>
      <p:sp>
        <p:nvSpPr>
          <p:cNvPr id="12" name="Text 7"/>
          <p:cNvSpPr/>
          <p:nvPr/>
        </p:nvSpPr>
        <p:spPr>
          <a:xfrm>
            <a:off x="7761208" y="3057049"/>
            <a:ext cx="6110883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Penyampaian informasi secara langsung dari guru ke siswa, seperti ceramah dan demonstrasi.</a:t>
            </a:r>
            <a:endParaRPr lang="en-US" sz="1706" dirty="0"/>
          </a:p>
        </p:txBody>
      </p:sp>
      <p:sp>
        <p:nvSpPr>
          <p:cNvPr id="13" name="Shape 8"/>
          <p:cNvSpPr/>
          <p:nvPr/>
        </p:nvSpPr>
        <p:spPr>
          <a:xfrm>
            <a:off x="6782872" y="4655820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4" name="Shape 9"/>
          <p:cNvSpPr/>
          <p:nvPr/>
        </p:nvSpPr>
        <p:spPr>
          <a:xfrm>
            <a:off x="6325910" y="442733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426756" y="4499967"/>
            <a:ext cx="285631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694" dirty="0"/>
          </a:p>
        </p:txBody>
      </p:sp>
      <p:sp>
        <p:nvSpPr>
          <p:cNvPr id="16" name="Text 11"/>
          <p:cNvSpPr/>
          <p:nvPr/>
        </p:nvSpPr>
        <p:spPr>
          <a:xfrm>
            <a:off x="7761208" y="4400193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Inkuiri</a:t>
            </a:r>
            <a:endParaRPr lang="en-US" sz="2245" dirty="0"/>
          </a:p>
        </p:txBody>
      </p:sp>
      <p:sp>
        <p:nvSpPr>
          <p:cNvPr id="17" name="Text 12"/>
          <p:cNvSpPr/>
          <p:nvPr/>
        </p:nvSpPr>
        <p:spPr>
          <a:xfrm>
            <a:off x="7761208" y="4886325"/>
            <a:ext cx="6110883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Mendorong siswa untuk menemukan informasi secara mandiri melalui investigasi dan penyelidikan.</a:t>
            </a:r>
            <a:endParaRPr lang="en-US" sz="1706" dirty="0"/>
          </a:p>
        </p:txBody>
      </p:sp>
      <p:sp>
        <p:nvSpPr>
          <p:cNvPr id="18" name="Shape 13"/>
          <p:cNvSpPr/>
          <p:nvPr/>
        </p:nvSpPr>
        <p:spPr>
          <a:xfrm>
            <a:off x="6782872" y="6485096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9" name="Shape 14"/>
          <p:cNvSpPr/>
          <p:nvPr/>
        </p:nvSpPr>
        <p:spPr>
          <a:xfrm>
            <a:off x="6325910" y="625661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418898" y="6329243"/>
            <a:ext cx="30134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694" dirty="0"/>
          </a:p>
        </p:txBody>
      </p:sp>
      <p:sp>
        <p:nvSpPr>
          <p:cNvPr id="21" name="Text 16"/>
          <p:cNvSpPr/>
          <p:nvPr/>
        </p:nvSpPr>
        <p:spPr>
          <a:xfrm>
            <a:off x="7761208" y="6229469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Kolaboratif</a:t>
            </a:r>
            <a:endParaRPr lang="en-US" sz="2245" dirty="0"/>
          </a:p>
        </p:txBody>
      </p:sp>
      <p:sp>
        <p:nvSpPr>
          <p:cNvPr id="22" name="Text 17"/>
          <p:cNvSpPr/>
          <p:nvPr/>
        </p:nvSpPr>
        <p:spPr>
          <a:xfrm>
            <a:off x="7761208" y="6715601"/>
            <a:ext cx="6110883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Pembelajaran yang melibatkan kerja sama antar siswa, seperti diskusi kelompok dan pembelajaran berbasis proyek.</a:t>
            </a:r>
            <a:endParaRPr lang="en-US" sz="1706" dirty="0"/>
          </a:p>
        </p:txBody>
      </p:sp>
      <p:pic>
        <p:nvPicPr>
          <p:cNvPr id="23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5" y="270748"/>
            <a:ext cx="2800231" cy="216669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3981212"/>
            <a:ext cx="11173420" cy="712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Metode dan Teknik Pembelajaran</a:t>
            </a:r>
            <a:endParaRPr lang="en-US" sz="4489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9" y="5018842"/>
            <a:ext cx="541615" cy="541615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58309" y="5777032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Ekspositori</a:t>
            </a:r>
            <a:endParaRPr lang="en-US" sz="2245" dirty="0"/>
          </a:p>
        </p:txBody>
      </p:sp>
      <p:sp>
        <p:nvSpPr>
          <p:cNvPr id="9" name="Text 3"/>
          <p:cNvSpPr/>
          <p:nvPr/>
        </p:nvSpPr>
        <p:spPr>
          <a:xfrm>
            <a:off x="758309" y="6263164"/>
            <a:ext cx="4154567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Berfokus pada penyampaian informasi secara langsung dari guru.</a:t>
            </a:r>
            <a:endParaRPr lang="en-US" sz="1706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798" y="5018842"/>
            <a:ext cx="541615" cy="54161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237798" y="5777032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Inkuiri</a:t>
            </a:r>
            <a:endParaRPr lang="en-US" sz="2245" dirty="0"/>
          </a:p>
        </p:txBody>
      </p:sp>
      <p:sp>
        <p:nvSpPr>
          <p:cNvPr id="12" name="Text 5"/>
          <p:cNvSpPr/>
          <p:nvPr/>
        </p:nvSpPr>
        <p:spPr>
          <a:xfrm>
            <a:off x="5237798" y="6263164"/>
            <a:ext cx="4154686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Mendorong siswa untuk menemukan informasi secara mandiri.</a:t>
            </a:r>
            <a:endParaRPr lang="en-US" sz="1706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7405" y="5018842"/>
            <a:ext cx="541615" cy="54161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9717405" y="5777032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Kolaboratif</a:t>
            </a:r>
            <a:endParaRPr lang="en-US" sz="2245" dirty="0"/>
          </a:p>
        </p:txBody>
      </p:sp>
      <p:sp>
        <p:nvSpPr>
          <p:cNvPr id="15" name="Text 7"/>
          <p:cNvSpPr/>
          <p:nvPr/>
        </p:nvSpPr>
        <p:spPr>
          <a:xfrm>
            <a:off x="9717405" y="6263164"/>
            <a:ext cx="4154567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Melibatkan kerja sama antar siswa dalam pembelajaran.</a:t>
            </a:r>
            <a:endParaRPr lang="en-US" sz="1706" dirty="0"/>
          </a:p>
        </p:txBody>
      </p:sp>
      <p:pic>
        <p:nvPicPr>
          <p:cNvPr id="16" name="Image 6" descr="preencoded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8" y="619839"/>
            <a:ext cx="4944785" cy="698992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1525191"/>
            <a:ext cx="76273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Klasifikasi Strategi Pembelajaran</a:t>
            </a:r>
            <a:endParaRPr lang="en-US" sz="4489" dirty="0"/>
          </a:p>
        </p:txBody>
      </p:sp>
      <p:sp>
        <p:nvSpPr>
          <p:cNvPr id="7" name="Shape 2"/>
          <p:cNvSpPr/>
          <p:nvPr/>
        </p:nvSpPr>
        <p:spPr>
          <a:xfrm>
            <a:off x="758309" y="351924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01422" y="3591878"/>
            <a:ext cx="20109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694" dirty="0"/>
          </a:p>
        </p:txBody>
      </p:sp>
      <p:sp>
        <p:nvSpPr>
          <p:cNvPr id="9" name="Text 4"/>
          <p:cNvSpPr/>
          <p:nvPr/>
        </p:nvSpPr>
        <p:spPr>
          <a:xfrm>
            <a:off x="1462326" y="3519249"/>
            <a:ext cx="3001447" cy="712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Berdasarkan Pendekatan</a:t>
            </a:r>
            <a:endParaRPr lang="en-US" sz="2245" dirty="0"/>
          </a:p>
        </p:txBody>
      </p:sp>
      <p:sp>
        <p:nvSpPr>
          <p:cNvPr id="10" name="Text 5"/>
          <p:cNvSpPr/>
          <p:nvPr/>
        </p:nvSpPr>
        <p:spPr>
          <a:xfrm>
            <a:off x="1462326" y="4361617"/>
            <a:ext cx="3001447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Ekspositori vs Inkuiri</a:t>
            </a:r>
            <a:endParaRPr lang="en-US" sz="1706" dirty="0"/>
          </a:p>
        </p:txBody>
      </p:sp>
      <p:sp>
        <p:nvSpPr>
          <p:cNvPr id="11" name="Shape 6"/>
          <p:cNvSpPr/>
          <p:nvPr/>
        </p:nvSpPr>
        <p:spPr>
          <a:xfrm>
            <a:off x="4680347" y="351924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4781193" y="3591878"/>
            <a:ext cx="285631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694" dirty="0"/>
          </a:p>
        </p:txBody>
      </p:sp>
      <p:sp>
        <p:nvSpPr>
          <p:cNvPr id="13" name="Text 8"/>
          <p:cNvSpPr/>
          <p:nvPr/>
        </p:nvSpPr>
        <p:spPr>
          <a:xfrm>
            <a:off x="5384363" y="3519249"/>
            <a:ext cx="3001447" cy="10687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Berdasarkan Peran Guru dan Siswa</a:t>
            </a:r>
            <a:endParaRPr lang="en-US" sz="2245" dirty="0"/>
          </a:p>
        </p:txBody>
      </p:sp>
      <p:sp>
        <p:nvSpPr>
          <p:cNvPr id="14" name="Text 9"/>
          <p:cNvSpPr/>
          <p:nvPr/>
        </p:nvSpPr>
        <p:spPr>
          <a:xfrm>
            <a:off x="5384363" y="4717852"/>
            <a:ext cx="3001447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Teacher-Centered vs Student-Centered</a:t>
            </a:r>
            <a:endParaRPr lang="en-US" sz="1706" dirty="0"/>
          </a:p>
        </p:txBody>
      </p:sp>
      <p:sp>
        <p:nvSpPr>
          <p:cNvPr id="15" name="Shape 10"/>
          <p:cNvSpPr/>
          <p:nvPr/>
        </p:nvSpPr>
        <p:spPr>
          <a:xfrm>
            <a:off x="758309" y="5871567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851297" y="5944195"/>
            <a:ext cx="30134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694" dirty="0"/>
          </a:p>
        </p:txBody>
      </p:sp>
      <p:sp>
        <p:nvSpPr>
          <p:cNvPr id="17" name="Text 12"/>
          <p:cNvSpPr/>
          <p:nvPr/>
        </p:nvSpPr>
        <p:spPr>
          <a:xfrm>
            <a:off x="1462326" y="5871567"/>
            <a:ext cx="5542240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Berdasarkan Lingkungan Belajar</a:t>
            </a:r>
            <a:endParaRPr lang="en-US" sz="2245" dirty="0"/>
          </a:p>
        </p:txBody>
      </p:sp>
      <p:sp>
        <p:nvSpPr>
          <p:cNvPr id="18" name="Text 13"/>
          <p:cNvSpPr/>
          <p:nvPr/>
        </p:nvSpPr>
        <p:spPr>
          <a:xfrm>
            <a:off x="1462326" y="6357699"/>
            <a:ext cx="6923365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Tatap Muka, Daring, Blended</a:t>
            </a:r>
            <a:endParaRPr lang="en-US" sz="1706" dirty="0"/>
          </a:p>
        </p:txBody>
      </p:sp>
      <p:pic>
        <p:nvPicPr>
          <p:cNvPr id="1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8" y="2260402"/>
            <a:ext cx="4944904" cy="370867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639842"/>
            <a:ext cx="76273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Pendekatan Ekspositori vs Inkuiri</a:t>
            </a:r>
            <a:endParaRPr lang="en-US" sz="4489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9" y="2390180"/>
            <a:ext cx="1083231" cy="1733193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2166461" y="2606754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Ekspositori</a:t>
            </a:r>
            <a:endParaRPr lang="en-US" sz="2245" dirty="0"/>
          </a:p>
        </p:txBody>
      </p:sp>
      <p:sp>
        <p:nvSpPr>
          <p:cNvPr id="9" name="Text 3"/>
          <p:cNvSpPr/>
          <p:nvPr/>
        </p:nvSpPr>
        <p:spPr>
          <a:xfrm>
            <a:off x="2166461" y="3092887"/>
            <a:ext cx="621923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Guru sebagai pusat pembelajaran, memberikan informasi langsung.</a:t>
            </a:r>
            <a:endParaRPr lang="en-US" sz="1706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09" y="4123372"/>
            <a:ext cx="1083231" cy="173319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166461" y="4339947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Investigasi</a:t>
            </a:r>
            <a:endParaRPr lang="en-US" sz="2245" dirty="0"/>
          </a:p>
        </p:txBody>
      </p:sp>
      <p:sp>
        <p:nvSpPr>
          <p:cNvPr id="12" name="Text 5"/>
          <p:cNvSpPr/>
          <p:nvPr/>
        </p:nvSpPr>
        <p:spPr>
          <a:xfrm>
            <a:off x="2166461" y="4826079"/>
            <a:ext cx="621923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Siswa aktif menemukan informasi melalui penyelidikan dan pemecahan masalah.</a:t>
            </a:r>
            <a:endParaRPr lang="en-US" sz="1706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309" y="5856565"/>
            <a:ext cx="1083231" cy="1733193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2166461" y="6073140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Inkuiri</a:t>
            </a:r>
            <a:endParaRPr lang="en-US" sz="2245" dirty="0"/>
          </a:p>
        </p:txBody>
      </p:sp>
      <p:sp>
        <p:nvSpPr>
          <p:cNvPr id="15" name="Text 7"/>
          <p:cNvSpPr/>
          <p:nvPr/>
        </p:nvSpPr>
        <p:spPr>
          <a:xfrm>
            <a:off x="2166461" y="6559272"/>
            <a:ext cx="621923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Siswa mengembangkan pengetahuan secara mandiri dengan bimbingan guru.</a:t>
            </a:r>
            <a:endParaRPr lang="en-US" sz="1706" dirty="0"/>
          </a:p>
        </p:txBody>
      </p:sp>
      <p:pic>
        <p:nvPicPr>
          <p:cNvPr id="16" name="Image 6" descr="preencoded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1987987"/>
            <a:ext cx="12115800" cy="712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Pembelajaran Tatap Muka vs Daring</a:t>
            </a:r>
            <a:endParaRPr lang="en-US" sz="4489" dirty="0"/>
          </a:p>
        </p:txBody>
      </p:sp>
      <p:sp>
        <p:nvSpPr>
          <p:cNvPr id="5" name="Text 2"/>
          <p:cNvSpPr/>
          <p:nvPr/>
        </p:nvSpPr>
        <p:spPr>
          <a:xfrm>
            <a:off x="758309" y="3242191"/>
            <a:ext cx="4403288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Pembelajaran Tatap Muka</a:t>
            </a:r>
            <a:endParaRPr lang="en-US" sz="2245" dirty="0"/>
          </a:p>
        </p:txBody>
      </p:sp>
      <p:sp>
        <p:nvSpPr>
          <p:cNvPr id="6" name="Text 3"/>
          <p:cNvSpPr/>
          <p:nvPr/>
        </p:nvSpPr>
        <p:spPr>
          <a:xfrm>
            <a:off x="758309" y="3815001"/>
            <a:ext cx="6292572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Interaksi langsung antara guru dan siswa di kelas atau tempat tertentu.</a:t>
            </a:r>
            <a:endParaRPr lang="en-US" sz="1706" dirty="0"/>
          </a:p>
        </p:txBody>
      </p:sp>
      <p:sp>
        <p:nvSpPr>
          <p:cNvPr id="7" name="Text 4"/>
          <p:cNvSpPr/>
          <p:nvPr/>
        </p:nvSpPr>
        <p:spPr>
          <a:xfrm>
            <a:off x="1104781" y="4703326"/>
            <a:ext cx="594610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Memungkinkan komunikasi verbal dan nonverbal yang lebih baik</a:t>
            </a:r>
            <a:endParaRPr lang="en-US" sz="1706" dirty="0"/>
          </a:p>
        </p:txBody>
      </p:sp>
      <p:sp>
        <p:nvSpPr>
          <p:cNvPr id="8" name="Text 5"/>
          <p:cNvSpPr/>
          <p:nvPr/>
        </p:nvSpPr>
        <p:spPr>
          <a:xfrm>
            <a:off x="1104781" y="5472470"/>
            <a:ext cx="594610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Dapat memantau dan memberikan umpan balik secara real-time</a:t>
            </a:r>
            <a:endParaRPr lang="en-US" sz="1706" dirty="0"/>
          </a:p>
        </p:txBody>
      </p:sp>
      <p:sp>
        <p:nvSpPr>
          <p:cNvPr id="9" name="Text 6"/>
          <p:cNvSpPr/>
          <p:nvPr/>
        </p:nvSpPr>
        <p:spPr>
          <a:xfrm>
            <a:off x="7587139" y="3242191"/>
            <a:ext cx="3549610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Pembelajaran Daring</a:t>
            </a:r>
            <a:endParaRPr lang="en-US" sz="2245" dirty="0"/>
          </a:p>
        </p:txBody>
      </p:sp>
      <p:sp>
        <p:nvSpPr>
          <p:cNvPr id="10" name="Text 7"/>
          <p:cNvSpPr/>
          <p:nvPr/>
        </p:nvSpPr>
        <p:spPr>
          <a:xfrm>
            <a:off x="7587139" y="3815001"/>
            <a:ext cx="6292572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Pembelajaran yang dilakukan melalui platform digital secara online.</a:t>
            </a:r>
            <a:endParaRPr lang="en-US" sz="1706" dirty="0"/>
          </a:p>
        </p:txBody>
      </p:sp>
      <p:sp>
        <p:nvSpPr>
          <p:cNvPr id="11" name="Text 8"/>
          <p:cNvSpPr/>
          <p:nvPr/>
        </p:nvSpPr>
        <p:spPr>
          <a:xfrm>
            <a:off x="7933611" y="4703326"/>
            <a:ext cx="594610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Fleksibel dalam hal tempat dan waktu</a:t>
            </a:r>
            <a:endParaRPr lang="en-US" sz="1706" dirty="0"/>
          </a:p>
        </p:txBody>
      </p:sp>
      <p:sp>
        <p:nvSpPr>
          <p:cNvPr id="12" name="Text 9"/>
          <p:cNvSpPr/>
          <p:nvPr/>
        </p:nvSpPr>
        <p:spPr>
          <a:xfrm>
            <a:off x="7933611" y="5125760"/>
            <a:ext cx="594610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Dapat menjangkau lebih banyak siswa</a:t>
            </a:r>
            <a:endParaRPr lang="en-US" sz="1706" dirty="0"/>
          </a:p>
        </p:txBody>
      </p:sp>
      <p:pic>
        <p:nvPicPr>
          <p:cNvPr id="13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Custom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Dela Gothic One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 flex 5</cp:lastModifiedBy>
  <cp:revision>1</cp:revision>
  <dcterms:created xsi:type="dcterms:W3CDTF">2024-08-18T07:03:17Z</dcterms:created>
  <dcterms:modified xsi:type="dcterms:W3CDTF">2024-08-18T07:04:37Z</dcterms:modified>
</cp:coreProperties>
</file>