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F0708-30DB-CBFB-4AEC-28176A9746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PEMENUHAN KEBUTUHAN NUTRISI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AD05B-ED5D-D3B8-350F-F7D2781E1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1153" y="3429000"/>
            <a:ext cx="3982116" cy="512762"/>
          </a:xfrm>
        </p:spPr>
        <p:txBody>
          <a:bodyPr>
            <a:normAutofit fontScale="77500" lnSpcReduction="20000"/>
          </a:bodyPr>
          <a:lstStyle/>
          <a:p>
            <a:r>
              <a:rPr lang="en-US" cap="none" dirty="0" err="1">
                <a:solidFill>
                  <a:schemeClr val="bg1"/>
                </a:solidFill>
              </a:rPr>
              <a:t>Yustika</a:t>
            </a:r>
            <a:r>
              <a:rPr lang="en-US" cap="none" dirty="0">
                <a:solidFill>
                  <a:schemeClr val="bg1"/>
                </a:solidFill>
              </a:rPr>
              <a:t> </a:t>
            </a:r>
            <a:r>
              <a:rPr lang="en-US" cap="none" dirty="0" err="1">
                <a:solidFill>
                  <a:schemeClr val="bg1"/>
                </a:solidFill>
              </a:rPr>
              <a:t>Rahmawati</a:t>
            </a:r>
            <a:r>
              <a:rPr lang="en-US" cap="none" dirty="0">
                <a:solidFill>
                  <a:schemeClr val="bg1"/>
                </a:solidFill>
              </a:rPr>
              <a:t> </a:t>
            </a:r>
            <a:r>
              <a:rPr lang="en-US" cap="none" dirty="0" err="1">
                <a:solidFill>
                  <a:schemeClr val="bg1"/>
                </a:solidFill>
              </a:rPr>
              <a:t>Pratami</a:t>
            </a:r>
            <a:r>
              <a:rPr lang="en-US" cap="none" dirty="0">
                <a:solidFill>
                  <a:schemeClr val="bg1"/>
                </a:solidFill>
              </a:rPr>
              <a:t>, </a:t>
            </a:r>
            <a:r>
              <a:rPr lang="en-US" cap="none" dirty="0" err="1">
                <a:solidFill>
                  <a:schemeClr val="bg1"/>
                </a:solidFill>
              </a:rPr>
              <a:t>S.Tr.Keb</a:t>
            </a:r>
            <a:r>
              <a:rPr lang="en-US" cap="none" dirty="0">
                <a:solidFill>
                  <a:schemeClr val="bg1"/>
                </a:solidFill>
              </a:rPr>
              <a:t>., </a:t>
            </a:r>
            <a:r>
              <a:rPr lang="en-US" cap="none" dirty="0" err="1">
                <a:solidFill>
                  <a:schemeClr val="bg1"/>
                </a:solidFill>
              </a:rPr>
              <a:t>M.Keb</a:t>
            </a:r>
            <a:endParaRPr lang="en-ID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353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FEA1469-C58B-1A39-D384-0CCED820F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437" y="802758"/>
            <a:ext cx="4321697" cy="52524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7B2C3E-1640-A13C-7FBA-2EF61D130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793" y="1095153"/>
            <a:ext cx="4982770" cy="448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1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90385-5915-6AF4-2F3F-059653A81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Prinsip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pemenuhan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nutrisi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7711D-C800-D6AE-ED5C-3F8D934F4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87" y="1658143"/>
            <a:ext cx="9905999" cy="35417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200" dirty="0" err="1">
                <a:solidFill>
                  <a:schemeClr val="bg1"/>
                </a:solidFill>
              </a:rPr>
              <a:t>Setiap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makanan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memiliki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keunggulan</a:t>
            </a:r>
            <a:r>
              <a:rPr lang="en-US" sz="1200" dirty="0">
                <a:solidFill>
                  <a:schemeClr val="bg1"/>
                </a:solidFill>
              </a:rPr>
              <a:t> dan </a:t>
            </a:r>
            <a:r>
              <a:rPr lang="en-US" sz="1200" dirty="0" err="1">
                <a:solidFill>
                  <a:schemeClr val="bg1"/>
                </a:solidFill>
              </a:rPr>
              <a:t>kelemahan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Keseimbangan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zat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gizi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diperoleh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dari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hidangan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sehari-hari</a:t>
            </a:r>
            <a:r>
              <a:rPr lang="en-US" sz="1200" dirty="0">
                <a:solidFill>
                  <a:schemeClr val="bg1"/>
                </a:solidFill>
              </a:rPr>
              <a:t> yang </a:t>
            </a:r>
            <a:r>
              <a:rPr lang="en-US" sz="1200" dirty="0" err="1">
                <a:solidFill>
                  <a:schemeClr val="bg1"/>
                </a:solidFill>
              </a:rPr>
              <a:t>terdiri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dari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sekaligus</a:t>
            </a:r>
            <a:r>
              <a:rPr lang="en-US" sz="1200" dirty="0">
                <a:solidFill>
                  <a:schemeClr val="bg1"/>
                </a:solidFill>
              </a:rPr>
              <a:t> 3 </a:t>
            </a:r>
            <a:r>
              <a:rPr lang="en-US" sz="1200" dirty="0" err="1">
                <a:solidFill>
                  <a:schemeClr val="bg1"/>
                </a:solidFill>
              </a:rPr>
              <a:t>kelompok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bahan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makanan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yaitu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sumber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zat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tenaga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sumber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zat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pengatur</a:t>
            </a:r>
            <a:r>
              <a:rPr lang="en-US" sz="1200" dirty="0">
                <a:solidFill>
                  <a:schemeClr val="bg1"/>
                </a:solidFill>
              </a:rPr>
              <a:t>, dan </a:t>
            </a:r>
            <a:r>
              <a:rPr lang="en-US" sz="1200" dirty="0" err="1">
                <a:solidFill>
                  <a:schemeClr val="bg1"/>
                </a:solidFill>
              </a:rPr>
              <a:t>sumber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zat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pembangun</a:t>
            </a:r>
            <a:r>
              <a:rPr lang="en-US" sz="1200" dirty="0">
                <a:solidFill>
                  <a:schemeClr val="bg1"/>
                </a:solidFill>
              </a:rPr>
              <a:t>. </a:t>
            </a:r>
            <a:r>
              <a:rPr lang="en-US" sz="1200" dirty="0" err="1">
                <a:solidFill>
                  <a:schemeClr val="bg1"/>
                </a:solidFill>
              </a:rPr>
              <a:t>Pedoman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pemenuhan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nutrisi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dengan</a:t>
            </a:r>
            <a:r>
              <a:rPr lang="en-US" sz="1200" dirty="0">
                <a:solidFill>
                  <a:schemeClr val="bg1"/>
                </a:solidFill>
              </a:rPr>
              <a:t> menu </a:t>
            </a:r>
            <a:r>
              <a:rPr lang="en-US" sz="1200" dirty="0" err="1">
                <a:solidFill>
                  <a:schemeClr val="bg1"/>
                </a:solidFill>
              </a:rPr>
              <a:t>gizi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seimbang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adalah</a:t>
            </a:r>
            <a:r>
              <a:rPr lang="en-US" sz="1200" dirty="0">
                <a:solidFill>
                  <a:schemeClr val="bg1"/>
                </a:solidFill>
              </a:rPr>
              <a:t>: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200" dirty="0" err="1">
                <a:solidFill>
                  <a:schemeClr val="bg1"/>
                </a:solidFill>
              </a:rPr>
              <a:t>Mengkonsumsi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aneka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ragam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makanan</a:t>
            </a:r>
            <a:endParaRPr lang="en-US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200" dirty="0" err="1">
                <a:solidFill>
                  <a:schemeClr val="bg1"/>
                </a:solidFill>
              </a:rPr>
              <a:t>Mengkonsumsi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makanan</a:t>
            </a:r>
            <a:r>
              <a:rPr lang="en-US" sz="1200" dirty="0">
                <a:solidFill>
                  <a:schemeClr val="bg1"/>
                </a:solidFill>
              </a:rPr>
              <a:t> yang </a:t>
            </a:r>
            <a:r>
              <a:rPr lang="en-US" sz="1200" dirty="0" err="1">
                <a:solidFill>
                  <a:schemeClr val="bg1"/>
                </a:solidFill>
              </a:rPr>
              <a:t>memenuhi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kecukupan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energi</a:t>
            </a:r>
            <a:endParaRPr lang="en-US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200" dirty="0" err="1">
                <a:solidFill>
                  <a:schemeClr val="bg1"/>
                </a:solidFill>
              </a:rPr>
              <a:t>Batasi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konsumsi</a:t>
            </a:r>
            <a:r>
              <a:rPr lang="en-US" sz="1200" dirty="0">
                <a:solidFill>
                  <a:schemeClr val="bg1"/>
                </a:solidFill>
              </a:rPr>
              <a:t> lemak dan </a:t>
            </a:r>
            <a:r>
              <a:rPr lang="en-US" sz="1200" dirty="0" err="1">
                <a:solidFill>
                  <a:schemeClr val="bg1"/>
                </a:solidFill>
              </a:rPr>
              <a:t>minyak</a:t>
            </a:r>
            <a:endParaRPr lang="en-US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ID" sz="1200" dirty="0" err="1">
                <a:solidFill>
                  <a:schemeClr val="bg1"/>
                </a:solidFill>
              </a:rPr>
              <a:t>Gunakan</a:t>
            </a:r>
            <a:r>
              <a:rPr lang="en-ID" sz="1200" dirty="0">
                <a:solidFill>
                  <a:schemeClr val="bg1"/>
                </a:solidFill>
              </a:rPr>
              <a:t> garam </a:t>
            </a:r>
            <a:r>
              <a:rPr lang="en-ID" sz="1200" dirty="0" err="1">
                <a:solidFill>
                  <a:schemeClr val="bg1"/>
                </a:solidFill>
              </a:rPr>
              <a:t>beryodium</a:t>
            </a:r>
            <a:endParaRPr lang="en-ID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ID" sz="1200" dirty="0" err="1">
                <a:solidFill>
                  <a:schemeClr val="bg1"/>
                </a:solidFill>
              </a:rPr>
              <a:t>Konsumsi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makanan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bersumber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zat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besi</a:t>
            </a:r>
            <a:r>
              <a:rPr lang="en-ID" sz="1200" dirty="0">
                <a:solidFill>
                  <a:schemeClr val="bg1"/>
                </a:solidFill>
              </a:rPr>
              <a:t> (Fe) </a:t>
            </a:r>
            <a:r>
              <a:rPr lang="en-ID" sz="1200" dirty="0" err="1">
                <a:solidFill>
                  <a:schemeClr val="bg1"/>
                </a:solidFill>
              </a:rPr>
              <a:t>baik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untuk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ibu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hamil</a:t>
            </a:r>
            <a:r>
              <a:rPr lang="en-ID" sz="1200" dirty="0">
                <a:solidFill>
                  <a:schemeClr val="bg1"/>
                </a:solidFill>
              </a:rPr>
              <a:t> dan Wanita </a:t>
            </a:r>
            <a:r>
              <a:rPr lang="en-ID" sz="1200" dirty="0" err="1">
                <a:solidFill>
                  <a:schemeClr val="bg1"/>
                </a:solidFill>
              </a:rPr>
              <a:t>pubertas</a:t>
            </a:r>
            <a:endParaRPr lang="en-ID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ID" sz="1200" dirty="0" err="1">
                <a:solidFill>
                  <a:schemeClr val="bg1"/>
                </a:solidFill>
              </a:rPr>
              <a:t>Berikan</a:t>
            </a:r>
            <a:r>
              <a:rPr lang="en-ID" sz="1200" dirty="0">
                <a:solidFill>
                  <a:schemeClr val="bg1"/>
                </a:solidFill>
              </a:rPr>
              <a:t> ASI </a:t>
            </a:r>
            <a:r>
              <a:rPr lang="en-ID" sz="1200" dirty="0" err="1">
                <a:solidFill>
                  <a:schemeClr val="bg1"/>
                </a:solidFill>
              </a:rPr>
              <a:t>Eksklusif</a:t>
            </a:r>
            <a:endParaRPr lang="en-ID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ID" sz="1200" dirty="0" err="1">
                <a:solidFill>
                  <a:schemeClr val="bg1"/>
                </a:solidFill>
              </a:rPr>
              <a:t>Membiasakan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makan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pagi</a:t>
            </a:r>
            <a:r>
              <a:rPr lang="en-ID" sz="1200" dirty="0">
                <a:solidFill>
                  <a:schemeClr val="bg1"/>
                </a:solidFill>
              </a:rPr>
              <a:t> dan </a:t>
            </a:r>
            <a:r>
              <a:rPr lang="en-ID" sz="1200" dirty="0" err="1">
                <a:solidFill>
                  <a:schemeClr val="bg1"/>
                </a:solidFill>
              </a:rPr>
              <a:t>konsumsi</a:t>
            </a:r>
            <a:r>
              <a:rPr lang="en-ID" sz="1200" dirty="0">
                <a:solidFill>
                  <a:schemeClr val="bg1"/>
                </a:solidFill>
              </a:rPr>
              <a:t> air </a:t>
            </a:r>
            <a:r>
              <a:rPr lang="en-ID" sz="1200" dirty="0" err="1">
                <a:solidFill>
                  <a:schemeClr val="bg1"/>
                </a:solidFill>
              </a:rPr>
              <a:t>bersih</a:t>
            </a:r>
            <a:endParaRPr lang="en-ID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ID" sz="1200" dirty="0" err="1">
                <a:solidFill>
                  <a:schemeClr val="bg1"/>
                </a:solidFill>
              </a:rPr>
              <a:t>Melakukan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kegiatan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fisik</a:t>
            </a:r>
            <a:r>
              <a:rPr lang="en-ID" sz="1200" dirty="0">
                <a:solidFill>
                  <a:schemeClr val="bg1"/>
                </a:solidFill>
              </a:rPr>
              <a:t> dan </a:t>
            </a:r>
            <a:r>
              <a:rPr lang="en-ID" sz="1200" dirty="0" err="1">
                <a:solidFill>
                  <a:schemeClr val="bg1"/>
                </a:solidFill>
              </a:rPr>
              <a:t>olahraga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secara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teratur</a:t>
            </a:r>
            <a:endParaRPr lang="en-ID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ID" sz="1200" dirty="0" err="1">
                <a:solidFill>
                  <a:schemeClr val="bg1"/>
                </a:solidFill>
              </a:rPr>
              <a:t>Hindari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minuman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beralkohol</a:t>
            </a:r>
            <a:endParaRPr lang="en-ID" sz="1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ID" sz="1200" dirty="0" err="1">
                <a:solidFill>
                  <a:schemeClr val="bg1"/>
                </a:solidFill>
              </a:rPr>
              <a:t>Konsumsi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makanan</a:t>
            </a:r>
            <a:r>
              <a:rPr lang="en-ID" sz="1200" dirty="0">
                <a:solidFill>
                  <a:schemeClr val="bg1"/>
                </a:solidFill>
              </a:rPr>
              <a:t> yang </a:t>
            </a:r>
            <a:r>
              <a:rPr lang="en-ID" sz="1200" dirty="0" err="1">
                <a:solidFill>
                  <a:schemeClr val="bg1"/>
                </a:solidFill>
              </a:rPr>
              <a:t>aman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bagi</a:t>
            </a:r>
            <a:r>
              <a:rPr lang="en-ID" sz="1200" dirty="0">
                <a:solidFill>
                  <a:schemeClr val="bg1"/>
                </a:solidFill>
              </a:rPr>
              <a:t> Kesehatan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ID" sz="1200" dirty="0" err="1">
                <a:solidFill>
                  <a:schemeClr val="bg1"/>
                </a:solidFill>
              </a:rPr>
              <a:t>Selalu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perhatikan</a:t>
            </a:r>
            <a:r>
              <a:rPr lang="en-ID" sz="1200" dirty="0">
                <a:solidFill>
                  <a:schemeClr val="bg1"/>
                </a:solidFill>
              </a:rPr>
              <a:t> label pada </a:t>
            </a:r>
            <a:r>
              <a:rPr lang="en-ID" sz="1200" dirty="0" err="1">
                <a:solidFill>
                  <a:schemeClr val="bg1"/>
                </a:solidFill>
              </a:rPr>
              <a:t>makanan</a:t>
            </a:r>
            <a:r>
              <a:rPr lang="en-ID" sz="1200" dirty="0">
                <a:solidFill>
                  <a:schemeClr val="bg1"/>
                </a:solidFill>
              </a:rPr>
              <a:t> yang </a:t>
            </a:r>
            <a:r>
              <a:rPr lang="en-ID" sz="1200" dirty="0" err="1">
                <a:solidFill>
                  <a:schemeClr val="bg1"/>
                </a:solidFill>
              </a:rPr>
              <a:t>dikemas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6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1854-3F7E-F2B2-9674-9D39187F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575988"/>
            <a:ext cx="9905998" cy="147857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Masalah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berhubungan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pemenuhan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nutrisi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7CFB9-90C8-6B11-44DD-41809F225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1. </a:t>
            </a:r>
            <a:r>
              <a:rPr lang="en-US" sz="1400" dirty="0" err="1">
                <a:solidFill>
                  <a:schemeClr val="bg1"/>
                </a:solidFill>
              </a:rPr>
              <a:t>kurang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kebutuhan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tubuh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karena</a:t>
            </a:r>
            <a:r>
              <a:rPr lang="en-US" sz="1400" dirty="0">
                <a:solidFill>
                  <a:schemeClr val="bg1"/>
                </a:solidFill>
              </a:rPr>
              <a:t> intake yang </a:t>
            </a:r>
            <a:r>
              <a:rPr lang="en-US" sz="1400" dirty="0" err="1">
                <a:solidFill>
                  <a:schemeClr val="bg1"/>
                </a:solidFill>
              </a:rPr>
              <a:t>kurang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karena</a:t>
            </a:r>
            <a:r>
              <a:rPr lang="en-US" sz="1400" dirty="0">
                <a:solidFill>
                  <a:schemeClr val="bg1"/>
                </a:solidFill>
              </a:rPr>
              <a:t>:</a:t>
            </a:r>
          </a:p>
          <a:p>
            <a:pPr marL="265113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a. </a:t>
            </a:r>
            <a:r>
              <a:rPr lang="en-US" sz="1400" dirty="0" err="1">
                <a:solidFill>
                  <a:schemeClr val="bg1"/>
                </a:solidFill>
              </a:rPr>
              <a:t>gangguan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pencernaan</a:t>
            </a:r>
            <a:r>
              <a:rPr lang="en-US" sz="1400" dirty="0">
                <a:solidFill>
                  <a:schemeClr val="bg1"/>
                </a:solidFill>
              </a:rPr>
              <a:t>: </a:t>
            </a:r>
            <a:r>
              <a:rPr lang="en-US" sz="1400" dirty="0" err="1">
                <a:solidFill>
                  <a:schemeClr val="bg1"/>
                </a:solidFill>
              </a:rPr>
              <a:t>anoreksia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nousea</a:t>
            </a:r>
            <a:r>
              <a:rPr lang="en-US" sz="1400" dirty="0">
                <a:solidFill>
                  <a:schemeClr val="bg1"/>
                </a:solidFill>
              </a:rPr>
              <a:t>, vomitus, hyperemesis gravidarum.</a:t>
            </a:r>
          </a:p>
          <a:p>
            <a:pPr marL="265113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b. </a:t>
            </a:r>
            <a:r>
              <a:rPr lang="en-US" sz="1400" dirty="0" err="1">
                <a:solidFill>
                  <a:schemeClr val="bg1"/>
                </a:solidFill>
              </a:rPr>
              <a:t>ketidakmampuan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absorbsi</a:t>
            </a:r>
            <a:endParaRPr lang="en-US" sz="1400" dirty="0">
              <a:solidFill>
                <a:schemeClr val="bg1"/>
              </a:solidFill>
            </a:endParaRPr>
          </a:p>
          <a:p>
            <a:pPr marL="265113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c. </a:t>
            </a:r>
            <a:r>
              <a:rPr lang="en-US" sz="1400" dirty="0" err="1">
                <a:solidFill>
                  <a:schemeClr val="bg1"/>
                </a:solidFill>
              </a:rPr>
              <a:t>sulit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mendapatkan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makanan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akibat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sulitnya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transportasi</a:t>
            </a:r>
            <a:r>
              <a:rPr lang="en-US" sz="1400" dirty="0">
                <a:solidFill>
                  <a:schemeClr val="bg1"/>
                </a:solidFill>
              </a:rPr>
              <a:t> dan </a:t>
            </a:r>
            <a:r>
              <a:rPr lang="en-US" sz="1400" dirty="0" err="1">
                <a:solidFill>
                  <a:schemeClr val="bg1"/>
                </a:solidFill>
              </a:rPr>
              <a:t>masalah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ekonomi</a:t>
            </a:r>
            <a:endParaRPr lang="en-US" sz="1400" dirty="0">
              <a:solidFill>
                <a:schemeClr val="bg1"/>
              </a:solidFill>
            </a:endParaRPr>
          </a:p>
          <a:p>
            <a:pPr marL="265113" indent="-265113">
              <a:buNone/>
            </a:pPr>
            <a:r>
              <a:rPr lang="en-US" sz="1400" dirty="0">
                <a:solidFill>
                  <a:schemeClr val="bg1"/>
                </a:solidFill>
              </a:rPr>
              <a:t>2. </a:t>
            </a:r>
            <a:r>
              <a:rPr lang="en-US" sz="1400" dirty="0" err="1">
                <a:solidFill>
                  <a:schemeClr val="bg1"/>
                </a:solidFill>
              </a:rPr>
              <a:t>Kelebihan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kebutuhan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tubuh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karena</a:t>
            </a:r>
            <a:r>
              <a:rPr lang="en-US" sz="1400" dirty="0">
                <a:solidFill>
                  <a:schemeClr val="bg1"/>
                </a:solidFill>
              </a:rPr>
              <a:t> intake yang </a:t>
            </a:r>
            <a:r>
              <a:rPr lang="en-US" sz="1400" dirty="0" err="1">
                <a:solidFill>
                  <a:schemeClr val="bg1"/>
                </a:solidFill>
              </a:rPr>
              <a:t>berlebihan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276225">
              <a:buAutoNum type="alphaLcPeriod"/>
            </a:pPr>
            <a:r>
              <a:rPr lang="en-US" sz="1400" dirty="0" err="1">
                <a:solidFill>
                  <a:schemeClr val="bg1"/>
                </a:solidFill>
              </a:rPr>
              <a:t>Obesitas</a:t>
            </a:r>
            <a:r>
              <a:rPr lang="en-US" sz="1400" dirty="0">
                <a:solidFill>
                  <a:schemeClr val="bg1"/>
                </a:solidFill>
              </a:rPr>
              <a:t> (</a:t>
            </a:r>
            <a:r>
              <a:rPr lang="en-US" sz="1400" dirty="0" err="1">
                <a:solidFill>
                  <a:schemeClr val="bg1"/>
                </a:solidFill>
              </a:rPr>
              <a:t>kelebihan</a:t>
            </a:r>
            <a:r>
              <a:rPr lang="en-US" sz="1400" dirty="0">
                <a:solidFill>
                  <a:schemeClr val="bg1"/>
                </a:solidFill>
              </a:rPr>
              <a:t> 20% </a:t>
            </a:r>
            <a:r>
              <a:rPr lang="en-US" sz="1400" dirty="0" err="1">
                <a:solidFill>
                  <a:schemeClr val="bg1"/>
                </a:solidFill>
              </a:rPr>
              <a:t>dari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berat</a:t>
            </a:r>
            <a:r>
              <a:rPr lang="en-US" sz="1400" dirty="0">
                <a:solidFill>
                  <a:schemeClr val="bg1"/>
                </a:solidFill>
              </a:rPr>
              <a:t> badan normal)</a:t>
            </a:r>
          </a:p>
          <a:p>
            <a:pPr marL="457200" indent="-276225">
              <a:buAutoNum type="alphaLcPeriod"/>
            </a:pPr>
            <a:r>
              <a:rPr lang="en-US" sz="1400" dirty="0">
                <a:solidFill>
                  <a:schemeClr val="bg1"/>
                </a:solidFill>
              </a:rPr>
              <a:t>Over weight (</a:t>
            </a:r>
            <a:r>
              <a:rPr lang="en-US" sz="1400" dirty="0" err="1">
                <a:solidFill>
                  <a:schemeClr val="bg1"/>
                </a:solidFill>
              </a:rPr>
              <a:t>kelebihan</a:t>
            </a:r>
            <a:r>
              <a:rPr lang="en-US" sz="1400" dirty="0">
                <a:solidFill>
                  <a:schemeClr val="bg1"/>
                </a:solidFill>
              </a:rPr>
              <a:t> 10% </a:t>
            </a:r>
            <a:r>
              <a:rPr lang="en-US" sz="1400" dirty="0" err="1">
                <a:solidFill>
                  <a:schemeClr val="bg1"/>
                </a:solidFill>
              </a:rPr>
              <a:t>dari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berat</a:t>
            </a:r>
            <a:r>
              <a:rPr lang="en-US" sz="1400" dirty="0">
                <a:solidFill>
                  <a:schemeClr val="bg1"/>
                </a:solidFill>
              </a:rPr>
              <a:t> badan normal)</a:t>
            </a:r>
          </a:p>
          <a:p>
            <a:pPr marL="0" indent="0">
              <a:buNone/>
            </a:pPr>
            <a:endParaRPr lang="en-ID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9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0B7F4-B1D5-9F54-76DE-5165A6010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Tindakan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mengatasi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masalah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pemenuhan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nutrisi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2FA1C-1458-FCC6-9D19-C209E209D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1. </a:t>
            </a:r>
            <a:r>
              <a:rPr lang="en-US" sz="1400" dirty="0" err="1">
                <a:solidFill>
                  <a:schemeClr val="bg1"/>
                </a:solidFill>
              </a:rPr>
              <a:t>konseling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nutrisi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2. </a:t>
            </a:r>
            <a:r>
              <a:rPr lang="en-US" sz="1400" dirty="0" err="1">
                <a:solidFill>
                  <a:schemeClr val="bg1"/>
                </a:solidFill>
              </a:rPr>
              <a:t>ajarkan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tentang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pemberian</a:t>
            </a:r>
            <a:r>
              <a:rPr lang="en-US" sz="1400" dirty="0">
                <a:solidFill>
                  <a:schemeClr val="bg1"/>
                </a:solidFill>
              </a:rPr>
              <a:t> diet </a:t>
            </a:r>
            <a:r>
              <a:rPr lang="en-US" sz="1400" dirty="0" err="1">
                <a:solidFill>
                  <a:schemeClr val="bg1"/>
                </a:solidFill>
              </a:rPr>
              <a:t>khusus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3. </a:t>
            </a:r>
            <a:r>
              <a:rPr lang="en-US" sz="1400" dirty="0" err="1">
                <a:solidFill>
                  <a:schemeClr val="bg1"/>
                </a:solidFill>
              </a:rPr>
              <a:t>berikan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makanan</a:t>
            </a:r>
            <a:r>
              <a:rPr lang="en-US" sz="1400" dirty="0">
                <a:solidFill>
                  <a:schemeClr val="bg1"/>
                </a:solidFill>
              </a:rPr>
              <a:t> &amp; </a:t>
            </a:r>
            <a:r>
              <a:rPr lang="en-US" sz="1400" dirty="0" err="1">
                <a:solidFill>
                  <a:schemeClr val="bg1"/>
                </a:solidFill>
              </a:rPr>
              <a:t>minuman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sesuai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diit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4. </a:t>
            </a:r>
            <a:r>
              <a:rPr lang="en-US" sz="1400" dirty="0" err="1">
                <a:solidFill>
                  <a:schemeClr val="bg1"/>
                </a:solidFill>
              </a:rPr>
              <a:t>berikan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melalui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selang</a:t>
            </a:r>
            <a:r>
              <a:rPr lang="en-US" sz="1400" dirty="0">
                <a:solidFill>
                  <a:schemeClr val="bg1"/>
                </a:solidFill>
              </a:rPr>
              <a:t> nasogastric </a:t>
            </a:r>
            <a:r>
              <a:rPr lang="en-US" sz="1400" dirty="0" err="1">
                <a:solidFill>
                  <a:schemeClr val="bg1"/>
                </a:solidFill>
              </a:rPr>
              <a:t>jika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secara</a:t>
            </a:r>
            <a:r>
              <a:rPr lang="en-US" sz="1400" dirty="0">
                <a:solidFill>
                  <a:schemeClr val="bg1"/>
                </a:solidFill>
              </a:rPr>
              <a:t> oral </a:t>
            </a:r>
            <a:r>
              <a:rPr lang="en-US" sz="1400" dirty="0" err="1">
                <a:solidFill>
                  <a:schemeClr val="bg1"/>
                </a:solidFill>
              </a:rPr>
              <a:t>tidak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memungkinkan</a:t>
            </a:r>
            <a:endParaRPr lang="en-ID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3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C1A26-D0C0-7E19-2AA7-690A9E28B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Prosedur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pemasangan</a:t>
            </a:r>
            <a:r>
              <a:rPr lang="en-US" dirty="0">
                <a:solidFill>
                  <a:schemeClr val="bg1"/>
                </a:solidFill>
              </a:rPr>
              <a:t> nasogastric tube (</a:t>
            </a:r>
            <a:r>
              <a:rPr lang="en-US" dirty="0" err="1">
                <a:solidFill>
                  <a:schemeClr val="bg1"/>
                </a:solidFill>
              </a:rPr>
              <a:t>ngt</a:t>
            </a:r>
            <a:r>
              <a:rPr lang="en-US" dirty="0">
                <a:solidFill>
                  <a:schemeClr val="bg1"/>
                </a:solidFill>
              </a:rPr>
              <a:t>) 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sonde </a:t>
            </a:r>
            <a:r>
              <a:rPr lang="en-US" dirty="0" err="1">
                <a:solidFill>
                  <a:schemeClr val="bg1"/>
                </a:solidFill>
              </a:rPr>
              <a:t>lambung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9CBB7-ADD8-FBB8-FCD8-5C7E10110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err="1">
                <a:solidFill>
                  <a:schemeClr val="bg1"/>
                </a:solidFill>
              </a:rPr>
              <a:t>Pengertian</a:t>
            </a:r>
            <a:r>
              <a:rPr lang="en-US" sz="1400" dirty="0">
                <a:solidFill>
                  <a:schemeClr val="bg1"/>
                </a:solidFill>
              </a:rPr>
              <a:t> : </a:t>
            </a:r>
            <a:r>
              <a:rPr lang="en-US" sz="1400" dirty="0" err="1">
                <a:solidFill>
                  <a:schemeClr val="bg1"/>
                </a:solidFill>
              </a:rPr>
              <a:t>memasukkan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makanan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cair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dalam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lambung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menggunakan</a:t>
            </a:r>
            <a:r>
              <a:rPr lang="en-US" sz="1400" dirty="0">
                <a:solidFill>
                  <a:schemeClr val="bg1"/>
                </a:solidFill>
              </a:rPr>
              <a:t> sonde </a:t>
            </a:r>
            <a:r>
              <a:rPr lang="en-US" sz="1400" dirty="0" err="1">
                <a:solidFill>
                  <a:schemeClr val="bg1"/>
                </a:solidFill>
              </a:rPr>
              <a:t>lambung</a:t>
            </a:r>
            <a:r>
              <a:rPr lang="en-US" sz="1400" dirty="0">
                <a:solidFill>
                  <a:schemeClr val="bg1"/>
                </a:solidFill>
              </a:rPr>
              <a:t> yang </a:t>
            </a:r>
            <a:r>
              <a:rPr lang="en-US" sz="1400" dirty="0" err="1">
                <a:solidFill>
                  <a:schemeClr val="bg1"/>
                </a:solidFill>
              </a:rPr>
              <a:t>dipasang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melalui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hidung</a:t>
            </a:r>
            <a:r>
              <a:rPr lang="en-US" sz="1400" dirty="0">
                <a:solidFill>
                  <a:schemeClr val="bg1"/>
                </a:solidFill>
              </a:rPr>
              <a:t>/</a:t>
            </a:r>
            <a:r>
              <a:rPr lang="en-US" sz="1400" dirty="0" err="1">
                <a:solidFill>
                  <a:schemeClr val="bg1"/>
                </a:solidFill>
              </a:rPr>
              <a:t>mulut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400" dirty="0" err="1">
                <a:solidFill>
                  <a:schemeClr val="bg1"/>
                </a:solidFill>
              </a:rPr>
              <a:t>Tujuan</a:t>
            </a:r>
            <a:r>
              <a:rPr lang="en-US" sz="1400" dirty="0">
                <a:solidFill>
                  <a:schemeClr val="bg1"/>
                </a:solidFill>
              </a:rPr>
              <a:t> :</a:t>
            </a:r>
          </a:p>
          <a:p>
            <a:pPr marL="457200" indent="-457200"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Memberikan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makanan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kepada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pasien</a:t>
            </a:r>
            <a:r>
              <a:rPr lang="en-US" sz="1400" dirty="0">
                <a:solidFill>
                  <a:schemeClr val="bg1"/>
                </a:solidFill>
              </a:rPr>
              <a:t> yang </a:t>
            </a:r>
            <a:r>
              <a:rPr lang="en-US" sz="1400" dirty="0" err="1">
                <a:solidFill>
                  <a:schemeClr val="bg1"/>
                </a:solidFill>
              </a:rPr>
              <a:t>tidak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dapat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secara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langsung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Mencegah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terjadinya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atropi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lambung</a:t>
            </a:r>
            <a:r>
              <a:rPr lang="en-US" sz="1400" dirty="0">
                <a:solidFill>
                  <a:schemeClr val="bg1"/>
                </a:solidFill>
              </a:rPr>
              <a:t> pada </a:t>
            </a:r>
            <a:r>
              <a:rPr lang="en-US" sz="1400" dirty="0" err="1">
                <a:solidFill>
                  <a:schemeClr val="bg1"/>
                </a:solidFill>
              </a:rPr>
              <a:t>pasien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tidak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sadar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Untuk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mengeluarkan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darah</a:t>
            </a:r>
            <a:r>
              <a:rPr lang="en-US" sz="1400" dirty="0">
                <a:solidFill>
                  <a:schemeClr val="bg1"/>
                </a:solidFill>
              </a:rPr>
              <a:t> pada </a:t>
            </a:r>
            <a:r>
              <a:rPr lang="en-US" sz="1400" dirty="0" err="1">
                <a:solidFill>
                  <a:schemeClr val="bg1"/>
                </a:solidFill>
              </a:rPr>
              <a:t>pasien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haematomesis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 err="1">
                <a:solidFill>
                  <a:schemeClr val="bg1"/>
                </a:solidFill>
              </a:rPr>
              <a:t>Indikasi</a:t>
            </a:r>
            <a:r>
              <a:rPr lang="en-US" sz="1400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Pada </a:t>
            </a:r>
            <a:r>
              <a:rPr lang="en-US" sz="1400" dirty="0" err="1">
                <a:solidFill>
                  <a:schemeClr val="bg1"/>
                </a:solidFill>
              </a:rPr>
              <a:t>klien</a:t>
            </a:r>
            <a:r>
              <a:rPr lang="en-US" sz="1400" dirty="0">
                <a:solidFill>
                  <a:schemeClr val="bg1"/>
                </a:solidFill>
              </a:rPr>
              <a:t> yang </a:t>
            </a:r>
            <a:r>
              <a:rPr lang="en-US" sz="1400" dirty="0" err="1">
                <a:solidFill>
                  <a:schemeClr val="bg1"/>
                </a:solidFill>
              </a:rPr>
              <a:t>tidak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dapat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makan</a:t>
            </a:r>
            <a:r>
              <a:rPr lang="en-US" sz="1400" dirty="0">
                <a:solidFill>
                  <a:schemeClr val="bg1"/>
                </a:solidFill>
              </a:rPr>
              <a:t>/</a:t>
            </a:r>
            <a:r>
              <a:rPr lang="en-US" sz="1400" dirty="0" err="1">
                <a:solidFill>
                  <a:schemeClr val="bg1"/>
                </a:solidFill>
              </a:rPr>
              <a:t>menelan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tidak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sadar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dengan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penyakit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atau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operasi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mulut</a:t>
            </a:r>
            <a:r>
              <a:rPr lang="en-US" sz="1400" dirty="0">
                <a:solidFill>
                  <a:schemeClr val="bg1"/>
                </a:solidFill>
              </a:rPr>
              <a:t>, fraktur </a:t>
            </a:r>
            <a:r>
              <a:rPr lang="en-US" sz="1400" dirty="0" err="1">
                <a:solidFill>
                  <a:schemeClr val="bg1"/>
                </a:solidFill>
              </a:rPr>
              <a:t>rahang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paralisis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tenggorokan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bayi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dengan</a:t>
            </a:r>
            <a:r>
              <a:rPr lang="en-US" sz="1400" dirty="0">
                <a:solidFill>
                  <a:schemeClr val="bg1"/>
                </a:solidFill>
              </a:rPr>
              <a:t> BBLR.</a:t>
            </a:r>
            <a:endParaRPr lang="en-ID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0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CB608-A44D-C889-1BB3-D94C3BAAC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699441"/>
            <a:ext cx="9905999" cy="545911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</a:rPr>
              <a:t>Persiapan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alat</a:t>
            </a:r>
            <a:r>
              <a:rPr lang="en-US" sz="1400" dirty="0">
                <a:solidFill>
                  <a:schemeClr val="bg1"/>
                </a:solidFill>
              </a:rPr>
              <a:t>: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Selang</a:t>
            </a:r>
            <a:r>
              <a:rPr lang="en-US" sz="1400" dirty="0">
                <a:solidFill>
                  <a:schemeClr val="bg1"/>
                </a:solidFill>
              </a:rPr>
              <a:t> nasogastric, </a:t>
            </a:r>
            <a:r>
              <a:rPr lang="en-US" sz="1400" dirty="0" err="1">
                <a:solidFill>
                  <a:schemeClr val="bg1"/>
                </a:solidFill>
              </a:rPr>
              <a:t>berdiameter</a:t>
            </a:r>
            <a:r>
              <a:rPr lang="en-US" sz="1400" dirty="0">
                <a:solidFill>
                  <a:schemeClr val="bg1"/>
                </a:solidFill>
              </a:rPr>
              <a:t> 16-18 Fr </a:t>
            </a:r>
            <a:r>
              <a:rPr lang="en-US" sz="1400" dirty="0" err="1">
                <a:solidFill>
                  <a:schemeClr val="bg1"/>
                </a:solidFill>
              </a:rPr>
              <a:t>untuk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dewasa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anak-anak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ukuran</a:t>
            </a:r>
            <a:r>
              <a:rPr lang="en-US" sz="1400" dirty="0">
                <a:solidFill>
                  <a:schemeClr val="bg1"/>
                </a:solidFill>
              </a:rPr>
              <a:t> 12-14 Fr, </a:t>
            </a:r>
            <a:r>
              <a:rPr lang="en-US" sz="1400" dirty="0" err="1">
                <a:solidFill>
                  <a:schemeClr val="bg1"/>
                </a:solidFill>
              </a:rPr>
              <a:t>bayi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ukuran</a:t>
            </a:r>
            <a:r>
              <a:rPr lang="en-US" sz="1400" dirty="0">
                <a:solidFill>
                  <a:schemeClr val="bg1"/>
                </a:solidFill>
              </a:rPr>
              <a:t> 6 Fr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Spuit</a:t>
            </a:r>
            <a:r>
              <a:rPr lang="en-US" sz="1400" dirty="0">
                <a:solidFill>
                  <a:schemeClr val="bg1"/>
                </a:solidFill>
              </a:rPr>
              <a:t> 60 cc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Stetoskop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Handscoon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Kain alas (</a:t>
            </a:r>
            <a:r>
              <a:rPr lang="en-US" sz="1400" dirty="0" err="1">
                <a:solidFill>
                  <a:schemeClr val="bg1"/>
                </a:solidFill>
              </a:rPr>
              <a:t>serbet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Bengkok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Baskom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kecil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Plester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Gunting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Klem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Tonge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spatel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Makanan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cair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sesuai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kebutuhan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Air </a:t>
            </a:r>
            <a:r>
              <a:rPr lang="en-US" sz="1400" dirty="0" err="1">
                <a:solidFill>
                  <a:schemeClr val="bg1"/>
                </a:solidFill>
              </a:rPr>
              <a:t>minum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Obat</a:t>
            </a:r>
            <a:r>
              <a:rPr lang="en-US" sz="1400" dirty="0">
                <a:solidFill>
                  <a:schemeClr val="bg1"/>
                </a:solidFill>
              </a:rPr>
              <a:t> yang </a:t>
            </a:r>
            <a:r>
              <a:rPr lang="en-US" sz="1400" dirty="0" err="1">
                <a:solidFill>
                  <a:schemeClr val="bg1"/>
                </a:solidFill>
              </a:rPr>
              <a:t>dihaluskan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Senter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563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B0DD0-E0E2-8E38-88FE-26138E6B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593328"/>
            <a:ext cx="9905998" cy="147857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Langkah-</a:t>
            </a:r>
            <a:r>
              <a:rPr lang="en-US" dirty="0" err="1">
                <a:solidFill>
                  <a:schemeClr val="bg1"/>
                </a:solidFill>
              </a:rPr>
              <a:t>langkah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pemberian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menggunakan</a:t>
            </a:r>
            <a:r>
              <a:rPr lang="en-US" dirty="0">
                <a:solidFill>
                  <a:schemeClr val="bg1"/>
                </a:solidFill>
              </a:rPr>
              <a:t> NASOGASTRIK TUBE (NGT)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F45D8-0343-7594-AA6F-56404B4C0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153794"/>
            <a:ext cx="9905999" cy="3541714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1200" dirty="0" err="1">
                <a:solidFill>
                  <a:schemeClr val="bg1"/>
                </a:solidFill>
              </a:rPr>
              <a:t>Kaji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klien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untuk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mengetahui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adanya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alergi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makanan</a:t>
            </a:r>
            <a:endParaRPr lang="en-US" sz="12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1200" dirty="0" err="1">
                <a:solidFill>
                  <a:schemeClr val="bg1"/>
                </a:solidFill>
              </a:rPr>
              <a:t>Auskultasi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bising</a:t>
            </a:r>
            <a:r>
              <a:rPr lang="en-US" sz="1200" dirty="0">
                <a:solidFill>
                  <a:schemeClr val="bg1"/>
                </a:solidFill>
              </a:rPr>
              <a:t> usus</a:t>
            </a:r>
          </a:p>
          <a:p>
            <a:pPr marL="457200" indent="-457200">
              <a:buAutoNum type="arabicPeriod"/>
            </a:pPr>
            <a:r>
              <a:rPr lang="en-US" sz="1200" dirty="0" err="1">
                <a:solidFill>
                  <a:schemeClr val="bg1"/>
                </a:solidFill>
              </a:rPr>
              <a:t>Pastikan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makanan</a:t>
            </a:r>
            <a:r>
              <a:rPr lang="en-US" sz="1200" dirty="0">
                <a:solidFill>
                  <a:schemeClr val="bg1"/>
                </a:solidFill>
              </a:rPr>
              <a:t> yang </a:t>
            </a:r>
            <a:r>
              <a:rPr lang="en-US" sz="1200" dirty="0" err="1">
                <a:solidFill>
                  <a:schemeClr val="bg1"/>
                </a:solidFill>
              </a:rPr>
              <a:t>diberikan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sudah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terprogram</a:t>
            </a:r>
            <a:r>
              <a:rPr lang="en-US" sz="1200" dirty="0">
                <a:solidFill>
                  <a:schemeClr val="bg1"/>
                </a:solidFill>
              </a:rPr>
              <a:t>, </a:t>
            </a:r>
            <a:r>
              <a:rPr lang="en-US" sz="1200" dirty="0" err="1">
                <a:solidFill>
                  <a:schemeClr val="bg1"/>
                </a:solidFill>
              </a:rPr>
              <a:t>untuk</a:t>
            </a:r>
            <a:r>
              <a:rPr lang="en-US" sz="1200" dirty="0">
                <a:solidFill>
                  <a:schemeClr val="bg1"/>
                </a:solidFill>
              </a:rPr>
              <a:t> formula, </a:t>
            </a:r>
            <a:r>
              <a:rPr lang="en-US" sz="1200" dirty="0" err="1">
                <a:solidFill>
                  <a:schemeClr val="bg1"/>
                </a:solidFill>
              </a:rPr>
              <a:t>kecepatan</a:t>
            </a:r>
            <a:r>
              <a:rPr lang="en-US" sz="1200" dirty="0">
                <a:solidFill>
                  <a:schemeClr val="bg1"/>
                </a:solidFill>
              </a:rPr>
              <a:t>, dan </a:t>
            </a:r>
            <a:r>
              <a:rPr lang="en-US" sz="1200" dirty="0" err="1">
                <a:solidFill>
                  <a:schemeClr val="bg1"/>
                </a:solidFill>
              </a:rPr>
              <a:t>frekuensi</a:t>
            </a:r>
            <a:endParaRPr lang="en-US" sz="12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1200" dirty="0" err="1">
                <a:solidFill>
                  <a:schemeClr val="bg1"/>
                </a:solidFill>
              </a:rPr>
              <a:t>Posisikan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klien</a:t>
            </a:r>
            <a:r>
              <a:rPr lang="en-US" sz="1200" dirty="0">
                <a:solidFill>
                  <a:schemeClr val="bg1"/>
                </a:solidFill>
              </a:rPr>
              <a:t> fowler </a:t>
            </a:r>
            <a:r>
              <a:rPr lang="en-US" sz="1200" dirty="0" err="1">
                <a:solidFill>
                  <a:schemeClr val="bg1"/>
                </a:solidFill>
              </a:rPr>
              <a:t>atau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tinggikan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kepala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tempat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tidur</a:t>
            </a:r>
            <a:r>
              <a:rPr lang="en-US" sz="1200" dirty="0">
                <a:solidFill>
                  <a:schemeClr val="bg1"/>
                </a:solidFill>
              </a:rPr>
              <a:t> 30 </a:t>
            </a:r>
            <a:r>
              <a:rPr lang="en-US" sz="1200" dirty="0" err="1">
                <a:solidFill>
                  <a:schemeClr val="bg1"/>
                </a:solidFill>
              </a:rPr>
              <a:t>derajat</a:t>
            </a:r>
            <a:endParaRPr lang="en-US" sz="12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1200" dirty="0" err="1">
                <a:solidFill>
                  <a:schemeClr val="bg1"/>
                </a:solidFill>
              </a:rPr>
              <a:t>Periksa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residu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lambung</a:t>
            </a:r>
            <a:r>
              <a:rPr lang="en-ID" sz="1200" dirty="0">
                <a:solidFill>
                  <a:schemeClr val="bg1"/>
                </a:solidFill>
              </a:rPr>
              <a:t>, </a:t>
            </a:r>
            <a:r>
              <a:rPr lang="en-ID" sz="1200" dirty="0" err="1">
                <a:solidFill>
                  <a:schemeClr val="bg1"/>
                </a:solidFill>
              </a:rPr>
              <a:t>dengan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cara</a:t>
            </a:r>
            <a:r>
              <a:rPr lang="en-ID" sz="1200" dirty="0">
                <a:solidFill>
                  <a:schemeClr val="bg1"/>
                </a:solidFill>
              </a:rPr>
              <a:t>: </a:t>
            </a:r>
          </a:p>
          <a:p>
            <a:pPr indent="217488">
              <a:buFontTx/>
              <a:buChar char="-"/>
            </a:pPr>
            <a:r>
              <a:rPr lang="en-ID" sz="1200" dirty="0" err="1">
                <a:solidFill>
                  <a:schemeClr val="bg1"/>
                </a:solidFill>
              </a:rPr>
              <a:t>sambungkan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spuit</a:t>
            </a:r>
            <a:r>
              <a:rPr lang="en-ID" sz="1200" dirty="0">
                <a:solidFill>
                  <a:schemeClr val="bg1"/>
                </a:solidFill>
              </a:rPr>
              <a:t> pada </a:t>
            </a:r>
            <a:r>
              <a:rPr lang="en-ID" sz="1200" dirty="0" err="1">
                <a:solidFill>
                  <a:schemeClr val="bg1"/>
                </a:solidFill>
              </a:rPr>
              <a:t>ujung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selang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makan</a:t>
            </a:r>
            <a:r>
              <a:rPr lang="en-ID" sz="1200" dirty="0">
                <a:solidFill>
                  <a:schemeClr val="bg1"/>
                </a:solidFill>
              </a:rPr>
              <a:t> dan </a:t>
            </a:r>
            <a:r>
              <a:rPr lang="en-ID" sz="1200" dirty="0" err="1">
                <a:solidFill>
                  <a:schemeClr val="bg1"/>
                </a:solidFill>
              </a:rPr>
              <a:t>isap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lambung</a:t>
            </a:r>
            <a:r>
              <a:rPr lang="en-ID" sz="1200" dirty="0">
                <a:solidFill>
                  <a:schemeClr val="bg1"/>
                </a:solidFill>
              </a:rPr>
              <a:t>. </a:t>
            </a:r>
          </a:p>
          <a:p>
            <a:pPr indent="217488">
              <a:buFontTx/>
              <a:buChar char="-"/>
            </a:pPr>
            <a:r>
              <a:rPr lang="en-ID" sz="1200" dirty="0" err="1">
                <a:solidFill>
                  <a:schemeClr val="bg1"/>
                </a:solidFill>
              </a:rPr>
              <a:t>Kembalikan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isi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aspirat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ke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lambung</a:t>
            </a:r>
            <a:r>
              <a:rPr lang="en-ID" sz="1200" dirty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AutoNum type="arabicPeriod" startAt="6"/>
            </a:pPr>
            <a:r>
              <a:rPr lang="en-ID" sz="1200" dirty="0" err="1">
                <a:solidFill>
                  <a:schemeClr val="bg1"/>
                </a:solidFill>
              </a:rPr>
              <a:t>Bila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residu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kurang</a:t>
            </a:r>
            <a:r>
              <a:rPr lang="en-ID" sz="1200" dirty="0">
                <a:solidFill>
                  <a:schemeClr val="bg1"/>
                </a:solidFill>
              </a:rPr>
              <a:t> 100 ml, </a:t>
            </a:r>
            <a:r>
              <a:rPr lang="en-ID" sz="1200" dirty="0" err="1">
                <a:solidFill>
                  <a:schemeClr val="bg1"/>
                </a:solidFill>
              </a:rPr>
              <a:t>bilas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selang</a:t>
            </a:r>
            <a:r>
              <a:rPr lang="en-ID" sz="1200" dirty="0">
                <a:solidFill>
                  <a:schemeClr val="bg1"/>
                </a:solidFill>
              </a:rPr>
              <a:t> </a:t>
            </a:r>
            <a:r>
              <a:rPr lang="en-ID" sz="1200" dirty="0" err="1">
                <a:solidFill>
                  <a:schemeClr val="bg1"/>
                </a:solidFill>
              </a:rPr>
              <a:t>dengan</a:t>
            </a:r>
            <a:r>
              <a:rPr lang="en-ID" sz="1200" dirty="0">
                <a:solidFill>
                  <a:schemeClr val="bg1"/>
                </a:solidFill>
              </a:rPr>
              <a:t> air 30 ml</a:t>
            </a:r>
          </a:p>
          <a:p>
            <a:pPr marL="0" indent="0">
              <a:buNone/>
            </a:pP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34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A29EB-A3F8-56BF-F561-B158D6473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984" y="1228761"/>
            <a:ext cx="9905999" cy="3541714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AutoNum type="arabicPeriod" startAt="6"/>
            </a:pPr>
            <a:r>
              <a:rPr lang="en-ID" sz="2400" dirty="0" err="1">
                <a:solidFill>
                  <a:schemeClr val="bg1"/>
                </a:solidFill>
              </a:rPr>
              <a:t>Periksa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tanggal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kadaluarsa</a:t>
            </a:r>
            <a:r>
              <a:rPr lang="en-ID" sz="2400" dirty="0">
                <a:solidFill>
                  <a:schemeClr val="bg1"/>
                </a:solidFill>
              </a:rPr>
              <a:t> pada formula. </a:t>
            </a:r>
            <a:r>
              <a:rPr lang="en-ID" sz="2400" dirty="0" err="1">
                <a:solidFill>
                  <a:schemeClr val="bg1"/>
                </a:solidFill>
              </a:rPr>
              <a:t>Sediakan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dalam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suhu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ruangan</a:t>
            </a:r>
            <a:r>
              <a:rPr lang="en-ID" sz="2400" dirty="0">
                <a:solidFill>
                  <a:schemeClr val="bg1"/>
                </a:solidFill>
              </a:rPr>
              <a:t>. </a:t>
            </a:r>
            <a:r>
              <a:rPr lang="en-ID" sz="2400" dirty="0" err="1">
                <a:solidFill>
                  <a:schemeClr val="bg1"/>
                </a:solidFill>
              </a:rPr>
              <a:t>Sambungkan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 dan </a:t>
            </a:r>
            <a:r>
              <a:rPr lang="en-ID" sz="2400" dirty="0" err="1">
                <a:solidFill>
                  <a:schemeClr val="bg1"/>
                </a:solidFill>
              </a:rPr>
              <a:t>kantung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</a:p>
          <a:p>
            <a:pPr marL="457200" indent="-457200">
              <a:buAutoNum type="arabicPeriod" startAt="6"/>
            </a:pPr>
            <a:r>
              <a:rPr lang="en-ID" sz="2400" dirty="0">
                <a:solidFill>
                  <a:schemeClr val="bg1"/>
                </a:solidFill>
              </a:rPr>
              <a:t>Isi </a:t>
            </a:r>
            <a:r>
              <a:rPr lang="en-ID" sz="2400" dirty="0" err="1">
                <a:solidFill>
                  <a:schemeClr val="bg1"/>
                </a:solidFill>
              </a:rPr>
              <a:t>kantung</a:t>
            </a:r>
            <a:r>
              <a:rPr lang="en-ID" sz="2400" dirty="0">
                <a:solidFill>
                  <a:schemeClr val="bg1"/>
                </a:solidFill>
              </a:rPr>
              <a:t> dan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dengan</a:t>
            </a:r>
            <a:r>
              <a:rPr lang="en-ID" sz="2400" dirty="0">
                <a:solidFill>
                  <a:schemeClr val="bg1"/>
                </a:solidFill>
              </a:rPr>
              <a:t> formula</a:t>
            </a:r>
          </a:p>
          <a:p>
            <a:pPr marL="457200" indent="-457200">
              <a:buAutoNum type="arabicPeriod" startAt="6"/>
            </a:pPr>
            <a:r>
              <a:rPr lang="en-ID" sz="2400" dirty="0" err="1">
                <a:solidFill>
                  <a:schemeClr val="bg1"/>
                </a:solidFill>
              </a:rPr>
              <a:t>Mulai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memberikan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dengan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metode</a:t>
            </a:r>
            <a:r>
              <a:rPr lang="en-ID" sz="2400" dirty="0">
                <a:solidFill>
                  <a:schemeClr val="bg1"/>
                </a:solidFill>
              </a:rPr>
              <a:t> bolus </a:t>
            </a:r>
            <a:r>
              <a:rPr lang="en-ID" sz="2400" dirty="0" err="1">
                <a:solidFill>
                  <a:schemeClr val="bg1"/>
                </a:solidFill>
              </a:rPr>
              <a:t>yaitu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isi</a:t>
            </a:r>
            <a:r>
              <a:rPr lang="en-ID" sz="2400" dirty="0">
                <a:solidFill>
                  <a:schemeClr val="bg1"/>
                </a:solidFill>
              </a:rPr>
              <a:t> dan </a:t>
            </a:r>
            <a:r>
              <a:rPr lang="en-ID" sz="2400" dirty="0" err="1">
                <a:solidFill>
                  <a:schemeClr val="bg1"/>
                </a:solidFill>
              </a:rPr>
              <a:t>sambungkan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keujung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 dan </a:t>
            </a:r>
            <a:r>
              <a:rPr lang="en-ID" sz="2400" dirty="0" err="1">
                <a:solidFill>
                  <a:schemeClr val="bg1"/>
                </a:solidFill>
              </a:rPr>
              <a:t>tinggikan</a:t>
            </a:r>
            <a:r>
              <a:rPr lang="en-ID" sz="2400" dirty="0">
                <a:solidFill>
                  <a:schemeClr val="bg1"/>
                </a:solidFill>
              </a:rPr>
              <a:t> 45 cm </a:t>
            </a:r>
            <a:r>
              <a:rPr lang="en-ID" sz="2400" dirty="0" err="1">
                <a:solidFill>
                  <a:schemeClr val="bg1"/>
                </a:solidFill>
              </a:rPr>
              <a:t>diatas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klien</a:t>
            </a:r>
            <a:r>
              <a:rPr lang="en-ID" sz="2400" dirty="0">
                <a:solidFill>
                  <a:schemeClr val="bg1"/>
                </a:solidFill>
              </a:rPr>
              <a:t>. </a:t>
            </a:r>
            <a:r>
              <a:rPr lang="en-ID" sz="2400" dirty="0" err="1">
                <a:solidFill>
                  <a:schemeClr val="bg1"/>
                </a:solidFill>
              </a:rPr>
              <a:t>Biarkan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spuit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kosong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secara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bertahap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untuk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mencegah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udara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masuk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ke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lambung</a:t>
            </a:r>
            <a:r>
              <a:rPr lang="en-ID" sz="2400" dirty="0">
                <a:solidFill>
                  <a:schemeClr val="bg1"/>
                </a:solidFill>
              </a:rPr>
              <a:t>, </a:t>
            </a:r>
            <a:r>
              <a:rPr lang="en-ID" sz="2400" dirty="0" err="1">
                <a:solidFill>
                  <a:schemeClr val="bg1"/>
                </a:solidFill>
              </a:rPr>
              <a:t>isi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ulang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sampai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jumlah</a:t>
            </a:r>
            <a:r>
              <a:rPr lang="en-ID" sz="2400" dirty="0">
                <a:solidFill>
                  <a:schemeClr val="bg1"/>
                </a:solidFill>
              </a:rPr>
              <a:t> yang </a:t>
            </a:r>
            <a:r>
              <a:rPr lang="en-ID" sz="2400" dirty="0" err="1">
                <a:solidFill>
                  <a:schemeClr val="bg1"/>
                </a:solidFill>
              </a:rPr>
              <a:t>diresepkan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diberikan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kepada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klien</a:t>
            </a:r>
            <a:r>
              <a:rPr lang="en-ID" sz="2400" dirty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AutoNum type="arabicPeriod" startAt="6"/>
            </a:pPr>
            <a:r>
              <a:rPr lang="en-ID" sz="2400" dirty="0" err="1">
                <a:solidFill>
                  <a:schemeClr val="bg1"/>
                </a:solidFill>
              </a:rPr>
              <a:t>Bila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tidak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diberikan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tutup</a:t>
            </a:r>
            <a:r>
              <a:rPr lang="en-ID" sz="2400" dirty="0">
                <a:solidFill>
                  <a:schemeClr val="bg1"/>
                </a:solidFill>
              </a:rPr>
              <a:t>/</a:t>
            </a:r>
            <a:r>
              <a:rPr lang="en-ID" sz="2400" dirty="0" err="1">
                <a:solidFill>
                  <a:schemeClr val="bg1"/>
                </a:solidFill>
              </a:rPr>
              <a:t>klem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ujung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proksimal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</a:t>
            </a:r>
            <a:endParaRPr lang="en-ID" sz="24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6"/>
            </a:pPr>
            <a:r>
              <a:rPr lang="en-ID" sz="2400" dirty="0" err="1">
                <a:solidFill>
                  <a:schemeClr val="bg1"/>
                </a:solidFill>
              </a:rPr>
              <a:t>Berikan</a:t>
            </a:r>
            <a:r>
              <a:rPr lang="en-ID" sz="2400" dirty="0">
                <a:solidFill>
                  <a:schemeClr val="bg1"/>
                </a:solidFill>
              </a:rPr>
              <a:t> air 30 ml </a:t>
            </a:r>
            <a:r>
              <a:rPr lang="en-ID" sz="2400" dirty="0" err="1">
                <a:solidFill>
                  <a:schemeClr val="bg1"/>
                </a:solidFill>
              </a:rPr>
              <a:t>melalui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setelah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atau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diantara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</a:t>
            </a:r>
            <a:endParaRPr lang="en-ID" sz="24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6"/>
            </a:pPr>
            <a:r>
              <a:rPr lang="en-ID" sz="2400" dirty="0">
                <a:solidFill>
                  <a:schemeClr val="bg1"/>
                </a:solidFill>
              </a:rPr>
              <a:t>Bilas </a:t>
            </a:r>
            <a:r>
              <a:rPr lang="en-ID" sz="2400" dirty="0" err="1">
                <a:solidFill>
                  <a:schemeClr val="bg1"/>
                </a:solidFill>
              </a:rPr>
              <a:t>kantung</a:t>
            </a:r>
            <a:r>
              <a:rPr lang="en-ID" sz="2400" dirty="0">
                <a:solidFill>
                  <a:schemeClr val="bg1"/>
                </a:solidFill>
              </a:rPr>
              <a:t> dan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 air </a:t>
            </a:r>
            <a:r>
              <a:rPr lang="en-ID" sz="2400" dirty="0" err="1">
                <a:solidFill>
                  <a:schemeClr val="bg1"/>
                </a:solidFill>
              </a:rPr>
              <a:t>hangat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setelah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semua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makanan</a:t>
            </a:r>
            <a:r>
              <a:rPr lang="en-ID" sz="2400" dirty="0">
                <a:solidFill>
                  <a:schemeClr val="bg1"/>
                </a:solidFill>
              </a:rPr>
              <a:t> di </a:t>
            </a:r>
            <a:r>
              <a:rPr lang="en-ID" sz="2400" dirty="0" err="1">
                <a:solidFill>
                  <a:schemeClr val="bg1"/>
                </a:solidFill>
              </a:rPr>
              <a:t>boluskan</a:t>
            </a:r>
            <a:endParaRPr lang="en-ID" sz="24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6"/>
            </a:pPr>
            <a:r>
              <a:rPr lang="en-ID" sz="2400" dirty="0" err="1">
                <a:solidFill>
                  <a:schemeClr val="bg1"/>
                </a:solidFill>
              </a:rPr>
              <a:t>Catat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jumlah</a:t>
            </a:r>
            <a:r>
              <a:rPr lang="en-ID" sz="2400" dirty="0">
                <a:solidFill>
                  <a:schemeClr val="bg1"/>
                </a:solidFill>
              </a:rPr>
              <a:t> dan </a:t>
            </a:r>
            <a:r>
              <a:rPr lang="en-ID" sz="2400" dirty="0" err="1">
                <a:solidFill>
                  <a:schemeClr val="bg1"/>
                </a:solidFill>
              </a:rPr>
              <a:t>jenis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serta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pastikan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penempatan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, </a:t>
            </a:r>
            <a:r>
              <a:rPr lang="en-ID" sz="2400" dirty="0" err="1">
                <a:solidFill>
                  <a:schemeClr val="bg1"/>
                </a:solidFill>
              </a:rPr>
              <a:t>kepatenan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selang</a:t>
            </a:r>
            <a:r>
              <a:rPr lang="en-ID" sz="2400" dirty="0">
                <a:solidFill>
                  <a:schemeClr val="bg1"/>
                </a:solidFill>
              </a:rPr>
              <a:t>, </a:t>
            </a:r>
            <a:r>
              <a:rPr lang="en-ID" sz="2400" dirty="0" err="1">
                <a:solidFill>
                  <a:schemeClr val="bg1"/>
                </a:solidFill>
              </a:rPr>
              <a:t>respon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klien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dalam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pemberian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makan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serta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efek</a:t>
            </a:r>
            <a:r>
              <a:rPr lang="en-ID" sz="2400" dirty="0">
                <a:solidFill>
                  <a:schemeClr val="bg1"/>
                </a:solidFill>
              </a:rPr>
              <a:t> </a:t>
            </a:r>
            <a:r>
              <a:rPr lang="en-ID" sz="2400" dirty="0" err="1">
                <a:solidFill>
                  <a:schemeClr val="bg1"/>
                </a:solidFill>
              </a:rPr>
              <a:t>samping</a:t>
            </a:r>
            <a:endParaRPr lang="en-ID" sz="2400" dirty="0">
              <a:solidFill>
                <a:schemeClr val="bg1"/>
              </a:solidFill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2557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E939C-31E6-9273-6157-EDDEDA36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Hal-</a:t>
            </a:r>
            <a:r>
              <a:rPr lang="en-US" dirty="0" err="1">
                <a:solidFill>
                  <a:schemeClr val="bg1"/>
                </a:solidFill>
              </a:rPr>
              <a:t>hal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diperhatikan</a:t>
            </a:r>
            <a:endParaRPr lang="en-ID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B91C2-9EE1-EA1F-E030-D46BAFC6E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30510"/>
            <a:ext cx="9905999" cy="3541714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Perhatikan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keadaan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umum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klien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Sebaiknya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selang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dipasang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secara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permanen</a:t>
            </a:r>
            <a:r>
              <a:rPr lang="en-US" sz="1400" dirty="0">
                <a:solidFill>
                  <a:schemeClr val="bg1"/>
                </a:solidFill>
              </a:rPr>
              <a:t>, agar </a:t>
            </a:r>
            <a:r>
              <a:rPr lang="en-US" sz="1400" dirty="0" err="1">
                <a:solidFill>
                  <a:schemeClr val="bg1"/>
                </a:solidFill>
              </a:rPr>
              <a:t>menghindari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terjadinya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iritasi</a:t>
            </a:r>
            <a:endParaRPr lang="en-US" sz="1400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sz="1400" dirty="0" err="1">
                <a:solidFill>
                  <a:schemeClr val="bg1"/>
                </a:solidFill>
              </a:rPr>
              <a:t>Cegah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masuknya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udara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degan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cara</a:t>
            </a:r>
            <a:r>
              <a:rPr lang="en-US" sz="1400" dirty="0">
                <a:solidFill>
                  <a:schemeClr val="bg1"/>
                </a:solidFill>
              </a:rPr>
              <a:t>:</a:t>
            </a:r>
          </a:p>
          <a:p>
            <a:pPr marL="712788" indent="-266700">
              <a:buAutoNum type="alphaLcPeriod"/>
            </a:pPr>
            <a:r>
              <a:rPr lang="en-US" sz="1400" dirty="0" err="1">
                <a:solidFill>
                  <a:schemeClr val="bg1"/>
                </a:solidFill>
              </a:rPr>
              <a:t>Saat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memasukkan</a:t>
            </a:r>
            <a:r>
              <a:rPr lang="en-US" sz="1400" dirty="0">
                <a:solidFill>
                  <a:schemeClr val="bg1"/>
                </a:solidFill>
              </a:rPr>
              <a:t>/</a:t>
            </a:r>
            <a:r>
              <a:rPr lang="en-US" sz="1400" dirty="0" err="1">
                <a:solidFill>
                  <a:schemeClr val="bg1"/>
                </a:solidFill>
              </a:rPr>
              <a:t>mencabut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selang</a:t>
            </a:r>
            <a:r>
              <a:rPr lang="en-US" sz="1400" dirty="0">
                <a:solidFill>
                  <a:schemeClr val="bg1"/>
                </a:solidFill>
              </a:rPr>
              <a:t> pipa </a:t>
            </a:r>
            <a:r>
              <a:rPr lang="en-US" sz="1400" dirty="0" err="1">
                <a:solidFill>
                  <a:schemeClr val="bg1"/>
                </a:solidFill>
              </a:rPr>
              <a:t>harus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ditutup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atau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diklem</a:t>
            </a:r>
            <a:endParaRPr lang="en-US" sz="1400" dirty="0">
              <a:solidFill>
                <a:schemeClr val="bg1"/>
              </a:solidFill>
            </a:endParaRPr>
          </a:p>
          <a:p>
            <a:pPr marL="712788" indent="-266700">
              <a:buAutoNum type="alphaLcPeriod"/>
            </a:pPr>
            <a:r>
              <a:rPr lang="en-US" sz="1400" dirty="0" err="1">
                <a:solidFill>
                  <a:schemeClr val="bg1"/>
                </a:solidFill>
              </a:rPr>
              <a:t>Saat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memasukkan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makanan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usahakan</a:t>
            </a:r>
            <a:r>
              <a:rPr lang="en-US" sz="1400" dirty="0">
                <a:solidFill>
                  <a:schemeClr val="bg1"/>
                </a:solidFill>
              </a:rPr>
              <a:t> sonde </a:t>
            </a:r>
            <a:r>
              <a:rPr lang="en-US" sz="1400" dirty="0" err="1">
                <a:solidFill>
                  <a:schemeClr val="bg1"/>
                </a:solidFill>
              </a:rPr>
              <a:t>selalu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terisi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sehingga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udara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tidak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masuk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kedalam</a:t>
            </a:r>
            <a:r>
              <a:rPr lang="en-US" sz="1400" dirty="0">
                <a:solidFill>
                  <a:schemeClr val="bg1"/>
                </a:solidFill>
              </a:rPr>
              <a:t> sonde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4.  </a:t>
            </a:r>
            <a:r>
              <a:rPr lang="en-US" sz="1400" dirty="0" err="1">
                <a:solidFill>
                  <a:schemeClr val="bg1"/>
                </a:solidFill>
              </a:rPr>
              <a:t>Makanan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diberikan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dalam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porsi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kecil</a:t>
            </a:r>
            <a:r>
              <a:rPr lang="en-US" sz="1400" dirty="0">
                <a:solidFill>
                  <a:schemeClr val="bg1"/>
                </a:solidFill>
              </a:rPr>
              <a:t> dan </a:t>
            </a:r>
            <a:r>
              <a:rPr lang="en-US" sz="1400" dirty="0" err="1">
                <a:solidFill>
                  <a:schemeClr val="bg1"/>
                </a:solidFill>
              </a:rPr>
              <a:t>sering</a:t>
            </a:r>
            <a:r>
              <a:rPr lang="en-US" sz="1400" dirty="0">
                <a:solidFill>
                  <a:schemeClr val="bg1"/>
                </a:solidFill>
              </a:rPr>
              <a:t>, segar dan </a:t>
            </a:r>
            <a:r>
              <a:rPr lang="en-US" sz="1400" dirty="0" err="1">
                <a:solidFill>
                  <a:schemeClr val="bg1"/>
                </a:solidFill>
              </a:rPr>
              <a:t>hangat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err="1">
                <a:solidFill>
                  <a:schemeClr val="bg1"/>
                </a:solidFill>
              </a:rPr>
              <a:t>prosedur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ini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digunakan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untuk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klien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anak</a:t>
            </a:r>
            <a:r>
              <a:rPr lang="en-US" sz="1400" dirty="0">
                <a:solidFill>
                  <a:schemeClr val="bg1"/>
                </a:solidFill>
              </a:rPr>
              <a:t> dan </a:t>
            </a:r>
            <a:r>
              <a:rPr lang="en-US" sz="1400" dirty="0" err="1">
                <a:solidFill>
                  <a:schemeClr val="bg1"/>
                </a:solidFill>
              </a:rPr>
              <a:t>dewasa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ID" sz="3200" dirty="0" err="1">
                <a:solidFill>
                  <a:schemeClr val="bg1"/>
                </a:solidFill>
              </a:rPr>
              <a:t>Bagaimana</a:t>
            </a:r>
            <a:r>
              <a:rPr lang="en-ID" sz="3200" dirty="0">
                <a:solidFill>
                  <a:schemeClr val="bg1"/>
                </a:solidFill>
              </a:rPr>
              <a:t> </a:t>
            </a:r>
            <a:r>
              <a:rPr lang="en-ID" sz="3200" dirty="0" err="1">
                <a:solidFill>
                  <a:schemeClr val="bg1"/>
                </a:solidFill>
              </a:rPr>
              <a:t>pemasangan</a:t>
            </a:r>
            <a:r>
              <a:rPr lang="en-ID" sz="3200" dirty="0">
                <a:solidFill>
                  <a:schemeClr val="bg1"/>
                </a:solidFill>
              </a:rPr>
              <a:t> sonde pada </a:t>
            </a:r>
            <a:r>
              <a:rPr lang="en-ID" sz="3200" dirty="0" err="1">
                <a:solidFill>
                  <a:schemeClr val="bg1"/>
                </a:solidFill>
              </a:rPr>
              <a:t>bayi</a:t>
            </a:r>
            <a:r>
              <a:rPr lang="en-ID" sz="3200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r>
              <a:rPr lang="en-ID" sz="1400" dirty="0">
                <a:solidFill>
                  <a:schemeClr val="bg1"/>
                </a:solidFill>
              </a:rPr>
              <a:t>-pada </a:t>
            </a:r>
            <a:r>
              <a:rPr lang="en-ID" sz="1400" dirty="0" err="1">
                <a:solidFill>
                  <a:schemeClr val="bg1"/>
                </a:solidFill>
              </a:rPr>
              <a:t>bayi</a:t>
            </a:r>
            <a:r>
              <a:rPr lang="en-ID" sz="1400" dirty="0">
                <a:solidFill>
                  <a:schemeClr val="bg1"/>
                </a:solidFill>
              </a:rPr>
              <a:t> sonde </a:t>
            </a:r>
            <a:r>
              <a:rPr lang="en-ID" sz="1400" dirty="0" err="1">
                <a:solidFill>
                  <a:schemeClr val="bg1"/>
                </a:solidFill>
              </a:rPr>
              <a:t>dimasukkan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melalui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mulut</a:t>
            </a:r>
            <a:r>
              <a:rPr lang="en-ID" sz="1400" dirty="0">
                <a:solidFill>
                  <a:schemeClr val="bg1"/>
                </a:solidFill>
              </a:rPr>
              <a:t> (oral)</a:t>
            </a:r>
          </a:p>
          <a:p>
            <a:pPr marL="0" indent="0">
              <a:buNone/>
            </a:pPr>
            <a:r>
              <a:rPr lang="en-ID" sz="1400" dirty="0" err="1">
                <a:solidFill>
                  <a:schemeClr val="bg1"/>
                </a:solidFill>
              </a:rPr>
              <a:t>Untuk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memastikan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selang</a:t>
            </a:r>
            <a:r>
              <a:rPr lang="en-ID" sz="1400" dirty="0">
                <a:solidFill>
                  <a:schemeClr val="bg1"/>
                </a:solidFill>
              </a:rPr>
              <a:t> sonde </a:t>
            </a:r>
            <a:r>
              <a:rPr lang="en-ID" sz="1400" dirty="0" err="1">
                <a:solidFill>
                  <a:schemeClr val="bg1"/>
                </a:solidFill>
              </a:rPr>
              <a:t>sudah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masuk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ke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lambung</a:t>
            </a:r>
            <a:r>
              <a:rPr lang="en-ID" sz="1400" dirty="0">
                <a:solidFill>
                  <a:schemeClr val="bg1"/>
                </a:solidFill>
              </a:rPr>
              <a:t>, </a:t>
            </a:r>
            <a:r>
              <a:rPr lang="en-ID" sz="1400" dirty="0" err="1">
                <a:solidFill>
                  <a:schemeClr val="bg1"/>
                </a:solidFill>
              </a:rPr>
              <a:t>hisap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cairan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lambung</a:t>
            </a:r>
            <a:r>
              <a:rPr lang="en-ID" sz="1400" dirty="0">
                <a:solidFill>
                  <a:schemeClr val="bg1"/>
                </a:solidFill>
              </a:rPr>
              <a:t>. </a:t>
            </a:r>
            <a:r>
              <a:rPr lang="en-ID" sz="1400" dirty="0" err="1">
                <a:solidFill>
                  <a:schemeClr val="bg1"/>
                </a:solidFill>
              </a:rPr>
              <a:t>Apabila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terdapat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cairan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dalam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selang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bbrti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posisi</a:t>
            </a:r>
            <a:r>
              <a:rPr lang="en-ID" sz="1400" dirty="0">
                <a:solidFill>
                  <a:schemeClr val="bg1"/>
                </a:solidFill>
              </a:rPr>
              <a:t> sonde </a:t>
            </a:r>
            <a:r>
              <a:rPr lang="en-ID" sz="1400" dirty="0" err="1">
                <a:solidFill>
                  <a:schemeClr val="bg1"/>
                </a:solidFill>
              </a:rPr>
              <a:t>sudah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benar</a:t>
            </a:r>
            <a:endParaRPr lang="en-ID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D" sz="1400" dirty="0" err="1">
                <a:solidFill>
                  <a:schemeClr val="bg1"/>
                </a:solidFill>
              </a:rPr>
              <a:t>Sebelum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memberikan</a:t>
            </a:r>
            <a:r>
              <a:rPr lang="en-ID" sz="1400" dirty="0">
                <a:solidFill>
                  <a:schemeClr val="bg1"/>
                </a:solidFill>
              </a:rPr>
              <a:t> susu, </a:t>
            </a:r>
            <a:r>
              <a:rPr lang="en-ID" sz="1400" dirty="0" err="1">
                <a:solidFill>
                  <a:schemeClr val="bg1"/>
                </a:solidFill>
              </a:rPr>
              <a:t>hendaknya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melakukuan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retensi</a:t>
            </a:r>
            <a:r>
              <a:rPr lang="en-ID" sz="1400" dirty="0">
                <a:solidFill>
                  <a:schemeClr val="bg1"/>
                </a:solidFill>
              </a:rPr>
              <a:t> (</a:t>
            </a:r>
            <a:r>
              <a:rPr lang="en-ID" sz="1400" dirty="0" err="1">
                <a:solidFill>
                  <a:schemeClr val="bg1"/>
                </a:solidFill>
              </a:rPr>
              <a:t>hisap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cairan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lambung</a:t>
            </a:r>
            <a:r>
              <a:rPr lang="en-ID" sz="1400" dirty="0">
                <a:solidFill>
                  <a:schemeClr val="bg1"/>
                </a:solidFill>
              </a:rPr>
              <a:t>) </a:t>
            </a:r>
            <a:r>
              <a:rPr lang="en-ID" sz="1400" dirty="0" err="1">
                <a:solidFill>
                  <a:schemeClr val="bg1"/>
                </a:solidFill>
              </a:rPr>
              <a:t>untuk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mengetahui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apakah</a:t>
            </a:r>
            <a:r>
              <a:rPr lang="en-ID" sz="1400" dirty="0">
                <a:solidFill>
                  <a:schemeClr val="bg1"/>
                </a:solidFill>
              </a:rPr>
              <a:t> susu yang </a:t>
            </a:r>
            <a:r>
              <a:rPr lang="en-ID" sz="1400" dirty="0" err="1">
                <a:solidFill>
                  <a:schemeClr val="bg1"/>
                </a:solidFill>
              </a:rPr>
              <a:t>sebelumnya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diberikan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sudah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diabsorbsi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dengan</a:t>
            </a:r>
            <a:r>
              <a:rPr lang="en-ID" sz="1400" dirty="0">
                <a:solidFill>
                  <a:schemeClr val="bg1"/>
                </a:solidFill>
              </a:rPr>
              <a:t> </a:t>
            </a:r>
            <a:r>
              <a:rPr lang="en-ID" sz="1400" dirty="0" err="1">
                <a:solidFill>
                  <a:schemeClr val="bg1"/>
                </a:solidFill>
              </a:rPr>
              <a:t>baik</a:t>
            </a:r>
            <a:r>
              <a:rPr lang="en-ID" sz="1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7769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Abstract-Leaves-PowerPoint-Template</Template>
  <TotalTime>180</TotalTime>
  <Words>711</Words>
  <Application>Microsoft Macintosh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Circuit</vt:lpstr>
      <vt:lpstr>PEMENUHAN KEBUTUHAN NUTRISI</vt:lpstr>
      <vt:lpstr>Prinsip pemenuhan nutrisi</vt:lpstr>
      <vt:lpstr>Masalah yang berhubungan dengan pemenuhan nutrisi</vt:lpstr>
      <vt:lpstr>Tindakan untuk mengatasi masalah pemenuhan nutrisi</vt:lpstr>
      <vt:lpstr>Prosedur pemasangan nasogastric tube (ngt) atau sonde lambung</vt:lpstr>
      <vt:lpstr>PowerPoint Presentation</vt:lpstr>
      <vt:lpstr>Langkah-langkah pemberian makan menggunakan NASOGASTRIK TUBE (NGT)</vt:lpstr>
      <vt:lpstr>PowerPoint Presentation</vt:lpstr>
      <vt:lpstr>Hal-hal yang harus diperhatikan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PEMENUHAN KEBUTUHAN NUTRISI</dc:title>
  <dc:creator>yunitaplm@outlook.com</dc:creator>
  <cp:lastModifiedBy>yustika rahmawati</cp:lastModifiedBy>
  <cp:revision>8</cp:revision>
  <dcterms:created xsi:type="dcterms:W3CDTF">2022-05-11T08:14:57Z</dcterms:created>
  <dcterms:modified xsi:type="dcterms:W3CDTF">2023-10-24T05:07:28Z</dcterms:modified>
</cp:coreProperties>
</file>