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sldIdLst>
    <p:sldId id="256" r:id="rId2"/>
    <p:sldId id="295" r:id="rId3"/>
    <p:sldId id="296" r:id="rId4"/>
    <p:sldId id="297" r:id="rId5"/>
    <p:sldId id="318" r:id="rId6"/>
    <p:sldId id="319"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27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300"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919083-ECFF-4D05-BDD7-F102B857C4F7}" type="datetimeFigureOut">
              <a:rPr lang="en-US" smtClean="0"/>
              <a:t>4/8/2021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726B18-3ED3-42C3-AA07-8D96C2666EAA}" type="slidenum">
              <a:rPr lang="en-US" smtClean="0"/>
              <a:t>‹#›</a:t>
            </a:fld>
            <a:endParaRPr lang="en-US"/>
          </a:p>
        </p:txBody>
      </p:sp>
    </p:spTree>
    <p:extLst>
      <p:ext uri="{BB962C8B-B14F-4D97-AF65-F5344CB8AC3E}">
        <p14:creationId xmlns:p14="http://schemas.microsoft.com/office/powerpoint/2010/main" val="1031550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726B18-3ED3-42C3-AA07-8D96C2666EAA}" type="slidenum">
              <a:rPr lang="en-US" smtClean="0"/>
              <a:t>1</a:t>
            </a:fld>
            <a:endParaRPr lang="en-US"/>
          </a:p>
        </p:txBody>
      </p:sp>
    </p:spTree>
    <p:extLst>
      <p:ext uri="{BB962C8B-B14F-4D97-AF65-F5344CB8AC3E}">
        <p14:creationId xmlns:p14="http://schemas.microsoft.com/office/powerpoint/2010/main" val="2824961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4/8/2021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5005" y="1429555"/>
            <a:ext cx="6902837" cy="1646302"/>
          </a:xfrm>
        </p:spPr>
        <p:txBody>
          <a:bodyPr/>
          <a:lstStyle/>
          <a:p>
            <a:pPr algn="l"/>
            <a:r>
              <a:rPr lang="id-ID" sz="4800" b="1" dirty="0" smtClean="0"/>
              <a:t>METODE GEORESISTIVITAS DAN ELEKTROMAGNETIK</a:t>
            </a:r>
            <a:r>
              <a:rPr lang="en-US" sz="2800" b="1" dirty="0">
                <a:solidFill>
                  <a:srgbClr val="FF0000"/>
                </a:solidFill>
                <a:latin typeface="Comic Sans MS" pitchFamily="66" charset="0"/>
              </a:rPr>
              <a:t/>
            </a:r>
            <a:br>
              <a:rPr lang="en-US" sz="2800" b="1" dirty="0">
                <a:solidFill>
                  <a:srgbClr val="FF0000"/>
                </a:solidFill>
                <a:latin typeface="Comic Sans MS" pitchFamily="66" charset="0"/>
              </a:rPr>
            </a:br>
            <a:endParaRPr lang="id-ID" sz="4800" b="1" dirty="0">
              <a:solidFill>
                <a:srgbClr val="FF0000"/>
              </a:solidFill>
            </a:endParaRPr>
          </a:p>
        </p:txBody>
      </p:sp>
      <p:sp>
        <p:nvSpPr>
          <p:cNvPr id="3" name="Subtitle 2"/>
          <p:cNvSpPr>
            <a:spLocks noGrp="1"/>
          </p:cNvSpPr>
          <p:nvPr>
            <p:ph type="subTitle" idx="1"/>
          </p:nvPr>
        </p:nvSpPr>
        <p:spPr>
          <a:xfrm>
            <a:off x="405097" y="5482853"/>
            <a:ext cx="7766936" cy="1096899"/>
          </a:xfrm>
        </p:spPr>
        <p:txBody>
          <a:bodyPr>
            <a:normAutofit/>
          </a:bodyPr>
          <a:lstStyle/>
          <a:p>
            <a:pPr algn="l"/>
            <a:r>
              <a:rPr lang="id-ID" sz="4000" dirty="0" smtClean="0">
                <a:solidFill>
                  <a:schemeClr val="tx1"/>
                </a:solidFill>
                <a:latin typeface="Algerian" pitchFamily="82" charset="0"/>
              </a:rPr>
              <a:t>FEBRIA ANITA, M.SC</a:t>
            </a:r>
            <a:endParaRPr lang="id-ID" sz="4000" dirty="0">
              <a:solidFill>
                <a:schemeClr val="tx1"/>
              </a:solidFill>
              <a:latin typeface="Algerian" pitchFamily="82"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9306" y="37321"/>
            <a:ext cx="3428190" cy="1392234"/>
          </a:xfrm>
          <a:prstGeom prst="rect">
            <a:avLst/>
          </a:prstGeom>
        </p:spPr>
      </p:pic>
      <p:grpSp>
        <p:nvGrpSpPr>
          <p:cNvPr id="17" name="Group 16"/>
          <p:cNvGrpSpPr/>
          <p:nvPr/>
        </p:nvGrpSpPr>
        <p:grpSpPr>
          <a:xfrm>
            <a:off x="8716250" y="6067134"/>
            <a:ext cx="3275448" cy="651118"/>
            <a:chOff x="11554482" y="5550871"/>
            <a:chExt cx="437221" cy="1202654"/>
          </a:xfrm>
        </p:grpSpPr>
        <p:sp>
          <p:nvSpPr>
            <p:cNvPr id="18" name="Rectangle 17"/>
            <p:cNvSpPr/>
            <p:nvPr/>
          </p:nvSpPr>
          <p:spPr>
            <a:xfrm>
              <a:off x="11554482" y="5550871"/>
              <a:ext cx="437221" cy="682178"/>
            </a:xfrm>
            <a:prstGeom prst="rect">
              <a:avLst/>
            </a:prstGeom>
            <a:noFill/>
          </p:spPr>
          <p:txBody>
            <a:bodyPr wrap="none" lIns="91440" tIns="45720" rIns="91440" bIns="45720">
              <a:spAutoFit/>
            </a:bodyPr>
            <a:lstStyle/>
            <a:p>
              <a:pPr algn="r"/>
              <a:r>
                <a:rPr lang="id-ID"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FAKULTAS TEKNIK DAN SAINS</a:t>
              </a:r>
              <a:endPar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9" name="Rectangle 18"/>
            <p:cNvSpPr/>
            <p:nvPr/>
          </p:nvSpPr>
          <p:spPr>
            <a:xfrm>
              <a:off x="11907354" y="6241891"/>
              <a:ext cx="84349" cy="511634"/>
            </a:xfrm>
            <a:prstGeom prst="rect">
              <a:avLst/>
            </a:prstGeom>
            <a:solidFill>
              <a:schemeClr val="accent3"/>
            </a:solidFill>
            <a:ln>
              <a:noFill/>
            </a:ln>
          </p:spPr>
          <p:txBody>
            <a:bodyPr wrap="none" lIns="91440" tIns="45720" rIns="91440" bIns="45720">
              <a:spAutoFit/>
            </a:bodyPr>
            <a:lstStyle/>
            <a:p>
              <a:pPr algn="r"/>
              <a:r>
                <a:rPr lang="id-ID" sz="12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FISIKA</a:t>
              </a:r>
              <a:endParaRPr lang="en-US" sz="1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grpSp>
      <p:sp>
        <p:nvSpPr>
          <p:cNvPr id="20" name="Rectangle 19"/>
          <p:cNvSpPr/>
          <p:nvPr/>
        </p:nvSpPr>
        <p:spPr>
          <a:xfrm>
            <a:off x="8659307" y="2110154"/>
            <a:ext cx="3332396" cy="3001108"/>
          </a:xfrm>
          <a:prstGeom prst="rect">
            <a:avLst/>
          </a:prstGeom>
          <a:ln>
            <a:solidFill>
              <a:schemeClr val="accent3"/>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FOTO/VIDEO</a:t>
            </a:r>
            <a:endParaRPr lang="en-US" dirty="0"/>
          </a:p>
        </p:txBody>
      </p:sp>
      <p:sp>
        <p:nvSpPr>
          <p:cNvPr id="10" name="object 3"/>
          <p:cNvSpPr txBox="1"/>
          <p:nvPr/>
        </p:nvSpPr>
        <p:spPr>
          <a:xfrm>
            <a:off x="1008609" y="2694905"/>
            <a:ext cx="7498773" cy="1302664"/>
          </a:xfrm>
          <a:prstGeom prst="rect">
            <a:avLst/>
          </a:prstGeom>
        </p:spPr>
        <p:txBody>
          <a:bodyPr wrap="square" lIns="0" tIns="0" rIns="0" bIns="0" rtlCol="0">
            <a:noAutofit/>
          </a:bodyPr>
          <a:lstStyle/>
          <a:p>
            <a:pPr marL="12700" algn="ctr">
              <a:lnSpc>
                <a:spcPts val="4585"/>
              </a:lnSpc>
              <a:spcBef>
                <a:spcPts val="229"/>
              </a:spcBef>
            </a:pPr>
            <a:r>
              <a:rPr sz="6600" b="1" spc="4" baseline="3103" dirty="0" smtClean="0">
                <a:solidFill>
                  <a:srgbClr val="FF0000"/>
                </a:solidFill>
                <a:latin typeface="Calibri"/>
                <a:cs typeface="Calibri"/>
              </a:rPr>
              <a:t>SELF POTENTIAL (SP)</a:t>
            </a:r>
            <a:endParaRPr sz="4400" b="1" dirty="0">
              <a:solidFill>
                <a:srgbClr val="FF0000"/>
              </a:solidFill>
              <a:latin typeface="Calibri"/>
              <a:cs typeface="Calibri"/>
            </a:endParaRPr>
          </a:p>
        </p:txBody>
      </p:sp>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1545" t="12527" r="1319" b="27245"/>
          <a:stretch/>
        </p:blipFill>
        <p:spPr bwMode="auto">
          <a:xfrm>
            <a:off x="8980044" y="2276503"/>
            <a:ext cx="2786713" cy="2668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7605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1304" y="118678"/>
            <a:ext cx="9429816" cy="114300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a:p>
            <a:pPr algn="ctr"/>
            <a:r>
              <a:rPr lang="en-US" sz="2000" dirty="0" err="1">
                <a:solidFill>
                  <a:schemeClr val="tx1"/>
                </a:solidFill>
              </a:rPr>
              <a:t>Pengukuran</a:t>
            </a:r>
            <a:r>
              <a:rPr lang="en-US" sz="2000" dirty="0">
                <a:solidFill>
                  <a:schemeClr val="tx1"/>
                </a:solidFill>
              </a:rPr>
              <a:t> self potential </a:t>
            </a:r>
            <a:r>
              <a:rPr lang="en-US" sz="2000" dirty="0" err="1">
                <a:solidFill>
                  <a:schemeClr val="tx1"/>
                </a:solidFill>
              </a:rPr>
              <a:t>sebagai</a:t>
            </a:r>
            <a:r>
              <a:rPr lang="en-US" sz="2000" dirty="0">
                <a:solidFill>
                  <a:schemeClr val="tx1"/>
                </a:solidFill>
              </a:rPr>
              <a:t> </a:t>
            </a:r>
            <a:r>
              <a:rPr lang="en-US" sz="2000" dirty="0" err="1">
                <a:solidFill>
                  <a:schemeClr val="tx1"/>
                </a:solidFill>
              </a:rPr>
              <a:t>fungsi</a:t>
            </a:r>
            <a:r>
              <a:rPr lang="en-US" sz="2000" dirty="0">
                <a:solidFill>
                  <a:schemeClr val="tx1"/>
                </a:solidFill>
              </a:rPr>
              <a:t> </a:t>
            </a:r>
            <a:r>
              <a:rPr lang="en-US" sz="2000" dirty="0" err="1">
                <a:solidFill>
                  <a:schemeClr val="tx1"/>
                </a:solidFill>
              </a:rPr>
              <a:t>posisi</a:t>
            </a:r>
            <a:r>
              <a:rPr lang="en-US" sz="2000" dirty="0">
                <a:solidFill>
                  <a:schemeClr val="tx1"/>
                </a:solidFill>
              </a:rPr>
              <a:t> </a:t>
            </a:r>
            <a:r>
              <a:rPr lang="en-US" sz="2000" dirty="0" err="1">
                <a:solidFill>
                  <a:schemeClr val="tx1"/>
                </a:solidFill>
              </a:rPr>
              <a:t>dilakukan</a:t>
            </a:r>
            <a:r>
              <a:rPr lang="en-US" sz="2000" dirty="0">
                <a:solidFill>
                  <a:schemeClr val="tx1"/>
                </a:solidFill>
              </a:rPr>
              <a:t> </a:t>
            </a:r>
            <a:r>
              <a:rPr lang="en-US" sz="2000" dirty="0" err="1">
                <a:solidFill>
                  <a:schemeClr val="tx1"/>
                </a:solidFill>
              </a:rPr>
              <a:t>dengan</a:t>
            </a:r>
            <a:r>
              <a:rPr lang="en-US" sz="2000" dirty="0">
                <a:solidFill>
                  <a:schemeClr val="tx1"/>
                </a:solidFill>
              </a:rPr>
              <a:t> </a:t>
            </a:r>
            <a:r>
              <a:rPr lang="en-US" sz="2000" dirty="0" err="1">
                <a:solidFill>
                  <a:schemeClr val="tx1"/>
                </a:solidFill>
              </a:rPr>
              <a:t>cara</a:t>
            </a:r>
            <a:r>
              <a:rPr lang="en-US" sz="2000" dirty="0">
                <a:solidFill>
                  <a:schemeClr val="tx1"/>
                </a:solidFill>
              </a:rPr>
              <a:t> </a:t>
            </a:r>
            <a:r>
              <a:rPr lang="en-US" sz="2000" dirty="0" err="1">
                <a:solidFill>
                  <a:schemeClr val="tx1"/>
                </a:solidFill>
              </a:rPr>
              <a:t>mengukur</a:t>
            </a:r>
            <a:r>
              <a:rPr lang="en-US" sz="2000" dirty="0">
                <a:solidFill>
                  <a:schemeClr val="tx1"/>
                </a:solidFill>
              </a:rPr>
              <a:t> </a:t>
            </a:r>
            <a:r>
              <a:rPr lang="en-US" sz="2000" dirty="0" err="1">
                <a:solidFill>
                  <a:schemeClr val="tx1"/>
                </a:solidFill>
              </a:rPr>
              <a:t>nilai</a:t>
            </a:r>
            <a:r>
              <a:rPr lang="en-US" sz="2000" dirty="0">
                <a:solidFill>
                  <a:schemeClr val="tx1"/>
                </a:solidFill>
              </a:rPr>
              <a:t> </a:t>
            </a:r>
            <a:r>
              <a:rPr lang="en-US" sz="2000" dirty="0" err="1">
                <a:solidFill>
                  <a:schemeClr val="tx1"/>
                </a:solidFill>
              </a:rPr>
              <a:t>potensial</a:t>
            </a:r>
            <a:r>
              <a:rPr lang="en-US" sz="2000" dirty="0">
                <a:solidFill>
                  <a:schemeClr val="tx1"/>
                </a:solidFill>
              </a:rPr>
              <a:t> </a:t>
            </a:r>
            <a:r>
              <a:rPr lang="en-US" sz="2000" dirty="0" err="1">
                <a:solidFill>
                  <a:schemeClr val="tx1"/>
                </a:solidFill>
              </a:rPr>
              <a:t>pada</a:t>
            </a:r>
            <a:r>
              <a:rPr lang="en-US" sz="2000" dirty="0">
                <a:solidFill>
                  <a:schemeClr val="tx1"/>
                </a:solidFill>
              </a:rPr>
              <a:t> </a:t>
            </a:r>
            <a:r>
              <a:rPr lang="en-US" sz="2000" dirty="0" err="1">
                <a:solidFill>
                  <a:schemeClr val="tx1"/>
                </a:solidFill>
              </a:rPr>
              <a:t>titik-titik</a:t>
            </a:r>
            <a:r>
              <a:rPr lang="en-US" sz="2000" dirty="0">
                <a:solidFill>
                  <a:schemeClr val="tx1"/>
                </a:solidFill>
              </a:rPr>
              <a:t> </a:t>
            </a:r>
            <a:r>
              <a:rPr lang="en-US" sz="2000" dirty="0" err="1">
                <a:solidFill>
                  <a:schemeClr val="tx1"/>
                </a:solidFill>
              </a:rPr>
              <a:t>sepanjang</a:t>
            </a:r>
            <a:r>
              <a:rPr lang="en-US" sz="2000" dirty="0">
                <a:solidFill>
                  <a:schemeClr val="tx1"/>
                </a:solidFill>
              </a:rPr>
              <a:t> </a:t>
            </a:r>
            <a:r>
              <a:rPr lang="en-US" sz="2000" dirty="0" err="1">
                <a:solidFill>
                  <a:schemeClr val="tx1"/>
                </a:solidFill>
              </a:rPr>
              <a:t>lintasan</a:t>
            </a:r>
            <a:r>
              <a:rPr lang="en-US" sz="2000" dirty="0">
                <a:solidFill>
                  <a:schemeClr val="tx1"/>
                </a:solidFill>
              </a:rPr>
              <a:t> </a:t>
            </a:r>
            <a:r>
              <a:rPr lang="en-US" sz="2000" dirty="0" err="1">
                <a:solidFill>
                  <a:schemeClr val="tx1"/>
                </a:solidFill>
              </a:rPr>
              <a:t>survei</a:t>
            </a:r>
            <a:r>
              <a:rPr lang="en-US" sz="2000" dirty="0">
                <a:solidFill>
                  <a:schemeClr val="tx1"/>
                </a:solidFill>
              </a:rPr>
              <a:t>, </a:t>
            </a:r>
            <a:r>
              <a:rPr lang="en-US" sz="2000" dirty="0" err="1">
                <a:solidFill>
                  <a:schemeClr val="tx1"/>
                </a:solidFill>
              </a:rPr>
              <a:t>dengan</a:t>
            </a:r>
            <a:r>
              <a:rPr lang="en-US" sz="2000" dirty="0">
                <a:solidFill>
                  <a:schemeClr val="tx1"/>
                </a:solidFill>
              </a:rPr>
              <a:t> </a:t>
            </a:r>
            <a:r>
              <a:rPr lang="en-US" sz="2000" dirty="0" err="1">
                <a:solidFill>
                  <a:schemeClr val="tx1"/>
                </a:solidFill>
              </a:rPr>
              <a:t>cara</a:t>
            </a:r>
            <a:r>
              <a:rPr lang="en-US" sz="2000" dirty="0">
                <a:solidFill>
                  <a:schemeClr val="tx1"/>
                </a:solidFill>
              </a:rPr>
              <a:t>:</a:t>
            </a:r>
          </a:p>
          <a:p>
            <a:pPr algn="ctr"/>
            <a:endParaRPr lang="en-US" sz="2000" dirty="0"/>
          </a:p>
        </p:txBody>
      </p:sp>
      <p:sp>
        <p:nvSpPr>
          <p:cNvPr id="4" name="Rounded Rectangle 3"/>
          <p:cNvSpPr/>
          <p:nvPr/>
        </p:nvSpPr>
        <p:spPr>
          <a:xfrm>
            <a:off x="451304" y="1515567"/>
            <a:ext cx="10668075" cy="3255725"/>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Font typeface="Wingdings" pitchFamily="2" charset="2"/>
              <a:buChar char="ü"/>
            </a:pPr>
            <a:r>
              <a:rPr lang="en-US" sz="2400" i="1" dirty="0">
                <a:solidFill>
                  <a:schemeClr val="tx1"/>
                </a:solidFill>
              </a:rPr>
              <a:t>Fixed base </a:t>
            </a:r>
            <a:r>
              <a:rPr lang="en-US" sz="2400" i="1" dirty="0" err="1">
                <a:solidFill>
                  <a:schemeClr val="tx1"/>
                </a:solidFill>
              </a:rPr>
              <a:t>porouspot</a:t>
            </a:r>
            <a:endParaRPr lang="en-US" sz="2400" dirty="0">
              <a:solidFill>
                <a:schemeClr val="tx1"/>
              </a:solidFill>
            </a:endParaRPr>
          </a:p>
          <a:p>
            <a:r>
              <a:rPr lang="en-US" sz="2400" dirty="0" err="1">
                <a:solidFill>
                  <a:schemeClr val="tx1"/>
                </a:solidFill>
                <a:latin typeface="Times New Roman" pitchFamily="18" charset="0"/>
                <a:cs typeface="Times New Roman" pitchFamily="18" charset="0"/>
              </a:rPr>
              <a:t>Pada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teknik</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ini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salah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satu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porouspot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diletakkan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luar</a:t>
            </a:r>
            <a:r>
              <a:rPr lang="en-US" sz="2400" dirty="0">
                <a:solidFill>
                  <a:schemeClr val="tx1"/>
                </a:solidFill>
                <a:latin typeface="Times New Roman" pitchFamily="18" charset="0"/>
                <a:cs typeface="Times New Roman" pitchFamily="18" charset="0"/>
              </a:rPr>
              <a:t> area </a:t>
            </a:r>
            <a:r>
              <a:rPr lang="en-US" sz="2400" dirty="0" err="1">
                <a:solidFill>
                  <a:schemeClr val="tx1"/>
                </a:solidFill>
                <a:latin typeface="Times New Roman" pitchFamily="18" charset="0"/>
                <a:cs typeface="Times New Roman" pitchFamily="18" charset="0"/>
              </a:rPr>
              <a:t>pengukuran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satu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porouspot</a:t>
            </a:r>
            <a:r>
              <a:rPr lang="en-US" sz="2400" dirty="0">
                <a:solidFill>
                  <a:schemeClr val="tx1"/>
                </a:solidFill>
                <a:latin typeface="Times New Roman" pitchFamily="18" charset="0"/>
                <a:cs typeface="Times New Roman" pitchFamily="18" charset="0"/>
              </a:rPr>
              <a:t> yang lain </a:t>
            </a:r>
            <a:r>
              <a:rPr lang="en-US" sz="2400" dirty="0" err="1">
                <a:solidFill>
                  <a:schemeClr val="tx1"/>
                </a:solidFill>
                <a:latin typeface="Times New Roman" pitchFamily="18" charset="0"/>
                <a:cs typeface="Times New Roman" pitchFamily="18" charset="0"/>
              </a:rPr>
              <a:t>bergerak</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sepanjang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titik</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pengukuran</a:t>
            </a:r>
            <a:r>
              <a:rPr lang="en-US" sz="2400" dirty="0">
                <a:solidFill>
                  <a:schemeClr val="tx1"/>
                </a:solidFill>
                <a:latin typeface="Times New Roman" pitchFamily="18" charset="0"/>
                <a:cs typeface="Times New Roman" pitchFamily="18" charset="0"/>
              </a:rPr>
              <a:t> yang </a:t>
            </a:r>
            <a:r>
              <a:rPr lang="en-US" sz="2400" dirty="0" err="1">
                <a:solidFill>
                  <a:schemeClr val="tx1"/>
                </a:solidFill>
                <a:latin typeface="Times New Roman" pitchFamily="18" charset="0"/>
                <a:cs typeface="Times New Roman" pitchFamily="18" charset="0"/>
              </a:rPr>
              <a:t>telah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ditentukan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Hasil</a:t>
            </a:r>
            <a:r>
              <a:rPr lang="en-US" sz="2400" dirty="0">
                <a:solidFill>
                  <a:schemeClr val="tx1"/>
                </a:solidFill>
                <a:latin typeface="Times New Roman" pitchFamily="18" charset="0"/>
                <a:cs typeface="Times New Roman" pitchFamily="18" charset="0"/>
              </a:rPr>
              <a:t> yang </a:t>
            </a:r>
            <a:r>
              <a:rPr lang="en-US" sz="2400" dirty="0" err="1">
                <a:solidFill>
                  <a:schemeClr val="tx1"/>
                </a:solidFill>
                <a:latin typeface="Times New Roman" pitchFamily="18" charset="0"/>
                <a:cs typeface="Times New Roman" pitchFamily="18" charset="0"/>
              </a:rPr>
              <a:t>diperoleh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melalui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pengukuran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dengan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teknik</a:t>
            </a:r>
            <a:r>
              <a:rPr lang="en-US" sz="2400" dirty="0">
                <a:solidFill>
                  <a:schemeClr val="tx1"/>
                </a:solidFill>
                <a:latin typeface="Times New Roman" pitchFamily="18" charset="0"/>
                <a:cs typeface="Times New Roman" pitchFamily="18" charset="0"/>
              </a:rPr>
              <a:t> </a:t>
            </a:r>
            <a:r>
              <a:rPr lang="en-US" sz="2400" i="1" dirty="0">
                <a:solidFill>
                  <a:schemeClr val="tx1"/>
                </a:solidFill>
                <a:latin typeface="Times New Roman" pitchFamily="18" charset="0"/>
                <a:cs typeface="Times New Roman" pitchFamily="18" charset="0"/>
              </a:rPr>
              <a:t>fixed base </a:t>
            </a:r>
            <a:r>
              <a:rPr lang="en-US" sz="2400" i="1" dirty="0" err="1">
                <a:solidFill>
                  <a:schemeClr val="tx1"/>
                </a:solidFill>
                <a:latin typeface="Times New Roman" pitchFamily="18" charset="0"/>
                <a:cs typeface="Times New Roman" pitchFamily="18" charset="0"/>
              </a:rPr>
              <a:t>porouspot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adalah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nilai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potensial</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langsung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pada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titik</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pengukuran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setelah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nilai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potensial</a:t>
            </a:r>
            <a:r>
              <a:rPr lang="en-US" sz="2400" dirty="0">
                <a:solidFill>
                  <a:schemeClr val="tx1"/>
                </a:solidFill>
                <a:latin typeface="Times New Roman" pitchFamily="18" charset="0"/>
                <a:cs typeface="Times New Roman" pitchFamily="18" charset="0"/>
              </a:rPr>
              <a:t> baseline </a:t>
            </a:r>
            <a:r>
              <a:rPr lang="en-US" sz="2400" dirty="0" err="1">
                <a:solidFill>
                  <a:schemeClr val="tx1"/>
                </a:solidFill>
                <a:latin typeface="Times New Roman" pitchFamily="18" charset="0"/>
                <a:cs typeface="Times New Roman" pitchFamily="18" charset="0"/>
              </a:rPr>
              <a:t>pada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porouspot</a:t>
            </a:r>
            <a:r>
              <a:rPr lang="en-US" sz="2400" dirty="0">
                <a:solidFill>
                  <a:schemeClr val="tx1"/>
                </a:solidFill>
                <a:latin typeface="Times New Roman" pitchFamily="18" charset="0"/>
                <a:cs typeface="Times New Roman" pitchFamily="18" charset="0"/>
              </a:rPr>
              <a:t> yang </a:t>
            </a:r>
            <a:r>
              <a:rPr lang="en-US" sz="2400" dirty="0" err="1">
                <a:solidFill>
                  <a:schemeClr val="tx1"/>
                </a:solidFill>
                <a:latin typeface="Times New Roman" pitchFamily="18" charset="0"/>
                <a:cs typeface="Times New Roman" pitchFamily="18" charset="0"/>
              </a:rPr>
              <a:t>diletakkan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luar</a:t>
            </a:r>
            <a:r>
              <a:rPr lang="en-US" sz="2400" dirty="0">
                <a:solidFill>
                  <a:schemeClr val="tx1"/>
                </a:solidFill>
                <a:latin typeface="Times New Roman" pitchFamily="18" charset="0"/>
                <a:cs typeface="Times New Roman" pitchFamily="18" charset="0"/>
              </a:rPr>
              <a:t> area </a:t>
            </a:r>
            <a:r>
              <a:rPr lang="en-US" sz="2400" dirty="0" err="1">
                <a:solidFill>
                  <a:schemeClr val="tx1"/>
                </a:solidFill>
                <a:latin typeface="Times New Roman" pitchFamily="18" charset="0"/>
                <a:cs typeface="Times New Roman" pitchFamily="18" charset="0"/>
              </a:rPr>
              <a:t>pengukuran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ditentukan</a:t>
            </a:r>
            <a:r>
              <a:rPr lang="en-US" sz="2400" dirty="0">
                <a:solidFill>
                  <a:schemeClr val="tx1"/>
                </a:solidFill>
                <a:latin typeface="Times New Roman" pitchFamily="18" charset="0"/>
                <a:cs typeface="Times New Roman" pitchFamily="18" charset="0"/>
              </a:rPr>
              <a:t>.</a:t>
            </a:r>
          </a:p>
          <a:p>
            <a:pPr algn="ct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500" t="62981" r="36401" b="15224"/>
          <a:stretch/>
        </p:blipFill>
        <p:spPr bwMode="auto">
          <a:xfrm>
            <a:off x="3190142" y="4897438"/>
            <a:ext cx="4254012" cy="1855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17591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5778" y="374758"/>
            <a:ext cx="10117053" cy="335318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Font typeface="Wingdings" pitchFamily="2" charset="2"/>
              <a:buChar char="ü"/>
            </a:pPr>
            <a:r>
              <a:rPr lang="en-US" sz="2400" i="1" dirty="0">
                <a:solidFill>
                  <a:schemeClr val="tx1"/>
                </a:solidFill>
                <a:latin typeface="Times New Roman" pitchFamily="18" charset="0"/>
                <a:cs typeface="Times New Roman" pitchFamily="18" charset="0"/>
              </a:rPr>
              <a:t>Leap frog</a:t>
            </a:r>
            <a:endParaRPr lang="en-US" sz="2400" dirty="0">
              <a:solidFill>
                <a:schemeClr val="tx1"/>
              </a:solidFill>
              <a:latin typeface="Times New Roman" pitchFamily="18" charset="0"/>
              <a:cs typeface="Times New Roman" pitchFamily="18" charset="0"/>
            </a:endParaRPr>
          </a:p>
          <a:p>
            <a:r>
              <a:rPr lang="en-US" sz="2400" dirty="0" err="1">
                <a:solidFill>
                  <a:schemeClr val="tx1"/>
                </a:solidFill>
                <a:latin typeface="Times New Roman" pitchFamily="18" charset="0"/>
                <a:cs typeface="Times New Roman" pitchFamily="18" charset="0"/>
              </a:rPr>
              <a:t>Pada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teknik</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ini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pengukuran</a:t>
            </a:r>
            <a:r>
              <a:rPr lang="en-US" sz="2400" dirty="0">
                <a:solidFill>
                  <a:schemeClr val="tx1"/>
                </a:solidFill>
                <a:latin typeface="Times New Roman" pitchFamily="18" charset="0"/>
                <a:cs typeface="Times New Roman" pitchFamily="18" charset="0"/>
              </a:rPr>
              <a:t> </a:t>
            </a:r>
            <a:r>
              <a:rPr lang="en-US" sz="2400" i="1" dirty="0">
                <a:solidFill>
                  <a:schemeClr val="tx1"/>
                </a:solidFill>
                <a:latin typeface="Times New Roman" pitchFamily="18" charset="0"/>
                <a:cs typeface="Times New Roman" pitchFamily="18" charset="0"/>
              </a:rPr>
              <a:t>self potential</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dilakukan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dengan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cara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saling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melompati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antar</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porouspot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seperti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gerakan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katak</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melompat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dengan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posisi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spasi</a:t>
            </a:r>
            <a:r>
              <a:rPr lang="en-US" sz="2400" dirty="0">
                <a:solidFill>
                  <a:schemeClr val="tx1"/>
                </a:solidFill>
                <a:latin typeface="Times New Roman" pitchFamily="18" charset="0"/>
                <a:cs typeface="Times New Roman" pitchFamily="18" charset="0"/>
              </a:rPr>
              <a:t> yang </a:t>
            </a:r>
            <a:r>
              <a:rPr lang="en-US" sz="2400" dirty="0" err="1">
                <a:solidFill>
                  <a:schemeClr val="tx1"/>
                </a:solidFill>
                <a:latin typeface="Times New Roman" pitchFamily="18" charset="0"/>
                <a:cs typeface="Times New Roman" pitchFamily="18" charset="0"/>
              </a:rPr>
              <a:t>telah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ditentukan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dalam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suatu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lintasan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survei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Sehingga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akan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diperoleh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nilai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beda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potensial</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antara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dua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elektroda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Untuk</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menghitung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nilai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potensial</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pada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titik</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ukur</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tertentu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diperlukan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nilai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titik</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ukur</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disampingnya</a:t>
            </a:r>
            <a:r>
              <a:rPr lang="en-US" sz="2400" dirty="0">
                <a:solidFill>
                  <a:schemeClr val="tx1"/>
                </a:solidFill>
                <a:latin typeface="Times New Roman" pitchFamily="18" charset="0"/>
                <a:cs typeface="Times New Roman" pitchFamily="18" charset="0"/>
              </a:rPr>
              <a:t>.</a:t>
            </a:r>
          </a:p>
          <a:p>
            <a:pPr algn="ctr"/>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021" t="54968" r="31265" b="16506"/>
          <a:stretch/>
        </p:blipFill>
        <p:spPr bwMode="auto">
          <a:xfrm>
            <a:off x="1946744" y="3903783"/>
            <a:ext cx="7255119" cy="2857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08109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04971" y="785794"/>
            <a:ext cx="8286808" cy="928694"/>
          </a:xfrm>
          <a:prstGeom prst="roundRect">
            <a:avLst/>
          </a:prstGeom>
          <a:solidFill>
            <a:srgbClr val="EA9A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a:p>
            <a:pPr algn="ctr"/>
            <a:r>
              <a:rPr lang="en-US" sz="2000" b="1" dirty="0">
                <a:solidFill>
                  <a:schemeClr val="tx1"/>
                </a:solidFill>
              </a:rPr>
              <a:t>5. </a:t>
            </a:r>
            <a:r>
              <a:rPr lang="en-US" sz="2000" b="1" dirty="0" err="1">
                <a:solidFill>
                  <a:schemeClr val="tx1"/>
                </a:solidFill>
              </a:rPr>
              <a:t>Teknik</a:t>
            </a:r>
            <a:r>
              <a:rPr lang="en-US" sz="2000" b="1" dirty="0">
                <a:solidFill>
                  <a:schemeClr val="tx1"/>
                </a:solidFill>
              </a:rPr>
              <a:t> </a:t>
            </a:r>
            <a:r>
              <a:rPr lang="en-US" sz="2000" b="1" dirty="0" err="1">
                <a:solidFill>
                  <a:schemeClr val="tx1"/>
                </a:solidFill>
              </a:rPr>
              <a:t>Pengukuran</a:t>
            </a:r>
            <a:r>
              <a:rPr lang="en-US" sz="2000" b="1" dirty="0">
                <a:solidFill>
                  <a:schemeClr val="tx1"/>
                </a:solidFill>
              </a:rPr>
              <a:t> </a:t>
            </a:r>
            <a:r>
              <a:rPr lang="en-US" sz="2000" b="1" dirty="0" err="1">
                <a:solidFill>
                  <a:schemeClr val="tx1"/>
                </a:solidFill>
              </a:rPr>
              <a:t>pada</a:t>
            </a:r>
            <a:r>
              <a:rPr lang="en-US" sz="2000" b="1" dirty="0">
                <a:solidFill>
                  <a:schemeClr val="tx1"/>
                </a:solidFill>
              </a:rPr>
              <a:t> </a:t>
            </a:r>
            <a:r>
              <a:rPr lang="en-US" sz="2000" b="1" dirty="0" err="1">
                <a:solidFill>
                  <a:schemeClr val="tx1"/>
                </a:solidFill>
              </a:rPr>
              <a:t>Metode</a:t>
            </a:r>
            <a:r>
              <a:rPr lang="en-US" sz="2000" b="1" dirty="0">
                <a:solidFill>
                  <a:schemeClr val="tx1"/>
                </a:solidFill>
              </a:rPr>
              <a:t> </a:t>
            </a:r>
            <a:r>
              <a:rPr lang="en-US" sz="2000" b="1" dirty="0" err="1">
                <a:solidFill>
                  <a:schemeClr val="tx1"/>
                </a:solidFill>
              </a:rPr>
              <a:t>Potensial</a:t>
            </a:r>
            <a:r>
              <a:rPr lang="en-US" sz="2000" b="1" dirty="0">
                <a:solidFill>
                  <a:schemeClr val="tx1"/>
                </a:solidFill>
              </a:rPr>
              <a:t> </a:t>
            </a:r>
            <a:r>
              <a:rPr lang="en-US" sz="2000" b="1" dirty="0" err="1">
                <a:solidFill>
                  <a:schemeClr val="tx1"/>
                </a:solidFill>
              </a:rPr>
              <a:t>Diri</a:t>
            </a:r>
            <a:r>
              <a:rPr lang="en-US" sz="2000" b="1" dirty="0">
                <a:solidFill>
                  <a:schemeClr val="tx1"/>
                </a:solidFill>
              </a:rPr>
              <a:t> (Self Potential)</a:t>
            </a:r>
            <a:endParaRPr lang="en-US" sz="2000" dirty="0">
              <a:solidFill>
                <a:schemeClr val="tx1"/>
              </a:solidFill>
            </a:endParaRPr>
          </a:p>
          <a:p>
            <a:pPr algn="ctr"/>
            <a:endParaRPr lang="en-US" dirty="0"/>
          </a:p>
        </p:txBody>
      </p:sp>
      <p:sp>
        <p:nvSpPr>
          <p:cNvPr id="4" name="Oval 3"/>
          <p:cNvSpPr/>
          <p:nvPr/>
        </p:nvSpPr>
        <p:spPr>
          <a:xfrm>
            <a:off x="952464" y="2928934"/>
            <a:ext cx="4857784" cy="257176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err="1">
                <a:solidFill>
                  <a:schemeClr val="tx1"/>
                </a:solidFill>
              </a:rPr>
              <a:t>metode</a:t>
            </a:r>
            <a:r>
              <a:rPr lang="en-US" sz="2400" i="1" dirty="0">
                <a:solidFill>
                  <a:schemeClr val="tx1"/>
                </a:solidFill>
              </a:rPr>
              <a:t> </a:t>
            </a:r>
            <a:r>
              <a:rPr lang="en-US" sz="2400" i="1" dirty="0" err="1">
                <a:solidFill>
                  <a:schemeClr val="tx1"/>
                </a:solidFill>
              </a:rPr>
              <a:t>potensial</a:t>
            </a:r>
            <a:r>
              <a:rPr lang="en-US" sz="2400" i="1" dirty="0">
                <a:solidFill>
                  <a:schemeClr val="tx1"/>
                </a:solidFill>
              </a:rPr>
              <a:t> </a:t>
            </a:r>
            <a:r>
              <a:rPr lang="en-US" sz="2400" i="1" dirty="0" err="1">
                <a:solidFill>
                  <a:schemeClr val="tx1"/>
                </a:solidFill>
              </a:rPr>
              <a:t>gradien</a:t>
            </a:r>
            <a:r>
              <a:rPr lang="en-US" sz="2400" dirty="0">
                <a:solidFill>
                  <a:schemeClr val="tx1"/>
                </a:solidFill>
              </a:rPr>
              <a:t> </a:t>
            </a:r>
          </a:p>
        </p:txBody>
      </p:sp>
      <p:sp>
        <p:nvSpPr>
          <p:cNvPr id="5" name="Oval 4"/>
          <p:cNvSpPr/>
          <p:nvPr/>
        </p:nvSpPr>
        <p:spPr>
          <a:xfrm>
            <a:off x="6477003" y="2857496"/>
            <a:ext cx="4857784" cy="257176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err="1">
                <a:solidFill>
                  <a:schemeClr val="tx1"/>
                </a:solidFill>
              </a:rPr>
              <a:t>metode</a:t>
            </a:r>
            <a:r>
              <a:rPr lang="en-US" sz="2400" i="1" dirty="0">
                <a:solidFill>
                  <a:schemeClr val="tx1"/>
                </a:solidFill>
              </a:rPr>
              <a:t> </a:t>
            </a:r>
            <a:r>
              <a:rPr lang="en-US" sz="2400" i="1" dirty="0" err="1">
                <a:solidFill>
                  <a:schemeClr val="tx1"/>
                </a:solidFill>
              </a:rPr>
              <a:t>potensial</a:t>
            </a:r>
            <a:r>
              <a:rPr lang="en-US" sz="2400" i="1" dirty="0">
                <a:solidFill>
                  <a:schemeClr val="tx1"/>
                </a:solidFill>
              </a:rPr>
              <a:t> amplitude</a:t>
            </a:r>
            <a:endParaRPr lang="en-US" sz="2400" dirty="0">
              <a:solidFill>
                <a:schemeClr val="tx1"/>
              </a:solidFill>
            </a:endParaRPr>
          </a:p>
        </p:txBody>
      </p:sp>
    </p:spTree>
    <p:extLst>
      <p:ext uri="{BB962C8B-B14F-4D97-AF65-F5344CB8AC3E}">
        <p14:creationId xmlns:p14="http://schemas.microsoft.com/office/powerpoint/2010/main" val="228613191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1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761963" y="785794"/>
            <a:ext cx="4572032" cy="857256"/>
          </a:xfrm>
          <a:prstGeom prst="homePlat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err="1">
                <a:solidFill>
                  <a:schemeClr val="tx1"/>
                </a:solidFill>
              </a:rPr>
              <a:t>metode</a:t>
            </a:r>
            <a:r>
              <a:rPr lang="en-US" sz="2400" i="1" dirty="0">
                <a:solidFill>
                  <a:schemeClr val="tx1"/>
                </a:solidFill>
              </a:rPr>
              <a:t> </a:t>
            </a:r>
            <a:r>
              <a:rPr lang="en-US" sz="2400" i="1" dirty="0" err="1">
                <a:solidFill>
                  <a:schemeClr val="tx1"/>
                </a:solidFill>
              </a:rPr>
              <a:t>potensial</a:t>
            </a:r>
            <a:r>
              <a:rPr lang="en-US" sz="2400" i="1" dirty="0">
                <a:solidFill>
                  <a:schemeClr val="tx1"/>
                </a:solidFill>
              </a:rPr>
              <a:t> </a:t>
            </a:r>
            <a:r>
              <a:rPr lang="en-US" sz="2400" i="1" dirty="0" err="1">
                <a:solidFill>
                  <a:schemeClr val="tx1"/>
                </a:solidFill>
              </a:rPr>
              <a:t>gradien</a:t>
            </a:r>
            <a:r>
              <a:rPr lang="en-US" sz="2400" dirty="0">
                <a:solidFill>
                  <a:schemeClr val="tx1"/>
                </a:solidFill>
              </a:rPr>
              <a:t> </a:t>
            </a:r>
          </a:p>
        </p:txBody>
      </p:sp>
      <p:sp>
        <p:nvSpPr>
          <p:cNvPr id="3" name="Rounded Rectangle 2"/>
          <p:cNvSpPr/>
          <p:nvPr/>
        </p:nvSpPr>
        <p:spPr>
          <a:xfrm>
            <a:off x="1904971" y="2285992"/>
            <a:ext cx="8286808" cy="364333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200" dirty="0">
              <a:solidFill>
                <a:schemeClr val="tx1"/>
              </a:solidFill>
              <a:latin typeface="Times New Roman" pitchFamily="18" charset="0"/>
              <a:cs typeface="Times New Roman" pitchFamily="18" charset="0"/>
            </a:endParaRPr>
          </a:p>
          <a:p>
            <a:pPr algn="ctr"/>
            <a:r>
              <a:rPr lang="en-US" sz="2200" dirty="0" err="1">
                <a:solidFill>
                  <a:schemeClr val="tx1"/>
                </a:solidFill>
                <a:latin typeface="Times New Roman" pitchFamily="18" charset="0"/>
                <a:cs typeface="Times New Roman" pitchFamily="18" charset="0"/>
              </a:rPr>
              <a:t>Metode</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potensial</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gradien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menggunakan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dua</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elektoda</a:t>
            </a:r>
            <a:r>
              <a:rPr lang="en-US" sz="2200" dirty="0">
                <a:solidFill>
                  <a:schemeClr val="tx1"/>
                </a:solidFill>
                <a:latin typeface="Times New Roman" pitchFamily="18" charset="0"/>
                <a:cs typeface="Times New Roman" pitchFamily="18" charset="0"/>
              </a:rPr>
              <a:t> yang </a:t>
            </a:r>
            <a:r>
              <a:rPr lang="en-US" sz="2200" dirty="0" err="1">
                <a:solidFill>
                  <a:schemeClr val="tx1"/>
                </a:solidFill>
                <a:latin typeface="Times New Roman" pitchFamily="18" charset="0"/>
                <a:cs typeface="Times New Roman" pitchFamily="18" charset="0"/>
              </a:rPr>
              <a:t>terpisah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secara</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tetap</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dengan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jarak</a:t>
            </a:r>
            <a:r>
              <a:rPr lang="en-US" sz="2200" dirty="0">
                <a:solidFill>
                  <a:schemeClr val="tx1"/>
                </a:solidFill>
                <a:latin typeface="Times New Roman" pitchFamily="18" charset="0"/>
                <a:cs typeface="Times New Roman" pitchFamily="18" charset="0"/>
              </a:rPr>
              <a:t> 5 m </a:t>
            </a:r>
            <a:r>
              <a:rPr lang="en-US" sz="2200" dirty="0" err="1">
                <a:solidFill>
                  <a:schemeClr val="tx1"/>
                </a:solidFill>
                <a:latin typeface="Times New Roman" pitchFamily="18" charset="0"/>
                <a:cs typeface="Times New Roman" pitchFamily="18" charset="0"/>
              </a:rPr>
              <a:t>atau</a:t>
            </a:r>
            <a:r>
              <a:rPr lang="en-US" sz="2200" dirty="0">
                <a:solidFill>
                  <a:schemeClr val="tx1"/>
                </a:solidFill>
                <a:latin typeface="Times New Roman" pitchFamily="18" charset="0"/>
                <a:cs typeface="Times New Roman" pitchFamily="18" charset="0"/>
              </a:rPr>
              <a:t> 10 m. </a:t>
            </a:r>
            <a:r>
              <a:rPr lang="en-US" sz="2200" dirty="0" err="1">
                <a:solidFill>
                  <a:schemeClr val="tx1"/>
                </a:solidFill>
                <a:latin typeface="Times New Roman" pitchFamily="18" charset="0"/>
                <a:cs typeface="Times New Roman" pitchFamily="18" charset="0"/>
              </a:rPr>
              <a:t>Hasil</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pengukuran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perbedaan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potensial</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dibagi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dengan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spasi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elektroda</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menghasilkan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potensial</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gradien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Titik</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pergukuran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adalah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titik</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tengah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diantara</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kedua</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elektroda</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tersebut</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Kedua</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elektoda</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berpindah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dari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satu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titik</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ke</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titik</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lainnya</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Pada</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metode</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pengukuran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ini</a:t>
            </a:r>
            <a:r>
              <a:rPr lang="en-US" sz="2200" dirty="0">
                <a:solidFill>
                  <a:schemeClr val="tx1"/>
                </a:solidFill>
                <a:latin typeface="Times New Roman" pitchFamily="18" charset="0"/>
                <a:cs typeface="Times New Roman" pitchFamily="18" charset="0"/>
              </a:rPr>
              <a:t> yang </a:t>
            </a:r>
            <a:r>
              <a:rPr lang="en-US" sz="2200" dirty="0" err="1">
                <a:solidFill>
                  <a:schemeClr val="tx1"/>
                </a:solidFill>
                <a:latin typeface="Times New Roman" pitchFamily="18" charset="0"/>
                <a:cs typeface="Times New Roman" pitchFamily="18" charset="0"/>
              </a:rPr>
              <a:t>perlu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diperhatikan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adalah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pencatatan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polaritas</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potensial</a:t>
            </a:r>
            <a:r>
              <a:rPr lang="en-US" sz="2200" dirty="0">
                <a:solidFill>
                  <a:schemeClr val="tx1"/>
                </a:solidFill>
                <a:latin typeface="Times New Roman" pitchFamily="18" charset="0"/>
                <a:cs typeface="Times New Roman" pitchFamily="18" charset="0"/>
              </a:rPr>
              <a:t>.</a:t>
            </a:r>
          </a:p>
          <a:p>
            <a:pPr algn="ctr"/>
            <a:endParaRPr lang="en-US" sz="2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64793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761963" y="785794"/>
            <a:ext cx="4572032" cy="857256"/>
          </a:xfrm>
          <a:prstGeom prst="homePlat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err="1">
                <a:solidFill>
                  <a:schemeClr val="tx1"/>
                </a:solidFill>
              </a:rPr>
              <a:t>metode</a:t>
            </a:r>
            <a:r>
              <a:rPr lang="en-US" sz="2400" i="1" dirty="0">
                <a:solidFill>
                  <a:schemeClr val="tx1"/>
                </a:solidFill>
              </a:rPr>
              <a:t> </a:t>
            </a:r>
            <a:r>
              <a:rPr lang="en-US" sz="2400" i="1" dirty="0" err="1">
                <a:solidFill>
                  <a:schemeClr val="tx1"/>
                </a:solidFill>
              </a:rPr>
              <a:t>potensial</a:t>
            </a:r>
            <a:r>
              <a:rPr lang="en-US" sz="2400" i="1" dirty="0">
                <a:solidFill>
                  <a:schemeClr val="tx1"/>
                </a:solidFill>
              </a:rPr>
              <a:t> Amplitude</a:t>
            </a:r>
            <a:endParaRPr lang="en-US" sz="2400" dirty="0">
              <a:solidFill>
                <a:schemeClr val="tx1"/>
              </a:solidFill>
            </a:endParaRPr>
          </a:p>
        </p:txBody>
      </p:sp>
      <p:sp>
        <p:nvSpPr>
          <p:cNvPr id="3" name="Rounded Rectangle 2"/>
          <p:cNvSpPr/>
          <p:nvPr/>
        </p:nvSpPr>
        <p:spPr>
          <a:xfrm>
            <a:off x="2000222" y="2285992"/>
            <a:ext cx="8191557" cy="392909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err="1">
                <a:solidFill>
                  <a:schemeClr val="tx1"/>
                </a:solidFill>
                <a:latin typeface="Times New Roman" pitchFamily="18" charset="0"/>
                <a:cs typeface="Times New Roman" pitchFamily="18" charset="0"/>
              </a:rPr>
              <a:t>metode</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potensial</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amplitudo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satu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elektroda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dibiarkan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menjadi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titik</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tetap</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di</a:t>
            </a:r>
            <a:r>
              <a:rPr lang="en-US" sz="2000" dirty="0">
                <a:solidFill>
                  <a:schemeClr val="tx1"/>
                </a:solidFill>
                <a:latin typeface="Times New Roman" pitchFamily="18" charset="0"/>
                <a:cs typeface="Times New Roman" pitchFamily="18" charset="0"/>
              </a:rPr>
              <a:t> </a:t>
            </a:r>
            <a:r>
              <a:rPr lang="en-US" sz="2000" i="1" dirty="0">
                <a:solidFill>
                  <a:schemeClr val="tx1"/>
                </a:solidFill>
                <a:latin typeface="Times New Roman" pitchFamily="18" charset="0"/>
                <a:cs typeface="Times New Roman" pitchFamily="18" charset="0"/>
              </a:rPr>
              <a:t>base station</a:t>
            </a:r>
            <a:r>
              <a:rPr lang="en-US" sz="2000" dirty="0">
                <a:solidFill>
                  <a:schemeClr val="tx1"/>
                </a:solidFill>
                <a:latin typeface="Times New Roman" pitchFamily="18" charset="0"/>
                <a:cs typeface="Times New Roman" pitchFamily="18" charset="0"/>
              </a:rPr>
              <a:t> yang </a:t>
            </a:r>
            <a:r>
              <a:rPr lang="en-US" sz="2000" dirty="0" err="1">
                <a:solidFill>
                  <a:schemeClr val="tx1"/>
                </a:solidFill>
                <a:latin typeface="Times New Roman" pitchFamily="18" charset="0"/>
                <a:cs typeface="Times New Roman" pitchFamily="18" charset="0"/>
              </a:rPr>
              <a:t>berada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diluar</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daerah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mineralisasi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mengukur</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perbedaan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potensial</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diantara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kedua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elektroda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Sedangkan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elektroda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lainnya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selalu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berpindah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sesuai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lintasan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pengukuran</a:t>
            </a:r>
            <a:r>
              <a:rPr lang="en-US" sz="2000" dirty="0">
                <a:solidFill>
                  <a:schemeClr val="tx1"/>
                </a:solidFill>
                <a:latin typeface="Times New Roman" pitchFamily="18" charset="0"/>
                <a:cs typeface="Times New Roman" pitchFamily="18" charset="0"/>
              </a:rPr>
              <a:t> (</a:t>
            </a:r>
            <a:r>
              <a:rPr lang="en-US" sz="2000" i="1" dirty="0">
                <a:solidFill>
                  <a:schemeClr val="tx1"/>
                </a:solidFill>
                <a:latin typeface="Times New Roman" pitchFamily="18" charset="0"/>
                <a:cs typeface="Times New Roman" pitchFamily="18" charset="0"/>
              </a:rPr>
              <a:t>leap-</a:t>
            </a:r>
            <a:r>
              <a:rPr lang="en-US" sz="2000" i="1" dirty="0" err="1">
                <a:solidFill>
                  <a:schemeClr val="tx1"/>
                </a:solidFill>
                <a:latin typeface="Times New Roman" pitchFamily="18" charset="0"/>
                <a:cs typeface="Times New Roman" pitchFamily="18" charset="0"/>
              </a:rPr>
              <a:t>froged</a:t>
            </a:r>
            <a:r>
              <a:rPr lang="en-US" sz="2000" i="1" dirty="0">
                <a:solidFill>
                  <a:schemeClr val="tx1"/>
                </a:solidFill>
                <a:latin typeface="Times New Roman" pitchFamily="18" charset="0"/>
                <a:cs typeface="Times New Roman" pitchFamily="18" charset="0"/>
              </a:rPr>
              <a: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Metode</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ini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menghindari</a:t>
            </a:r>
            <a:r>
              <a:rPr lang="en-US" sz="2000" dirty="0">
                <a:solidFill>
                  <a:schemeClr val="tx1"/>
                </a:solidFill>
                <a:latin typeface="Times New Roman" pitchFamily="18" charset="0"/>
                <a:cs typeface="Times New Roman" pitchFamily="18" charset="0"/>
              </a:rPr>
              <a:t> problem </a:t>
            </a:r>
            <a:r>
              <a:rPr lang="en-US" sz="2000" dirty="0" err="1">
                <a:solidFill>
                  <a:schemeClr val="tx1"/>
                </a:solidFill>
                <a:latin typeface="Times New Roman" pitchFamily="18" charset="0"/>
                <a:cs typeface="Times New Roman" pitchFamily="18" charset="0"/>
              </a:rPr>
              <a:t>polaritas</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akumulatif</a:t>
            </a:r>
            <a:r>
              <a:rPr lang="en-US" sz="2000" dirty="0">
                <a:solidFill>
                  <a:schemeClr val="tx1"/>
                </a:solidFill>
                <a:latin typeface="Times New Roman" pitchFamily="18" charset="0"/>
                <a:cs typeface="Times New Roman" pitchFamily="18" charset="0"/>
              </a:rPr>
              <a:t> error. </a:t>
            </a:r>
            <a:r>
              <a:rPr lang="en-US" sz="2000" dirty="0" err="1">
                <a:solidFill>
                  <a:schemeClr val="tx1"/>
                </a:solidFill>
                <a:latin typeface="Times New Roman" pitchFamily="18" charset="0"/>
                <a:cs typeface="Times New Roman" pitchFamily="18" charset="0"/>
              </a:rPr>
              <a:t>Tetapi</a:t>
            </a:r>
            <a:r>
              <a:rPr lang="en-US" sz="2000" dirty="0">
                <a:solidFill>
                  <a:schemeClr val="tx1"/>
                </a:solidFill>
                <a:latin typeface="Times New Roman" pitchFamily="18" charset="0"/>
                <a:cs typeface="Times New Roman" pitchFamily="18" charset="0"/>
              </a:rPr>
              <a:t> yang </a:t>
            </a:r>
            <a:r>
              <a:rPr lang="en-US" sz="2000" dirty="0" err="1">
                <a:solidFill>
                  <a:schemeClr val="tx1"/>
                </a:solidFill>
                <a:latin typeface="Times New Roman" pitchFamily="18" charset="0"/>
                <a:cs typeface="Times New Roman" pitchFamily="18" charset="0"/>
              </a:rPr>
              <a:t>perlu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diperhatikan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adalah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menjaga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suhu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larutan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elektrolit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pada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elektroda</a:t>
            </a:r>
            <a:r>
              <a:rPr lang="en-US" sz="2000" dirty="0">
                <a:solidFill>
                  <a:schemeClr val="tx1"/>
                </a:solidFill>
                <a:latin typeface="Times New Roman" pitchFamily="18" charset="0"/>
                <a:cs typeface="Times New Roman" pitchFamily="18" charset="0"/>
              </a:rPr>
              <a:t> yang </a:t>
            </a:r>
            <a:r>
              <a:rPr lang="en-US" sz="2000" dirty="0" err="1">
                <a:solidFill>
                  <a:schemeClr val="tx1"/>
                </a:solidFill>
                <a:latin typeface="Times New Roman" pitchFamily="18" charset="0"/>
                <a:cs typeface="Times New Roman" pitchFamily="18" charset="0"/>
              </a:rPr>
              <a:t>berpindah-pindah</a:t>
            </a:r>
            <a:r>
              <a:rPr lang="en-US" sz="2000" dirty="0">
                <a:solidFill>
                  <a:schemeClr val="tx1"/>
                </a:solidFill>
                <a:latin typeface="Times New Roman" pitchFamily="18" charset="0"/>
                <a:cs typeface="Times New Roman" pitchFamily="18" charset="0"/>
              </a:rPr>
              <a:t> agar </a:t>
            </a:r>
            <a:r>
              <a:rPr lang="en-US" sz="2000" dirty="0" err="1">
                <a:solidFill>
                  <a:schemeClr val="tx1"/>
                </a:solidFill>
                <a:latin typeface="Times New Roman" pitchFamily="18" charset="0"/>
                <a:cs typeface="Times New Roman" pitchFamily="18" charset="0"/>
              </a:rPr>
              <a:t>tetap</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sama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dengan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suhu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pada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elektroda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di</a:t>
            </a:r>
            <a:r>
              <a:rPr lang="en-US" sz="2000" dirty="0">
                <a:solidFill>
                  <a:schemeClr val="tx1"/>
                </a:solidFill>
                <a:latin typeface="Times New Roman" pitchFamily="18" charset="0"/>
                <a:cs typeface="Times New Roman" pitchFamily="18" charset="0"/>
              </a:rPr>
              <a:t> </a:t>
            </a:r>
            <a:r>
              <a:rPr lang="en-US" sz="2000" i="1" dirty="0">
                <a:solidFill>
                  <a:schemeClr val="tx1"/>
                </a:solidFill>
                <a:latin typeface="Times New Roman" pitchFamily="18" charset="0"/>
                <a:cs typeface="Times New Roman" pitchFamily="18" charset="0"/>
              </a:rPr>
              <a:t>base station</a:t>
            </a:r>
            <a:r>
              <a:rPr lang="en-US" sz="2000" dirty="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2854276338"/>
      </p:ext>
    </p:extLst>
  </p:cSld>
  <p:clrMapOvr>
    <a:masterClrMapping/>
  </p:clrMapOvr>
  <mc:AlternateContent xmlns:mc="http://schemas.openxmlformats.org/markup-compatibility/2006" xmlns:p14="http://schemas.microsoft.com/office/powerpoint/2010/main">
    <mc:Choice Requires="p14">
      <p:transition spd="slow" p14:dur="25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ulir: Horizontal 2"/>
          <p:cNvSpPr/>
          <p:nvPr/>
        </p:nvSpPr>
        <p:spPr>
          <a:xfrm>
            <a:off x="527381" y="-99392"/>
            <a:ext cx="11041227" cy="6768752"/>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marL="457200" indent="457200" algn="just" fontAlgn="base">
              <a:lnSpc>
                <a:spcPct val="150000"/>
              </a:lnSpc>
              <a:spcAft>
                <a:spcPts val="0"/>
              </a:spcAft>
            </a:pP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Sensitivitas</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metode</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SP,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untuk</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kedalaman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maksimun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adalah</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sekitar</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60 – 100 meter,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tergantung</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kedalaman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badan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bijih</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dan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sifat</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overburdennya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Pengukuran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SP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dapat</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juga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dilakukan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di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atas</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air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dengan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tujuan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pengukuran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potensial</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ea typeface="Times New Roman" panose="02020603050405020304" pitchFamily="18" charset="0"/>
                <a:cs typeface="Times New Roman" panose="02020603050405020304" pitchFamily="18" charset="0"/>
              </a:rPr>
              <a:t>streaming</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Elektroda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ditempatkan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di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tempat</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khusus</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sehingga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elektroda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tersebut</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dapat</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terhubung</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dengan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air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tanpa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kehilangan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larutan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elektrolit</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dari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dalam</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ea typeface="Times New Roman" panose="02020603050405020304" pitchFamily="18" charset="0"/>
                <a:cs typeface="Times New Roman" panose="02020603050405020304" pitchFamily="18" charset="0"/>
              </a:rPr>
              <a:t>pots</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Metode</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ini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hanya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dapat</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dilakukan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jika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terdapat</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aliran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arus</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vertikal</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ataupun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horizontal)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meskipun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sangat</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sedikit</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(Ogilvy, 1969).</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fontAlgn="base">
              <a:lnSpc>
                <a:spcPct val="150000"/>
              </a:lnSpc>
              <a:spcAft>
                <a:spcPts val="0"/>
              </a:spcAft>
            </a:pP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Keterdapatan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panas</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bumi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sangat</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erat</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kaitannya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dengan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kondisi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hidrogeologi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Badan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air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memiliki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perbedaan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dalam</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temperatur</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dan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salinitas</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dan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mobilitas</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yang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cukup</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tinggi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Hal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ini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akan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menyebabkan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munculnya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ea typeface="Times New Roman" panose="02020603050405020304" pitchFamily="18" charset="0"/>
                <a:cs typeface="Times New Roman" panose="02020603050405020304" pitchFamily="18" charset="0"/>
              </a:rPr>
              <a:t>streaming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potensial</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sehingga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metode</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SP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dapat</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digunakan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untuk</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menginvestigasi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panas</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bumi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366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lon Pikiran: Awan 2"/>
          <p:cNvSpPr/>
          <p:nvPr/>
        </p:nvSpPr>
        <p:spPr>
          <a:xfrm>
            <a:off x="719403" y="0"/>
            <a:ext cx="10945216" cy="6309320"/>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marL="457200" indent="457200" algn="just" fontAlgn="base">
              <a:lnSpc>
                <a:spcPct val="150000"/>
              </a:lnSpc>
              <a:spcAft>
                <a:spcPts val="0"/>
              </a:spcAft>
            </a:pP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Metode</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SP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dapat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digunakan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untuk</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menentukan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lokasi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endapan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masif</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sulfida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Endapan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masif</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sulfida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ini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akan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memberikan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anomali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SP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negatif</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Di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dalam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bidang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hidrogeologi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metode</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SP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dapat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digunakan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untuk</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menentukan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permukaan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air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tanah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baik</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muka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air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tanah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alami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maupun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muka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air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tanah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ketika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dilakukan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pompa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uji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5468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gan Alur: Multi Dokumen 2"/>
          <p:cNvSpPr/>
          <p:nvPr/>
        </p:nvSpPr>
        <p:spPr>
          <a:xfrm>
            <a:off x="527381" y="836712"/>
            <a:ext cx="11041227" cy="5112568"/>
          </a:xfrm>
          <a:prstGeom prst="flowChartMultidocumen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400" dirty="0" err="1">
                <a:latin typeface="Times New Roman" panose="02020603050405020304" pitchFamily="18" charset="0"/>
                <a:ea typeface="Times New Roman" panose="02020603050405020304" pitchFamily="18" charset="0"/>
              </a:rPr>
              <a:t>Secara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umum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peralatan</a:t>
            </a:r>
            <a:r>
              <a:rPr lang="en-US" sz="2400" dirty="0">
                <a:latin typeface="Times New Roman" panose="02020603050405020304" pitchFamily="18" charset="0"/>
                <a:ea typeface="Times New Roman" panose="02020603050405020304" pitchFamily="18" charset="0"/>
              </a:rPr>
              <a:t> yang </a:t>
            </a:r>
            <a:r>
              <a:rPr lang="en-US" sz="2400" dirty="0" err="1">
                <a:latin typeface="Times New Roman" panose="02020603050405020304" pitchFamily="18" charset="0"/>
                <a:ea typeface="Times New Roman" panose="02020603050405020304" pitchFamily="18" charset="0"/>
              </a:rPr>
              <a:t>digunakan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pada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metoda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potensial</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diri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ini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terdiri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dari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elektroda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kabel</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dan</a:t>
            </a:r>
            <a:r>
              <a:rPr lang="en-US" sz="2400" dirty="0">
                <a:latin typeface="Times New Roman" panose="02020603050405020304" pitchFamily="18" charset="0"/>
                <a:ea typeface="Times New Roman" panose="02020603050405020304" pitchFamily="18" charset="0"/>
              </a:rPr>
              <a:t> voltmeter. </a:t>
            </a:r>
            <a:r>
              <a:rPr lang="en-US" sz="2400" dirty="0" err="1">
                <a:latin typeface="Times New Roman" panose="02020603050405020304" pitchFamily="18" charset="0"/>
                <a:ea typeface="Times New Roman" panose="02020603050405020304" pitchFamily="18" charset="0"/>
              </a:rPr>
              <a:t>Elektroda</a:t>
            </a:r>
            <a:r>
              <a:rPr lang="en-US" sz="2400" dirty="0">
                <a:latin typeface="Times New Roman" panose="02020603050405020304" pitchFamily="18" charset="0"/>
                <a:ea typeface="Times New Roman" panose="02020603050405020304" pitchFamily="18" charset="0"/>
              </a:rPr>
              <a:t> yang </a:t>
            </a:r>
            <a:r>
              <a:rPr lang="en-US" sz="2400" dirty="0" err="1">
                <a:latin typeface="Times New Roman" panose="02020603050405020304" pitchFamily="18" charset="0"/>
                <a:ea typeface="Times New Roman" panose="02020603050405020304" pitchFamily="18" charset="0"/>
              </a:rPr>
              <a:t>digunakan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terbuat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seperti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tabung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panjang</a:t>
            </a:r>
            <a:r>
              <a:rPr lang="en-US" sz="2400" dirty="0">
                <a:latin typeface="Times New Roman" panose="02020603050405020304" pitchFamily="18" charset="0"/>
                <a:ea typeface="Times New Roman" panose="02020603050405020304" pitchFamily="18" charset="0"/>
              </a:rPr>
              <a:t> yang </a:t>
            </a:r>
            <a:r>
              <a:rPr lang="en-US" sz="2400" dirty="0" err="1">
                <a:latin typeface="Times New Roman" panose="02020603050405020304" pitchFamily="18" charset="0"/>
                <a:ea typeface="Times New Roman" panose="02020603050405020304" pitchFamily="18" charset="0"/>
              </a:rPr>
              <a:t>diisi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dengan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larutan</a:t>
            </a:r>
            <a:r>
              <a:rPr lang="en-US" sz="2400" dirty="0">
                <a:latin typeface="Times New Roman" panose="02020603050405020304" pitchFamily="18" charset="0"/>
                <a:ea typeface="Times New Roman" panose="02020603050405020304" pitchFamily="18" charset="0"/>
              </a:rPr>
              <a:t> CuSO</a:t>
            </a:r>
            <a:r>
              <a:rPr lang="en-US" sz="2400" baseline="-25000" dirty="0">
                <a:latin typeface="Times New Roman" panose="02020603050405020304" pitchFamily="18" charset="0"/>
                <a:ea typeface="Times New Roman" panose="02020603050405020304" pitchFamily="18" charset="0"/>
              </a:rPr>
              <a:t>4</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dengan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porosnya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terbuat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dari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dari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tembaga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Tipe</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lainnya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dikenal</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dengan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elektroda</a:t>
            </a:r>
            <a:r>
              <a:rPr lang="en-US" sz="2400" dirty="0">
                <a:latin typeface="Times New Roman" panose="02020603050405020304" pitchFamily="18" charset="0"/>
                <a:ea typeface="Times New Roman" panose="02020603050405020304" pitchFamily="18" charset="0"/>
              </a:rPr>
              <a:t> Calomel yang </a:t>
            </a:r>
            <a:r>
              <a:rPr lang="en-US" sz="2400" dirty="0" err="1">
                <a:latin typeface="Times New Roman" panose="02020603050405020304" pitchFamily="18" charset="0"/>
                <a:ea typeface="Times New Roman" panose="02020603050405020304" pitchFamily="18" charset="0"/>
              </a:rPr>
              <a:t>diisi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oleh</a:t>
            </a:r>
            <a:r>
              <a:rPr lang="en-US" sz="2400" dirty="0">
                <a:latin typeface="Times New Roman" panose="02020603050405020304" pitchFamily="18" charset="0"/>
                <a:ea typeface="Times New Roman" panose="02020603050405020304" pitchFamily="18" charset="0"/>
              </a:rPr>
              <a:t> KCl-HgCl</a:t>
            </a:r>
            <a:r>
              <a:rPr lang="en-US" sz="2400" baseline="-25000" dirty="0">
                <a:latin typeface="Times New Roman" panose="02020603050405020304" pitchFamily="18" charset="0"/>
                <a:ea typeface="Times New Roman" panose="02020603050405020304" pitchFamily="18" charset="0"/>
              </a:rPr>
              <a:t>2</a:t>
            </a:r>
            <a:r>
              <a:rPr lang="en-US" sz="2400" dirty="0">
                <a:latin typeface="Times New Roman" panose="02020603050405020304" pitchFamily="18" charset="0"/>
                <a:ea typeface="Times New Roman" panose="02020603050405020304" pitchFamily="18" charset="0"/>
              </a:rPr>
              <a:t>. Voltmeter </a:t>
            </a:r>
            <a:r>
              <a:rPr lang="en-US" sz="2400" dirty="0" err="1">
                <a:latin typeface="Times New Roman" panose="02020603050405020304" pitchFamily="18" charset="0"/>
                <a:ea typeface="Times New Roman" panose="02020603050405020304" pitchFamily="18" charset="0"/>
              </a:rPr>
              <a:t>digunakan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sebagai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penghubung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elektroda-elektroda</a:t>
            </a:r>
            <a:endParaRPr lang="en-GB" sz="2400" dirty="0"/>
          </a:p>
        </p:txBody>
      </p:sp>
    </p:spTree>
    <p:extLst>
      <p:ext uri="{BB962C8B-B14F-4D97-AF65-F5344CB8AC3E}">
        <p14:creationId xmlns:p14="http://schemas.microsoft.com/office/powerpoint/2010/main" val="2046337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ambar 1"/>
          <p:cNvPicPr>
            <a:picLocks noChangeAspect="1"/>
          </p:cNvPicPr>
          <p:nvPr/>
        </p:nvPicPr>
        <p:blipFill rotWithShape="1">
          <a:blip r:embed="rId2"/>
          <a:srcRect l="41338" t="19186" r="18500" b="6579"/>
          <a:stretch/>
        </p:blipFill>
        <p:spPr>
          <a:xfrm>
            <a:off x="623392" y="476672"/>
            <a:ext cx="11041227" cy="5832648"/>
          </a:xfrm>
          <a:prstGeom prst="rect">
            <a:avLst/>
          </a:prstGeom>
        </p:spPr>
      </p:pic>
    </p:spTree>
    <p:extLst>
      <p:ext uri="{BB962C8B-B14F-4D97-AF65-F5344CB8AC3E}">
        <p14:creationId xmlns:p14="http://schemas.microsoft.com/office/powerpoint/2010/main" val="2654103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rsegi Panjang 1"/>
          <p:cNvSpPr/>
          <p:nvPr/>
        </p:nvSpPr>
        <p:spPr>
          <a:xfrm>
            <a:off x="431371" y="404665"/>
            <a:ext cx="10177131" cy="1754326"/>
          </a:xfrm>
          <a:prstGeom prst="rect">
            <a:avLst/>
          </a:prstGeom>
        </p:spPr>
        <p:txBody>
          <a:bodyPr wrap="square">
            <a:spAutoFit/>
          </a:bodyPr>
          <a:lstStyle/>
          <a:p>
            <a:pPr lvl="1" algn="just">
              <a:lnSpc>
                <a:spcPct val="150000"/>
              </a:lnSpc>
              <a:spcAft>
                <a:spcPts val="0"/>
              </a:spcAft>
            </a:pPr>
            <a:r>
              <a:rPr lang="id-ID" b="1" dirty="0">
                <a:latin typeface="Times New Roman" panose="02020603050405020304" pitchFamily="18" charset="0"/>
                <a:ea typeface="Times New Roman" panose="02020603050405020304" pitchFamily="18" charset="0"/>
                <a:cs typeface="Times New Roman" panose="02020603050405020304" pitchFamily="18" charset="0"/>
              </a:rPr>
              <a:t>Hasil Pengukuran Dengan Menggunakan Metode Potensial Diri</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270510" indent="540385" algn="just">
              <a:lnSpc>
                <a:spcPct val="150000"/>
              </a:lnSpc>
              <a:spcAft>
                <a:spcPts val="0"/>
              </a:spcAft>
            </a:pPr>
            <a:r>
              <a:rPr lang="en-US" dirty="0" err="1">
                <a:latin typeface="Times New Roman" panose="02020603050405020304" pitchFamily="18" charset="0"/>
                <a:ea typeface="Times New Roman" panose="02020603050405020304" pitchFamily="18" charset="0"/>
                <a:cs typeface="Times New Roman" panose="02020603050405020304" pitchFamily="18" charset="0"/>
              </a:rPr>
              <a:t>Hasil</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pengukuran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digrafikkan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antara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jarak</a:t>
            </a:r>
            <a:r>
              <a:rPr lang="en-US" dirty="0">
                <a:latin typeface="Times New Roman" panose="02020603050405020304" pitchFamily="18" charset="0"/>
                <a:ea typeface="Times New Roman" panose="02020603050405020304" pitchFamily="18" charset="0"/>
                <a:cs typeface="Times New Roman" panose="02020603050405020304" pitchFamily="18" charset="0"/>
              </a:rPr>
              <a:t> (m)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dengan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hasil</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pengukuran</a:t>
            </a:r>
            <a:r>
              <a:rPr lang="en-US" dirty="0">
                <a:latin typeface="Times New Roman" panose="02020603050405020304" pitchFamily="18" charset="0"/>
                <a:ea typeface="Times New Roman" panose="02020603050405020304" pitchFamily="18" charset="0"/>
                <a:cs typeface="Times New Roman" panose="02020603050405020304" pitchFamily="18" charset="0"/>
              </a:rPr>
              <a:t> (mV).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Jika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gradien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hasil</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pengukuran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memperlihatkan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gradien</a:t>
            </a:r>
            <a:r>
              <a:rPr lang="en-US" dirty="0">
                <a:latin typeface="Times New Roman" panose="02020603050405020304" pitchFamily="18" charset="0"/>
                <a:ea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tinggi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negatif</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ke</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positif</a:t>
            </a:r>
            <a:r>
              <a:rPr lang="en-US" dirty="0">
                <a:latin typeface="Times New Roman" panose="02020603050405020304" pitchFamily="18" charset="0"/>
                <a:ea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tinggi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terhadap</a:t>
            </a:r>
            <a:r>
              <a:rPr lang="en-US" dirty="0">
                <a:latin typeface="Times New Roman" panose="02020603050405020304" pitchFamily="18" charset="0"/>
                <a:ea typeface="Times New Roman" panose="02020603050405020304" pitchFamily="18" charset="0"/>
                <a:cs typeface="Times New Roman" panose="02020603050405020304" pitchFamily="18" charset="0"/>
              </a:rPr>
              <a:t> zero level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dapat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dijadikan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sebagai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indikator</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anomali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titik</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infleksi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lihat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Gambar</a:t>
            </a:r>
            <a:r>
              <a:rPr lang="en-US" dirty="0">
                <a:latin typeface="Times New Roman" panose="02020603050405020304" pitchFamily="18" charset="0"/>
                <a:ea typeface="Times New Roman" panose="02020603050405020304" pitchFamily="18" charset="0"/>
                <a:cs typeface="Times New Roman" panose="02020603050405020304" pitchFamily="18" charset="0"/>
              </a:rPr>
              <a:t> 10.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Gambar 2"/>
          <p:cNvPicPr>
            <a:picLocks noChangeAspect="1"/>
          </p:cNvPicPr>
          <p:nvPr/>
        </p:nvPicPr>
        <p:blipFill rotWithShape="1">
          <a:blip r:embed="rId2"/>
          <a:srcRect l="40550" t="16383" r="10625" b="12182"/>
          <a:stretch/>
        </p:blipFill>
        <p:spPr>
          <a:xfrm>
            <a:off x="1199456" y="2574490"/>
            <a:ext cx="9217024" cy="3878848"/>
          </a:xfrm>
          <a:prstGeom prst="rect">
            <a:avLst/>
          </a:prstGeom>
        </p:spPr>
      </p:pic>
    </p:spTree>
    <p:extLst>
      <p:ext uri="{BB962C8B-B14F-4D97-AF65-F5344CB8AC3E}">
        <p14:creationId xmlns:p14="http://schemas.microsoft.com/office/powerpoint/2010/main" val="1640660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2490" y="0"/>
            <a:ext cx="5952661" cy="129614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d-ID" sz="3200" dirty="0"/>
              <a:t>MATERI YANG AKAN DIBAHAS</a:t>
            </a:r>
          </a:p>
        </p:txBody>
      </p:sp>
      <p:sp>
        <p:nvSpPr>
          <p:cNvPr id="5" name="Rounded Rectangle 4"/>
          <p:cNvSpPr/>
          <p:nvPr/>
        </p:nvSpPr>
        <p:spPr>
          <a:xfrm>
            <a:off x="785789" y="2686988"/>
            <a:ext cx="10206755" cy="864096"/>
          </a:xfrm>
          <a:prstGeom prst="roundRect">
            <a:avLst/>
          </a:prstGeom>
          <a:solidFill>
            <a:srgbClr val="25EF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err="1">
                <a:solidFill>
                  <a:schemeClr val="tx1"/>
                </a:solidFill>
                <a:latin typeface="Times New Roman" pitchFamily="18" charset="0"/>
                <a:cs typeface="Times New Roman" pitchFamily="18" charset="0"/>
              </a:rPr>
              <a:t>T</a:t>
            </a:r>
            <a:r>
              <a:rPr lang="en-US" sz="3200" dirty="0" err="1">
                <a:solidFill>
                  <a:schemeClr val="tx1"/>
                </a:solidFill>
                <a:latin typeface="Times New Roman" pitchFamily="18" charset="0"/>
                <a:cs typeface="Times New Roman" pitchFamily="18" charset="0"/>
              </a:rPr>
              <a:t>ipe</a:t>
            </a:r>
            <a:r>
              <a:rPr lang="en-US" sz="3200" dirty="0">
                <a:solidFill>
                  <a:schemeClr val="tx1"/>
                </a:solidFill>
                <a:latin typeface="Times New Roman" pitchFamily="18" charset="0"/>
                <a:cs typeface="Times New Roman" pitchFamily="18" charset="0"/>
              </a:rPr>
              <a:t>- </a:t>
            </a:r>
            <a:r>
              <a:rPr lang="id-ID" sz="3200" dirty="0" err="1">
                <a:solidFill>
                  <a:schemeClr val="tx1"/>
                </a:solidFill>
                <a:latin typeface="Times New Roman" pitchFamily="18" charset="0"/>
                <a:cs typeface="Times New Roman" pitchFamily="18" charset="0"/>
              </a:rPr>
              <a:t>T</a:t>
            </a:r>
            <a:r>
              <a:rPr lang="en-US" sz="3200" dirty="0" err="1">
                <a:solidFill>
                  <a:schemeClr val="tx1"/>
                </a:solidFill>
                <a:latin typeface="Times New Roman" pitchFamily="18" charset="0"/>
                <a:cs typeface="Times New Roman" pitchFamily="18" charset="0"/>
              </a:rPr>
              <a:t>ipe</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potensial</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elektrik</a:t>
            </a:r>
            <a:r>
              <a:rPr lang="en-US" sz="3200" dirty="0">
                <a:solidFill>
                  <a:schemeClr val="tx1"/>
                </a:solidFill>
                <a:latin typeface="Times New Roman" pitchFamily="18" charset="0"/>
                <a:cs typeface="Times New Roman" pitchFamily="18" charset="0"/>
              </a:rPr>
              <a:t> </a:t>
            </a:r>
            <a:endParaRPr lang="id-ID" sz="3200" dirty="0">
              <a:solidFill>
                <a:schemeClr val="tx1"/>
              </a:solidFill>
              <a:latin typeface="Times New Roman" pitchFamily="18" charset="0"/>
              <a:cs typeface="Times New Roman" pitchFamily="18" charset="0"/>
            </a:endParaRPr>
          </a:p>
        </p:txBody>
      </p:sp>
      <p:sp>
        <p:nvSpPr>
          <p:cNvPr id="6" name="Rounded Rectangle 5"/>
          <p:cNvSpPr/>
          <p:nvPr/>
        </p:nvSpPr>
        <p:spPr>
          <a:xfrm>
            <a:off x="844432" y="1605193"/>
            <a:ext cx="10148112" cy="864096"/>
          </a:xfrm>
          <a:prstGeom prst="roundRect">
            <a:avLst/>
          </a:prstGeom>
          <a:solidFill>
            <a:srgbClr val="25EF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itchFamily="18" charset="0"/>
                <a:cs typeface="Times New Roman" pitchFamily="18" charset="0"/>
              </a:rPr>
              <a:t>Pengertian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Metode</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Potensial</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Diri</a:t>
            </a:r>
            <a:r>
              <a:rPr lang="en-US" sz="3200" dirty="0">
                <a:solidFill>
                  <a:schemeClr val="tx1"/>
                </a:solidFill>
                <a:latin typeface="Times New Roman" pitchFamily="18" charset="0"/>
                <a:cs typeface="Times New Roman" pitchFamily="18" charset="0"/>
              </a:rPr>
              <a:t> (Self Potential ) </a:t>
            </a:r>
            <a:endParaRPr lang="id-ID" sz="3200" dirty="0">
              <a:solidFill>
                <a:schemeClr val="tx1"/>
              </a:solidFill>
              <a:latin typeface="Times New Roman" pitchFamily="18" charset="0"/>
              <a:cs typeface="Times New Roman" pitchFamily="18" charset="0"/>
            </a:endParaRPr>
          </a:p>
        </p:txBody>
      </p:sp>
      <p:sp>
        <p:nvSpPr>
          <p:cNvPr id="7" name="Rounded Rectangle 6"/>
          <p:cNvSpPr/>
          <p:nvPr/>
        </p:nvSpPr>
        <p:spPr>
          <a:xfrm>
            <a:off x="844432" y="3769815"/>
            <a:ext cx="10148112" cy="864096"/>
          </a:xfrm>
          <a:prstGeom prst="roundRect">
            <a:avLst/>
          </a:prstGeom>
          <a:solidFill>
            <a:srgbClr val="25EF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itchFamily="18" charset="0"/>
                <a:cs typeface="Times New Roman" pitchFamily="18" charset="0"/>
              </a:rPr>
              <a:t>Sumber</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Potensial</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Diri</a:t>
            </a:r>
            <a:r>
              <a:rPr lang="en-US" sz="3200" dirty="0">
                <a:solidFill>
                  <a:schemeClr val="tx1"/>
                </a:solidFill>
                <a:latin typeface="Times New Roman" pitchFamily="18" charset="0"/>
                <a:cs typeface="Times New Roman" pitchFamily="18" charset="0"/>
              </a:rPr>
              <a:t> </a:t>
            </a:r>
            <a:endParaRPr lang="id-ID" sz="3200" dirty="0">
              <a:solidFill>
                <a:schemeClr val="tx1"/>
              </a:solidFill>
              <a:latin typeface="Times New Roman" pitchFamily="18" charset="0"/>
              <a:cs typeface="Times New Roman" pitchFamily="18" charset="0"/>
            </a:endParaRPr>
          </a:p>
        </p:txBody>
      </p:sp>
      <p:sp>
        <p:nvSpPr>
          <p:cNvPr id="8" name="Rounded Rectangle 7"/>
          <p:cNvSpPr/>
          <p:nvPr/>
        </p:nvSpPr>
        <p:spPr>
          <a:xfrm>
            <a:off x="844432" y="4849430"/>
            <a:ext cx="10169312" cy="864096"/>
          </a:xfrm>
          <a:prstGeom prst="roundRect">
            <a:avLst/>
          </a:prstGeom>
          <a:solidFill>
            <a:srgbClr val="25EF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itchFamily="18" charset="0"/>
                <a:cs typeface="Times New Roman" pitchFamily="18" charset="0"/>
              </a:rPr>
              <a:t>Pengukuran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potensial</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diri</a:t>
            </a:r>
            <a:endParaRPr lang="en-US" sz="3200" dirty="0">
              <a:solidFill>
                <a:schemeClr val="tx1"/>
              </a:solidFill>
              <a:latin typeface="Times New Roman" pitchFamily="18" charset="0"/>
              <a:cs typeface="Times New Roman" pitchFamily="18" charset="0"/>
            </a:endParaRPr>
          </a:p>
        </p:txBody>
      </p:sp>
      <p:sp>
        <p:nvSpPr>
          <p:cNvPr id="9" name="Rounded Rectangle 8"/>
          <p:cNvSpPr/>
          <p:nvPr/>
        </p:nvSpPr>
        <p:spPr>
          <a:xfrm>
            <a:off x="763531" y="5954029"/>
            <a:ext cx="10206755" cy="864096"/>
          </a:xfrm>
          <a:prstGeom prst="roundRect">
            <a:avLst/>
          </a:prstGeom>
          <a:solidFill>
            <a:srgbClr val="25EF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itchFamily="18" charset="0"/>
                <a:cs typeface="Times New Roman" pitchFamily="18" charset="0"/>
              </a:rPr>
              <a:t>Teknik</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Pengukuran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pada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Metode</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Potensial</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Diri</a:t>
            </a:r>
            <a:r>
              <a:rPr lang="en-US" sz="2800" dirty="0">
                <a:solidFill>
                  <a:schemeClr val="tx1"/>
                </a:solidFill>
                <a:latin typeface="Times New Roman" pitchFamily="18" charset="0"/>
                <a:cs typeface="Times New Roman" pitchFamily="18" charset="0"/>
              </a:rPr>
              <a:t>  (Self Potential </a:t>
            </a:r>
            <a:r>
              <a:rPr lang="en-US" sz="2000" dirty="0">
                <a:solidFill>
                  <a:schemeClr val="tx1"/>
                </a:solidFill>
                <a:latin typeface="Times New Roman" pitchFamily="18" charset="0"/>
                <a:cs typeface="Times New Roman" pitchFamily="18" charset="0"/>
              </a:rPr>
              <a:t>)</a:t>
            </a:r>
            <a:endParaRPr lang="id-ID"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6287707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ppt_x"/>
                                          </p:val>
                                        </p:tav>
                                        <p:tav tm="100000">
                                          <p:val>
                                            <p:strVal val="#ppt_x"/>
                                          </p:val>
                                        </p:tav>
                                      </p:tavLst>
                                    </p:anim>
                                    <p:anim calcmode="lin" valueType="num">
                                      <p:cBhvr additive="base">
                                        <p:cTn id="19"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ppt_x"/>
                                          </p:val>
                                        </p:tav>
                                        <p:tav tm="100000">
                                          <p:val>
                                            <p:strVal val="#ppt_x"/>
                                          </p:val>
                                        </p:tav>
                                      </p:tavLst>
                                    </p:anim>
                                    <p:anim calcmode="lin" valueType="num">
                                      <p:cBhvr additive="base">
                                        <p:cTn id="25"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ppt_x"/>
                                          </p:val>
                                        </p:tav>
                                        <p:tav tm="100000">
                                          <p:val>
                                            <p:strVal val="#ppt_x"/>
                                          </p:val>
                                        </p:tav>
                                      </p:tavLst>
                                    </p:anim>
                                    <p:anim calcmode="lin" valueType="num">
                                      <p:cBhvr additive="base">
                                        <p:cTn id="31"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1000" fill="hold"/>
                                        <p:tgtEl>
                                          <p:spTgt spid="9"/>
                                        </p:tgtEl>
                                        <p:attrNameLst>
                                          <p:attrName>ppt_x</p:attrName>
                                        </p:attrNameLst>
                                      </p:cBhvr>
                                      <p:tavLst>
                                        <p:tav tm="0">
                                          <p:val>
                                            <p:strVal val="#ppt_x"/>
                                          </p:val>
                                        </p:tav>
                                        <p:tav tm="100000">
                                          <p:val>
                                            <p:strVal val="#ppt_x"/>
                                          </p:val>
                                        </p:tav>
                                      </p:tavLst>
                                    </p:anim>
                                    <p:anim calcmode="lin" valueType="num">
                                      <p:cBhvr additive="base">
                                        <p:cTn id="37"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eterangan: Garis Bengkok Ganda 2"/>
          <p:cNvSpPr/>
          <p:nvPr/>
        </p:nvSpPr>
        <p:spPr>
          <a:xfrm>
            <a:off x="1871531" y="476672"/>
            <a:ext cx="9985109" cy="5832648"/>
          </a:xfrm>
          <a:prstGeom prst="borderCallout3">
            <a:avLst/>
          </a:prstGeom>
        </p:spPr>
        <p:style>
          <a:lnRef idx="1">
            <a:schemeClr val="accent6"/>
          </a:lnRef>
          <a:fillRef idx="2">
            <a:schemeClr val="accent6"/>
          </a:fillRef>
          <a:effectRef idx="1">
            <a:schemeClr val="accent6"/>
          </a:effectRef>
          <a:fontRef idx="minor">
            <a:schemeClr val="dk1"/>
          </a:fontRef>
        </p:style>
        <p:txBody>
          <a:bodyPr rtlCol="0" anchor="ctr"/>
          <a:lstStyle/>
          <a:p>
            <a:pPr marL="270510" indent="457200" algn="just">
              <a:lnSpc>
                <a:spcPct val="150000"/>
              </a:lnSpc>
              <a:spcAft>
                <a:spcPts val="0"/>
              </a:spcAft>
            </a:pPr>
            <a:r>
              <a:rPr lang="en-US" dirty="0" err="1">
                <a:latin typeface="Times New Roman" panose="02020603050405020304" pitchFamily="18" charset="0"/>
                <a:ea typeface="Times New Roman" panose="02020603050405020304" pitchFamily="18" charset="0"/>
                <a:cs typeface="Times New Roman" panose="02020603050405020304" pitchFamily="18" charset="0"/>
              </a:rPr>
              <a:t>Hasil</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dari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survei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potensial</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ini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disajikan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dalam</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bentuk</a:t>
            </a:r>
            <a:r>
              <a:rPr lang="en-US" dirty="0">
                <a:latin typeface="Times New Roman" panose="02020603050405020304" pitchFamily="18" charset="0"/>
                <a:ea typeface="Times New Roman" panose="02020603050405020304" pitchFamily="18" charset="0"/>
                <a:cs typeface="Times New Roman" panose="02020603050405020304" pitchFamily="18" charset="0"/>
              </a:rPr>
              <a:t> peta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isopotensial</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dan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interpretasi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dilakukan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terhadap</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daerah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anomali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dengan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menggunakan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penampang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melintang</a:t>
            </a:r>
            <a:r>
              <a:rPr lang="en-US" dirty="0">
                <a:latin typeface="Times New Roman" panose="02020603050405020304" pitchFamily="18" charset="0"/>
                <a:ea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memotong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daerah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anomali</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id-ID"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342900" algn="l"/>
              </a:tabLst>
            </a:pPr>
            <a:r>
              <a:rPr lang="id-ID" b="1" dirty="0">
                <a:latin typeface="Times New Roman" panose="02020603050405020304" pitchFamily="18" charset="0"/>
                <a:ea typeface="Arial Unicode MS"/>
                <a:cs typeface="Times New Roman" panose="02020603050405020304" pitchFamily="18" charset="0"/>
              </a:rPr>
              <a:t>2.7 </a:t>
            </a:r>
            <a:r>
              <a:rPr lang="en-US" b="1" dirty="0" err="1">
                <a:latin typeface="Times New Roman" panose="02020603050405020304" pitchFamily="18" charset="0"/>
                <a:ea typeface="Arial Unicode MS"/>
                <a:cs typeface="Times New Roman" panose="02020603050405020304" pitchFamily="18" charset="0"/>
              </a:rPr>
              <a:t>Koreksi</a:t>
            </a:r>
            <a:r>
              <a:rPr lang="en-US" b="1" dirty="0">
                <a:latin typeface="Times New Roman" panose="02020603050405020304" pitchFamily="18" charset="0"/>
                <a:ea typeface="Arial Unicode MS"/>
                <a:cs typeface="Times New Roman" panose="02020603050405020304" pitchFamily="18" charset="0"/>
              </a:rPr>
              <a:t> Data</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id-ID"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Arial Unicode MS"/>
                <a:cs typeface="Times New Roman" panose="02020603050405020304" pitchFamily="18" charset="0"/>
              </a:rPr>
              <a:t>Survey </a:t>
            </a:r>
            <a:r>
              <a:rPr lang="en-US" dirty="0" err="1">
                <a:latin typeface="Times New Roman" panose="02020603050405020304" pitchFamily="18" charset="0"/>
                <a:ea typeface="Arial Unicode MS"/>
                <a:cs typeface="Times New Roman" panose="02020603050405020304" pitchFamily="18" charset="0"/>
              </a:rPr>
              <a:t>potensial</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diri</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untuk</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daerah</a:t>
            </a:r>
            <a:r>
              <a:rPr lang="en-US" dirty="0">
                <a:latin typeface="Times New Roman" panose="02020603050405020304" pitchFamily="18" charset="0"/>
                <a:ea typeface="Arial Unicode MS"/>
                <a:cs typeface="Times New Roman" panose="02020603050405020304" pitchFamily="18" charset="0"/>
              </a:rPr>
              <a:t> yang </a:t>
            </a:r>
            <a:r>
              <a:rPr lang="en-US" dirty="0" err="1">
                <a:latin typeface="Times New Roman" panose="02020603050405020304" pitchFamily="18" charset="0"/>
                <a:ea typeface="Arial Unicode MS"/>
                <a:cs typeface="Times New Roman" panose="02020603050405020304" pitchFamily="18" charset="0"/>
              </a:rPr>
              <a:t>cukup</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luas</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beberapa</a:t>
            </a:r>
            <a:r>
              <a:rPr lang="en-US" dirty="0">
                <a:latin typeface="Times New Roman" panose="02020603050405020304" pitchFamily="18" charset="0"/>
                <a:ea typeface="Arial Unicode MS"/>
                <a:cs typeface="Times New Roman" panose="02020603050405020304" pitchFamily="18" charset="0"/>
              </a:rPr>
              <a:t> km</a:t>
            </a:r>
            <a:r>
              <a:rPr lang="en-US" baseline="30000" dirty="0">
                <a:latin typeface="Times New Roman" panose="02020603050405020304" pitchFamily="18" charset="0"/>
                <a:ea typeface="Arial Unicode MS"/>
                <a:cs typeface="Times New Roman" panose="02020603050405020304" pitchFamily="18" charset="0"/>
              </a:rPr>
              <a:t>2</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akan</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memiliki</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kecenderungan</a:t>
            </a:r>
            <a:r>
              <a:rPr lang="en-US" dirty="0">
                <a:latin typeface="Times New Roman" panose="02020603050405020304" pitchFamily="18" charset="0"/>
                <a:ea typeface="Arial Unicode MS"/>
                <a:cs typeface="Times New Roman" panose="02020603050405020304" pitchFamily="18" charset="0"/>
              </a:rPr>
              <a:t> regional, </a:t>
            </a:r>
            <a:r>
              <a:rPr lang="en-US" dirty="0" err="1">
                <a:latin typeface="Times New Roman" panose="02020603050405020304" pitchFamily="18" charset="0"/>
                <a:ea typeface="Arial Unicode MS"/>
                <a:cs typeface="Times New Roman" panose="02020603050405020304" pitchFamily="18" charset="0"/>
              </a:rPr>
              <a:t>berdasarkan</a:t>
            </a:r>
            <a:r>
              <a:rPr lang="en-US" dirty="0">
                <a:latin typeface="Times New Roman" panose="02020603050405020304" pitchFamily="18" charset="0"/>
                <a:ea typeface="Arial Unicode MS"/>
                <a:cs typeface="Times New Roman" panose="02020603050405020304" pitchFamily="18" charset="0"/>
              </a:rPr>
              <a:t> </a:t>
            </a:r>
            <a:r>
              <a:rPr lang="en-US" i="1" dirty="0">
                <a:latin typeface="Times New Roman" panose="02020603050405020304" pitchFamily="18" charset="0"/>
                <a:ea typeface="Arial Unicode MS"/>
                <a:cs typeface="Times New Roman" panose="02020603050405020304" pitchFamily="18" charset="0"/>
              </a:rPr>
              <a:t>”</a:t>
            </a:r>
            <a:r>
              <a:rPr lang="en-US" i="1" dirty="0" err="1">
                <a:latin typeface="Times New Roman" panose="02020603050405020304" pitchFamily="18" charset="0"/>
                <a:ea typeface="Arial Unicode MS"/>
                <a:cs typeface="Times New Roman" panose="02020603050405020304" pitchFamily="18" charset="0"/>
              </a:rPr>
              <a:t>arus</a:t>
            </a:r>
            <a:r>
              <a:rPr lang="en-US" i="1" dirty="0">
                <a:latin typeface="Times New Roman" panose="02020603050405020304" pitchFamily="18" charset="0"/>
                <a:ea typeface="Arial Unicode MS"/>
                <a:cs typeface="Times New Roman" panose="02020603050405020304" pitchFamily="18" charset="0"/>
              </a:rPr>
              <a:t> telluric”</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sekitar</a:t>
            </a:r>
            <a:r>
              <a:rPr lang="en-US" dirty="0">
                <a:latin typeface="Times New Roman" panose="02020603050405020304" pitchFamily="18" charset="0"/>
                <a:ea typeface="Arial Unicode MS"/>
                <a:cs typeface="Times New Roman" panose="02020603050405020304" pitchFamily="18" charset="0"/>
              </a:rPr>
              <a:t> ≥ 100 km</a:t>
            </a:r>
            <a:r>
              <a:rPr lang="en-US" baseline="30000" dirty="0">
                <a:latin typeface="Times New Roman" panose="02020603050405020304" pitchFamily="18" charset="0"/>
                <a:ea typeface="Arial Unicode MS"/>
                <a:cs typeface="Times New Roman" panose="02020603050405020304" pitchFamily="18" charset="0"/>
              </a:rPr>
              <a:t>2</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Gradien</a:t>
            </a:r>
            <a:r>
              <a:rPr lang="en-US" dirty="0">
                <a:latin typeface="Times New Roman" panose="02020603050405020304" pitchFamily="18" charset="0"/>
                <a:ea typeface="Arial Unicode MS"/>
                <a:cs typeface="Times New Roman" panose="02020603050405020304" pitchFamily="18" charset="0"/>
              </a:rPr>
              <a:t> regional </a:t>
            </a:r>
            <a:r>
              <a:rPr lang="en-US" dirty="0" err="1">
                <a:latin typeface="Times New Roman" panose="02020603050405020304" pitchFamily="18" charset="0"/>
                <a:ea typeface="Arial Unicode MS"/>
                <a:cs typeface="Times New Roman" panose="02020603050405020304" pitchFamily="18" charset="0"/>
              </a:rPr>
              <a:t>ini</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kemungkinan</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akan</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mempengaruhi</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nilai</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potensial</a:t>
            </a:r>
            <a:r>
              <a:rPr lang="en-US" dirty="0">
                <a:latin typeface="Times New Roman" panose="02020603050405020304" pitchFamily="18" charset="0"/>
                <a:ea typeface="Arial Unicode MS"/>
                <a:cs typeface="Times New Roman" panose="02020603050405020304" pitchFamily="18" charset="0"/>
              </a:rPr>
              <a:t> mineral. </a:t>
            </a:r>
            <a:r>
              <a:rPr lang="en-US" dirty="0" err="1">
                <a:latin typeface="Times New Roman" panose="02020603050405020304" pitchFamily="18" charset="0"/>
                <a:ea typeface="Arial Unicode MS"/>
                <a:cs typeface="Times New Roman" panose="02020603050405020304" pitchFamily="18" charset="0"/>
              </a:rPr>
              <a:t>Untuk</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menginterpretasi</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anomali</a:t>
            </a:r>
            <a:r>
              <a:rPr lang="en-US" dirty="0">
                <a:latin typeface="Times New Roman" panose="02020603050405020304" pitchFamily="18" charset="0"/>
                <a:ea typeface="Arial Unicode MS"/>
                <a:cs typeface="Times New Roman" panose="02020603050405020304" pitchFamily="18" charset="0"/>
              </a:rPr>
              <a:t> yang </a:t>
            </a:r>
            <a:r>
              <a:rPr lang="en-US" dirty="0" err="1">
                <a:latin typeface="Times New Roman" panose="02020603050405020304" pitchFamily="18" charset="0"/>
                <a:ea typeface="Arial Unicode MS"/>
                <a:cs typeface="Times New Roman" panose="02020603050405020304" pitchFamily="18" charset="0"/>
              </a:rPr>
              <a:t>dihasilkan</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maka</a:t>
            </a:r>
            <a:r>
              <a:rPr lang="en-US" dirty="0">
                <a:latin typeface="Times New Roman" panose="02020603050405020304" pitchFamily="18" charset="0"/>
                <a:ea typeface="Arial Unicode MS"/>
                <a:cs typeface="Times New Roman" panose="02020603050405020304" pitchFamily="18" charset="0"/>
              </a:rPr>
              <a:t> data </a:t>
            </a:r>
            <a:r>
              <a:rPr lang="en-US" dirty="0" err="1">
                <a:latin typeface="Times New Roman" panose="02020603050405020304" pitchFamily="18" charset="0"/>
                <a:ea typeface="Arial Unicode MS"/>
                <a:cs typeface="Times New Roman" panose="02020603050405020304" pitchFamily="18" charset="0"/>
              </a:rPr>
              <a:t>hasil</a:t>
            </a:r>
            <a:r>
              <a:rPr lang="en-US" dirty="0">
                <a:latin typeface="Times New Roman" panose="02020603050405020304" pitchFamily="18" charset="0"/>
                <a:ea typeface="Arial Unicode MS"/>
                <a:cs typeface="Times New Roman" panose="02020603050405020304" pitchFamily="18" charset="0"/>
              </a:rPr>
              <a:t> survey </a:t>
            </a:r>
            <a:r>
              <a:rPr lang="en-US" dirty="0" err="1">
                <a:latin typeface="Times New Roman" panose="02020603050405020304" pitchFamily="18" charset="0"/>
                <a:ea typeface="Arial Unicode MS"/>
                <a:cs typeface="Times New Roman" panose="02020603050405020304" pitchFamily="18" charset="0"/>
              </a:rPr>
              <a:t>harus</a:t>
            </a:r>
            <a:r>
              <a:rPr lang="en-US" dirty="0">
                <a:latin typeface="Times New Roman" panose="02020603050405020304" pitchFamily="18" charset="0"/>
                <a:ea typeface="Arial Unicode MS"/>
                <a:cs typeface="Times New Roman" panose="02020603050405020304" pitchFamily="18" charset="0"/>
              </a:rPr>
              <a:t> di </a:t>
            </a:r>
            <a:r>
              <a:rPr lang="en-US" dirty="0" err="1">
                <a:latin typeface="Times New Roman" panose="02020603050405020304" pitchFamily="18" charset="0"/>
                <a:ea typeface="Arial Unicode MS"/>
                <a:cs typeface="Times New Roman" panose="02020603050405020304" pitchFamily="18" charset="0"/>
              </a:rPr>
              <a:t>koreksi</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terlebih</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dahulu</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dengan</a:t>
            </a:r>
            <a:r>
              <a:rPr lang="en-US" dirty="0">
                <a:latin typeface="Times New Roman" panose="02020603050405020304" pitchFamily="18" charset="0"/>
                <a:ea typeface="Arial Unicode MS"/>
                <a:cs typeface="Times New Roman" panose="02020603050405020304" pitchFamily="18" charset="0"/>
              </a:rPr>
              <a:t> data regional </a:t>
            </a:r>
            <a:r>
              <a:rPr lang="en-US" dirty="0" err="1">
                <a:latin typeface="Times New Roman" panose="02020603050405020304" pitchFamily="18" charset="0"/>
                <a:ea typeface="Arial Unicode MS"/>
                <a:cs typeface="Times New Roman" panose="02020603050405020304" pitchFamily="18" charset="0"/>
              </a:rPr>
              <a:t>sehingga</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diperoleh</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anomali</a:t>
            </a:r>
            <a:r>
              <a:rPr lang="en-US" dirty="0">
                <a:latin typeface="Times New Roman" panose="02020603050405020304" pitchFamily="18" charset="0"/>
                <a:ea typeface="Arial Unicode MS"/>
                <a:cs typeface="Times New Roman" panose="02020603050405020304" pitchFamily="18" charset="0"/>
              </a:rPr>
              <a:t> residual. </a:t>
            </a:r>
            <a:r>
              <a:rPr lang="en-US" dirty="0" err="1">
                <a:latin typeface="Times New Roman" panose="02020603050405020304" pitchFamily="18" charset="0"/>
                <a:ea typeface="Arial Unicode MS"/>
                <a:cs typeface="Times New Roman" panose="02020603050405020304" pitchFamily="18" charset="0"/>
              </a:rPr>
              <a:t>Koreksi</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ini</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tidak</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perlu</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dilakukan</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untuk</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daerah</a:t>
            </a:r>
            <a:r>
              <a:rPr lang="en-US" dirty="0">
                <a:latin typeface="Times New Roman" panose="02020603050405020304" pitchFamily="18" charset="0"/>
                <a:ea typeface="Arial Unicode MS"/>
                <a:cs typeface="Times New Roman" panose="02020603050405020304" pitchFamily="18" charset="0"/>
              </a:rPr>
              <a:t> yang </a:t>
            </a:r>
            <a:r>
              <a:rPr lang="en-US" dirty="0" err="1">
                <a:latin typeface="Times New Roman" panose="02020603050405020304" pitchFamily="18" charset="0"/>
                <a:ea typeface="Arial Unicode MS"/>
                <a:cs typeface="Times New Roman" panose="02020603050405020304" pitchFamily="18" charset="0"/>
              </a:rPr>
              <a:t>tidak</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begitu</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luas</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dan</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harus</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dilakukan</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terlebih</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dahulu</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sebelum</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pencocokan</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dengan</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topografi</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dilakukan</a:t>
            </a:r>
            <a:r>
              <a:rPr lang="en-US" dirty="0">
                <a:latin typeface="Times New Roman" panose="02020603050405020304" pitchFamily="18" charset="0"/>
                <a:ea typeface="Arial Unicode MS"/>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6711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gan Alur: Pemberhenti 4"/>
          <p:cNvSpPr/>
          <p:nvPr/>
        </p:nvSpPr>
        <p:spPr>
          <a:xfrm>
            <a:off x="911424" y="476672"/>
            <a:ext cx="10561173" cy="5760640"/>
          </a:xfrm>
          <a:prstGeom prst="flowChartTerminator">
            <a:avLst/>
          </a:prstGeom>
        </p:spPr>
        <p:style>
          <a:lnRef idx="2">
            <a:schemeClr val="accent3"/>
          </a:lnRef>
          <a:fillRef idx="1">
            <a:schemeClr val="lt1"/>
          </a:fillRef>
          <a:effectRef idx="0">
            <a:schemeClr val="accent3"/>
          </a:effectRef>
          <a:fontRef idx="minor">
            <a:schemeClr val="dk1"/>
          </a:fontRef>
        </p:style>
        <p:txBody>
          <a:bodyPr rtlCol="0" anchor="ctr"/>
          <a:lstStyle/>
          <a:p>
            <a:pPr algn="just">
              <a:lnSpc>
                <a:spcPct val="150000"/>
              </a:lnSpc>
              <a:spcAft>
                <a:spcPts val="0"/>
              </a:spcAft>
            </a:pPr>
            <a:r>
              <a:rPr lang="en-US">
                <a:latin typeface="Times New Roman" panose="02020603050405020304" pitchFamily="18" charset="0"/>
                <a:ea typeface="Arial Unicode MS"/>
                <a:cs typeface="Times New Roman" panose="02020603050405020304" pitchFamily="18" charset="0"/>
              </a:rPr>
              <a:t>Selain itu, ketinggian topografi atau perubahan elevasi akan berpengaruh juga terhadap </a:t>
            </a:r>
            <a:r>
              <a:rPr lang="en-US" i="1">
                <a:latin typeface="Times New Roman" panose="02020603050405020304" pitchFamily="18" charset="0"/>
                <a:ea typeface="Arial Unicode MS"/>
                <a:cs typeface="Times New Roman" panose="02020603050405020304" pitchFamily="18" charset="0"/>
              </a:rPr>
              <a:t>”arus telluric”</a:t>
            </a:r>
            <a:r>
              <a:rPr lang="en-US">
                <a:latin typeface="Times New Roman" panose="02020603050405020304" pitchFamily="18" charset="0"/>
                <a:ea typeface="Arial Unicode MS"/>
                <a:cs typeface="Times New Roman" panose="02020603050405020304" pitchFamily="18" charset="0"/>
              </a:rPr>
              <a:t>. Kombinasi kedua efek terhadap anomali SP akan sulit dilakukan tetapi secara umum koreksi terhadapnya dapat dilakukan (Yungul, 1950; Bhattacharya dan Roy, 1981; Bhattacharya, 1986)</a:t>
            </a:r>
            <a:endParaRPr lang="en-GB" sz="16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342900" algn="l"/>
              </a:tabLst>
            </a:pPr>
            <a:r>
              <a:rPr lang="id-ID">
                <a:latin typeface="Times New Roman" panose="02020603050405020304" pitchFamily="18" charset="0"/>
                <a:ea typeface="Arial Unicode MS"/>
                <a:cs typeface="Times New Roman" panose="02020603050405020304" pitchFamily="18" charset="0"/>
              </a:rPr>
              <a:t>	</a:t>
            </a:r>
            <a:r>
              <a:rPr lang="en-US">
                <a:latin typeface="Times New Roman" panose="02020603050405020304" pitchFamily="18" charset="0"/>
                <a:ea typeface="Arial Unicode MS"/>
                <a:cs typeface="Times New Roman" panose="02020603050405020304" pitchFamily="18" charset="0"/>
              </a:rPr>
              <a:t>Jika kemiringan permukaan daerah survey &gt; 20</a:t>
            </a:r>
            <a:r>
              <a:rPr lang="en-US" baseline="30000">
                <a:latin typeface="Times New Roman" panose="02020603050405020304" pitchFamily="18" charset="0"/>
                <a:ea typeface="Arial Unicode MS"/>
                <a:cs typeface="Times New Roman" panose="02020603050405020304" pitchFamily="18" charset="0"/>
              </a:rPr>
              <a:t>0</a:t>
            </a:r>
            <a:r>
              <a:rPr lang="en-US">
                <a:latin typeface="Times New Roman" panose="02020603050405020304" pitchFamily="18" charset="0"/>
                <a:ea typeface="Arial Unicode MS"/>
                <a:cs typeface="Times New Roman" panose="02020603050405020304" pitchFamily="18" charset="0"/>
              </a:rPr>
              <a:t> maka SP anomali tidak mencerminkan keadaan sebenarnya, dengan kata lain posisi target (badan bijih) dapat berpindah. Sehingga bila dilakukan pemboran pada posisi tersebut maka target (badan bijih) kemungkinan tidak dapat ditemukan. Di dalam melakukan koreksi data baik regional maupun topografi maka anomali SP yang berasal dari polarisasi individu badan bijih harus diisolasikan terlebih dahulu.</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8606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gan Alur: Proses yang Ditentukan Sebelumnya 2"/>
          <p:cNvSpPr/>
          <p:nvPr/>
        </p:nvSpPr>
        <p:spPr>
          <a:xfrm>
            <a:off x="431371" y="692696"/>
            <a:ext cx="11521280" cy="5904656"/>
          </a:xfrm>
          <a:prstGeom prst="flowChartPredefinedProcess">
            <a:avLst/>
          </a:prstGeom>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spcAft>
                <a:spcPts val="0"/>
              </a:spcAft>
              <a:tabLst>
                <a:tab pos="342900" algn="l"/>
              </a:tabLst>
            </a:pPr>
            <a:r>
              <a:rPr lang="en-US" dirty="0" err="1">
                <a:solidFill>
                  <a:schemeClr val="tx1"/>
                </a:solidFill>
                <a:latin typeface="Times New Roman" panose="02020603050405020304" pitchFamily="18" charset="0"/>
                <a:ea typeface="Arial Unicode MS"/>
                <a:cs typeface="Times New Roman" panose="02020603050405020304" pitchFamily="18" charset="0"/>
              </a:rPr>
              <a:t>Jika</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anomali</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i="1" dirty="0">
                <a:solidFill>
                  <a:schemeClr val="tx1"/>
                </a:solidFill>
                <a:latin typeface="Times New Roman" panose="02020603050405020304" pitchFamily="18" charset="0"/>
                <a:ea typeface="Arial Unicode MS"/>
                <a:cs typeface="Times New Roman" panose="02020603050405020304" pitchFamily="18" charset="0"/>
              </a:rPr>
              <a:t>observed</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merupakan</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gabungan</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dari</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beberapa</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anomali</a:t>
            </a:r>
            <a:r>
              <a:rPr lang="en-US" dirty="0">
                <a:solidFill>
                  <a:schemeClr val="tx1"/>
                </a:solidFill>
                <a:latin typeface="Times New Roman" panose="02020603050405020304" pitchFamily="18" charset="0"/>
                <a:ea typeface="Arial Unicode MS"/>
                <a:cs typeface="Times New Roman" panose="02020603050405020304" pitchFamily="18" charset="0"/>
              </a:rPr>
              <a:t> yang </a:t>
            </a:r>
            <a:r>
              <a:rPr lang="en-US" dirty="0" err="1">
                <a:solidFill>
                  <a:schemeClr val="tx1"/>
                </a:solidFill>
                <a:latin typeface="Times New Roman" panose="02020603050405020304" pitchFamily="18" charset="0"/>
                <a:ea typeface="Arial Unicode MS"/>
                <a:cs typeface="Times New Roman" panose="02020603050405020304" pitchFamily="18" charset="0"/>
              </a:rPr>
              <a:t>berasal</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dari</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beberapa</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sumber</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geologi</a:t>
            </a:r>
            <a:r>
              <a:rPr lang="en-US" dirty="0">
                <a:solidFill>
                  <a:schemeClr val="tx1"/>
                </a:solidFill>
                <a:latin typeface="Times New Roman" panose="02020603050405020304" pitchFamily="18" charset="0"/>
                <a:ea typeface="Arial Unicode MS"/>
                <a:cs typeface="Times New Roman" panose="02020603050405020304" pitchFamily="18" charset="0"/>
              </a:rPr>
              <a:t> yang </a:t>
            </a:r>
            <a:r>
              <a:rPr lang="en-US" dirty="0" err="1">
                <a:solidFill>
                  <a:schemeClr val="tx1"/>
                </a:solidFill>
                <a:latin typeface="Times New Roman" panose="02020603050405020304" pitchFamily="18" charset="0"/>
                <a:ea typeface="Arial Unicode MS"/>
                <a:cs typeface="Times New Roman" panose="02020603050405020304" pitchFamily="18" charset="0"/>
              </a:rPr>
              <a:t>berbeda</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termasuk</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bentuk</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dan</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ukuran</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maka</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koreksi</a:t>
            </a:r>
            <a:r>
              <a:rPr lang="en-US" dirty="0">
                <a:solidFill>
                  <a:schemeClr val="tx1"/>
                </a:solidFill>
                <a:latin typeface="Times New Roman" panose="02020603050405020304" pitchFamily="18" charset="0"/>
                <a:ea typeface="Arial Unicode MS"/>
                <a:cs typeface="Times New Roman" panose="02020603050405020304" pitchFamily="18" charset="0"/>
              </a:rPr>
              <a:t> regional </a:t>
            </a:r>
            <a:r>
              <a:rPr lang="en-US" dirty="0" err="1">
                <a:solidFill>
                  <a:schemeClr val="tx1"/>
                </a:solidFill>
                <a:latin typeface="Times New Roman" panose="02020603050405020304" pitchFamily="18" charset="0"/>
                <a:ea typeface="Arial Unicode MS"/>
                <a:cs typeface="Times New Roman" panose="02020603050405020304" pitchFamily="18" charset="0"/>
              </a:rPr>
              <a:t>dan</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topografi</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tidak</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dapat</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dilakukan</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Lokasi</a:t>
            </a:r>
            <a:r>
              <a:rPr lang="en-US" dirty="0">
                <a:solidFill>
                  <a:schemeClr val="tx1"/>
                </a:solidFill>
                <a:latin typeface="Times New Roman" panose="02020603050405020304" pitchFamily="18" charset="0"/>
                <a:ea typeface="Arial Unicode MS"/>
                <a:cs typeface="Times New Roman" panose="02020603050405020304" pitchFamily="18" charset="0"/>
              </a:rPr>
              <a:t> top </a:t>
            </a:r>
            <a:r>
              <a:rPr lang="en-US" dirty="0" err="1">
                <a:solidFill>
                  <a:schemeClr val="tx1"/>
                </a:solidFill>
                <a:latin typeface="Times New Roman" panose="02020603050405020304" pitchFamily="18" charset="0"/>
                <a:ea typeface="Arial Unicode MS"/>
                <a:cs typeface="Times New Roman" panose="02020603050405020304" pitchFamily="18" charset="0"/>
              </a:rPr>
              <a:t>badan</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bijih</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ditentukan</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dengan</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perkiraan</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secara</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hati-hati</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dan</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dengan</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metode</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geofisika</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lainnya</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ditentukan</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batas</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struktur</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geologi</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secara</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lebih</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tepat</a:t>
            </a:r>
            <a:r>
              <a:rPr lang="en-US" dirty="0">
                <a:solidFill>
                  <a:schemeClr val="tx1"/>
                </a:solidFill>
                <a:latin typeface="Times New Roman" panose="02020603050405020304" pitchFamily="18" charset="0"/>
                <a:ea typeface="Arial Unicode MS"/>
                <a:cs typeface="Times New Roman" panose="02020603050405020304" pitchFamily="18" charset="0"/>
              </a:rPr>
              <a:t>.</a:t>
            </a:r>
            <a:endParaRPr lang="en-GB"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342900" algn="l"/>
              </a:tabLst>
            </a:pPr>
            <a:r>
              <a:rPr lang="id-ID"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Harus</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diperhatikan</a:t>
            </a:r>
            <a:r>
              <a:rPr lang="en-US" dirty="0">
                <a:solidFill>
                  <a:schemeClr val="tx1"/>
                </a:solidFill>
                <a:latin typeface="Times New Roman" panose="02020603050405020304" pitchFamily="18" charset="0"/>
                <a:ea typeface="Arial Unicode MS"/>
                <a:cs typeface="Times New Roman" panose="02020603050405020304" pitchFamily="18" charset="0"/>
              </a:rPr>
              <a:t> juga </a:t>
            </a:r>
            <a:r>
              <a:rPr lang="en-US" dirty="0" err="1">
                <a:solidFill>
                  <a:schemeClr val="tx1"/>
                </a:solidFill>
                <a:latin typeface="Times New Roman" panose="02020603050405020304" pitchFamily="18" charset="0"/>
                <a:ea typeface="Arial Unicode MS"/>
                <a:cs typeface="Times New Roman" panose="02020603050405020304" pitchFamily="18" charset="0"/>
              </a:rPr>
              <a:t>efek</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bioelektrik</a:t>
            </a:r>
            <a:r>
              <a:rPr lang="en-US" dirty="0">
                <a:solidFill>
                  <a:schemeClr val="tx1"/>
                </a:solidFill>
                <a:latin typeface="Times New Roman" panose="02020603050405020304" pitchFamily="18" charset="0"/>
                <a:ea typeface="Arial Unicode MS"/>
                <a:cs typeface="Times New Roman" panose="02020603050405020304" pitchFamily="18" charset="0"/>
              </a:rPr>
              <a:t> yang </a:t>
            </a:r>
            <a:r>
              <a:rPr lang="en-US" dirty="0" err="1">
                <a:solidFill>
                  <a:schemeClr val="tx1"/>
                </a:solidFill>
                <a:latin typeface="Times New Roman" panose="02020603050405020304" pitchFamily="18" charset="0"/>
                <a:ea typeface="Arial Unicode MS"/>
                <a:cs typeface="Times New Roman" panose="02020603050405020304" pitchFamily="18" charset="0"/>
              </a:rPr>
              <a:t>dihasilkan</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oleh</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tumbuhan</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Perjalanan</a:t>
            </a:r>
            <a:r>
              <a:rPr lang="en-US" dirty="0">
                <a:solidFill>
                  <a:schemeClr val="tx1"/>
                </a:solidFill>
                <a:latin typeface="Times New Roman" panose="02020603050405020304" pitchFamily="18" charset="0"/>
                <a:ea typeface="Arial Unicode MS"/>
                <a:cs typeface="Times New Roman" panose="02020603050405020304" pitchFamily="18" charset="0"/>
              </a:rPr>
              <a:t> survey </a:t>
            </a:r>
            <a:r>
              <a:rPr lang="en-US" dirty="0" err="1">
                <a:solidFill>
                  <a:schemeClr val="tx1"/>
                </a:solidFill>
                <a:latin typeface="Times New Roman" panose="02020603050405020304" pitchFamily="18" charset="0"/>
                <a:ea typeface="Arial Unicode MS"/>
                <a:cs typeface="Times New Roman" panose="02020603050405020304" pitchFamily="18" charset="0"/>
              </a:rPr>
              <a:t>dari</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daerah</a:t>
            </a:r>
            <a:r>
              <a:rPr lang="en-US" dirty="0">
                <a:solidFill>
                  <a:schemeClr val="tx1"/>
                </a:solidFill>
                <a:latin typeface="Times New Roman" panose="02020603050405020304" pitchFamily="18" charset="0"/>
                <a:ea typeface="Arial Unicode MS"/>
                <a:cs typeface="Times New Roman" panose="02020603050405020304" pitchFamily="18" charset="0"/>
              </a:rPr>
              <a:t> yang </a:t>
            </a:r>
            <a:r>
              <a:rPr lang="en-US" dirty="0" err="1">
                <a:solidFill>
                  <a:schemeClr val="tx1"/>
                </a:solidFill>
                <a:latin typeface="Times New Roman" panose="02020603050405020304" pitchFamily="18" charset="0"/>
                <a:ea typeface="Arial Unicode MS"/>
                <a:cs typeface="Times New Roman" panose="02020603050405020304" pitchFamily="18" charset="0"/>
              </a:rPr>
              <a:t>lapang</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menuju</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daerah</a:t>
            </a:r>
            <a:r>
              <a:rPr lang="en-US" dirty="0">
                <a:solidFill>
                  <a:schemeClr val="tx1"/>
                </a:solidFill>
                <a:latin typeface="Times New Roman" panose="02020603050405020304" pitchFamily="18" charset="0"/>
                <a:ea typeface="Arial Unicode MS"/>
                <a:cs typeface="Times New Roman" panose="02020603050405020304" pitchFamily="18" charset="0"/>
              </a:rPr>
              <a:t> yang </a:t>
            </a:r>
            <a:r>
              <a:rPr lang="en-US" dirty="0" err="1">
                <a:solidFill>
                  <a:schemeClr val="tx1"/>
                </a:solidFill>
                <a:latin typeface="Times New Roman" panose="02020603050405020304" pitchFamily="18" charset="0"/>
                <a:ea typeface="Arial Unicode MS"/>
                <a:cs typeface="Times New Roman" panose="02020603050405020304" pitchFamily="18" charset="0"/>
              </a:rPr>
              <a:t>dipenuhi</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tumbuhan</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akan</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memberikan</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potensial</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negatif</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beberapa</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ratus</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milivolt</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sebanding</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dengan</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potensial</a:t>
            </a:r>
            <a:r>
              <a:rPr lang="en-US" dirty="0">
                <a:solidFill>
                  <a:schemeClr val="tx1"/>
                </a:solidFill>
                <a:latin typeface="Times New Roman" panose="02020603050405020304" pitchFamily="18" charset="0"/>
                <a:ea typeface="Arial Unicode MS"/>
                <a:cs typeface="Times New Roman" panose="02020603050405020304" pitchFamily="18" charset="0"/>
              </a:rPr>
              <a:t> mineral </a:t>
            </a:r>
            <a:r>
              <a:rPr lang="en-US" dirty="0" err="1">
                <a:solidFill>
                  <a:schemeClr val="tx1"/>
                </a:solidFill>
                <a:latin typeface="Times New Roman" panose="02020603050405020304" pitchFamily="18" charset="0"/>
                <a:ea typeface="Arial Unicode MS"/>
                <a:cs typeface="Times New Roman" panose="02020603050405020304" pitchFamily="18" charset="0"/>
              </a:rPr>
              <a:t>seperti</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endapan</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badan</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bijih</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sulfida</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Untuk</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mengatasi</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permasalahan</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ini</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maka</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pengamatan</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lapangan</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harus</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dilakukan</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selama</a:t>
            </a:r>
            <a:r>
              <a:rPr lang="en-US" dirty="0">
                <a:solidFill>
                  <a:schemeClr val="tx1"/>
                </a:solidFill>
                <a:latin typeface="Times New Roman" panose="02020603050405020304" pitchFamily="18" charset="0"/>
                <a:ea typeface="Arial Unicode MS"/>
                <a:cs typeface="Times New Roman" panose="02020603050405020304" pitchFamily="18" charset="0"/>
              </a:rPr>
              <a:t> survey SP .</a:t>
            </a:r>
            <a:endParaRPr lang="en-GB"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4679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43339" y="332656"/>
            <a:ext cx="11137237" cy="626469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spcAft>
                <a:spcPts val="0"/>
              </a:spcAft>
              <a:tabLst>
                <a:tab pos="342900" algn="l"/>
              </a:tabLst>
            </a:pPr>
            <a:r>
              <a:rPr lang="id-ID" b="1" dirty="0">
                <a:solidFill>
                  <a:schemeClr val="tx1"/>
                </a:solidFill>
                <a:latin typeface="Times New Roman" panose="02020603050405020304" pitchFamily="18" charset="0"/>
                <a:ea typeface="Arial Unicode MS"/>
                <a:cs typeface="Times New Roman" panose="02020603050405020304" pitchFamily="18" charset="0"/>
              </a:rPr>
              <a:t>2.8 </a:t>
            </a:r>
            <a:r>
              <a:rPr lang="en-US" b="1" dirty="0">
                <a:solidFill>
                  <a:schemeClr val="tx1"/>
                </a:solidFill>
                <a:latin typeface="Times New Roman" panose="02020603050405020304" pitchFamily="18" charset="0"/>
                <a:ea typeface="Arial Unicode MS"/>
                <a:cs typeface="Times New Roman" panose="02020603050405020304" pitchFamily="18" charset="0"/>
              </a:rPr>
              <a:t> </a:t>
            </a:r>
            <a:r>
              <a:rPr lang="en-US" b="1" dirty="0" err="1">
                <a:solidFill>
                  <a:schemeClr val="tx1"/>
                </a:solidFill>
                <a:latin typeface="Times New Roman" panose="02020603050405020304" pitchFamily="18" charset="0"/>
                <a:ea typeface="Arial Unicode MS"/>
                <a:cs typeface="Times New Roman" panose="02020603050405020304" pitchFamily="18" charset="0"/>
              </a:rPr>
              <a:t>Interpretasi</a:t>
            </a:r>
            <a:r>
              <a:rPr lang="en-US" b="1" dirty="0">
                <a:solidFill>
                  <a:schemeClr val="tx1"/>
                </a:solidFill>
                <a:latin typeface="Times New Roman" panose="02020603050405020304" pitchFamily="18" charset="0"/>
                <a:ea typeface="Arial Unicode MS"/>
                <a:cs typeface="Times New Roman" panose="02020603050405020304" pitchFamily="18" charset="0"/>
              </a:rPr>
              <a:t> </a:t>
            </a:r>
            <a:r>
              <a:rPr lang="en-US" b="1" dirty="0" err="1">
                <a:solidFill>
                  <a:schemeClr val="tx1"/>
                </a:solidFill>
                <a:latin typeface="Times New Roman" panose="02020603050405020304" pitchFamily="18" charset="0"/>
                <a:ea typeface="Arial Unicode MS"/>
                <a:cs typeface="Times New Roman" panose="02020603050405020304" pitchFamily="18" charset="0"/>
              </a:rPr>
              <a:t>Anomali</a:t>
            </a:r>
            <a:endParaRPr lang="en-GB"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id-ID"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Secara</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umum</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metode</a:t>
            </a:r>
            <a:r>
              <a:rPr lang="en-US" dirty="0">
                <a:solidFill>
                  <a:schemeClr val="tx1"/>
                </a:solidFill>
                <a:latin typeface="Times New Roman" panose="02020603050405020304" pitchFamily="18" charset="0"/>
                <a:ea typeface="Arial Unicode MS"/>
                <a:cs typeface="Times New Roman" panose="02020603050405020304" pitchFamily="18" charset="0"/>
              </a:rPr>
              <a:t> SP </a:t>
            </a:r>
            <a:r>
              <a:rPr lang="en-US" dirty="0" err="1">
                <a:solidFill>
                  <a:schemeClr val="tx1"/>
                </a:solidFill>
                <a:latin typeface="Times New Roman" panose="02020603050405020304" pitchFamily="18" charset="0"/>
                <a:ea typeface="Arial Unicode MS"/>
                <a:cs typeface="Times New Roman" panose="02020603050405020304" pitchFamily="18" charset="0"/>
              </a:rPr>
              <a:t>adalah</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metode</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kualitatif</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sehingga</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tidak</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dapat</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digunakan</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untuk</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memperkirakan</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secara</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kuantitatif</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bentuk</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dan</a:t>
            </a:r>
            <a:r>
              <a:rPr lang="en-US" dirty="0">
                <a:solidFill>
                  <a:schemeClr val="tx1"/>
                </a:solidFill>
                <a:latin typeface="Times New Roman" panose="02020603050405020304" pitchFamily="18" charset="0"/>
                <a:ea typeface="Arial Unicode MS"/>
                <a:cs typeface="Times New Roman" panose="02020603050405020304" pitchFamily="18" charset="0"/>
              </a:rPr>
              <a:t> volume </a:t>
            </a:r>
            <a:r>
              <a:rPr lang="en-US" dirty="0" err="1">
                <a:solidFill>
                  <a:schemeClr val="tx1"/>
                </a:solidFill>
                <a:latin typeface="Times New Roman" panose="02020603050405020304" pitchFamily="18" charset="0"/>
                <a:ea typeface="Arial Unicode MS"/>
                <a:cs typeface="Times New Roman" panose="02020603050405020304" pitchFamily="18" charset="0"/>
              </a:rPr>
              <a:t>anomali</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maupun</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konsentrasi</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atau</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densitas</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massa</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bijih</a:t>
            </a:r>
            <a:r>
              <a:rPr lang="en-US" dirty="0">
                <a:solidFill>
                  <a:schemeClr val="tx1"/>
                </a:solidFill>
                <a:latin typeface="Times New Roman" panose="02020603050405020304" pitchFamily="18" charset="0"/>
                <a:ea typeface="Arial Unicode MS"/>
                <a:cs typeface="Times New Roman" panose="02020603050405020304" pitchFamily="18" charset="0"/>
              </a:rPr>
              <a:t>.</a:t>
            </a:r>
            <a:endParaRPr lang="en-GB"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dirty="0" err="1">
                <a:solidFill>
                  <a:schemeClr val="tx1"/>
                </a:solidFill>
                <a:latin typeface="Times New Roman" panose="02020603050405020304" pitchFamily="18" charset="0"/>
                <a:ea typeface="Arial Unicode MS"/>
                <a:cs typeface="Times New Roman" panose="02020603050405020304" pitchFamily="18" charset="0"/>
              </a:rPr>
              <a:t>Interpretasi</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anomali</a:t>
            </a:r>
            <a:r>
              <a:rPr lang="en-US" dirty="0">
                <a:solidFill>
                  <a:schemeClr val="tx1"/>
                </a:solidFill>
                <a:latin typeface="Times New Roman" panose="02020603050405020304" pitchFamily="18" charset="0"/>
                <a:ea typeface="Arial Unicode MS"/>
                <a:cs typeface="Times New Roman" panose="02020603050405020304" pitchFamily="18" charset="0"/>
              </a:rPr>
              <a:t> SP </a:t>
            </a:r>
            <a:r>
              <a:rPr lang="en-US" dirty="0" err="1">
                <a:solidFill>
                  <a:schemeClr val="tx1"/>
                </a:solidFill>
                <a:latin typeface="Times New Roman" panose="02020603050405020304" pitchFamily="18" charset="0"/>
                <a:ea typeface="Arial Unicode MS"/>
                <a:cs typeface="Times New Roman" panose="02020603050405020304" pitchFamily="18" charset="0"/>
              </a:rPr>
              <a:t>dilakukan</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secara</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kualitatif</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berdasarkan</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GB"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50000"/>
              </a:lnSpc>
              <a:spcAft>
                <a:spcPts val="0"/>
              </a:spcAft>
              <a:tabLst>
                <a:tab pos="342900" algn="l"/>
                <a:tab pos="457200" algn="l"/>
              </a:tabLst>
            </a:pP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Penampang</a:t>
            </a:r>
            <a:r>
              <a:rPr lang="en-US" dirty="0">
                <a:solidFill>
                  <a:schemeClr val="tx1"/>
                </a:solidFill>
                <a:latin typeface="Times New Roman" panose="02020603050405020304" pitchFamily="18" charset="0"/>
                <a:ea typeface="Arial Unicode MS"/>
                <a:cs typeface="Times New Roman" panose="02020603050405020304" pitchFamily="18" charset="0"/>
              </a:rPr>
              <a:t> amplitude</a:t>
            </a:r>
            <a:endParaRPr lang="en-GB"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50000"/>
              </a:lnSpc>
              <a:spcAft>
                <a:spcPts val="0"/>
              </a:spcAft>
              <a:tabLst>
                <a:tab pos="342900" algn="l"/>
                <a:tab pos="457200" algn="l"/>
              </a:tabLst>
            </a:pP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Polaritas</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positif</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atau</a:t>
            </a:r>
            <a:r>
              <a:rPr lang="en-US" dirty="0">
                <a:solidFill>
                  <a:schemeClr val="tx1"/>
                </a:solidFill>
                <a:latin typeface="Times New Roman" panose="02020603050405020304" pitchFamily="18" charset="0"/>
                <a:ea typeface="Arial Unicode MS"/>
                <a:cs typeface="Times New Roman" panose="02020603050405020304" pitchFamily="18" charset="0"/>
              </a:rPr>
              <a:t> </a:t>
            </a:r>
            <a:r>
              <a:rPr lang="en-US" dirty="0" err="1">
                <a:solidFill>
                  <a:schemeClr val="tx1"/>
                </a:solidFill>
                <a:latin typeface="Times New Roman" panose="02020603050405020304" pitchFamily="18" charset="0"/>
                <a:ea typeface="Arial Unicode MS"/>
                <a:cs typeface="Times New Roman" panose="02020603050405020304" pitchFamily="18" charset="0"/>
              </a:rPr>
              <a:t>negatif</a:t>
            </a:r>
            <a:r>
              <a:rPr lang="en-US" dirty="0">
                <a:solidFill>
                  <a:schemeClr val="tx1"/>
                </a:solidFill>
                <a:latin typeface="Times New Roman" panose="02020603050405020304" pitchFamily="18" charset="0"/>
                <a:ea typeface="Arial Unicode MS"/>
                <a:cs typeface="Times New Roman" panose="02020603050405020304" pitchFamily="18" charset="0"/>
              </a:rPr>
              <a:t>)</a:t>
            </a:r>
            <a:endParaRPr lang="en-GB"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50000"/>
              </a:lnSpc>
              <a:spcAft>
                <a:spcPts val="0"/>
              </a:spcAft>
              <a:tabLst>
                <a:tab pos="342900" algn="l"/>
                <a:tab pos="457200" algn="l"/>
              </a:tabLst>
            </a:pP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dirty="0">
                <a:solidFill>
                  <a:schemeClr val="tx1"/>
                </a:solidFill>
                <a:latin typeface="Times New Roman" panose="02020603050405020304" pitchFamily="18" charset="0"/>
                <a:ea typeface="Arial Unicode MS"/>
                <a:cs typeface="Times New Roman" panose="02020603050405020304" pitchFamily="18" charset="0"/>
              </a:rPr>
              <a:t> Pola </a:t>
            </a:r>
            <a:r>
              <a:rPr lang="en-US" dirty="0" err="1">
                <a:solidFill>
                  <a:schemeClr val="tx1"/>
                </a:solidFill>
                <a:latin typeface="Times New Roman" panose="02020603050405020304" pitchFamily="18" charset="0"/>
                <a:ea typeface="Arial Unicode MS"/>
                <a:cs typeface="Times New Roman" panose="02020603050405020304" pitchFamily="18" charset="0"/>
              </a:rPr>
              <a:t>kontur</a:t>
            </a:r>
            <a:endParaRPr lang="en-GB"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0785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rsegi Panjang 1"/>
          <p:cNvSpPr/>
          <p:nvPr/>
        </p:nvSpPr>
        <p:spPr>
          <a:xfrm>
            <a:off x="623392" y="620688"/>
            <a:ext cx="11041227" cy="4247317"/>
          </a:xfrm>
          <a:prstGeom prst="rect">
            <a:avLst/>
          </a:prstGeom>
        </p:spPr>
        <p:txBody>
          <a:bodyPr wrap="square">
            <a:spAutoFit/>
          </a:bodyPr>
          <a:lstStyle/>
          <a:p>
            <a:pPr indent="457200" algn="just">
              <a:lnSpc>
                <a:spcPct val="150000"/>
              </a:lnSpc>
              <a:spcAft>
                <a:spcPts val="0"/>
              </a:spcAft>
            </a:pPr>
            <a:r>
              <a:rPr lang="en-US" dirty="0">
                <a:latin typeface="Times New Roman" panose="02020603050405020304" pitchFamily="18" charset="0"/>
                <a:ea typeface="Arial Unicode MS"/>
                <a:cs typeface="Times New Roman" panose="02020603050405020304" pitchFamily="18" charset="0"/>
              </a:rPr>
              <a:t>Top </a:t>
            </a:r>
            <a:r>
              <a:rPr lang="en-US" dirty="0" err="1">
                <a:latin typeface="Times New Roman" panose="02020603050405020304" pitchFamily="18" charset="0"/>
                <a:ea typeface="Arial Unicode MS"/>
                <a:cs typeface="Times New Roman" panose="02020603050405020304" pitchFamily="18" charset="0"/>
              </a:rPr>
              <a:t>dari</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badan</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bijih</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diasumsikan</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berada</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secara</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langsung</a:t>
            </a:r>
            <a:r>
              <a:rPr lang="en-US" dirty="0">
                <a:latin typeface="Times New Roman" panose="02020603050405020304" pitchFamily="18" charset="0"/>
                <a:ea typeface="Arial Unicode MS"/>
                <a:cs typeface="Times New Roman" panose="02020603050405020304" pitchFamily="18" charset="0"/>
              </a:rPr>
              <a:t> di </a:t>
            </a:r>
            <a:r>
              <a:rPr lang="en-US" dirty="0" err="1">
                <a:latin typeface="Times New Roman" panose="02020603050405020304" pitchFamily="18" charset="0"/>
                <a:ea typeface="Arial Unicode MS"/>
                <a:cs typeface="Times New Roman" panose="02020603050405020304" pitchFamily="18" charset="0"/>
              </a:rPr>
              <a:t>bawah</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potensial</a:t>
            </a:r>
            <a:r>
              <a:rPr lang="en-US" dirty="0">
                <a:latin typeface="Times New Roman" panose="02020603050405020304" pitchFamily="18" charset="0"/>
                <a:ea typeface="Arial Unicode MS"/>
                <a:cs typeface="Times New Roman" panose="02020603050405020304" pitchFamily="18" charset="0"/>
              </a:rPr>
              <a:t> minimum. </a:t>
            </a:r>
            <a:r>
              <a:rPr lang="en-US" dirty="0" err="1">
                <a:latin typeface="Times New Roman" panose="02020603050405020304" pitchFamily="18" charset="0"/>
                <a:ea typeface="Arial Unicode MS"/>
                <a:cs typeface="Times New Roman" panose="02020603050405020304" pitchFamily="18" charset="0"/>
              </a:rPr>
              <a:t>Jika</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sumbu</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polarisasi</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misalnya</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sumbu</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antara</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katoda</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dan</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anoda</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dari</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badan</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bijih</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memiliki</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kemiringan</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tertentu</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dari</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arah</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vertikal</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maka</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penampang</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akan</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memberikan</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bentuk</a:t>
            </a:r>
            <a:r>
              <a:rPr lang="en-US" dirty="0">
                <a:latin typeface="Times New Roman" panose="02020603050405020304" pitchFamily="18" charset="0"/>
                <a:ea typeface="Arial Unicode MS"/>
                <a:cs typeface="Times New Roman" panose="02020603050405020304" pitchFamily="18" charset="0"/>
              </a:rPr>
              <a:t> yang </a:t>
            </a:r>
            <a:r>
              <a:rPr lang="en-US" dirty="0" err="1">
                <a:latin typeface="Times New Roman" panose="02020603050405020304" pitchFamily="18" charset="0"/>
                <a:ea typeface="Arial Unicode MS"/>
                <a:cs typeface="Times New Roman" panose="02020603050405020304" pitchFamily="18" charset="0"/>
              </a:rPr>
              <a:t>tidak</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simetris</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dengan</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arah</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kemiringan</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dan</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kutub</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positif</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berada</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pada</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sisi</a:t>
            </a:r>
            <a:r>
              <a:rPr lang="en-US" dirty="0">
                <a:latin typeface="Times New Roman" panose="02020603050405020304" pitchFamily="18" charset="0"/>
                <a:ea typeface="Arial Unicode MS"/>
                <a:cs typeface="Times New Roman" panose="02020603050405020304" pitchFamily="18" charset="0"/>
              </a:rPr>
              <a:t> yang </a:t>
            </a:r>
            <a:r>
              <a:rPr lang="en-US" dirty="0" err="1">
                <a:latin typeface="Times New Roman" panose="02020603050405020304" pitchFamily="18" charset="0"/>
                <a:ea typeface="Arial Unicode MS"/>
                <a:cs typeface="Times New Roman" panose="02020603050405020304" pitchFamily="18" charset="0"/>
              </a:rPr>
              <a:t>curam</a:t>
            </a:r>
            <a:r>
              <a:rPr lang="id-ID" dirty="0">
                <a:latin typeface="Times New Roman" panose="02020603050405020304" pitchFamily="18" charset="0"/>
                <a:ea typeface="Arial Unicode MS"/>
                <a:cs typeface="Times New Roman" panose="02020603050405020304" pitchFamily="18" charset="0"/>
              </a:rPr>
              <a:t>.</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gambar</a:t>
            </a:r>
            <a:r>
              <a:rPr lang="en-US" dirty="0">
                <a:latin typeface="Times New Roman" panose="02020603050405020304" pitchFamily="18" charset="0"/>
                <a:ea typeface="Arial Unicode MS"/>
                <a:cs typeface="Times New Roman" panose="02020603050405020304" pitchFamily="18" charset="0"/>
              </a:rPr>
              <a:t> E.1)</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342900" algn="l"/>
              </a:tabLst>
            </a:pPr>
            <a:r>
              <a:rPr lang="id-ID"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Interpretasi</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badan</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bijih</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grafit</a:t>
            </a:r>
            <a:r>
              <a:rPr lang="en-US" dirty="0">
                <a:latin typeface="Times New Roman" panose="02020603050405020304" pitchFamily="18" charset="0"/>
                <a:ea typeface="Arial Unicode MS"/>
                <a:cs typeface="Times New Roman" panose="02020603050405020304" pitchFamily="18" charset="0"/>
              </a:rPr>
              <a:t> di </a:t>
            </a:r>
            <a:r>
              <a:rPr lang="en-US" dirty="0" err="1">
                <a:latin typeface="Times New Roman" panose="02020603050405020304" pitchFamily="18" charset="0"/>
                <a:ea typeface="Arial Unicode MS"/>
                <a:cs typeface="Times New Roman" panose="02020603050405020304" pitchFamily="18" charset="0"/>
              </a:rPr>
              <a:t>batuan</a:t>
            </a:r>
            <a:r>
              <a:rPr lang="en-US" dirty="0">
                <a:latin typeface="Times New Roman" panose="02020603050405020304" pitchFamily="18" charset="0"/>
                <a:ea typeface="Arial Unicode MS"/>
                <a:cs typeface="Times New Roman" panose="02020603050405020304" pitchFamily="18" charset="0"/>
              </a:rPr>
              <a:t> gneiss, </a:t>
            </a:r>
            <a:r>
              <a:rPr lang="en-US" dirty="0" err="1">
                <a:latin typeface="Times New Roman" panose="02020603050405020304" pitchFamily="18" charset="0"/>
                <a:ea typeface="Arial Unicode MS"/>
                <a:cs typeface="Times New Roman" panose="02020603050405020304" pitchFamily="18" charset="0"/>
              </a:rPr>
              <a:t>seperti</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terlihat</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pada</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gambar</a:t>
            </a:r>
            <a:r>
              <a:rPr lang="en-US" dirty="0">
                <a:latin typeface="Times New Roman" panose="02020603050405020304" pitchFamily="18" charset="0"/>
                <a:ea typeface="Arial Unicode MS"/>
                <a:cs typeface="Times New Roman" panose="02020603050405020304" pitchFamily="18" charset="0"/>
              </a:rPr>
              <a:t> E.3 </a:t>
            </a:r>
            <a:r>
              <a:rPr lang="en-US" dirty="0" err="1">
                <a:latin typeface="Times New Roman" panose="02020603050405020304" pitchFamily="18" charset="0"/>
                <a:ea typeface="Arial Unicode MS"/>
                <a:cs typeface="Times New Roman" panose="02020603050405020304" pitchFamily="18" charset="0"/>
              </a:rPr>
              <a:t>adalah</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sebagai</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berikut</a:t>
            </a:r>
            <a:r>
              <a:rPr lang="en-US" dirty="0">
                <a:latin typeface="Times New Roman" panose="02020603050405020304" pitchFamily="18" charset="0"/>
                <a:ea typeface="Arial Unicode MS"/>
                <a:cs typeface="Times New Roman" panose="02020603050405020304" pitchFamily="18" charset="0"/>
              </a:rPr>
              <a:t>. Model </a:t>
            </a:r>
            <a:r>
              <a:rPr lang="en-US" dirty="0" err="1">
                <a:latin typeface="Times New Roman" panose="02020603050405020304" pitchFamily="18" charset="0"/>
                <a:ea typeface="Arial Unicode MS"/>
                <a:cs typeface="Times New Roman" panose="02020603050405020304" pitchFamily="18" charset="0"/>
              </a:rPr>
              <a:t>pertama</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adalah</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dua</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badan</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bijih</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grafit</a:t>
            </a:r>
            <a:r>
              <a:rPr lang="en-US" dirty="0">
                <a:latin typeface="Times New Roman" panose="02020603050405020304" pitchFamily="18" charset="0"/>
                <a:ea typeface="Arial Unicode MS"/>
                <a:cs typeface="Times New Roman" panose="02020603050405020304" pitchFamily="18" charset="0"/>
              </a:rPr>
              <a:t> yang </a:t>
            </a:r>
            <a:r>
              <a:rPr lang="en-US" dirty="0" err="1">
                <a:latin typeface="Times New Roman" panose="02020603050405020304" pitchFamily="18" charset="0"/>
                <a:ea typeface="Arial Unicode MS"/>
                <a:cs typeface="Times New Roman" panose="02020603050405020304" pitchFamily="18" charset="0"/>
              </a:rPr>
              <a:t>terpisah</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pada</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struktur</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sinklin</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Kutub</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positif</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dari</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badan</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bjiih</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lebih</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dekat</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bila</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dibandingkan</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kutub</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negatif</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dan</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memberikan</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anomali</a:t>
            </a:r>
            <a:r>
              <a:rPr lang="en-US" dirty="0">
                <a:latin typeface="Times New Roman" panose="02020603050405020304" pitchFamily="18" charset="0"/>
                <a:ea typeface="Arial Unicode MS"/>
                <a:cs typeface="Times New Roman" panose="02020603050405020304" pitchFamily="18" charset="0"/>
              </a:rPr>
              <a:t> SP </a:t>
            </a:r>
            <a:r>
              <a:rPr lang="en-US" dirty="0" err="1">
                <a:latin typeface="Times New Roman" panose="02020603050405020304" pitchFamily="18" charset="0"/>
                <a:ea typeface="Arial Unicode MS"/>
                <a:cs typeface="Times New Roman" panose="02020603050405020304" pitchFamily="18" charset="0"/>
              </a:rPr>
              <a:t>dengan</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dua</a:t>
            </a:r>
            <a:r>
              <a:rPr lang="en-US" dirty="0">
                <a:latin typeface="Times New Roman" panose="02020603050405020304" pitchFamily="18" charset="0"/>
                <a:ea typeface="Arial Unicode MS"/>
                <a:cs typeface="Times New Roman" panose="02020603050405020304" pitchFamily="18" charset="0"/>
              </a:rPr>
              <a:t> minima. Model </a:t>
            </a:r>
            <a:r>
              <a:rPr lang="en-US" dirty="0" err="1">
                <a:latin typeface="Times New Roman" panose="02020603050405020304" pitchFamily="18" charset="0"/>
                <a:ea typeface="Arial Unicode MS"/>
                <a:cs typeface="Times New Roman" panose="02020603050405020304" pitchFamily="18" charset="0"/>
              </a:rPr>
              <a:t>kedua</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adalah</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dua</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badan</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bijih</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grafit</a:t>
            </a:r>
            <a:r>
              <a:rPr lang="en-US" dirty="0">
                <a:latin typeface="Times New Roman" panose="02020603050405020304" pitchFamily="18" charset="0"/>
                <a:ea typeface="Arial Unicode MS"/>
                <a:cs typeface="Times New Roman" panose="02020603050405020304" pitchFamily="18" charset="0"/>
              </a:rPr>
              <a:t> yang </a:t>
            </a:r>
            <a:r>
              <a:rPr lang="en-US" dirty="0" err="1">
                <a:latin typeface="Times New Roman" panose="02020603050405020304" pitchFamily="18" charset="0"/>
                <a:ea typeface="Arial Unicode MS"/>
                <a:cs typeface="Times New Roman" panose="02020603050405020304" pitchFamily="18" charset="0"/>
              </a:rPr>
              <a:t>terpisah</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pada</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struktur</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antiklin</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Kutub</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negatif</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dari</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kedua</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badan</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bijih</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lebih</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dekat</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dibandingkan</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dengan</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kutub</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positif</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sehingga</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memberikan</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satu</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nilai</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negatif</a:t>
            </a:r>
            <a:r>
              <a:rPr lang="en-US" dirty="0">
                <a:latin typeface="Times New Roman" panose="02020603050405020304" pitchFamily="18" charset="0"/>
                <a:ea typeface="Arial Unicode MS"/>
                <a:cs typeface="Times New Roman" panose="02020603050405020304" pitchFamily="18" charset="0"/>
              </a:rPr>
              <a:t> yang </a:t>
            </a:r>
            <a:r>
              <a:rPr lang="en-US" dirty="0" err="1">
                <a:latin typeface="Times New Roman" panose="02020603050405020304" pitchFamily="18" charset="0"/>
                <a:ea typeface="Arial Unicode MS"/>
                <a:cs typeface="Times New Roman" panose="02020603050405020304" pitchFamily="18" charset="0"/>
              </a:rPr>
              <a:t>besar</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Pemisah</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kedua</a:t>
            </a:r>
            <a:r>
              <a:rPr lang="en-US" dirty="0">
                <a:latin typeface="Times New Roman" panose="02020603050405020304" pitchFamily="18" charset="0"/>
                <a:ea typeface="Arial Unicode MS"/>
                <a:cs typeface="Times New Roman" panose="02020603050405020304" pitchFamily="18" charset="0"/>
              </a:rPr>
              <a:t> minimal </a:t>
            </a:r>
            <a:r>
              <a:rPr lang="en-US" dirty="0" err="1">
                <a:latin typeface="Times New Roman" panose="02020603050405020304" pitchFamily="18" charset="0"/>
                <a:ea typeface="Arial Unicode MS"/>
                <a:cs typeface="Times New Roman" panose="02020603050405020304" pitchFamily="18" charset="0"/>
              </a:rPr>
              <a:t>sama</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dengan</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pemisah</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antara</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dua</a:t>
            </a:r>
            <a:r>
              <a:rPr lang="en-US" dirty="0">
                <a:latin typeface="Times New Roman" panose="02020603050405020304" pitchFamily="18" charset="0"/>
                <a:ea typeface="Arial Unicode MS"/>
                <a:cs typeface="Times New Roman" panose="02020603050405020304" pitchFamily="18" charset="0"/>
              </a:rPr>
              <a:t> top </a:t>
            </a:r>
            <a:r>
              <a:rPr lang="en-US" dirty="0" err="1">
                <a:latin typeface="Times New Roman" panose="02020603050405020304" pitchFamily="18" charset="0"/>
                <a:ea typeface="Arial Unicode MS"/>
                <a:cs typeface="Times New Roman" panose="02020603050405020304" pitchFamily="18" charset="0"/>
              </a:rPr>
              <a:t>badan</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bijih</a:t>
            </a:r>
            <a:r>
              <a:rPr lang="en-US" dirty="0">
                <a:latin typeface="Times New Roman" panose="02020603050405020304" pitchFamily="18" charset="0"/>
                <a:ea typeface="Arial Unicode MS"/>
                <a:cs typeface="Times New Roman" panose="02020603050405020304" pitchFamily="18" charset="0"/>
              </a:rPr>
              <a:t> </a:t>
            </a:r>
            <a:r>
              <a:rPr lang="en-US" dirty="0" err="1">
                <a:latin typeface="Times New Roman" panose="02020603050405020304" pitchFamily="18" charset="0"/>
                <a:ea typeface="Arial Unicode MS"/>
                <a:cs typeface="Times New Roman" panose="02020603050405020304" pitchFamily="18" charset="0"/>
              </a:rPr>
              <a:t>grafit</a:t>
            </a:r>
            <a:r>
              <a:rPr lang="en-US" dirty="0">
                <a:latin typeface="Times New Roman" panose="02020603050405020304" pitchFamily="18" charset="0"/>
                <a:ea typeface="Arial Unicode MS"/>
                <a:cs typeface="Times New Roman" panose="02020603050405020304" pitchFamily="18" charset="0"/>
              </a:rPr>
              <a: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5670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rsegi Panjang 1"/>
          <p:cNvSpPr/>
          <p:nvPr/>
        </p:nvSpPr>
        <p:spPr>
          <a:xfrm>
            <a:off x="527382" y="1196753"/>
            <a:ext cx="11137237" cy="507831"/>
          </a:xfrm>
          <a:prstGeom prst="rect">
            <a:avLst/>
          </a:prstGeom>
        </p:spPr>
        <p:txBody>
          <a:bodyPr wrap="square">
            <a:spAutoFit/>
          </a:bodyPr>
          <a:lstStyle/>
          <a:p>
            <a:pPr algn="just">
              <a:lnSpc>
                <a:spcPct val="150000"/>
              </a:lnSpc>
              <a:spcAft>
                <a:spcPts val="0"/>
              </a:spcAft>
              <a:tabLst>
                <a:tab pos="342900" algn="l"/>
              </a:tabLst>
            </a:pPr>
            <a:r>
              <a:rPr lang="en-US" dirty="0">
                <a:solidFill>
                  <a:srgbClr val="FF0000"/>
                </a:solidFill>
                <a:latin typeface="Times New Roman" panose="02020603050405020304" pitchFamily="18" charset="0"/>
                <a:ea typeface="Arial Unicode MS"/>
                <a:cs typeface="Times New Roman" panose="02020603050405020304" pitchFamily="18" charset="0"/>
              </a:rPr>
              <a:t>		</a:t>
            </a:r>
            <a:r>
              <a:rPr lang="id-ID"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Bagan Alur: Penyimpanan Akses Berurutan 2"/>
          <p:cNvSpPr/>
          <p:nvPr/>
        </p:nvSpPr>
        <p:spPr>
          <a:xfrm>
            <a:off x="431371" y="116632"/>
            <a:ext cx="11521280" cy="6408712"/>
          </a:xfrm>
          <a:prstGeom prst="flowChartMagneticTape">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lnSpc>
                <a:spcPct val="150000"/>
              </a:lnSpc>
              <a:spcAft>
                <a:spcPts val="0"/>
              </a:spcAft>
              <a:tabLst>
                <a:tab pos="342900" algn="l"/>
              </a:tabLst>
            </a:pPr>
            <a:r>
              <a:rPr lang="en-US" sz="1400" dirty="0" err="1">
                <a:latin typeface="Times New Roman" panose="02020603050405020304" pitchFamily="18" charset="0"/>
                <a:ea typeface="Arial Unicode MS"/>
                <a:cs typeface="Times New Roman" panose="02020603050405020304" pitchFamily="18" charset="0"/>
              </a:rPr>
              <a:t>Tahap</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interpretasi</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berikutnya</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adalah</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memperkirakan</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bentuk</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badan</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bijih</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dengan</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bentuk</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geometri</a:t>
            </a:r>
            <a:r>
              <a:rPr lang="en-US" sz="1400" dirty="0">
                <a:latin typeface="Times New Roman" panose="02020603050405020304" pitchFamily="18" charset="0"/>
                <a:ea typeface="Arial Unicode MS"/>
                <a:cs typeface="Times New Roman" panose="02020603050405020304" pitchFamily="18" charset="0"/>
              </a:rPr>
              <a:t> yang </a:t>
            </a:r>
            <a:r>
              <a:rPr lang="en-US" sz="1400" dirty="0" err="1">
                <a:latin typeface="Times New Roman" panose="02020603050405020304" pitchFamily="18" charset="0"/>
                <a:ea typeface="Arial Unicode MS"/>
                <a:cs typeface="Times New Roman" panose="02020603050405020304" pitchFamily="18" charset="0"/>
              </a:rPr>
              <a:t>sudah</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dikenal</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pada</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umumnya</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yaitu</a:t>
            </a:r>
            <a:r>
              <a:rPr lang="en-US" sz="1400" dirty="0">
                <a:latin typeface="Times New Roman" panose="02020603050405020304" pitchFamily="18" charset="0"/>
                <a:ea typeface="Arial Unicode MS"/>
                <a:cs typeface="Times New Roman" panose="02020603050405020304" pitchFamily="18" charset="0"/>
              </a:rPr>
              <a:t>  bola </a:t>
            </a:r>
            <a:r>
              <a:rPr lang="en-US" sz="1400" i="1" dirty="0">
                <a:latin typeface="Times New Roman" panose="02020603050405020304" pitchFamily="18" charset="0"/>
                <a:ea typeface="Arial Unicode MS"/>
                <a:cs typeface="Times New Roman" panose="02020603050405020304" pitchFamily="18" charset="0"/>
              </a:rPr>
              <a:t>(sphere)</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atau</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tabung</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dengan</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asumsi</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arah</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polarisasi</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Pendekatan</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langsung</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adalah</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dengan</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memperhitungkan</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nilai</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potensial</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untuk</a:t>
            </a:r>
            <a:r>
              <a:rPr lang="en-US" sz="1400" dirty="0">
                <a:latin typeface="Times New Roman" panose="02020603050405020304" pitchFamily="18" charset="0"/>
                <a:ea typeface="Arial Unicode MS"/>
                <a:cs typeface="Times New Roman" panose="02020603050405020304" pitchFamily="18" charset="0"/>
              </a:rPr>
              <a:t> model </a:t>
            </a:r>
            <a:r>
              <a:rPr lang="en-US" sz="1400" dirty="0" err="1">
                <a:latin typeface="Times New Roman" panose="02020603050405020304" pitchFamily="18" charset="0"/>
                <a:ea typeface="Arial Unicode MS"/>
                <a:cs typeface="Times New Roman" panose="02020603050405020304" pitchFamily="18" charset="0"/>
              </a:rPr>
              <a:t>dan</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membandingkan</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dengan</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nilai</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sebenarnya</a:t>
            </a:r>
            <a:r>
              <a:rPr lang="en-US" sz="1400" dirty="0">
                <a:latin typeface="Times New Roman" panose="02020603050405020304" pitchFamily="18" charset="0"/>
                <a:ea typeface="Arial Unicode MS"/>
                <a:cs typeface="Times New Roman" panose="02020603050405020304" pitchFamily="18" charset="0"/>
              </a:rPr>
              <a:t>/</a:t>
            </a:r>
            <a:r>
              <a:rPr lang="en-US" sz="1400" i="1" dirty="0">
                <a:latin typeface="Times New Roman" panose="02020603050405020304" pitchFamily="18" charset="0"/>
                <a:ea typeface="Arial Unicode MS"/>
                <a:cs typeface="Times New Roman" panose="02020603050405020304" pitchFamily="18" charset="0"/>
              </a:rPr>
              <a:t>observed</a:t>
            </a:r>
            <a:r>
              <a:rPr lang="en-US" sz="1400" dirty="0">
                <a:latin typeface="Times New Roman" panose="02020603050405020304" pitchFamily="18" charset="0"/>
                <a:ea typeface="Arial Unicode MS"/>
                <a:cs typeface="Times New Roman" panose="02020603050405020304" pitchFamily="18" charset="0"/>
              </a:rPr>
              <a:t>. Model </a:t>
            </a:r>
            <a:r>
              <a:rPr lang="en-US" sz="1400" dirty="0" err="1">
                <a:latin typeface="Times New Roman" panose="02020603050405020304" pitchFamily="18" charset="0"/>
                <a:ea typeface="Arial Unicode MS"/>
                <a:cs typeface="Times New Roman" panose="02020603050405020304" pitchFamily="18" charset="0"/>
              </a:rPr>
              <a:t>hasil</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pendekatan</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kemudian</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disesuaikan</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hingga</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dua</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anomali</a:t>
            </a:r>
            <a:r>
              <a:rPr lang="en-US" sz="1400" dirty="0">
                <a:latin typeface="Times New Roman" panose="02020603050405020304" pitchFamily="18" charset="0"/>
                <a:ea typeface="Arial Unicode MS"/>
                <a:cs typeface="Times New Roman" panose="02020603050405020304" pitchFamily="18" charset="0"/>
              </a:rPr>
              <a:t> yang </a:t>
            </a:r>
            <a:r>
              <a:rPr lang="en-US" sz="1400" dirty="0" err="1">
                <a:latin typeface="Times New Roman" panose="02020603050405020304" pitchFamily="18" charset="0"/>
                <a:ea typeface="Arial Unicode MS"/>
                <a:cs typeface="Times New Roman" panose="02020603050405020304" pitchFamily="18" charset="0"/>
              </a:rPr>
              <a:t>berbeda</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mencapai</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batas</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tertentu</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secara</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stasistik</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telah</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ditentukan</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sebelumnya</a:t>
            </a:r>
            <a:r>
              <a:rPr lang="en-US" sz="1400" dirty="0">
                <a:latin typeface="Times New Roman" panose="02020603050405020304" pitchFamily="18" charset="0"/>
                <a:ea typeface="Arial Unicode MS"/>
                <a:cs typeface="Times New Roman" panose="02020603050405020304" pitchFamily="18" charset="0"/>
              </a:rPr>
              <a:t>.</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342900" algn="l"/>
              </a:tabLst>
            </a:pPr>
            <a:r>
              <a:rPr lang="id-ID"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Sedangkan</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pendekatan</a:t>
            </a:r>
            <a:r>
              <a:rPr lang="en-US" sz="1400" dirty="0">
                <a:latin typeface="Times New Roman" panose="02020603050405020304" pitchFamily="18" charset="0"/>
                <a:ea typeface="Arial Unicode MS"/>
                <a:cs typeface="Times New Roman" panose="02020603050405020304" pitchFamily="18" charset="0"/>
              </a:rPr>
              <a:t> yang lain </a:t>
            </a:r>
            <a:r>
              <a:rPr lang="en-US" sz="1400" dirty="0" err="1">
                <a:latin typeface="Times New Roman" panose="02020603050405020304" pitchFamily="18" charset="0"/>
                <a:ea typeface="Arial Unicode MS"/>
                <a:cs typeface="Times New Roman" panose="02020603050405020304" pitchFamily="18" charset="0"/>
              </a:rPr>
              <a:t>yaitu</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pendekatan</a:t>
            </a:r>
            <a:r>
              <a:rPr lang="en-US" sz="1400" dirty="0">
                <a:latin typeface="Times New Roman" panose="02020603050405020304" pitchFamily="18" charset="0"/>
                <a:ea typeface="Arial Unicode MS"/>
                <a:cs typeface="Times New Roman" panose="02020603050405020304" pitchFamily="18" charset="0"/>
              </a:rPr>
              <a:t> invers </a:t>
            </a:r>
            <a:r>
              <a:rPr lang="en-US" sz="1400" dirty="0" err="1">
                <a:latin typeface="Times New Roman" panose="02020603050405020304" pitchFamily="18" charset="0"/>
                <a:ea typeface="Arial Unicode MS"/>
                <a:cs typeface="Times New Roman" panose="02020603050405020304" pitchFamily="18" charset="0"/>
              </a:rPr>
              <a:t>adalah</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dengan</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memanipulasi</a:t>
            </a:r>
            <a:r>
              <a:rPr lang="en-US" sz="1400" dirty="0">
                <a:latin typeface="Times New Roman" panose="02020603050405020304" pitchFamily="18" charset="0"/>
                <a:ea typeface="Arial Unicode MS"/>
                <a:cs typeface="Times New Roman" panose="02020603050405020304" pitchFamily="18" charset="0"/>
              </a:rPr>
              <a:t> data </a:t>
            </a:r>
            <a:r>
              <a:rPr lang="en-US" sz="1400" dirty="0" err="1">
                <a:latin typeface="Times New Roman" panose="02020603050405020304" pitchFamily="18" charset="0"/>
                <a:ea typeface="Arial Unicode MS"/>
                <a:cs typeface="Times New Roman" panose="02020603050405020304" pitchFamily="18" charset="0"/>
              </a:rPr>
              <a:t>anomali</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hasil</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observasi</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hingga</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menghasilkan</a:t>
            </a:r>
            <a:r>
              <a:rPr lang="en-US" sz="1400" dirty="0">
                <a:latin typeface="Times New Roman" panose="02020603050405020304" pitchFamily="18" charset="0"/>
                <a:ea typeface="Arial Unicode MS"/>
                <a:cs typeface="Times New Roman" panose="02020603050405020304" pitchFamily="18" charset="0"/>
              </a:rPr>
              <a:t> model. </a:t>
            </a:r>
            <a:r>
              <a:rPr lang="en-US" sz="1400" dirty="0" err="1">
                <a:latin typeface="Times New Roman" panose="02020603050405020304" pitchFamily="18" charset="0"/>
                <a:ea typeface="Arial Unicode MS"/>
                <a:cs typeface="Times New Roman" panose="02020603050405020304" pitchFamily="18" charset="0"/>
              </a:rPr>
              <a:t>Metode</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ini</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mungkin</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digunakan</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untuk</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memperkirakan</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ukuran</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dari</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bentuk</a:t>
            </a:r>
            <a:r>
              <a:rPr lang="en-US" sz="1400" dirty="0">
                <a:latin typeface="Times New Roman" panose="02020603050405020304" pitchFamily="18" charset="0"/>
                <a:ea typeface="Arial Unicode MS"/>
                <a:cs typeface="Times New Roman" panose="02020603050405020304" pitchFamily="18" charset="0"/>
              </a:rPr>
              <a:t>/</a:t>
            </a:r>
            <a:r>
              <a:rPr lang="en-US" sz="1400" dirty="0" err="1">
                <a:latin typeface="Times New Roman" panose="02020603050405020304" pitchFamily="18" charset="0"/>
                <a:ea typeface="Arial Unicode MS"/>
                <a:cs typeface="Times New Roman" panose="02020603050405020304" pitchFamily="18" charset="0"/>
              </a:rPr>
              <a:t>kondisi</a:t>
            </a:r>
            <a:r>
              <a:rPr lang="en-US" sz="1400" dirty="0">
                <a:latin typeface="Times New Roman" panose="02020603050405020304" pitchFamily="18" charset="0"/>
                <a:ea typeface="Arial Unicode MS"/>
                <a:cs typeface="Times New Roman" panose="02020603050405020304" pitchFamily="18" charset="0"/>
              </a:rPr>
              <a:t>/</a:t>
            </a:r>
            <a:r>
              <a:rPr lang="en-US" sz="1400" dirty="0" err="1">
                <a:latin typeface="Times New Roman" panose="02020603050405020304" pitchFamily="18" charset="0"/>
                <a:ea typeface="Arial Unicode MS"/>
                <a:cs typeface="Times New Roman" panose="02020603050405020304" pitchFamily="18" charset="0"/>
              </a:rPr>
              <a:t>struktur</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geologi</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Pendekatan</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ini</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mengasumsikan</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bahwa</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bentuk</a:t>
            </a:r>
            <a:r>
              <a:rPr lang="en-US" sz="1400" dirty="0">
                <a:latin typeface="Times New Roman" panose="02020603050405020304" pitchFamily="18" charset="0"/>
                <a:ea typeface="Arial Unicode MS"/>
                <a:cs typeface="Times New Roman" panose="02020603050405020304" pitchFamily="18" charset="0"/>
              </a:rPr>
              <a:t>/</a:t>
            </a:r>
            <a:r>
              <a:rPr lang="en-US" sz="1400" dirty="0" err="1">
                <a:latin typeface="Times New Roman" panose="02020603050405020304" pitchFamily="18" charset="0"/>
                <a:ea typeface="Arial Unicode MS"/>
                <a:cs typeface="Times New Roman" panose="02020603050405020304" pitchFamily="18" charset="0"/>
              </a:rPr>
              <a:t>kondisi</a:t>
            </a:r>
            <a:r>
              <a:rPr lang="en-US" sz="1400" dirty="0">
                <a:latin typeface="Times New Roman" panose="02020603050405020304" pitchFamily="18" charset="0"/>
                <a:ea typeface="Arial Unicode MS"/>
                <a:cs typeface="Times New Roman" panose="02020603050405020304" pitchFamily="18" charset="0"/>
              </a:rPr>
              <a:t>/</a:t>
            </a:r>
            <a:r>
              <a:rPr lang="en-US" sz="1400" dirty="0" err="1">
                <a:latin typeface="Times New Roman" panose="02020603050405020304" pitchFamily="18" charset="0"/>
                <a:ea typeface="Arial Unicode MS"/>
                <a:cs typeface="Times New Roman" panose="02020603050405020304" pitchFamily="18" charset="0"/>
              </a:rPr>
              <a:t>struktur</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geologi</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memberikan</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suatu</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bentuk</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geometri</a:t>
            </a:r>
            <a:r>
              <a:rPr lang="en-US" sz="1400" dirty="0">
                <a:latin typeface="Times New Roman" panose="02020603050405020304" pitchFamily="18" charset="0"/>
                <a:ea typeface="Arial Unicode MS"/>
                <a:cs typeface="Times New Roman" panose="02020603050405020304" pitchFamily="18" charset="0"/>
              </a:rPr>
              <a:t> yang </a:t>
            </a:r>
            <a:r>
              <a:rPr lang="en-US" sz="1400" dirty="0" err="1">
                <a:latin typeface="Times New Roman" panose="02020603050405020304" pitchFamily="18" charset="0"/>
                <a:ea typeface="Arial Unicode MS"/>
                <a:cs typeface="Times New Roman" panose="02020603050405020304" pitchFamily="18" charset="0"/>
              </a:rPr>
              <a:t>sudah</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dikenal</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secara</a:t>
            </a:r>
            <a:r>
              <a:rPr lang="en-US" sz="1400" dirty="0">
                <a:latin typeface="Times New Roman" panose="02020603050405020304" pitchFamily="18" charset="0"/>
                <a:ea typeface="Arial Unicode MS"/>
                <a:cs typeface="Times New Roman" panose="02020603050405020304" pitchFamily="18" charset="0"/>
              </a:rPr>
              <a:t> </a:t>
            </a:r>
            <a:r>
              <a:rPr lang="en-US" sz="1400" dirty="0" err="1">
                <a:latin typeface="Times New Roman" panose="02020603050405020304" pitchFamily="18" charset="0"/>
                <a:ea typeface="Arial Unicode MS"/>
                <a:cs typeface="Times New Roman" panose="02020603050405020304" pitchFamily="18" charset="0"/>
              </a:rPr>
              <a:t>umum</a:t>
            </a:r>
            <a:r>
              <a:rPr lang="en-US" sz="1400" dirty="0">
                <a:latin typeface="Times New Roman" panose="02020603050405020304" pitchFamily="18" charset="0"/>
                <a:ea typeface="Arial Unicode MS"/>
                <a:cs typeface="Times New Roman" panose="02020603050405020304" pitchFamily="18" charset="0"/>
              </a:rPr>
              <a:t>. </a:t>
            </a:r>
            <a:endParaRPr lang="en-GB"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976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731" y="1111493"/>
            <a:ext cx="4725510" cy="4867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5536" y="6165304"/>
            <a:ext cx="2528256" cy="369332"/>
          </a:xfrm>
          <a:prstGeom prst="rect">
            <a:avLst/>
          </a:prstGeom>
        </p:spPr>
        <p:txBody>
          <a:bodyPr wrap="none">
            <a:spAutoFit/>
          </a:bodyPr>
          <a:lstStyle/>
          <a:p>
            <a:r>
              <a:rPr lang="id-ID" i="1" dirty="0" smtClean="0">
                <a:solidFill>
                  <a:srgbClr val="FF0000"/>
                </a:solidFill>
              </a:rPr>
              <a:t>Febria Anita, S.Si., M.Sc</a:t>
            </a:r>
            <a:endParaRPr lang="id-ID" i="1" dirty="0">
              <a:solidFill>
                <a:srgbClr val="FF0000"/>
              </a:solidFill>
            </a:endParaRPr>
          </a:p>
        </p:txBody>
      </p:sp>
    </p:spTree>
    <p:extLst>
      <p:ext uri="{BB962C8B-B14F-4D97-AF65-F5344CB8AC3E}">
        <p14:creationId xmlns:p14="http://schemas.microsoft.com/office/powerpoint/2010/main" val="1353706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52464" y="642918"/>
            <a:ext cx="6572296" cy="92869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t>1</a:t>
            </a:r>
            <a:r>
              <a:rPr lang="en-US" sz="2400" b="1" dirty="0"/>
              <a:t>.  </a:t>
            </a:r>
            <a:r>
              <a:rPr lang="en-US" sz="2400" b="1" dirty="0" err="1"/>
              <a:t>Pengertian</a:t>
            </a:r>
            <a:r>
              <a:rPr lang="en-US" sz="2400" b="1" dirty="0"/>
              <a:t> </a:t>
            </a:r>
            <a:r>
              <a:rPr lang="en-US" sz="2400" b="1" dirty="0" err="1"/>
              <a:t>Metode</a:t>
            </a:r>
            <a:r>
              <a:rPr lang="en-US" sz="2400" b="1" dirty="0"/>
              <a:t> </a:t>
            </a:r>
            <a:r>
              <a:rPr lang="en-US" sz="2400" b="1" dirty="0" err="1"/>
              <a:t>Potensial</a:t>
            </a:r>
            <a:r>
              <a:rPr lang="en-US" sz="2400" b="1" dirty="0"/>
              <a:t> </a:t>
            </a:r>
            <a:r>
              <a:rPr lang="en-US" sz="2400" b="1" dirty="0" err="1"/>
              <a:t>Diri</a:t>
            </a:r>
            <a:r>
              <a:rPr lang="en-US" sz="2400" b="1" dirty="0"/>
              <a:t>( Self Potential)</a:t>
            </a:r>
            <a:endParaRPr lang="en-US" sz="2400" dirty="0"/>
          </a:p>
        </p:txBody>
      </p:sp>
      <p:sp>
        <p:nvSpPr>
          <p:cNvPr id="3" name="Rounded Rectangle 2"/>
          <p:cNvSpPr/>
          <p:nvPr/>
        </p:nvSpPr>
        <p:spPr>
          <a:xfrm>
            <a:off x="761963" y="2071678"/>
            <a:ext cx="10763325" cy="450059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dirty="0" err="1"/>
              <a:t>Metode</a:t>
            </a:r>
            <a:r>
              <a:rPr lang="en-US" sz="2800" dirty="0"/>
              <a:t> Self potential (SP) </a:t>
            </a:r>
            <a:r>
              <a:rPr lang="en-US" sz="2800" dirty="0" err="1"/>
              <a:t>adalah</a:t>
            </a:r>
            <a:r>
              <a:rPr lang="en-US" sz="2800" dirty="0"/>
              <a:t> </a:t>
            </a:r>
            <a:r>
              <a:rPr lang="en-US" sz="2800" dirty="0" err="1"/>
              <a:t>metode</a:t>
            </a:r>
            <a:r>
              <a:rPr lang="en-US" sz="2800" dirty="0"/>
              <a:t> </a:t>
            </a:r>
            <a:r>
              <a:rPr lang="en-US" sz="2800" dirty="0" err="1"/>
              <a:t>pasif</a:t>
            </a:r>
            <a:r>
              <a:rPr lang="en-US" sz="2800" dirty="0"/>
              <a:t>, </a:t>
            </a:r>
            <a:r>
              <a:rPr lang="en-US" sz="2800" dirty="0" err="1"/>
              <a:t>karena</a:t>
            </a:r>
            <a:r>
              <a:rPr lang="en-US" sz="2800" dirty="0"/>
              <a:t> </a:t>
            </a:r>
            <a:r>
              <a:rPr lang="en-US" sz="2800" dirty="0" err="1"/>
              <a:t>pengukurannya</a:t>
            </a:r>
            <a:r>
              <a:rPr lang="en-US" sz="2800" dirty="0"/>
              <a:t> </a:t>
            </a:r>
            <a:r>
              <a:rPr lang="en-US" sz="2800" dirty="0" err="1"/>
              <a:t>dilakukan</a:t>
            </a:r>
            <a:r>
              <a:rPr lang="en-US" sz="2800" dirty="0"/>
              <a:t> </a:t>
            </a:r>
            <a:r>
              <a:rPr lang="en-US" sz="2800" dirty="0" err="1"/>
              <a:t>tanpa</a:t>
            </a:r>
            <a:r>
              <a:rPr lang="en-US" sz="2800" dirty="0"/>
              <a:t> </a:t>
            </a:r>
            <a:r>
              <a:rPr lang="en-US" sz="2800" dirty="0" err="1"/>
              <a:t>menginjeksikan</a:t>
            </a:r>
            <a:r>
              <a:rPr lang="en-US" sz="2800" dirty="0"/>
              <a:t> </a:t>
            </a:r>
            <a:r>
              <a:rPr lang="en-US" sz="2800" dirty="0" err="1"/>
              <a:t>arus</a:t>
            </a:r>
            <a:r>
              <a:rPr lang="en-US" sz="2800" dirty="0"/>
              <a:t> </a:t>
            </a:r>
            <a:r>
              <a:rPr lang="en-US" sz="2800" dirty="0" err="1"/>
              <a:t>listrik</a:t>
            </a:r>
            <a:r>
              <a:rPr lang="en-US" sz="2800" dirty="0"/>
              <a:t> </a:t>
            </a:r>
            <a:r>
              <a:rPr lang="en-US" sz="2800" dirty="0" err="1"/>
              <a:t>lewat</a:t>
            </a:r>
            <a:r>
              <a:rPr lang="en-US" sz="2800" dirty="0"/>
              <a:t> </a:t>
            </a:r>
            <a:r>
              <a:rPr lang="en-US" sz="2800" dirty="0" err="1"/>
              <a:t>permukaan</a:t>
            </a:r>
            <a:r>
              <a:rPr lang="en-US" sz="2800" dirty="0"/>
              <a:t> </a:t>
            </a:r>
            <a:r>
              <a:rPr lang="en-US" sz="2800" dirty="0" err="1"/>
              <a:t>tanah</a:t>
            </a:r>
            <a:r>
              <a:rPr lang="en-US" sz="2800" dirty="0"/>
              <a:t>, </a:t>
            </a:r>
            <a:r>
              <a:rPr lang="en-US" sz="2800" dirty="0" err="1"/>
              <a:t>perbedaan</a:t>
            </a:r>
            <a:r>
              <a:rPr lang="en-US" sz="2800" dirty="0"/>
              <a:t> </a:t>
            </a:r>
            <a:r>
              <a:rPr lang="en-US" sz="2800" dirty="0" err="1"/>
              <a:t>potensial</a:t>
            </a:r>
            <a:r>
              <a:rPr lang="en-US" sz="2800" dirty="0"/>
              <a:t> </a:t>
            </a:r>
            <a:r>
              <a:rPr lang="en-US" sz="2800" dirty="0" err="1"/>
              <a:t>alami</a:t>
            </a:r>
            <a:r>
              <a:rPr lang="en-US" sz="2800" dirty="0"/>
              <a:t> </a:t>
            </a:r>
            <a:r>
              <a:rPr lang="en-US" sz="2800" dirty="0" err="1"/>
              <a:t>tanah</a:t>
            </a:r>
            <a:r>
              <a:rPr lang="en-US" sz="2800" dirty="0"/>
              <a:t> </a:t>
            </a:r>
            <a:r>
              <a:rPr lang="en-US" sz="2800" dirty="0" err="1"/>
              <a:t>diukur</a:t>
            </a:r>
            <a:r>
              <a:rPr lang="en-US" sz="2800" dirty="0"/>
              <a:t> </a:t>
            </a:r>
            <a:r>
              <a:rPr lang="en-US" sz="2800" dirty="0" err="1"/>
              <a:t>melalui</a:t>
            </a:r>
            <a:r>
              <a:rPr lang="en-US" sz="2800" dirty="0"/>
              <a:t> </a:t>
            </a:r>
            <a:r>
              <a:rPr lang="en-US" sz="2800" dirty="0" err="1"/>
              <a:t>dua</a:t>
            </a:r>
            <a:r>
              <a:rPr lang="en-US" sz="2800" dirty="0"/>
              <a:t> </a:t>
            </a:r>
            <a:r>
              <a:rPr lang="en-US" sz="2800" dirty="0" err="1"/>
              <a:t>titik</a:t>
            </a:r>
            <a:r>
              <a:rPr lang="en-US" sz="2800" dirty="0"/>
              <a:t> </a:t>
            </a:r>
            <a:r>
              <a:rPr lang="en-US" sz="2800" dirty="0" err="1"/>
              <a:t>dipermukaan</a:t>
            </a:r>
            <a:r>
              <a:rPr lang="en-US" sz="2800" dirty="0"/>
              <a:t> </a:t>
            </a:r>
            <a:r>
              <a:rPr lang="en-US" sz="2800" dirty="0" err="1"/>
              <a:t>tanah</a:t>
            </a:r>
            <a:r>
              <a:rPr lang="en-US" sz="2800" dirty="0"/>
              <a:t>. </a:t>
            </a:r>
            <a:r>
              <a:rPr lang="en-US" sz="2800" dirty="0" err="1"/>
              <a:t>Metode</a:t>
            </a:r>
            <a:r>
              <a:rPr lang="en-US" sz="2800" dirty="0"/>
              <a:t> </a:t>
            </a:r>
            <a:r>
              <a:rPr lang="en-US" sz="2800" dirty="0" err="1"/>
              <a:t>potensial</a:t>
            </a:r>
            <a:r>
              <a:rPr lang="en-US" sz="2800" dirty="0"/>
              <a:t> </a:t>
            </a:r>
            <a:r>
              <a:rPr lang="en-US" sz="2800" dirty="0" err="1"/>
              <a:t>diri</a:t>
            </a:r>
            <a:r>
              <a:rPr lang="en-US" sz="2800" dirty="0"/>
              <a:t> (SP) </a:t>
            </a:r>
            <a:r>
              <a:rPr lang="en-US" sz="2800" dirty="0" err="1"/>
              <a:t>merupakan</a:t>
            </a:r>
            <a:r>
              <a:rPr lang="en-US" sz="2800" dirty="0"/>
              <a:t> </a:t>
            </a:r>
            <a:r>
              <a:rPr lang="en-US" sz="2800" dirty="0" err="1"/>
              <a:t>salah</a:t>
            </a:r>
            <a:r>
              <a:rPr lang="en-US" sz="2800" dirty="0"/>
              <a:t> </a:t>
            </a:r>
            <a:r>
              <a:rPr lang="en-US" sz="2800" dirty="0" err="1"/>
              <a:t>satu</a:t>
            </a:r>
            <a:r>
              <a:rPr lang="en-US" sz="2800" dirty="0"/>
              <a:t> </a:t>
            </a:r>
            <a:r>
              <a:rPr lang="en-US" sz="2800" dirty="0" err="1"/>
              <a:t>metode</a:t>
            </a:r>
            <a:r>
              <a:rPr lang="en-US" sz="2800" dirty="0"/>
              <a:t> </a:t>
            </a:r>
            <a:r>
              <a:rPr lang="en-US" sz="2800" dirty="0" err="1"/>
              <a:t>geofisika</a:t>
            </a:r>
            <a:r>
              <a:rPr lang="en-US" sz="2800" dirty="0"/>
              <a:t> yang </a:t>
            </a:r>
            <a:r>
              <a:rPr lang="en-US" sz="2800" dirty="0" err="1"/>
              <a:t>prinsip</a:t>
            </a:r>
            <a:r>
              <a:rPr lang="en-US" sz="2800" dirty="0"/>
              <a:t> </a:t>
            </a:r>
            <a:r>
              <a:rPr lang="en-US" sz="2800" dirty="0" err="1"/>
              <a:t>kerjanya</a:t>
            </a:r>
            <a:r>
              <a:rPr lang="en-US" sz="2800" dirty="0"/>
              <a:t> </a:t>
            </a:r>
            <a:r>
              <a:rPr lang="en-US" sz="2800" dirty="0" err="1"/>
              <a:t>adalah</a:t>
            </a:r>
            <a:r>
              <a:rPr lang="en-US" sz="2800" dirty="0"/>
              <a:t> </a:t>
            </a:r>
            <a:r>
              <a:rPr lang="en-US" sz="2800" dirty="0" err="1"/>
              <a:t>mengukur</a:t>
            </a:r>
            <a:r>
              <a:rPr lang="en-US" sz="2800" dirty="0"/>
              <a:t> </a:t>
            </a:r>
            <a:r>
              <a:rPr lang="en-US" sz="2800" dirty="0" err="1"/>
              <a:t>tegangan</a:t>
            </a:r>
            <a:r>
              <a:rPr lang="en-US" sz="2800" dirty="0"/>
              <a:t> </a:t>
            </a:r>
            <a:r>
              <a:rPr lang="en-US" sz="2800" dirty="0" err="1"/>
              <a:t>statis</a:t>
            </a:r>
            <a:r>
              <a:rPr lang="en-US" sz="2800" dirty="0"/>
              <a:t> </a:t>
            </a:r>
            <a:r>
              <a:rPr lang="en-US" sz="2800" dirty="0" err="1"/>
              <a:t>alam</a:t>
            </a:r>
            <a:r>
              <a:rPr lang="en-US" sz="2800" dirty="0"/>
              <a:t> (static natural voltage) yang </a:t>
            </a:r>
            <a:r>
              <a:rPr lang="en-US" sz="2800" dirty="0" err="1"/>
              <a:t>berada</a:t>
            </a:r>
            <a:r>
              <a:rPr lang="en-US" sz="2800" dirty="0"/>
              <a:t> </a:t>
            </a:r>
            <a:r>
              <a:rPr lang="en-US" sz="2800" dirty="0" err="1"/>
              <a:t>di</a:t>
            </a:r>
            <a:r>
              <a:rPr lang="en-US" sz="2800" dirty="0"/>
              <a:t> </a:t>
            </a:r>
            <a:r>
              <a:rPr lang="en-US" sz="2800" dirty="0" err="1"/>
              <a:t>kelompok</a:t>
            </a:r>
            <a:r>
              <a:rPr lang="en-US" sz="2800" dirty="0"/>
              <a:t> </a:t>
            </a:r>
            <a:r>
              <a:rPr lang="en-US" sz="2800" dirty="0" err="1"/>
              <a:t>titik</a:t>
            </a:r>
            <a:r>
              <a:rPr lang="en-US" sz="2800" dirty="0"/>
              <a:t> </a:t>
            </a:r>
            <a:r>
              <a:rPr lang="en-US" sz="2800" dirty="0" err="1"/>
              <a:t>titik</a:t>
            </a:r>
            <a:r>
              <a:rPr lang="en-US" sz="2800" dirty="0"/>
              <a:t> </a:t>
            </a:r>
            <a:r>
              <a:rPr lang="en-US" sz="2800" dirty="0" err="1"/>
              <a:t>di</a:t>
            </a:r>
            <a:r>
              <a:rPr lang="en-US" sz="2800" dirty="0"/>
              <a:t> </a:t>
            </a:r>
            <a:r>
              <a:rPr lang="en-US" sz="2800" dirty="0" err="1"/>
              <a:t>permukaan</a:t>
            </a:r>
            <a:r>
              <a:rPr lang="en-US" sz="2800" dirty="0"/>
              <a:t> </a:t>
            </a:r>
            <a:r>
              <a:rPr lang="en-US" sz="2800" dirty="0" err="1"/>
              <a:t>tanah</a:t>
            </a:r>
            <a:r>
              <a:rPr lang="en-US" sz="2800" dirty="0"/>
              <a:t>. </a:t>
            </a:r>
          </a:p>
        </p:txBody>
      </p:sp>
    </p:spTree>
    <p:extLst>
      <p:ext uri="{BB962C8B-B14F-4D97-AF65-F5344CB8AC3E}">
        <p14:creationId xmlns:p14="http://schemas.microsoft.com/office/powerpoint/2010/main" val="141272011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66712" y="571480"/>
            <a:ext cx="6953299" cy="928694"/>
          </a:xfrm>
          <a:prstGeom prst="roundRect">
            <a:avLst/>
          </a:prstGeom>
          <a:blipFill>
            <a:blip r:embed="rId2"/>
            <a:tile tx="0" ty="0" sx="100000" sy="100000" flip="none" algn="tl"/>
          </a:blip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dirty="0"/>
              <a:t>2. </a:t>
            </a:r>
            <a:r>
              <a:rPr lang="en-US" sz="2800" dirty="0"/>
              <a:t>TIPE-TIPE POTENSIAL ELEKTRIK</a:t>
            </a:r>
          </a:p>
        </p:txBody>
      </p:sp>
      <p:sp>
        <p:nvSpPr>
          <p:cNvPr id="6" name="Pentagon 5"/>
          <p:cNvSpPr/>
          <p:nvPr/>
        </p:nvSpPr>
        <p:spPr>
          <a:xfrm>
            <a:off x="1142965" y="2000240"/>
            <a:ext cx="6000792" cy="857256"/>
          </a:xfrm>
          <a:prstGeom prst="homePlate">
            <a:avLst/>
          </a:prstGeom>
          <a:solidFill>
            <a:srgbClr val="25EF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rPr>
              <a:t>Potensial</a:t>
            </a:r>
            <a:r>
              <a:rPr lang="en-US" sz="2800" dirty="0">
                <a:solidFill>
                  <a:schemeClr val="tx1"/>
                </a:solidFill>
              </a:rPr>
              <a:t> </a:t>
            </a:r>
            <a:r>
              <a:rPr lang="en-US" sz="2800" dirty="0" err="1">
                <a:solidFill>
                  <a:schemeClr val="tx1"/>
                </a:solidFill>
              </a:rPr>
              <a:t>elektrokinetik</a:t>
            </a:r>
            <a:endParaRPr lang="en-US" sz="2800" dirty="0">
              <a:solidFill>
                <a:schemeClr val="tx1"/>
              </a:solidFill>
            </a:endParaRPr>
          </a:p>
        </p:txBody>
      </p:sp>
      <p:sp>
        <p:nvSpPr>
          <p:cNvPr id="7" name="Pentagon 6"/>
          <p:cNvSpPr/>
          <p:nvPr/>
        </p:nvSpPr>
        <p:spPr>
          <a:xfrm>
            <a:off x="3333731" y="4143380"/>
            <a:ext cx="6000792" cy="857256"/>
          </a:xfrm>
          <a:prstGeom prst="homePlate">
            <a:avLst/>
          </a:prstGeom>
          <a:solidFill>
            <a:srgbClr val="25EF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rPr>
              <a:t>Potensial</a:t>
            </a:r>
            <a:r>
              <a:rPr lang="en-US" sz="2800" dirty="0">
                <a:solidFill>
                  <a:schemeClr val="tx1"/>
                </a:solidFill>
              </a:rPr>
              <a:t> Nernst</a:t>
            </a:r>
          </a:p>
        </p:txBody>
      </p:sp>
      <p:sp>
        <p:nvSpPr>
          <p:cNvPr id="8" name="Pentagon 7"/>
          <p:cNvSpPr/>
          <p:nvPr/>
        </p:nvSpPr>
        <p:spPr>
          <a:xfrm>
            <a:off x="2190723" y="3071810"/>
            <a:ext cx="6000792" cy="857256"/>
          </a:xfrm>
          <a:prstGeom prst="homePlate">
            <a:avLst/>
          </a:prstGeom>
          <a:solidFill>
            <a:srgbClr val="25EF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rPr>
              <a:t>Potensial</a:t>
            </a:r>
            <a:r>
              <a:rPr lang="en-US" sz="2800" dirty="0">
                <a:solidFill>
                  <a:schemeClr val="tx1"/>
                </a:solidFill>
              </a:rPr>
              <a:t> </a:t>
            </a:r>
            <a:r>
              <a:rPr lang="en-US" sz="2800" dirty="0" err="1">
                <a:solidFill>
                  <a:schemeClr val="tx1"/>
                </a:solidFill>
              </a:rPr>
              <a:t>Difusi</a:t>
            </a:r>
            <a:endParaRPr lang="en-US" sz="2800" dirty="0">
              <a:solidFill>
                <a:schemeClr val="tx1"/>
              </a:solidFill>
            </a:endParaRPr>
          </a:p>
        </p:txBody>
      </p:sp>
      <p:sp>
        <p:nvSpPr>
          <p:cNvPr id="9" name="Pentagon 8"/>
          <p:cNvSpPr/>
          <p:nvPr/>
        </p:nvSpPr>
        <p:spPr>
          <a:xfrm>
            <a:off x="4476739" y="5214950"/>
            <a:ext cx="6000792" cy="857256"/>
          </a:xfrm>
          <a:prstGeom prst="homePlate">
            <a:avLst/>
          </a:prstGeom>
          <a:solidFill>
            <a:srgbClr val="25EF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rPr>
              <a:t>Potensial</a:t>
            </a:r>
            <a:r>
              <a:rPr lang="en-US" sz="2800" dirty="0">
                <a:solidFill>
                  <a:schemeClr val="tx1"/>
                </a:solidFill>
              </a:rPr>
              <a:t> mineral</a:t>
            </a:r>
          </a:p>
        </p:txBody>
      </p:sp>
    </p:spTree>
    <p:extLst>
      <p:ext uri="{BB962C8B-B14F-4D97-AF65-F5344CB8AC3E}">
        <p14:creationId xmlns:p14="http://schemas.microsoft.com/office/powerpoint/2010/main" val="11753877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500" fill="hold"/>
                                        <p:tgtEl>
                                          <p:spTgt spid="6"/>
                                        </p:tgtEl>
                                        <p:attrNameLst>
                                          <p:attrName>ppt_w</p:attrName>
                                        </p:attrNameLst>
                                      </p:cBhvr>
                                      <p:tavLst>
                                        <p:tav tm="0">
                                          <p:val>
                                            <p:fltVal val="0"/>
                                          </p:val>
                                        </p:tav>
                                        <p:tav tm="100000">
                                          <p:val>
                                            <p:strVal val="#ppt_w"/>
                                          </p:val>
                                        </p:tav>
                                      </p:tavLst>
                                    </p:anim>
                                    <p:anim calcmode="lin" valueType="num">
                                      <p:cBhvr>
                                        <p:cTn id="13" dur="1500" fill="hold"/>
                                        <p:tgtEl>
                                          <p:spTgt spid="6"/>
                                        </p:tgtEl>
                                        <p:attrNameLst>
                                          <p:attrName>ppt_h</p:attrName>
                                        </p:attrNameLst>
                                      </p:cBhvr>
                                      <p:tavLst>
                                        <p:tav tm="0">
                                          <p:val>
                                            <p:fltVal val="0"/>
                                          </p:val>
                                        </p:tav>
                                        <p:tav tm="100000">
                                          <p:val>
                                            <p:strVal val="#ppt_h"/>
                                          </p:val>
                                        </p:tav>
                                      </p:tavLst>
                                    </p:anim>
                                    <p:animEffect transition="in" filter="fade">
                                      <p:cBhvr>
                                        <p:cTn id="14" dur="1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500" fill="hold"/>
                                        <p:tgtEl>
                                          <p:spTgt spid="8"/>
                                        </p:tgtEl>
                                        <p:attrNameLst>
                                          <p:attrName>ppt_w</p:attrName>
                                        </p:attrNameLst>
                                      </p:cBhvr>
                                      <p:tavLst>
                                        <p:tav tm="0">
                                          <p:val>
                                            <p:fltVal val="0"/>
                                          </p:val>
                                        </p:tav>
                                        <p:tav tm="100000">
                                          <p:val>
                                            <p:strVal val="#ppt_w"/>
                                          </p:val>
                                        </p:tav>
                                      </p:tavLst>
                                    </p:anim>
                                    <p:anim calcmode="lin" valueType="num">
                                      <p:cBhvr>
                                        <p:cTn id="20" dur="1500" fill="hold"/>
                                        <p:tgtEl>
                                          <p:spTgt spid="8"/>
                                        </p:tgtEl>
                                        <p:attrNameLst>
                                          <p:attrName>ppt_h</p:attrName>
                                        </p:attrNameLst>
                                      </p:cBhvr>
                                      <p:tavLst>
                                        <p:tav tm="0">
                                          <p:val>
                                            <p:fltVal val="0"/>
                                          </p:val>
                                        </p:tav>
                                        <p:tav tm="100000">
                                          <p:val>
                                            <p:strVal val="#ppt_h"/>
                                          </p:val>
                                        </p:tav>
                                      </p:tavLst>
                                    </p:anim>
                                    <p:animEffect transition="in" filter="fade">
                                      <p:cBhvr>
                                        <p:cTn id="21" dur="1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500" fill="hold"/>
                                        <p:tgtEl>
                                          <p:spTgt spid="7"/>
                                        </p:tgtEl>
                                        <p:attrNameLst>
                                          <p:attrName>ppt_w</p:attrName>
                                        </p:attrNameLst>
                                      </p:cBhvr>
                                      <p:tavLst>
                                        <p:tav tm="0">
                                          <p:val>
                                            <p:fltVal val="0"/>
                                          </p:val>
                                        </p:tav>
                                        <p:tav tm="100000">
                                          <p:val>
                                            <p:strVal val="#ppt_w"/>
                                          </p:val>
                                        </p:tav>
                                      </p:tavLst>
                                    </p:anim>
                                    <p:anim calcmode="lin" valueType="num">
                                      <p:cBhvr>
                                        <p:cTn id="27" dur="1500" fill="hold"/>
                                        <p:tgtEl>
                                          <p:spTgt spid="7"/>
                                        </p:tgtEl>
                                        <p:attrNameLst>
                                          <p:attrName>ppt_h</p:attrName>
                                        </p:attrNameLst>
                                      </p:cBhvr>
                                      <p:tavLst>
                                        <p:tav tm="0">
                                          <p:val>
                                            <p:fltVal val="0"/>
                                          </p:val>
                                        </p:tav>
                                        <p:tav tm="100000">
                                          <p:val>
                                            <p:strVal val="#ppt_h"/>
                                          </p:val>
                                        </p:tav>
                                      </p:tavLst>
                                    </p:anim>
                                    <p:animEffect transition="in" filter="fade">
                                      <p:cBhvr>
                                        <p:cTn id="28" dur="1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500" fill="hold"/>
                                        <p:tgtEl>
                                          <p:spTgt spid="9"/>
                                        </p:tgtEl>
                                        <p:attrNameLst>
                                          <p:attrName>ppt_w</p:attrName>
                                        </p:attrNameLst>
                                      </p:cBhvr>
                                      <p:tavLst>
                                        <p:tav tm="0">
                                          <p:val>
                                            <p:fltVal val="0"/>
                                          </p:val>
                                        </p:tav>
                                        <p:tav tm="100000">
                                          <p:val>
                                            <p:strVal val="#ppt_w"/>
                                          </p:val>
                                        </p:tav>
                                      </p:tavLst>
                                    </p:anim>
                                    <p:anim calcmode="lin" valueType="num">
                                      <p:cBhvr>
                                        <p:cTn id="34" dur="1500" fill="hold"/>
                                        <p:tgtEl>
                                          <p:spTgt spid="9"/>
                                        </p:tgtEl>
                                        <p:attrNameLst>
                                          <p:attrName>ppt_h</p:attrName>
                                        </p:attrNameLst>
                                      </p:cBhvr>
                                      <p:tavLst>
                                        <p:tav tm="0">
                                          <p:val>
                                            <p:fltVal val="0"/>
                                          </p:val>
                                        </p:tav>
                                        <p:tav tm="100000">
                                          <p:val>
                                            <p:strVal val="#ppt_h"/>
                                          </p:val>
                                        </p:tav>
                                      </p:tavLst>
                                    </p:anim>
                                    <p:animEffect transition="in" filter="fade">
                                      <p:cBhvr>
                                        <p:cTn id="35"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474749" y="359010"/>
            <a:ext cx="6000792" cy="857256"/>
          </a:xfrm>
          <a:prstGeom prst="homePlate">
            <a:avLst/>
          </a:prstGeom>
          <a:solidFill>
            <a:srgbClr val="25EF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rPr>
              <a:t>Potensial</a:t>
            </a:r>
            <a:r>
              <a:rPr lang="en-US" sz="2800" dirty="0">
                <a:solidFill>
                  <a:schemeClr val="tx1"/>
                </a:solidFill>
              </a:rPr>
              <a:t> </a:t>
            </a:r>
            <a:r>
              <a:rPr lang="en-US" sz="2800" dirty="0" err="1">
                <a:solidFill>
                  <a:schemeClr val="tx1"/>
                </a:solidFill>
              </a:rPr>
              <a:t>elektrokinetik</a:t>
            </a:r>
            <a:endParaRPr lang="en-US" sz="2800" dirty="0">
              <a:solidFill>
                <a:schemeClr val="tx1"/>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614" t="37826" r="19907" b="43261"/>
          <a:stretch/>
        </p:blipFill>
        <p:spPr bwMode="auto">
          <a:xfrm>
            <a:off x="820614" y="1500555"/>
            <a:ext cx="10641178" cy="1840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entagon 3"/>
          <p:cNvSpPr/>
          <p:nvPr/>
        </p:nvSpPr>
        <p:spPr>
          <a:xfrm>
            <a:off x="474749" y="3500438"/>
            <a:ext cx="6000792" cy="857256"/>
          </a:xfrm>
          <a:prstGeom prst="homePlate">
            <a:avLst/>
          </a:prstGeom>
          <a:solidFill>
            <a:srgbClr val="25EF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rPr>
              <a:t>Potensial</a:t>
            </a:r>
            <a:r>
              <a:rPr lang="en-US" sz="2800" dirty="0">
                <a:solidFill>
                  <a:schemeClr val="tx1"/>
                </a:solidFill>
              </a:rPr>
              <a:t> </a:t>
            </a:r>
            <a:r>
              <a:rPr lang="en-US" sz="2800" dirty="0" err="1">
                <a:solidFill>
                  <a:schemeClr val="tx1"/>
                </a:solidFill>
              </a:rPr>
              <a:t>Difusi</a:t>
            </a:r>
            <a:endParaRPr lang="en-US" sz="2800" dirty="0">
              <a:solidFill>
                <a:schemeClr val="tx1"/>
              </a:solidFill>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9372" t="47536" r="19821" b="34625"/>
          <a:stretch/>
        </p:blipFill>
        <p:spPr bwMode="auto">
          <a:xfrm>
            <a:off x="259361" y="4607540"/>
            <a:ext cx="11358207" cy="1873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766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500" fill="hold"/>
                                        <p:tgtEl>
                                          <p:spTgt spid="4"/>
                                        </p:tgtEl>
                                        <p:attrNameLst>
                                          <p:attrName>ppt_w</p:attrName>
                                        </p:attrNameLst>
                                      </p:cBhvr>
                                      <p:tavLst>
                                        <p:tav tm="0">
                                          <p:val>
                                            <p:fltVal val="0"/>
                                          </p:val>
                                        </p:tav>
                                        <p:tav tm="100000">
                                          <p:val>
                                            <p:strVal val="#ppt_w"/>
                                          </p:val>
                                        </p:tav>
                                      </p:tavLst>
                                    </p:anim>
                                    <p:anim calcmode="lin" valueType="num">
                                      <p:cBhvr>
                                        <p:cTn id="15" dur="1500" fill="hold"/>
                                        <p:tgtEl>
                                          <p:spTgt spid="4"/>
                                        </p:tgtEl>
                                        <p:attrNameLst>
                                          <p:attrName>ppt_h</p:attrName>
                                        </p:attrNameLst>
                                      </p:cBhvr>
                                      <p:tavLst>
                                        <p:tav tm="0">
                                          <p:val>
                                            <p:fltVal val="0"/>
                                          </p:val>
                                        </p:tav>
                                        <p:tav tm="100000">
                                          <p:val>
                                            <p:strVal val="#ppt_h"/>
                                          </p:val>
                                        </p:tav>
                                      </p:tavLst>
                                    </p:anim>
                                    <p:animEffect transition="in" filter="fade">
                                      <p:cBhvr>
                                        <p:cTn id="16"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577332" y="145811"/>
            <a:ext cx="6000792" cy="857256"/>
          </a:xfrm>
          <a:prstGeom prst="homePlate">
            <a:avLst/>
          </a:prstGeom>
          <a:solidFill>
            <a:srgbClr val="25EF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rPr>
              <a:t>Potensial</a:t>
            </a:r>
            <a:r>
              <a:rPr lang="en-US" sz="2800" dirty="0">
                <a:solidFill>
                  <a:schemeClr val="tx1"/>
                </a:solidFill>
              </a:rPr>
              <a:t> Nernst</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732" t="55930" r="19631" b="24199"/>
          <a:stretch/>
        </p:blipFill>
        <p:spPr bwMode="auto">
          <a:xfrm>
            <a:off x="590531" y="1219199"/>
            <a:ext cx="9901623" cy="1824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entagon 3"/>
          <p:cNvSpPr/>
          <p:nvPr/>
        </p:nvSpPr>
        <p:spPr>
          <a:xfrm>
            <a:off x="590531" y="3043570"/>
            <a:ext cx="6000792" cy="857256"/>
          </a:xfrm>
          <a:prstGeom prst="homePlate">
            <a:avLst/>
          </a:prstGeom>
          <a:solidFill>
            <a:srgbClr val="25EF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rPr>
              <a:t>Potensial</a:t>
            </a:r>
            <a:r>
              <a:rPr lang="en-US" sz="2800" dirty="0">
                <a:solidFill>
                  <a:schemeClr val="tx1"/>
                </a:solidFill>
              </a:rPr>
              <a:t> mineral</a:t>
            </a: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9643" t="65775" r="20892" b="19161"/>
          <a:stretch/>
        </p:blipFill>
        <p:spPr bwMode="auto">
          <a:xfrm>
            <a:off x="926121" y="4029780"/>
            <a:ext cx="8992661" cy="1280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0357" t="43980" r="18825" b="42879"/>
          <a:stretch/>
        </p:blipFill>
        <p:spPr bwMode="auto">
          <a:xfrm>
            <a:off x="1131564" y="5205046"/>
            <a:ext cx="9360590" cy="1137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970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500" fill="hold"/>
                                        <p:tgtEl>
                                          <p:spTgt spid="4"/>
                                        </p:tgtEl>
                                        <p:attrNameLst>
                                          <p:attrName>ppt_w</p:attrName>
                                        </p:attrNameLst>
                                      </p:cBhvr>
                                      <p:tavLst>
                                        <p:tav tm="0">
                                          <p:val>
                                            <p:fltVal val="0"/>
                                          </p:val>
                                        </p:tav>
                                        <p:tav tm="100000">
                                          <p:val>
                                            <p:strVal val="#ppt_w"/>
                                          </p:val>
                                        </p:tav>
                                      </p:tavLst>
                                    </p:anim>
                                    <p:anim calcmode="lin" valueType="num">
                                      <p:cBhvr>
                                        <p:cTn id="15" dur="1500" fill="hold"/>
                                        <p:tgtEl>
                                          <p:spTgt spid="4"/>
                                        </p:tgtEl>
                                        <p:attrNameLst>
                                          <p:attrName>ppt_h</p:attrName>
                                        </p:attrNameLst>
                                      </p:cBhvr>
                                      <p:tavLst>
                                        <p:tav tm="0">
                                          <p:val>
                                            <p:fltVal val="0"/>
                                          </p:val>
                                        </p:tav>
                                        <p:tav tm="100000">
                                          <p:val>
                                            <p:strVal val="#ppt_h"/>
                                          </p:val>
                                        </p:tav>
                                      </p:tavLst>
                                    </p:anim>
                                    <p:animEffect transition="in" filter="fade">
                                      <p:cBhvr>
                                        <p:cTn id="16"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52728" y="571480"/>
            <a:ext cx="6000792" cy="92869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dirty="0">
                <a:solidFill>
                  <a:schemeClr val="tx1"/>
                </a:solidFill>
              </a:rPr>
              <a:t>3.SUMBER POTENSIAL DIRI</a:t>
            </a:r>
          </a:p>
        </p:txBody>
      </p:sp>
      <p:sp>
        <p:nvSpPr>
          <p:cNvPr id="4" name="Oval 3"/>
          <p:cNvSpPr/>
          <p:nvPr/>
        </p:nvSpPr>
        <p:spPr>
          <a:xfrm>
            <a:off x="666712" y="2285992"/>
            <a:ext cx="4572032" cy="1571636"/>
          </a:xfrm>
          <a:prstGeom prst="ellips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rPr>
              <a:t>Aliran</a:t>
            </a:r>
            <a:r>
              <a:rPr lang="en-US" sz="2800" dirty="0">
                <a:solidFill>
                  <a:schemeClr val="tx1"/>
                </a:solidFill>
              </a:rPr>
              <a:t> </a:t>
            </a:r>
            <a:r>
              <a:rPr lang="en-US" sz="2800" dirty="0" err="1">
                <a:solidFill>
                  <a:schemeClr val="tx1"/>
                </a:solidFill>
              </a:rPr>
              <a:t>Fluida</a:t>
            </a:r>
            <a:endParaRPr lang="en-US" sz="2800" dirty="0">
              <a:solidFill>
                <a:schemeClr val="tx1"/>
              </a:solidFill>
            </a:endParaRPr>
          </a:p>
        </p:txBody>
      </p:sp>
      <p:sp>
        <p:nvSpPr>
          <p:cNvPr id="6" name="Oval 5"/>
          <p:cNvSpPr/>
          <p:nvPr/>
        </p:nvSpPr>
        <p:spPr>
          <a:xfrm>
            <a:off x="571461" y="4429132"/>
            <a:ext cx="4572032" cy="1714512"/>
          </a:xfrm>
          <a:prstGeom prst="ellips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dirty="0">
              <a:solidFill>
                <a:schemeClr val="tx1"/>
              </a:solidFill>
            </a:endParaRPr>
          </a:p>
          <a:p>
            <a:pPr lvl="0" algn="ctr"/>
            <a:r>
              <a:rPr lang="en-US" sz="2400" dirty="0" err="1">
                <a:solidFill>
                  <a:schemeClr val="tx1"/>
                </a:solidFill>
              </a:rPr>
              <a:t>Konsentrasi</a:t>
            </a:r>
            <a:r>
              <a:rPr lang="en-US" sz="2400" dirty="0">
                <a:solidFill>
                  <a:schemeClr val="tx1"/>
                </a:solidFill>
              </a:rPr>
              <a:t> </a:t>
            </a:r>
            <a:r>
              <a:rPr lang="en-US" sz="2400" dirty="0" err="1">
                <a:solidFill>
                  <a:schemeClr val="tx1"/>
                </a:solidFill>
              </a:rPr>
              <a:t>larutan</a:t>
            </a:r>
            <a:r>
              <a:rPr lang="en-US" sz="2400" dirty="0">
                <a:solidFill>
                  <a:schemeClr val="tx1"/>
                </a:solidFill>
              </a:rPr>
              <a:t> </a:t>
            </a:r>
            <a:r>
              <a:rPr lang="en-US" sz="2400" dirty="0" err="1">
                <a:solidFill>
                  <a:schemeClr val="tx1"/>
                </a:solidFill>
              </a:rPr>
              <a:t>elektrolit</a:t>
            </a:r>
            <a:r>
              <a:rPr lang="en-US" sz="2400" dirty="0">
                <a:solidFill>
                  <a:schemeClr val="tx1"/>
                </a:solidFill>
              </a:rPr>
              <a:t> </a:t>
            </a:r>
            <a:r>
              <a:rPr lang="en-US" sz="2400" dirty="0" err="1">
                <a:solidFill>
                  <a:schemeClr val="tx1"/>
                </a:solidFill>
              </a:rPr>
              <a:t>pada</a:t>
            </a:r>
            <a:r>
              <a:rPr lang="en-US" sz="2400" dirty="0">
                <a:solidFill>
                  <a:schemeClr val="tx1"/>
                </a:solidFill>
              </a:rPr>
              <a:t> air </a:t>
            </a:r>
            <a:r>
              <a:rPr lang="en-US" sz="2400" dirty="0" err="1">
                <a:solidFill>
                  <a:schemeClr val="tx1"/>
                </a:solidFill>
              </a:rPr>
              <a:t>tanah</a:t>
            </a:r>
            <a:endParaRPr lang="en-US" sz="2800" dirty="0">
              <a:solidFill>
                <a:schemeClr val="tx1"/>
              </a:solidFill>
            </a:endParaRPr>
          </a:p>
          <a:p>
            <a:pPr algn="ctr"/>
            <a:endParaRPr lang="en-US" sz="2800" dirty="0">
              <a:solidFill>
                <a:schemeClr val="tx1"/>
              </a:solidFill>
            </a:endParaRPr>
          </a:p>
        </p:txBody>
      </p:sp>
      <p:sp>
        <p:nvSpPr>
          <p:cNvPr id="7" name="Oval 6"/>
          <p:cNvSpPr/>
          <p:nvPr/>
        </p:nvSpPr>
        <p:spPr>
          <a:xfrm>
            <a:off x="6286501" y="4572008"/>
            <a:ext cx="5143536" cy="1500198"/>
          </a:xfrm>
          <a:prstGeom prst="ellips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800" dirty="0">
              <a:solidFill>
                <a:schemeClr val="tx1"/>
              </a:solidFill>
            </a:endParaRPr>
          </a:p>
          <a:p>
            <a:pPr lvl="0" algn="ctr"/>
            <a:r>
              <a:rPr lang="en-US" sz="2800" dirty="0" err="1">
                <a:solidFill>
                  <a:schemeClr val="tx1"/>
                </a:solidFill>
              </a:rPr>
              <a:t>Reaksi</a:t>
            </a:r>
            <a:r>
              <a:rPr lang="en-US" sz="2800" dirty="0">
                <a:solidFill>
                  <a:schemeClr val="tx1"/>
                </a:solidFill>
              </a:rPr>
              <a:t> </a:t>
            </a:r>
            <a:r>
              <a:rPr lang="en-US" sz="2800" dirty="0" err="1">
                <a:solidFill>
                  <a:schemeClr val="tx1"/>
                </a:solidFill>
              </a:rPr>
              <a:t>geokimia</a:t>
            </a:r>
            <a:endParaRPr lang="en-US" sz="2800" dirty="0">
              <a:solidFill>
                <a:schemeClr val="tx1"/>
              </a:solidFill>
            </a:endParaRPr>
          </a:p>
          <a:p>
            <a:pPr algn="ctr"/>
            <a:endParaRPr lang="en-US" sz="2800" dirty="0">
              <a:solidFill>
                <a:schemeClr val="tx1"/>
              </a:solidFill>
            </a:endParaRPr>
          </a:p>
        </p:txBody>
      </p:sp>
      <p:sp>
        <p:nvSpPr>
          <p:cNvPr id="8" name="Oval 7"/>
          <p:cNvSpPr/>
          <p:nvPr/>
        </p:nvSpPr>
        <p:spPr>
          <a:xfrm>
            <a:off x="5905499" y="2357430"/>
            <a:ext cx="5524539" cy="1571636"/>
          </a:xfrm>
          <a:prstGeom prst="ellips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dirty="0">
              <a:solidFill>
                <a:schemeClr val="tx1"/>
              </a:solidFill>
            </a:endParaRPr>
          </a:p>
          <a:p>
            <a:pPr lvl="0" algn="ctr"/>
            <a:r>
              <a:rPr lang="en-US" sz="2400" dirty="0" err="1">
                <a:solidFill>
                  <a:schemeClr val="tx1"/>
                </a:solidFill>
              </a:rPr>
              <a:t>Aktivitas</a:t>
            </a:r>
            <a:r>
              <a:rPr lang="en-US" sz="2400" dirty="0">
                <a:solidFill>
                  <a:schemeClr val="tx1"/>
                </a:solidFill>
              </a:rPr>
              <a:t> </a:t>
            </a:r>
            <a:r>
              <a:rPr lang="en-US" sz="2400" dirty="0" err="1">
                <a:solidFill>
                  <a:schemeClr val="tx1"/>
                </a:solidFill>
              </a:rPr>
              <a:t>bioelektrik</a:t>
            </a:r>
            <a:r>
              <a:rPr lang="en-US" sz="2400" dirty="0">
                <a:solidFill>
                  <a:schemeClr val="tx1"/>
                </a:solidFill>
              </a:rPr>
              <a:t> </a:t>
            </a:r>
            <a:r>
              <a:rPr lang="en-US" sz="2400" dirty="0" err="1">
                <a:solidFill>
                  <a:schemeClr val="tx1"/>
                </a:solidFill>
              </a:rPr>
              <a:t>akibat</a:t>
            </a:r>
            <a:r>
              <a:rPr lang="en-US" sz="2400" dirty="0">
                <a:solidFill>
                  <a:schemeClr val="tx1"/>
                </a:solidFill>
              </a:rPr>
              <a:t> </a:t>
            </a:r>
            <a:r>
              <a:rPr lang="en-US" sz="2400" dirty="0" err="1">
                <a:solidFill>
                  <a:schemeClr val="tx1"/>
                </a:solidFill>
              </a:rPr>
              <a:t>organisme</a:t>
            </a:r>
            <a:r>
              <a:rPr lang="en-US" sz="2400" dirty="0">
                <a:solidFill>
                  <a:schemeClr val="tx1"/>
                </a:solidFill>
              </a:rPr>
              <a:t> (</a:t>
            </a:r>
            <a:r>
              <a:rPr lang="en-US" sz="2400" dirty="0" err="1">
                <a:solidFill>
                  <a:schemeClr val="tx1"/>
                </a:solidFill>
              </a:rPr>
              <a:t>tumbuhan</a:t>
            </a:r>
            <a:r>
              <a:rPr lang="en-US" sz="2400" dirty="0">
                <a:solidFill>
                  <a:schemeClr val="tx1"/>
                </a:solidFill>
              </a:rPr>
              <a:t>)</a:t>
            </a:r>
          </a:p>
          <a:p>
            <a:pPr algn="ctr"/>
            <a:endParaRPr lang="en-US" sz="2800" dirty="0">
              <a:solidFill>
                <a:schemeClr val="tx1"/>
              </a:solidFill>
            </a:endParaRPr>
          </a:p>
        </p:txBody>
      </p:sp>
    </p:spTree>
    <p:extLst>
      <p:ext uri="{BB962C8B-B14F-4D97-AF65-F5344CB8AC3E}">
        <p14:creationId xmlns:p14="http://schemas.microsoft.com/office/powerpoint/2010/main" val="233057457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580">
                                          <p:stCondLst>
                                            <p:cond delay="0"/>
                                          </p:stCondLst>
                                        </p:cTn>
                                        <p:tgtEl>
                                          <p:spTgt spid="6"/>
                                        </p:tgtEl>
                                      </p:cBhvr>
                                    </p:animEffect>
                                    <p:anim calcmode="lin" valueType="num">
                                      <p:cBhvr>
                                        <p:cTn id="4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4" dur="26">
                                          <p:stCondLst>
                                            <p:cond delay="650"/>
                                          </p:stCondLst>
                                        </p:cTn>
                                        <p:tgtEl>
                                          <p:spTgt spid="6"/>
                                        </p:tgtEl>
                                      </p:cBhvr>
                                      <p:to x="100000" y="60000"/>
                                    </p:animScale>
                                    <p:animScale>
                                      <p:cBhvr>
                                        <p:cTn id="55" dur="166" decel="50000">
                                          <p:stCondLst>
                                            <p:cond delay="676"/>
                                          </p:stCondLst>
                                        </p:cTn>
                                        <p:tgtEl>
                                          <p:spTgt spid="6"/>
                                        </p:tgtEl>
                                      </p:cBhvr>
                                      <p:to x="100000" y="100000"/>
                                    </p:animScale>
                                    <p:animScale>
                                      <p:cBhvr>
                                        <p:cTn id="56" dur="26">
                                          <p:stCondLst>
                                            <p:cond delay="1312"/>
                                          </p:stCondLst>
                                        </p:cTn>
                                        <p:tgtEl>
                                          <p:spTgt spid="6"/>
                                        </p:tgtEl>
                                      </p:cBhvr>
                                      <p:to x="100000" y="80000"/>
                                    </p:animScale>
                                    <p:animScale>
                                      <p:cBhvr>
                                        <p:cTn id="57" dur="166" decel="50000">
                                          <p:stCondLst>
                                            <p:cond delay="1338"/>
                                          </p:stCondLst>
                                        </p:cTn>
                                        <p:tgtEl>
                                          <p:spTgt spid="6"/>
                                        </p:tgtEl>
                                      </p:cBhvr>
                                      <p:to x="100000" y="100000"/>
                                    </p:animScale>
                                    <p:animScale>
                                      <p:cBhvr>
                                        <p:cTn id="58" dur="26">
                                          <p:stCondLst>
                                            <p:cond delay="1642"/>
                                          </p:stCondLst>
                                        </p:cTn>
                                        <p:tgtEl>
                                          <p:spTgt spid="6"/>
                                        </p:tgtEl>
                                      </p:cBhvr>
                                      <p:to x="100000" y="90000"/>
                                    </p:animScale>
                                    <p:animScale>
                                      <p:cBhvr>
                                        <p:cTn id="59" dur="166" decel="50000">
                                          <p:stCondLst>
                                            <p:cond delay="1668"/>
                                          </p:stCondLst>
                                        </p:cTn>
                                        <p:tgtEl>
                                          <p:spTgt spid="6"/>
                                        </p:tgtEl>
                                      </p:cBhvr>
                                      <p:to x="100000" y="100000"/>
                                    </p:animScale>
                                    <p:animScale>
                                      <p:cBhvr>
                                        <p:cTn id="60" dur="26">
                                          <p:stCondLst>
                                            <p:cond delay="1808"/>
                                          </p:stCondLst>
                                        </p:cTn>
                                        <p:tgtEl>
                                          <p:spTgt spid="6"/>
                                        </p:tgtEl>
                                      </p:cBhvr>
                                      <p:to x="100000" y="95000"/>
                                    </p:animScale>
                                    <p:animScale>
                                      <p:cBhvr>
                                        <p:cTn id="61" dur="166" decel="50000">
                                          <p:stCondLst>
                                            <p:cond delay="1834"/>
                                          </p:stCondLst>
                                        </p:cTn>
                                        <p:tgtEl>
                                          <p:spTgt spid="6"/>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down)">
                                      <p:cBhvr>
                                        <p:cTn id="66" dur="580">
                                          <p:stCondLst>
                                            <p:cond delay="0"/>
                                          </p:stCondLst>
                                        </p:cTn>
                                        <p:tgtEl>
                                          <p:spTgt spid="7"/>
                                        </p:tgtEl>
                                      </p:cBhvr>
                                    </p:animEffect>
                                    <p:anim calcmode="lin" valueType="num">
                                      <p:cBhvr>
                                        <p:cTn id="6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2" dur="26">
                                          <p:stCondLst>
                                            <p:cond delay="650"/>
                                          </p:stCondLst>
                                        </p:cTn>
                                        <p:tgtEl>
                                          <p:spTgt spid="7"/>
                                        </p:tgtEl>
                                      </p:cBhvr>
                                      <p:to x="100000" y="60000"/>
                                    </p:animScale>
                                    <p:animScale>
                                      <p:cBhvr>
                                        <p:cTn id="73" dur="166" decel="50000">
                                          <p:stCondLst>
                                            <p:cond delay="676"/>
                                          </p:stCondLst>
                                        </p:cTn>
                                        <p:tgtEl>
                                          <p:spTgt spid="7"/>
                                        </p:tgtEl>
                                      </p:cBhvr>
                                      <p:to x="100000" y="100000"/>
                                    </p:animScale>
                                    <p:animScale>
                                      <p:cBhvr>
                                        <p:cTn id="74" dur="26">
                                          <p:stCondLst>
                                            <p:cond delay="1312"/>
                                          </p:stCondLst>
                                        </p:cTn>
                                        <p:tgtEl>
                                          <p:spTgt spid="7"/>
                                        </p:tgtEl>
                                      </p:cBhvr>
                                      <p:to x="100000" y="80000"/>
                                    </p:animScale>
                                    <p:animScale>
                                      <p:cBhvr>
                                        <p:cTn id="75" dur="166" decel="50000">
                                          <p:stCondLst>
                                            <p:cond delay="1338"/>
                                          </p:stCondLst>
                                        </p:cTn>
                                        <p:tgtEl>
                                          <p:spTgt spid="7"/>
                                        </p:tgtEl>
                                      </p:cBhvr>
                                      <p:to x="100000" y="100000"/>
                                    </p:animScale>
                                    <p:animScale>
                                      <p:cBhvr>
                                        <p:cTn id="76" dur="26">
                                          <p:stCondLst>
                                            <p:cond delay="1642"/>
                                          </p:stCondLst>
                                        </p:cTn>
                                        <p:tgtEl>
                                          <p:spTgt spid="7"/>
                                        </p:tgtEl>
                                      </p:cBhvr>
                                      <p:to x="100000" y="90000"/>
                                    </p:animScale>
                                    <p:animScale>
                                      <p:cBhvr>
                                        <p:cTn id="77" dur="166" decel="50000">
                                          <p:stCondLst>
                                            <p:cond delay="1668"/>
                                          </p:stCondLst>
                                        </p:cTn>
                                        <p:tgtEl>
                                          <p:spTgt spid="7"/>
                                        </p:tgtEl>
                                      </p:cBhvr>
                                      <p:to x="100000" y="100000"/>
                                    </p:animScale>
                                    <p:animScale>
                                      <p:cBhvr>
                                        <p:cTn id="78" dur="26">
                                          <p:stCondLst>
                                            <p:cond delay="1808"/>
                                          </p:stCondLst>
                                        </p:cTn>
                                        <p:tgtEl>
                                          <p:spTgt spid="7"/>
                                        </p:tgtEl>
                                      </p:cBhvr>
                                      <p:to x="100000" y="95000"/>
                                    </p:animScale>
                                    <p:animScale>
                                      <p:cBhvr>
                                        <p:cTn id="79"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52464" y="476672"/>
            <a:ext cx="5524539" cy="109494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4. PENGUKURAN POTENSIAL DIRI</a:t>
            </a:r>
          </a:p>
        </p:txBody>
      </p:sp>
      <p:sp>
        <p:nvSpPr>
          <p:cNvPr id="3" name="Pentagon 2"/>
          <p:cNvSpPr/>
          <p:nvPr/>
        </p:nvSpPr>
        <p:spPr>
          <a:xfrm>
            <a:off x="2666976" y="2143116"/>
            <a:ext cx="6953299" cy="785818"/>
          </a:xfrm>
          <a:prstGeom prst="homePlat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0" lang="en-US" b="0" i="0" u="none" strike="noStrike" cap="none" normalizeH="0" baseline="0" dirty="0">
              <a:ln>
                <a:noFill/>
              </a:ln>
              <a:solidFill>
                <a:srgbClr val="252525"/>
              </a:solidFill>
              <a:effectLst/>
              <a:latin typeface="Calibri" pitchFamily="34" charset="0"/>
              <a:ea typeface="Times New Roman" pitchFamily="18" charset="0"/>
              <a:cs typeface="Times New Roman" pitchFamily="18" charset="0"/>
            </a:endParaRPr>
          </a:p>
          <a:p>
            <a:pPr lvl="0" algn="ctr"/>
            <a:r>
              <a:rPr kumimoji="0" lang="en-US" sz="2000" b="0" i="0" u="none" strike="noStrike" cap="none" normalizeH="0" baseline="0" dirty="0" err="1">
                <a:ln>
                  <a:noFill/>
                </a:ln>
                <a:solidFill>
                  <a:srgbClr val="252525"/>
                </a:solidFill>
                <a:effectLst/>
                <a:latin typeface="Calibri" pitchFamily="34" charset="0"/>
                <a:ea typeface="Times New Roman" pitchFamily="18" charset="0"/>
                <a:cs typeface="Times New Roman" pitchFamily="18" charset="0"/>
              </a:rPr>
              <a:t>Pengukuran</a:t>
            </a:r>
            <a:r>
              <a:rPr kumimoji="0" lang="en-US" sz="2000" b="0" i="0" u="none" strike="noStrike" cap="none" normalizeH="0" baseline="0" dirty="0">
                <a:ln>
                  <a:noFill/>
                </a:ln>
                <a:solidFill>
                  <a:srgbClr val="252525"/>
                </a:solidFill>
                <a:effectLst/>
                <a:latin typeface="Calibri" pitchFamily="34" charset="0"/>
                <a:ea typeface="Times New Roman" pitchFamily="18" charset="0"/>
                <a:cs typeface="Times New Roman" pitchFamily="18" charset="0"/>
              </a:rPr>
              <a:t> </a:t>
            </a:r>
            <a:r>
              <a:rPr kumimoji="0" lang="en-US" sz="2000" b="0" i="1" u="none" strike="noStrike" cap="none" normalizeH="0" baseline="0" dirty="0">
                <a:ln>
                  <a:noFill/>
                </a:ln>
                <a:solidFill>
                  <a:srgbClr val="252525"/>
                </a:solidFill>
                <a:effectLst/>
                <a:latin typeface="Calibri" pitchFamily="34" charset="0"/>
                <a:ea typeface="Times New Roman" pitchFamily="18" charset="0"/>
                <a:cs typeface="Times New Roman" pitchFamily="18" charset="0"/>
              </a:rPr>
              <a:t>self potential</a:t>
            </a:r>
            <a:r>
              <a:rPr kumimoji="0" lang="en-US" sz="2000" b="0" i="0" u="none" strike="noStrike" cap="none" normalizeH="0" baseline="0" dirty="0">
                <a:ln>
                  <a:noFill/>
                </a:ln>
                <a:solidFill>
                  <a:srgbClr val="252525"/>
                </a:solidFill>
                <a:effectLst/>
                <a:latin typeface="Calibri" pitchFamily="34" charset="0"/>
                <a:ea typeface="Times New Roman" pitchFamily="18" charset="0"/>
                <a:cs typeface="Times New Roman" pitchFamily="18" charset="0"/>
              </a:rPr>
              <a:t> </a:t>
            </a:r>
            <a:r>
              <a:rPr kumimoji="0" lang="en-US" sz="2000" b="0" i="0" u="none" strike="noStrike" cap="none" normalizeH="0" baseline="0" dirty="0" err="1">
                <a:ln>
                  <a:noFill/>
                </a:ln>
                <a:solidFill>
                  <a:srgbClr val="252525"/>
                </a:solidFill>
                <a:effectLst/>
                <a:latin typeface="Calibri" pitchFamily="34" charset="0"/>
                <a:ea typeface="Times New Roman" pitchFamily="18" charset="0"/>
                <a:cs typeface="Times New Roman" pitchFamily="18" charset="0"/>
              </a:rPr>
              <a:t>dibedakan</a:t>
            </a:r>
            <a:r>
              <a:rPr kumimoji="0" lang="en-US" sz="2000" b="0" i="0" u="none" strike="noStrike" cap="none" normalizeH="0" baseline="0" dirty="0">
                <a:ln>
                  <a:noFill/>
                </a:ln>
                <a:solidFill>
                  <a:srgbClr val="252525"/>
                </a:solidFill>
                <a:effectLst/>
                <a:latin typeface="Calibri" pitchFamily="34" charset="0"/>
                <a:ea typeface="Times New Roman" pitchFamily="18" charset="0"/>
                <a:cs typeface="Times New Roman" pitchFamily="18" charset="0"/>
              </a:rPr>
              <a:t> </a:t>
            </a:r>
            <a:r>
              <a:rPr kumimoji="0" lang="en-US" sz="2000" b="0" i="0" u="none" strike="noStrike" cap="none" normalizeH="0" baseline="0" dirty="0" err="1">
                <a:ln>
                  <a:noFill/>
                </a:ln>
                <a:solidFill>
                  <a:srgbClr val="252525"/>
                </a:solidFill>
                <a:effectLst/>
                <a:latin typeface="Calibri" pitchFamily="34" charset="0"/>
                <a:ea typeface="Times New Roman" pitchFamily="18" charset="0"/>
                <a:cs typeface="Times New Roman" pitchFamily="18" charset="0"/>
              </a:rPr>
              <a:t>menjadi</a:t>
            </a:r>
            <a:endParaRPr kumimoji="0" lang="en-US" sz="3200" b="0" i="0" u="none" strike="noStrike" cap="none" normalizeH="0" baseline="0" dirty="0">
              <a:ln>
                <a:noFill/>
              </a:ln>
              <a:solidFill>
                <a:schemeClr val="tx1"/>
              </a:solidFill>
              <a:effectLst/>
              <a:latin typeface="Arial" pitchFamily="34" charset="0"/>
              <a:cs typeface="Arial" pitchFamily="34" charset="0"/>
            </a:endParaRPr>
          </a:p>
          <a:p>
            <a:pPr algn="ctr"/>
            <a:endParaRPr lang="en-US" dirty="0"/>
          </a:p>
        </p:txBody>
      </p:sp>
      <p:sp>
        <p:nvSpPr>
          <p:cNvPr id="6" name="Rounded Rectangle 5"/>
          <p:cNvSpPr/>
          <p:nvPr/>
        </p:nvSpPr>
        <p:spPr>
          <a:xfrm>
            <a:off x="1714469" y="3429000"/>
            <a:ext cx="3619525" cy="242889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rPr>
              <a:t>FUNGSI WAKTU</a:t>
            </a:r>
          </a:p>
        </p:txBody>
      </p:sp>
      <p:sp>
        <p:nvSpPr>
          <p:cNvPr id="7" name="Rounded Rectangle 6"/>
          <p:cNvSpPr/>
          <p:nvPr/>
        </p:nvSpPr>
        <p:spPr>
          <a:xfrm>
            <a:off x="6477003" y="3500438"/>
            <a:ext cx="3619525" cy="242889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rPr>
              <a:t>FUNGSI POSISI</a:t>
            </a:r>
          </a:p>
        </p:txBody>
      </p:sp>
    </p:spTree>
    <p:extLst>
      <p:ext uri="{BB962C8B-B14F-4D97-AF65-F5344CB8AC3E}">
        <p14:creationId xmlns:p14="http://schemas.microsoft.com/office/powerpoint/2010/main" val="29750610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500"/>
                                        <p:tgtEl>
                                          <p:spTgt spid="6"/>
                                        </p:tgtEl>
                                      </p:cBhvr>
                                    </p:animEffect>
                                    <p:anim calcmode="lin" valueType="num">
                                      <p:cBhvr>
                                        <p:cTn id="21" dur="1500" fill="hold"/>
                                        <p:tgtEl>
                                          <p:spTgt spid="6"/>
                                        </p:tgtEl>
                                        <p:attrNameLst>
                                          <p:attrName>ppt_w</p:attrName>
                                        </p:attrNameLst>
                                      </p:cBhvr>
                                      <p:tavLst>
                                        <p:tav tm="0" fmla="#ppt_w*sin(2.5*pi*$)">
                                          <p:val>
                                            <p:fltVal val="0"/>
                                          </p:val>
                                        </p:tav>
                                        <p:tav tm="100000">
                                          <p:val>
                                            <p:fltVal val="1"/>
                                          </p:val>
                                        </p:tav>
                                      </p:tavLst>
                                    </p:anim>
                                    <p:anim calcmode="lin" valueType="num">
                                      <p:cBhvr>
                                        <p:cTn id="22" dur="1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500"/>
                                        <p:tgtEl>
                                          <p:spTgt spid="7"/>
                                        </p:tgtEl>
                                      </p:cBhvr>
                                    </p:animEffect>
                                    <p:anim calcmode="lin" valueType="num">
                                      <p:cBhvr>
                                        <p:cTn id="28" dur="1500" fill="hold"/>
                                        <p:tgtEl>
                                          <p:spTgt spid="7"/>
                                        </p:tgtEl>
                                        <p:attrNameLst>
                                          <p:attrName>ppt_w</p:attrName>
                                        </p:attrNameLst>
                                      </p:cBhvr>
                                      <p:tavLst>
                                        <p:tav tm="0" fmla="#ppt_w*sin(2.5*pi*$)">
                                          <p:val>
                                            <p:fltVal val="0"/>
                                          </p:val>
                                        </p:tav>
                                        <p:tav tm="100000">
                                          <p:val>
                                            <p:fltVal val="1"/>
                                          </p:val>
                                        </p:tav>
                                      </p:tavLst>
                                    </p:anim>
                                    <p:anim calcmode="lin" valueType="num">
                                      <p:cBhvr>
                                        <p:cTn id="29" dur="1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52464" y="1071546"/>
            <a:ext cx="4953035" cy="5286412"/>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Font typeface="Wingdings" pitchFamily="2" charset="2"/>
              <a:buChar char="v"/>
            </a:pPr>
            <a:r>
              <a:rPr lang="en-US" sz="2400" dirty="0" err="1">
                <a:solidFill>
                  <a:schemeClr val="tx1"/>
                </a:solidFill>
                <a:latin typeface="Times New Roman" pitchFamily="18" charset="0"/>
                <a:cs typeface="Times New Roman" pitchFamily="18" charset="0"/>
              </a:rPr>
              <a:t>Fungsi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Waktu</a:t>
            </a:r>
            <a:endParaRPr lang="en-US" sz="2400" dirty="0">
              <a:solidFill>
                <a:schemeClr val="tx1"/>
              </a:solidFill>
              <a:latin typeface="Times New Roman" pitchFamily="18" charset="0"/>
              <a:cs typeface="Times New Roman" pitchFamily="18" charset="0"/>
            </a:endParaRPr>
          </a:p>
          <a:p>
            <a:pPr lvl="0" algn="ctr"/>
            <a:endParaRPr lang="en-US" sz="2400" dirty="0">
              <a:solidFill>
                <a:schemeClr val="tx1"/>
              </a:solidFill>
              <a:latin typeface="Times New Roman" pitchFamily="18" charset="0"/>
              <a:cs typeface="Times New Roman" pitchFamily="18" charset="0"/>
            </a:endParaRPr>
          </a:p>
          <a:p>
            <a:pPr algn="ctr"/>
            <a:r>
              <a:rPr lang="en-US" sz="2400" dirty="0" err="1">
                <a:solidFill>
                  <a:schemeClr val="tx1"/>
                </a:solidFill>
                <a:latin typeface="Times New Roman" pitchFamily="18" charset="0"/>
                <a:cs typeface="Times New Roman" pitchFamily="18" charset="0"/>
              </a:rPr>
              <a:t>Pada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pengukuran</a:t>
            </a:r>
            <a:r>
              <a:rPr lang="en-US" sz="2400" dirty="0">
                <a:solidFill>
                  <a:schemeClr val="tx1"/>
                </a:solidFill>
                <a:latin typeface="Times New Roman" pitchFamily="18" charset="0"/>
                <a:cs typeface="Times New Roman" pitchFamily="18" charset="0"/>
              </a:rPr>
              <a:t> </a:t>
            </a:r>
            <a:r>
              <a:rPr lang="en-US" sz="2400" i="1" dirty="0">
                <a:solidFill>
                  <a:schemeClr val="tx1"/>
                </a:solidFill>
                <a:latin typeface="Times New Roman" pitchFamily="18" charset="0"/>
                <a:cs typeface="Times New Roman" pitchFamily="18" charset="0"/>
              </a:rPr>
              <a:t>self potential</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fungsi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waktu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posisi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titik</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pengukuran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tetap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atau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tidak</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berubah-ubah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Asumsi</a:t>
            </a:r>
            <a:r>
              <a:rPr lang="en-US" sz="2400" dirty="0">
                <a:solidFill>
                  <a:schemeClr val="tx1"/>
                </a:solidFill>
                <a:latin typeface="Times New Roman" pitchFamily="18" charset="0"/>
                <a:cs typeface="Times New Roman" pitchFamily="18" charset="0"/>
              </a:rPr>
              <a:t> yang </a:t>
            </a:r>
            <a:r>
              <a:rPr lang="en-US" sz="2400" dirty="0" err="1">
                <a:solidFill>
                  <a:schemeClr val="tx1"/>
                </a:solidFill>
                <a:latin typeface="Times New Roman" pitchFamily="18" charset="0"/>
                <a:cs typeface="Times New Roman" pitchFamily="18" charset="0"/>
              </a:rPr>
              <a:t>digunakan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adalah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titik</a:t>
            </a:r>
            <a:r>
              <a:rPr lang="en-US" sz="2400" dirty="0">
                <a:solidFill>
                  <a:schemeClr val="tx1"/>
                </a:solidFill>
                <a:latin typeface="Times New Roman" pitchFamily="18" charset="0"/>
                <a:cs typeface="Times New Roman" pitchFamily="18" charset="0"/>
              </a:rPr>
              <a:t> yang </a:t>
            </a:r>
            <a:r>
              <a:rPr lang="en-US" sz="2400" dirty="0" err="1">
                <a:solidFill>
                  <a:schemeClr val="tx1"/>
                </a:solidFill>
                <a:latin typeface="Times New Roman" pitchFamily="18" charset="0"/>
                <a:cs typeface="Times New Roman" pitchFamily="18" charset="0"/>
              </a:rPr>
              <a:t>diukur</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memiliki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perubahan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nilai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potensial</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setiap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rentang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waktu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tertentu</a:t>
            </a:r>
            <a:r>
              <a:rPr lang="en-US" sz="2400" dirty="0">
                <a:solidFill>
                  <a:schemeClr val="tx1"/>
                </a:solidFill>
                <a:latin typeface="Times New Roman" pitchFamily="18" charset="0"/>
                <a:cs typeface="Times New Roman" pitchFamily="18" charset="0"/>
              </a:rPr>
              <a:t>.</a:t>
            </a:r>
          </a:p>
          <a:p>
            <a:pPr algn="ctr"/>
            <a:endParaRPr lang="en-US" dirty="0"/>
          </a:p>
        </p:txBody>
      </p:sp>
      <p:sp>
        <p:nvSpPr>
          <p:cNvPr id="3" name="Rounded Rectangle 2"/>
          <p:cNvSpPr/>
          <p:nvPr/>
        </p:nvSpPr>
        <p:spPr>
          <a:xfrm>
            <a:off x="6477003" y="1071546"/>
            <a:ext cx="4953035" cy="5429288"/>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Wingdings" pitchFamily="2" charset="2"/>
              <a:buChar char="v"/>
            </a:pPr>
            <a:r>
              <a:rPr lang="en-US" sz="2400" dirty="0" err="1">
                <a:solidFill>
                  <a:schemeClr val="tx1"/>
                </a:solidFill>
              </a:rPr>
              <a:t>Fungsi</a:t>
            </a:r>
            <a:r>
              <a:rPr lang="en-US" sz="2400" dirty="0">
                <a:solidFill>
                  <a:schemeClr val="tx1"/>
                </a:solidFill>
              </a:rPr>
              <a:t> </a:t>
            </a:r>
            <a:r>
              <a:rPr lang="en-US" sz="2400" dirty="0" err="1">
                <a:solidFill>
                  <a:schemeClr val="tx1"/>
                </a:solidFill>
              </a:rPr>
              <a:t>Posisi</a:t>
            </a:r>
            <a:endParaRPr lang="en-US" sz="2400" dirty="0">
              <a:solidFill>
                <a:schemeClr val="tx1"/>
              </a:solidFill>
            </a:endParaRPr>
          </a:p>
          <a:p>
            <a:pPr lvl="0"/>
            <a:endParaRPr lang="en-US" sz="2400" dirty="0">
              <a:solidFill>
                <a:schemeClr val="tx1"/>
              </a:solidFill>
            </a:endParaRPr>
          </a:p>
          <a:p>
            <a:pPr algn="ctr"/>
            <a:r>
              <a:rPr lang="en-US" sz="2200" dirty="0" err="1">
                <a:solidFill>
                  <a:schemeClr val="tx1"/>
                </a:solidFill>
              </a:rPr>
              <a:t>Pada</a:t>
            </a:r>
            <a:r>
              <a:rPr lang="en-US" sz="2200" dirty="0">
                <a:solidFill>
                  <a:schemeClr val="tx1"/>
                </a:solidFill>
              </a:rPr>
              <a:t> </a:t>
            </a:r>
            <a:r>
              <a:rPr lang="en-US" sz="2200" dirty="0" err="1">
                <a:solidFill>
                  <a:schemeClr val="tx1"/>
                </a:solidFill>
              </a:rPr>
              <a:t>pengukuran</a:t>
            </a:r>
            <a:r>
              <a:rPr lang="en-US" sz="2200" dirty="0">
                <a:solidFill>
                  <a:schemeClr val="tx1"/>
                </a:solidFill>
              </a:rPr>
              <a:t> </a:t>
            </a:r>
            <a:r>
              <a:rPr lang="en-US" sz="2200" i="1" dirty="0">
                <a:solidFill>
                  <a:schemeClr val="tx1"/>
                </a:solidFill>
              </a:rPr>
              <a:t>self potential</a:t>
            </a:r>
            <a:r>
              <a:rPr lang="en-US" sz="2200" dirty="0">
                <a:solidFill>
                  <a:schemeClr val="tx1"/>
                </a:solidFill>
              </a:rPr>
              <a:t> </a:t>
            </a:r>
            <a:r>
              <a:rPr lang="en-US" sz="2200" dirty="0" err="1">
                <a:solidFill>
                  <a:schemeClr val="tx1"/>
                </a:solidFill>
              </a:rPr>
              <a:t>fungsi</a:t>
            </a:r>
            <a:r>
              <a:rPr lang="en-US" sz="2200" dirty="0">
                <a:solidFill>
                  <a:schemeClr val="tx1"/>
                </a:solidFill>
              </a:rPr>
              <a:t> </a:t>
            </a:r>
            <a:r>
              <a:rPr lang="en-US" sz="2200" dirty="0" err="1">
                <a:solidFill>
                  <a:schemeClr val="tx1"/>
                </a:solidFill>
              </a:rPr>
              <a:t>posisi</a:t>
            </a:r>
            <a:r>
              <a:rPr lang="en-US" sz="2200" dirty="0">
                <a:solidFill>
                  <a:schemeClr val="tx1"/>
                </a:solidFill>
              </a:rPr>
              <a:t>, </a:t>
            </a:r>
            <a:r>
              <a:rPr lang="en-US" sz="2200" dirty="0" err="1">
                <a:solidFill>
                  <a:schemeClr val="tx1"/>
                </a:solidFill>
              </a:rPr>
              <a:t>posisi</a:t>
            </a:r>
            <a:r>
              <a:rPr lang="en-US" sz="2200" dirty="0">
                <a:solidFill>
                  <a:schemeClr val="tx1"/>
                </a:solidFill>
              </a:rPr>
              <a:t> </a:t>
            </a:r>
            <a:r>
              <a:rPr lang="en-US" sz="2200" dirty="0" err="1">
                <a:solidFill>
                  <a:schemeClr val="tx1"/>
                </a:solidFill>
              </a:rPr>
              <a:t>titik</a:t>
            </a:r>
            <a:r>
              <a:rPr lang="en-US" sz="2200" dirty="0">
                <a:solidFill>
                  <a:schemeClr val="tx1"/>
                </a:solidFill>
              </a:rPr>
              <a:t> </a:t>
            </a:r>
            <a:r>
              <a:rPr lang="en-US" sz="2200" dirty="0" err="1">
                <a:solidFill>
                  <a:schemeClr val="tx1"/>
                </a:solidFill>
              </a:rPr>
              <a:t>pengukuran</a:t>
            </a:r>
            <a:r>
              <a:rPr lang="en-US" sz="2200" dirty="0">
                <a:solidFill>
                  <a:schemeClr val="tx1"/>
                </a:solidFill>
              </a:rPr>
              <a:t> </a:t>
            </a:r>
            <a:r>
              <a:rPr lang="en-US" sz="2200" dirty="0" err="1">
                <a:solidFill>
                  <a:schemeClr val="tx1"/>
                </a:solidFill>
              </a:rPr>
              <a:t>berpindah-pindah</a:t>
            </a:r>
            <a:r>
              <a:rPr lang="en-US" sz="2200" dirty="0">
                <a:solidFill>
                  <a:schemeClr val="tx1"/>
                </a:solidFill>
              </a:rPr>
              <a:t> </a:t>
            </a:r>
            <a:r>
              <a:rPr lang="en-US" sz="2200" dirty="0" err="1">
                <a:solidFill>
                  <a:schemeClr val="tx1"/>
                </a:solidFill>
              </a:rPr>
              <a:t>mengikuti</a:t>
            </a:r>
            <a:r>
              <a:rPr lang="en-US" sz="2200" dirty="0">
                <a:solidFill>
                  <a:schemeClr val="tx1"/>
                </a:solidFill>
              </a:rPr>
              <a:t> </a:t>
            </a:r>
            <a:r>
              <a:rPr lang="en-US" sz="2200" dirty="0" err="1">
                <a:solidFill>
                  <a:schemeClr val="tx1"/>
                </a:solidFill>
              </a:rPr>
              <a:t>lintasan</a:t>
            </a:r>
            <a:r>
              <a:rPr lang="en-US" sz="2200" dirty="0">
                <a:solidFill>
                  <a:schemeClr val="tx1"/>
                </a:solidFill>
              </a:rPr>
              <a:t> </a:t>
            </a:r>
            <a:r>
              <a:rPr lang="en-US" sz="2200" dirty="0" err="1">
                <a:solidFill>
                  <a:schemeClr val="tx1"/>
                </a:solidFill>
              </a:rPr>
              <a:t>survei</a:t>
            </a:r>
            <a:r>
              <a:rPr lang="en-US" sz="2200" dirty="0">
                <a:solidFill>
                  <a:schemeClr val="tx1"/>
                </a:solidFill>
              </a:rPr>
              <a:t> yang </a:t>
            </a:r>
            <a:r>
              <a:rPr lang="en-US" sz="2200" dirty="0" err="1">
                <a:solidFill>
                  <a:schemeClr val="tx1"/>
                </a:solidFill>
              </a:rPr>
              <a:t>telah</a:t>
            </a:r>
            <a:r>
              <a:rPr lang="en-US" sz="2200" dirty="0">
                <a:solidFill>
                  <a:schemeClr val="tx1"/>
                </a:solidFill>
              </a:rPr>
              <a:t> </a:t>
            </a:r>
            <a:r>
              <a:rPr lang="en-US" sz="2200" dirty="0" err="1">
                <a:solidFill>
                  <a:schemeClr val="tx1"/>
                </a:solidFill>
              </a:rPr>
              <a:t>dibuat</a:t>
            </a:r>
            <a:r>
              <a:rPr lang="en-US" sz="2200" dirty="0">
                <a:solidFill>
                  <a:schemeClr val="tx1"/>
                </a:solidFill>
              </a:rPr>
              <a:t>. </a:t>
            </a:r>
            <a:r>
              <a:rPr lang="en-US" sz="2200" dirty="0" err="1">
                <a:solidFill>
                  <a:schemeClr val="tx1"/>
                </a:solidFill>
              </a:rPr>
              <a:t>Pengukuran</a:t>
            </a:r>
            <a:r>
              <a:rPr lang="en-US" sz="2200" dirty="0">
                <a:solidFill>
                  <a:schemeClr val="tx1"/>
                </a:solidFill>
              </a:rPr>
              <a:t> self potential </a:t>
            </a:r>
            <a:r>
              <a:rPr lang="en-US" sz="2200" dirty="0" err="1">
                <a:solidFill>
                  <a:schemeClr val="tx1"/>
                </a:solidFill>
              </a:rPr>
              <a:t>sebagai</a:t>
            </a:r>
            <a:r>
              <a:rPr lang="en-US" sz="2200" dirty="0">
                <a:solidFill>
                  <a:schemeClr val="tx1"/>
                </a:solidFill>
              </a:rPr>
              <a:t> </a:t>
            </a:r>
            <a:r>
              <a:rPr lang="en-US" sz="2200" dirty="0" err="1">
                <a:solidFill>
                  <a:schemeClr val="tx1"/>
                </a:solidFill>
              </a:rPr>
              <a:t>fungsi</a:t>
            </a:r>
            <a:r>
              <a:rPr lang="en-US" sz="2200" dirty="0">
                <a:solidFill>
                  <a:schemeClr val="tx1"/>
                </a:solidFill>
              </a:rPr>
              <a:t> </a:t>
            </a:r>
            <a:r>
              <a:rPr lang="en-US" sz="2200" dirty="0" err="1">
                <a:solidFill>
                  <a:schemeClr val="tx1"/>
                </a:solidFill>
              </a:rPr>
              <a:t>posisi</a:t>
            </a:r>
            <a:r>
              <a:rPr lang="en-US" sz="2200" dirty="0">
                <a:solidFill>
                  <a:schemeClr val="tx1"/>
                </a:solidFill>
              </a:rPr>
              <a:t> </a:t>
            </a:r>
            <a:r>
              <a:rPr lang="en-US" sz="2200" dirty="0" err="1">
                <a:solidFill>
                  <a:schemeClr val="tx1"/>
                </a:solidFill>
              </a:rPr>
              <a:t>dilakukan</a:t>
            </a:r>
            <a:r>
              <a:rPr lang="en-US" sz="2200" dirty="0">
                <a:solidFill>
                  <a:schemeClr val="tx1"/>
                </a:solidFill>
              </a:rPr>
              <a:t> </a:t>
            </a:r>
            <a:r>
              <a:rPr lang="en-US" sz="2200" dirty="0" err="1">
                <a:solidFill>
                  <a:schemeClr val="tx1"/>
                </a:solidFill>
              </a:rPr>
              <a:t>dengan</a:t>
            </a:r>
            <a:r>
              <a:rPr lang="en-US" sz="2200" dirty="0">
                <a:solidFill>
                  <a:schemeClr val="tx1"/>
                </a:solidFill>
              </a:rPr>
              <a:t> </a:t>
            </a:r>
            <a:r>
              <a:rPr lang="en-US" sz="2200" dirty="0" err="1">
                <a:solidFill>
                  <a:schemeClr val="tx1"/>
                </a:solidFill>
              </a:rPr>
              <a:t>cara</a:t>
            </a:r>
            <a:r>
              <a:rPr lang="en-US" sz="2200" dirty="0">
                <a:solidFill>
                  <a:schemeClr val="tx1"/>
                </a:solidFill>
              </a:rPr>
              <a:t> </a:t>
            </a:r>
            <a:r>
              <a:rPr lang="en-US" sz="2200" dirty="0" err="1">
                <a:solidFill>
                  <a:schemeClr val="tx1"/>
                </a:solidFill>
              </a:rPr>
              <a:t>mengukur</a:t>
            </a:r>
            <a:r>
              <a:rPr lang="en-US" sz="2200" dirty="0">
                <a:solidFill>
                  <a:schemeClr val="tx1"/>
                </a:solidFill>
              </a:rPr>
              <a:t> </a:t>
            </a:r>
            <a:r>
              <a:rPr lang="en-US" sz="2200" dirty="0" err="1">
                <a:solidFill>
                  <a:schemeClr val="tx1"/>
                </a:solidFill>
              </a:rPr>
              <a:t>nilai</a:t>
            </a:r>
            <a:r>
              <a:rPr lang="en-US" sz="2200" dirty="0">
                <a:solidFill>
                  <a:schemeClr val="tx1"/>
                </a:solidFill>
              </a:rPr>
              <a:t> </a:t>
            </a:r>
            <a:r>
              <a:rPr lang="en-US" sz="2200" dirty="0" err="1">
                <a:solidFill>
                  <a:schemeClr val="tx1"/>
                </a:solidFill>
              </a:rPr>
              <a:t>potensial</a:t>
            </a:r>
            <a:r>
              <a:rPr lang="en-US" sz="2200" dirty="0">
                <a:solidFill>
                  <a:schemeClr val="tx1"/>
                </a:solidFill>
              </a:rPr>
              <a:t> </a:t>
            </a:r>
            <a:r>
              <a:rPr lang="en-US" sz="2200" dirty="0" err="1">
                <a:solidFill>
                  <a:schemeClr val="tx1"/>
                </a:solidFill>
              </a:rPr>
              <a:t>pada</a:t>
            </a:r>
            <a:r>
              <a:rPr lang="en-US" sz="2200" dirty="0">
                <a:solidFill>
                  <a:schemeClr val="tx1"/>
                </a:solidFill>
              </a:rPr>
              <a:t> </a:t>
            </a:r>
            <a:r>
              <a:rPr lang="en-US" sz="2200" dirty="0" err="1">
                <a:solidFill>
                  <a:schemeClr val="tx1"/>
                </a:solidFill>
              </a:rPr>
              <a:t>titik-titik</a:t>
            </a:r>
            <a:r>
              <a:rPr lang="en-US" sz="2200" dirty="0">
                <a:solidFill>
                  <a:schemeClr val="tx1"/>
                </a:solidFill>
              </a:rPr>
              <a:t> </a:t>
            </a:r>
            <a:r>
              <a:rPr lang="en-US" sz="2200" dirty="0" err="1">
                <a:solidFill>
                  <a:schemeClr val="tx1"/>
                </a:solidFill>
              </a:rPr>
              <a:t>sepanjang</a:t>
            </a:r>
            <a:r>
              <a:rPr lang="en-US" sz="2200" dirty="0">
                <a:solidFill>
                  <a:schemeClr val="tx1"/>
                </a:solidFill>
              </a:rPr>
              <a:t> </a:t>
            </a:r>
            <a:r>
              <a:rPr lang="en-US" sz="2200" dirty="0" err="1">
                <a:solidFill>
                  <a:schemeClr val="tx1"/>
                </a:solidFill>
              </a:rPr>
              <a:t>lintasan</a:t>
            </a:r>
            <a:r>
              <a:rPr lang="en-US" sz="2200" dirty="0">
                <a:solidFill>
                  <a:schemeClr val="tx1"/>
                </a:solidFill>
              </a:rPr>
              <a:t> </a:t>
            </a:r>
            <a:r>
              <a:rPr lang="en-US" sz="2200" dirty="0" err="1">
                <a:solidFill>
                  <a:schemeClr val="tx1"/>
                </a:solidFill>
              </a:rPr>
              <a:t>survei</a:t>
            </a:r>
            <a:endParaRPr lang="en-US" sz="2200" dirty="0">
              <a:solidFill>
                <a:schemeClr val="tx1"/>
              </a:solidFill>
            </a:endParaRPr>
          </a:p>
        </p:txBody>
      </p:sp>
    </p:spTree>
    <p:extLst>
      <p:ext uri="{BB962C8B-B14F-4D97-AF65-F5344CB8AC3E}">
        <p14:creationId xmlns:p14="http://schemas.microsoft.com/office/powerpoint/2010/main" val="250576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572</TotalTime>
  <Words>796</Words>
  <Application>Microsoft Office PowerPoint</Application>
  <PresentationFormat>Custom</PresentationFormat>
  <Paragraphs>84</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Facet</vt:lpstr>
      <vt:lpstr>METODE GEORESISTIVITAS DAN ELEKTROMAGNETIK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 SISTEM INFORMASI</dc:title>
  <dc:creator>Windows User</dc:creator>
  <cp:lastModifiedBy>ismail - [2010]</cp:lastModifiedBy>
  <cp:revision>40</cp:revision>
  <dcterms:created xsi:type="dcterms:W3CDTF">2019-04-08T14:20:26Z</dcterms:created>
  <dcterms:modified xsi:type="dcterms:W3CDTF">2021-04-08T15:28:29Z</dcterms:modified>
</cp:coreProperties>
</file>