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1" r:id="rId5"/>
    <p:sldId id="285" r:id="rId6"/>
    <p:sldId id="299" r:id="rId7"/>
    <p:sldId id="264" r:id="rId8"/>
    <p:sldId id="283" r:id="rId9"/>
    <p:sldId id="278" r:id="rId10"/>
    <p:sldId id="296" r:id="rId11"/>
    <p:sldId id="269" r:id="rId12"/>
    <p:sldId id="270" r:id="rId13"/>
    <p:sldId id="287" r:id="rId14"/>
    <p:sldId id="276" r:id="rId15"/>
    <p:sldId id="301" r:id="rId16"/>
    <p:sldId id="288" r:id="rId17"/>
    <p:sldId id="277" r:id="rId18"/>
    <p:sldId id="274" r:id="rId19"/>
    <p:sldId id="272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94660"/>
  </p:normalViewPr>
  <p:slideViewPr>
    <p:cSldViewPr>
      <p:cViewPr varScale="1">
        <p:scale>
          <a:sx n="76" d="100"/>
          <a:sy n="76" d="100"/>
        </p:scale>
        <p:origin x="1230" y="54"/>
      </p:cViewPr>
      <p:guideLst>
        <p:guide orient="horz" pos="1620"/>
        <p:guide pos="2880"/>
        <p:guide orient="horz" pos="17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D84D85F-57CF-4C30-A26B-9C8FFF0AC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6697A9B-31EF-4AF6-8013-8BB67B692F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8437-0E0E-4EE0-ADB7-35F44842DA23}" type="datetimeFigureOut">
              <a:rPr lang="ko-KR" altLang="en-US" smtClean="0"/>
              <a:t>2023-10-08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1C3F984-97B8-4D88-A5B8-5BD2116FBD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7DA8DCD-E53B-4B8A-94DE-E4B3DACCDE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7A9F4-51C5-45B1-87B0-A224D9D3A4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55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EEE47-5DCC-45F8-B981-F344E32420FA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21DC3-EA51-4687-A7C1-6A63FDCB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9502"/>
            <a:ext cx="4176464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372" y="1491630"/>
            <a:ext cx="4176464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60122"/>
            <a:ext cx="2915816" cy="2675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28184" y="0"/>
            <a:ext cx="2915816" cy="34358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9862"/>
            <a:ext cx="4572000" cy="156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264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46270" y="3075998"/>
            <a:ext cx="1800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97730" y="1275606"/>
            <a:ext cx="1800000" cy="17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46270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9773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339751" y="3075998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339751" y="1275606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16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2237" y="360041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44605" y="360041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844605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82869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121133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96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75" y="1707654"/>
            <a:ext cx="5428593" cy="2974531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9406" y="1864434"/>
            <a:ext cx="3624668" cy="2343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1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4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0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19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38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242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04671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2691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0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758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35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V="1">
            <a:off x="0" y="-1"/>
            <a:ext cx="4932040" cy="37858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56992" y="2269864"/>
            <a:ext cx="4787008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56992" y="2743440"/>
            <a:ext cx="478700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4" flipH="1">
            <a:off x="759096" y="1677208"/>
            <a:ext cx="3173758" cy="2033012"/>
          </a:xfrm>
          <a:prstGeom prst="rect">
            <a:avLst/>
          </a:prstGeom>
        </p:spPr>
      </p:pic>
      <p:sp>
        <p:nvSpPr>
          <p:cNvPr id="7" name="Right Triangle 6"/>
          <p:cNvSpPr/>
          <p:nvPr userDrawn="1"/>
        </p:nvSpPr>
        <p:spPr>
          <a:xfrm rot="10800000" flipV="1">
            <a:off x="6910736" y="3427539"/>
            <a:ext cx="2233264" cy="171596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8" y="533436"/>
            <a:ext cx="9144000" cy="136815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155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34761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779912" y="0"/>
            <a:ext cx="1512168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1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907704" cy="514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4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707654"/>
            <a:ext cx="914400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Isosceles Triangle 2"/>
          <p:cNvSpPr/>
          <p:nvPr userDrawn="1"/>
        </p:nvSpPr>
        <p:spPr>
          <a:xfrm rot="10800000">
            <a:off x="118754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334778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550802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Isosceles Triangle 13"/>
          <p:cNvSpPr/>
          <p:nvPr userDrawn="1"/>
        </p:nvSpPr>
        <p:spPr>
          <a:xfrm rot="10800000">
            <a:off x="7668261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71799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932038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92277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23928" y="1707654"/>
            <a:ext cx="4283968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1059582"/>
            <a:ext cx="3420000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128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42950"/>
            <a:ext cx="2915816" cy="4400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059832" y="0"/>
            <a:ext cx="6084168" cy="27157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609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55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56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707654"/>
            <a:ext cx="7488832" cy="1080121"/>
          </a:xfrm>
        </p:spPr>
        <p:txBody>
          <a:bodyPr/>
          <a:lstStyle/>
          <a:p>
            <a:br>
              <a:rPr lang="en-US" sz="2000" dirty="0">
                <a:latin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</a:rPr>
              <a:t>BAB 2 :</a:t>
            </a:r>
          </a:p>
          <a:p>
            <a:r>
              <a:rPr lang="en-US" sz="2400" dirty="0" err="1">
                <a:latin typeface="Arial" panose="020B0604020202020204" pitchFamily="34" charset="0"/>
              </a:rPr>
              <a:t>Mengembangkan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endParaRPr lang="id-ID" sz="2400" dirty="0">
              <a:latin typeface="Arial" panose="020B0604020202020204" pitchFamily="34" charset="0"/>
            </a:endParaRPr>
          </a:p>
          <a:p>
            <a:r>
              <a:rPr lang="id-ID" sz="2400" dirty="0">
                <a:latin typeface="Arial" panose="020B0604020202020204" pitchFamily="34" charset="0"/>
              </a:rPr>
              <a:t>S</a:t>
            </a:r>
            <a:r>
              <a:rPr lang="en-US" sz="2400" dirty="0" err="1">
                <a:latin typeface="Arial" panose="020B0604020202020204" pitchFamily="34" charset="0"/>
              </a:rPr>
              <a:t>trategi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id-ID" sz="2400" dirty="0">
                <a:latin typeface="Arial" panose="020B0604020202020204" pitchFamily="34" charset="0"/>
              </a:rPr>
              <a:t>R</a:t>
            </a:r>
            <a:r>
              <a:rPr lang="en-US" sz="2400" dirty="0" err="1">
                <a:latin typeface="Arial" panose="020B0604020202020204" pitchFamily="34" charset="0"/>
              </a:rPr>
              <a:t>encana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</a:p>
          <a:p>
            <a:r>
              <a:rPr lang="id-ID" sz="2400" dirty="0">
                <a:latin typeface="Arial" panose="020B0604020202020204" pitchFamily="34" charset="0"/>
              </a:rPr>
              <a:t>P</a:t>
            </a:r>
            <a:r>
              <a:rPr lang="en-US" sz="2400" dirty="0" err="1">
                <a:latin typeface="Arial" panose="020B0604020202020204" pitchFamily="34" charset="0"/>
              </a:rPr>
              <a:t>emasaran</a:t>
            </a:r>
            <a:br>
              <a:rPr lang="en-US" sz="2000" dirty="0">
                <a:latin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0304" y="4778062"/>
            <a:ext cx="8667482" cy="164511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1" b="94783" l="15755" r="77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4359"/>
          <a:stretch/>
        </p:blipFill>
        <p:spPr>
          <a:xfrm>
            <a:off x="5220072" y="313768"/>
            <a:ext cx="2228850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483518"/>
            <a:ext cx="9144000" cy="576064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</a:rPr>
              <a:t>PERENCANAAN STRATEGIS PERUSAHAAN DAN DIVISI   </a:t>
            </a:r>
          </a:p>
        </p:txBody>
      </p:sp>
      <p:sp>
        <p:nvSpPr>
          <p:cNvPr id="65" name="TextBox 9"/>
          <p:cNvSpPr txBox="1"/>
          <p:nvPr/>
        </p:nvSpPr>
        <p:spPr>
          <a:xfrm>
            <a:off x="251520" y="3657208"/>
            <a:ext cx="2160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misi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9"/>
          <p:cNvSpPr txBox="1"/>
          <p:nvPr/>
        </p:nvSpPr>
        <p:spPr>
          <a:xfrm>
            <a:off x="2627784" y="40265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Mendirikan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Unit 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Strategis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9"/>
          <p:cNvSpPr txBox="1"/>
          <p:nvPr/>
        </p:nvSpPr>
        <p:spPr>
          <a:xfrm>
            <a:off x="4572285" y="3812340"/>
            <a:ext cx="2160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Menugaskan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unit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strategis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7" name="TextBox 9"/>
          <p:cNvSpPr txBox="1"/>
          <p:nvPr/>
        </p:nvSpPr>
        <p:spPr>
          <a:xfrm>
            <a:off x="6948264" y="4026540"/>
            <a:ext cx="179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Menilai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peluang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r="12558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r="250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292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8" idx="5"/>
          </p:cNvCxnSpPr>
          <p:nvPr/>
        </p:nvCxnSpPr>
        <p:spPr>
          <a:xfrm>
            <a:off x="3013910" y="2177329"/>
            <a:ext cx="1558090" cy="165894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6"/>
          </p:cNvCxnSpPr>
          <p:nvPr/>
        </p:nvCxnSpPr>
        <p:spPr>
          <a:xfrm>
            <a:off x="3104868" y="3525721"/>
            <a:ext cx="1462186" cy="31055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0" name="Straight Connector 15359"/>
          <p:cNvCxnSpPr>
            <a:stCxn id="9" idx="4"/>
          </p:cNvCxnSpPr>
          <p:nvPr/>
        </p:nvCxnSpPr>
        <p:spPr>
          <a:xfrm>
            <a:off x="4572000" y="3059614"/>
            <a:ext cx="0" cy="7766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4" name="Straight Connector 15363"/>
          <p:cNvCxnSpPr>
            <a:stCxn id="10" idx="3"/>
          </p:cNvCxnSpPr>
          <p:nvPr/>
        </p:nvCxnSpPr>
        <p:spPr>
          <a:xfrm flipH="1">
            <a:off x="4572000" y="2177329"/>
            <a:ext cx="1548198" cy="165894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7" name="Straight Connector 15366"/>
          <p:cNvCxnSpPr>
            <a:stCxn id="11" idx="2"/>
          </p:cNvCxnSpPr>
          <p:nvPr/>
        </p:nvCxnSpPr>
        <p:spPr>
          <a:xfrm flipH="1">
            <a:off x="4567054" y="3525721"/>
            <a:ext cx="1462186" cy="31055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ORIENTASI PEMASARAN HOLISTIK 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PEMASARAN HOLISTIK :</a:t>
            </a:r>
          </a:p>
        </p:txBody>
      </p:sp>
      <p:sp>
        <p:nvSpPr>
          <p:cNvPr id="6" name="Chord 14"/>
          <p:cNvSpPr/>
          <p:nvPr/>
        </p:nvSpPr>
        <p:spPr>
          <a:xfrm>
            <a:off x="4086891" y="3557280"/>
            <a:ext cx="960326" cy="121185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483768" y="3215171"/>
            <a:ext cx="621100" cy="62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2483768" y="1647187"/>
            <a:ext cx="621100" cy="62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261450" y="2438514"/>
            <a:ext cx="621100" cy="621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029240" y="1647187"/>
            <a:ext cx="621100" cy="62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6029240" y="3215171"/>
            <a:ext cx="621100" cy="621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623368" y="1252624"/>
            <a:ext cx="202875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Memaksimalkan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eksplorasi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kognitif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beautifully designed.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1380207"/>
            <a:ext cx="22322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Memaksimalkan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penciptaan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mengidentifikasi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kognitif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2866369"/>
            <a:ext cx="203511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Memaksimalakan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penghantaran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ahli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internal,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kemitraan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50340" y="1656871"/>
            <a:ext cx="23861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kompetensi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kolaborator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0232" y="3163889"/>
            <a:ext cx="201622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Mengutilisasi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kompetensi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inti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wilayah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bisnisnya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mengatur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kolaboratifnya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miley Face 14">
            <a:extLst>
              <a:ext uri="{FF2B5EF4-FFF2-40B4-BE49-F238E27FC236}">
                <a16:creationId xmlns:a16="http://schemas.microsoft.com/office/drawing/2014/main" id="{91D10F02-4CD1-4B0B-8734-5F65912AB5DF}"/>
              </a:ext>
            </a:extLst>
          </p:cNvPr>
          <p:cNvSpPr/>
          <p:nvPr/>
        </p:nvSpPr>
        <p:spPr>
          <a:xfrm>
            <a:off x="6149492" y="1750863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6" name="Oval 37">
            <a:extLst>
              <a:ext uri="{FF2B5EF4-FFF2-40B4-BE49-F238E27FC236}">
                <a16:creationId xmlns:a16="http://schemas.microsoft.com/office/drawing/2014/main" id="{735D1037-370D-464E-95A8-6089D03F1998}"/>
              </a:ext>
            </a:extLst>
          </p:cNvPr>
          <p:cNvSpPr/>
          <p:nvPr/>
        </p:nvSpPr>
        <p:spPr>
          <a:xfrm>
            <a:off x="2598887" y="1748540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Block Arc 14">
            <a:extLst>
              <a:ext uri="{FF2B5EF4-FFF2-40B4-BE49-F238E27FC236}">
                <a16:creationId xmlns:a16="http://schemas.microsoft.com/office/drawing/2014/main" id="{91E08CF1-9ECE-4067-B9E6-F97F83EBF9CD}"/>
              </a:ext>
            </a:extLst>
          </p:cNvPr>
          <p:cNvSpPr/>
          <p:nvPr/>
        </p:nvSpPr>
        <p:spPr>
          <a:xfrm rot="16200000">
            <a:off x="4378256" y="2555193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Oval 25">
            <a:extLst>
              <a:ext uri="{FF2B5EF4-FFF2-40B4-BE49-F238E27FC236}">
                <a16:creationId xmlns:a16="http://schemas.microsoft.com/office/drawing/2014/main" id="{CEF86E81-D5C7-4B0F-9C35-BAD8F341B9CB}"/>
              </a:ext>
            </a:extLst>
          </p:cNvPr>
          <p:cNvSpPr>
            <a:spLocks noChangeAspect="1"/>
          </p:cNvSpPr>
          <p:nvPr/>
        </p:nvSpPr>
        <p:spPr>
          <a:xfrm>
            <a:off x="6172369" y="3309174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0A915033-2FD2-4E5E-B36B-04CC5A31C98D}"/>
              </a:ext>
            </a:extLst>
          </p:cNvPr>
          <p:cNvSpPr/>
          <p:nvPr/>
        </p:nvSpPr>
        <p:spPr>
          <a:xfrm>
            <a:off x="2601853" y="332469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84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411510"/>
            <a:ext cx="9144000" cy="576064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STRATEGIC PLANNING GAP :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897344"/>
            <a:ext cx="9144000" cy="1800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979583" y="2499742"/>
            <a:ext cx="754483" cy="7544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3118606" y="2499742"/>
            <a:ext cx="754483" cy="75448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5257629" y="2499742"/>
            <a:ext cx="754483" cy="7544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7396650" y="2499742"/>
            <a:ext cx="754483" cy="75448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67544" y="924584"/>
            <a:ext cx="813690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Perbedaan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diinginkan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mengetahui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posisinya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kaitannya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diinginkan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15" name="Chevron 14"/>
          <p:cNvSpPr/>
          <p:nvPr/>
        </p:nvSpPr>
        <p:spPr>
          <a:xfrm>
            <a:off x="2144825" y="3103593"/>
            <a:ext cx="563022" cy="1387827"/>
          </a:xfrm>
          <a:prstGeom prst="chevron">
            <a:avLst>
              <a:gd name="adj" fmla="val 840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4283848" y="3072014"/>
            <a:ext cx="563022" cy="1387827"/>
          </a:xfrm>
          <a:prstGeom prst="chevron">
            <a:avLst>
              <a:gd name="adj" fmla="val 840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6422871" y="3040435"/>
            <a:ext cx="563022" cy="1387827"/>
          </a:xfrm>
          <a:prstGeom prst="chevron">
            <a:avLst>
              <a:gd name="adj" fmla="val 840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711" y="3535896"/>
            <a:ext cx="1554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INTENSIVE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18733" y="3535896"/>
            <a:ext cx="1554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INTEGRATIVE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46870" y="3589757"/>
            <a:ext cx="185751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DIVERSIFICATION GROWTH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85893" y="3428173"/>
            <a:ext cx="176257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DOWNSIZING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DIVESTING OLDER BUSINESS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0870" y="2081331"/>
            <a:ext cx="5545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MEMPERKIRAKAN PELUANG TUMBUH</a:t>
            </a: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10E6FA1A-0A54-4453-9DFC-E281DC6783BE}"/>
              </a:ext>
            </a:extLst>
          </p:cNvPr>
          <p:cNvSpPr/>
          <p:nvPr/>
        </p:nvSpPr>
        <p:spPr>
          <a:xfrm>
            <a:off x="1195804" y="266271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737E8E1A-6ECF-43BA-AD11-484FE12E1F38}"/>
              </a:ext>
            </a:extLst>
          </p:cNvPr>
          <p:cNvSpPr/>
          <p:nvPr/>
        </p:nvSpPr>
        <p:spPr>
          <a:xfrm rot="5400000">
            <a:off x="3347650" y="2700768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1E89547F-385B-4B22-850B-FECC860D928C}"/>
              </a:ext>
            </a:extLst>
          </p:cNvPr>
          <p:cNvSpPr/>
          <p:nvPr/>
        </p:nvSpPr>
        <p:spPr>
          <a:xfrm rot="18900000">
            <a:off x="5557816" y="2682882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Donut 24">
            <a:extLst>
              <a:ext uri="{FF2B5EF4-FFF2-40B4-BE49-F238E27FC236}">
                <a16:creationId xmlns:a16="http://schemas.microsoft.com/office/drawing/2014/main" id="{24DD54BC-1941-41D6-B96E-B66B951179DB}"/>
              </a:ext>
            </a:extLst>
          </p:cNvPr>
          <p:cNvSpPr/>
          <p:nvPr/>
        </p:nvSpPr>
        <p:spPr>
          <a:xfrm>
            <a:off x="7557089" y="2634880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3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348FA76-FDFF-4AC8-8459-095B0D9AD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3968849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819200" y="3968849"/>
            <a:ext cx="7272808" cy="1224384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STRATEGIS UNIT BISNIS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07504" y="130793"/>
            <a:ext cx="8928992" cy="3593085"/>
          </a:xfrm>
          <a:prstGeom prst="frame">
            <a:avLst>
              <a:gd name="adj1" fmla="val 10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395536" y="346205"/>
            <a:ext cx="357996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and appeal to your Reports and Presentations with our Templates. I hope and I believe that this Template will your Time, Money and Reputation.      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6205"/>
            <a:ext cx="8424936" cy="3039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721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995936" y="2381823"/>
            <a:ext cx="1152128" cy="11521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85946" y="2471833"/>
            <a:ext cx="972108" cy="9721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93" y="555526"/>
            <a:ext cx="9144000" cy="57606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RENCANA PEMASARAN</a:t>
            </a:r>
          </a:p>
        </p:txBody>
      </p:sp>
      <p:sp>
        <p:nvSpPr>
          <p:cNvPr id="7" name="Oval 6"/>
          <p:cNvSpPr/>
          <p:nvPr/>
        </p:nvSpPr>
        <p:spPr>
          <a:xfrm>
            <a:off x="2715558" y="1555971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15558" y="2617749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15558" y="3679527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4914" y="1620768"/>
            <a:ext cx="12241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RINGKASAN </a:t>
            </a: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EKSEKUTIF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6398" y="2787774"/>
            <a:ext cx="100937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TABEL ISI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3648" y="3766269"/>
            <a:ext cx="11691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ANALISIS </a:t>
            </a: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SITUASI</a:t>
            </a:r>
          </a:p>
        </p:txBody>
      </p:sp>
      <p:sp>
        <p:nvSpPr>
          <p:cNvPr id="19" name="Oval 18"/>
          <p:cNvSpPr/>
          <p:nvPr/>
        </p:nvSpPr>
        <p:spPr>
          <a:xfrm flipH="1">
            <a:off x="5761632" y="1555971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flipH="1">
            <a:off x="5761632" y="2617749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5761632" y="3679527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528416" y="1609070"/>
            <a:ext cx="24482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STRATEGI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PEMASARAN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6551608" y="2833940"/>
            <a:ext cx="24482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PROYEKSI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6588224" y="3795886"/>
            <a:ext cx="24482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IMPLEMENTASI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DAN CONTROL</a:t>
            </a:r>
          </a:p>
        </p:txBody>
      </p:sp>
      <p:cxnSp>
        <p:nvCxnSpPr>
          <p:cNvPr id="31" name="Straight Connector 30"/>
          <p:cNvCxnSpPr>
            <a:cxnSpLocks/>
            <a:stCxn id="6" idx="2"/>
            <a:endCxn id="8" idx="6"/>
          </p:cNvCxnSpPr>
          <p:nvPr/>
        </p:nvCxnSpPr>
        <p:spPr>
          <a:xfrm flipH="1">
            <a:off x="3395834" y="2957887"/>
            <a:ext cx="60010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6"/>
            <a:endCxn id="20" idx="6"/>
          </p:cNvCxnSpPr>
          <p:nvPr/>
        </p:nvCxnSpPr>
        <p:spPr>
          <a:xfrm>
            <a:off x="5148064" y="2957887"/>
            <a:ext cx="613568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cxnSpLocks/>
            <a:stCxn id="6" idx="3"/>
            <a:endCxn id="9" idx="6"/>
          </p:cNvCxnSpPr>
          <p:nvPr/>
        </p:nvCxnSpPr>
        <p:spPr>
          <a:xfrm rot="5400000">
            <a:off x="3453029" y="3308032"/>
            <a:ext cx="654439" cy="768827"/>
          </a:xfrm>
          <a:prstGeom prst="bentConnector2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cxnSpLocks/>
            <a:stCxn id="6" idx="1"/>
            <a:endCxn id="7" idx="6"/>
          </p:cNvCxnSpPr>
          <p:nvPr/>
        </p:nvCxnSpPr>
        <p:spPr>
          <a:xfrm rot="16200000" flipV="1">
            <a:off x="3453029" y="1838915"/>
            <a:ext cx="654439" cy="768827"/>
          </a:xfrm>
          <a:prstGeom prst="bentConnector2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cxnSpLocks/>
            <a:stCxn id="6" idx="7"/>
            <a:endCxn id="19" idx="6"/>
          </p:cNvCxnSpPr>
          <p:nvPr/>
        </p:nvCxnSpPr>
        <p:spPr>
          <a:xfrm rot="5400000" flipH="1" flipV="1">
            <a:off x="5043266" y="1832183"/>
            <a:ext cx="654439" cy="782293"/>
          </a:xfrm>
          <a:prstGeom prst="bentConnector2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cxnSpLocks/>
            <a:stCxn id="6" idx="5"/>
            <a:endCxn id="21" idx="6"/>
          </p:cNvCxnSpPr>
          <p:nvPr/>
        </p:nvCxnSpPr>
        <p:spPr>
          <a:xfrm rot="16200000" flipH="1">
            <a:off x="5043266" y="3301298"/>
            <a:ext cx="654439" cy="782293"/>
          </a:xfrm>
          <a:prstGeom prst="bentConnector2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21"/>
          <p:cNvSpPr>
            <a:spLocks noChangeAspect="1"/>
          </p:cNvSpPr>
          <p:nvPr/>
        </p:nvSpPr>
        <p:spPr>
          <a:xfrm>
            <a:off x="4356164" y="2740248"/>
            <a:ext cx="431671" cy="4352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130">
            <a:extLst>
              <a:ext uri="{FF2B5EF4-FFF2-40B4-BE49-F238E27FC236}">
                <a16:creationId xmlns:a16="http://schemas.microsoft.com/office/drawing/2014/main" id="{C2606C5C-D44A-49C7-9FB6-974F5EE6B981}"/>
              </a:ext>
            </a:extLst>
          </p:cNvPr>
          <p:cNvSpPr/>
          <p:nvPr/>
        </p:nvSpPr>
        <p:spPr>
          <a:xfrm>
            <a:off x="5915820" y="1709316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Block Arc 11">
            <a:extLst>
              <a:ext uri="{FF2B5EF4-FFF2-40B4-BE49-F238E27FC236}">
                <a16:creationId xmlns:a16="http://schemas.microsoft.com/office/drawing/2014/main" id="{22B02850-53AB-45DF-A998-FD8D7A5F8A1A}"/>
              </a:ext>
            </a:extLst>
          </p:cNvPr>
          <p:cNvSpPr/>
          <p:nvPr/>
        </p:nvSpPr>
        <p:spPr>
          <a:xfrm rot="10800000">
            <a:off x="5993016" y="2780931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71A12EB0-4E4A-4C89-AF42-1CAD10105CF8}"/>
              </a:ext>
            </a:extLst>
          </p:cNvPr>
          <p:cNvSpPr/>
          <p:nvPr/>
        </p:nvSpPr>
        <p:spPr>
          <a:xfrm>
            <a:off x="5932728" y="3841898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Oval 50">
            <a:extLst>
              <a:ext uri="{FF2B5EF4-FFF2-40B4-BE49-F238E27FC236}">
                <a16:creationId xmlns:a16="http://schemas.microsoft.com/office/drawing/2014/main" id="{AB57AF17-F446-4E15-905E-808BEC07B969}"/>
              </a:ext>
            </a:extLst>
          </p:cNvPr>
          <p:cNvSpPr>
            <a:spLocks noChangeAspect="1"/>
          </p:cNvSpPr>
          <p:nvPr/>
        </p:nvSpPr>
        <p:spPr>
          <a:xfrm>
            <a:off x="2909503" y="3817101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Parallelogram 30">
            <a:extLst>
              <a:ext uri="{FF2B5EF4-FFF2-40B4-BE49-F238E27FC236}">
                <a16:creationId xmlns:a16="http://schemas.microsoft.com/office/drawing/2014/main" id="{10284672-92CA-4328-827C-AEA6567BC7FA}"/>
              </a:ext>
            </a:extLst>
          </p:cNvPr>
          <p:cNvSpPr/>
          <p:nvPr/>
        </p:nvSpPr>
        <p:spPr>
          <a:xfrm flipH="1">
            <a:off x="2887634" y="2762243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0" name="Right Triangle 17">
            <a:extLst>
              <a:ext uri="{FF2B5EF4-FFF2-40B4-BE49-F238E27FC236}">
                <a16:creationId xmlns:a16="http://schemas.microsoft.com/office/drawing/2014/main" id="{2F81D120-7AB8-4000-9253-A64254F9C34F}"/>
              </a:ext>
            </a:extLst>
          </p:cNvPr>
          <p:cNvSpPr/>
          <p:nvPr/>
        </p:nvSpPr>
        <p:spPr>
          <a:xfrm>
            <a:off x="2931745" y="1709765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588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411510"/>
            <a:ext cx="9144000" cy="57606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EVALUASI RENCANA PEMASARAN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987574"/>
            <a:ext cx="9144000" cy="28803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APAKAH RENCANANYA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4916" y="3435846"/>
            <a:ext cx="18911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3435846"/>
            <a:ext cx="18911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REALISTIS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684" y="3416101"/>
            <a:ext cx="18911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6216" y="3416682"/>
            <a:ext cx="18911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SELESAI ?</a:t>
            </a:r>
          </a:p>
          <a:p>
            <a:pPr algn="ctr"/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2234" y="1419621"/>
            <a:ext cx="1620000" cy="1620000"/>
            <a:chOff x="926150" y="1419622"/>
            <a:chExt cx="1512168" cy="1512168"/>
          </a:xfrm>
        </p:grpSpPr>
        <p:sp>
          <p:nvSpPr>
            <p:cNvPr id="2" name="Oval 1"/>
            <p:cNvSpPr/>
            <p:nvPr/>
          </p:nvSpPr>
          <p:spPr>
            <a:xfrm>
              <a:off x="926150" y="1419622"/>
              <a:ext cx="1512168" cy="15121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25034" y="171850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68744" y="1509621"/>
            <a:ext cx="1440000" cy="1440000"/>
            <a:chOff x="926150" y="1419622"/>
            <a:chExt cx="1512168" cy="1512168"/>
          </a:xfrm>
        </p:grpSpPr>
        <p:sp>
          <p:nvSpPr>
            <p:cNvPr id="21" name="Oval 20"/>
            <p:cNvSpPr/>
            <p:nvPr/>
          </p:nvSpPr>
          <p:spPr>
            <a:xfrm>
              <a:off x="926150" y="1419622"/>
              <a:ext cx="1512168" cy="15121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225034" y="171850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85254" y="1599621"/>
            <a:ext cx="1260000" cy="1260000"/>
            <a:chOff x="926150" y="1419622"/>
            <a:chExt cx="1512168" cy="1512168"/>
          </a:xfrm>
        </p:grpSpPr>
        <p:sp>
          <p:nvSpPr>
            <p:cNvPr id="24" name="Oval 23"/>
            <p:cNvSpPr/>
            <p:nvPr/>
          </p:nvSpPr>
          <p:spPr>
            <a:xfrm>
              <a:off x="926150" y="1419622"/>
              <a:ext cx="1512168" cy="15121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225034" y="171850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21766" y="1689621"/>
            <a:ext cx="1080000" cy="1080000"/>
            <a:chOff x="926150" y="1419622"/>
            <a:chExt cx="1512168" cy="1512168"/>
          </a:xfrm>
        </p:grpSpPr>
        <p:sp>
          <p:nvSpPr>
            <p:cNvPr id="27" name="Oval 26"/>
            <p:cNvSpPr/>
            <p:nvPr/>
          </p:nvSpPr>
          <p:spPr>
            <a:xfrm>
              <a:off x="926150" y="1419622"/>
              <a:ext cx="1512168" cy="15121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225034" y="171850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2602685" y="2043571"/>
            <a:ext cx="355608" cy="37210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ight Arrow 33"/>
          <p:cNvSpPr/>
          <p:nvPr/>
        </p:nvSpPr>
        <p:spPr>
          <a:xfrm>
            <a:off x="4619195" y="2043571"/>
            <a:ext cx="355608" cy="37210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Right Arrow 34"/>
          <p:cNvSpPr/>
          <p:nvPr/>
        </p:nvSpPr>
        <p:spPr>
          <a:xfrm>
            <a:off x="6455705" y="2043571"/>
            <a:ext cx="355608" cy="37210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id="{105655E4-3BAC-4583-9464-CB839E90B039}"/>
              </a:ext>
            </a:extLst>
          </p:cNvPr>
          <p:cNvSpPr/>
          <p:nvPr/>
        </p:nvSpPr>
        <p:spPr>
          <a:xfrm>
            <a:off x="3609647" y="2070332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Donut 22">
            <a:extLst>
              <a:ext uri="{FF2B5EF4-FFF2-40B4-BE49-F238E27FC236}">
                <a16:creationId xmlns:a16="http://schemas.microsoft.com/office/drawing/2014/main" id="{01144405-2DF9-4C3E-94B4-8EA7AC66EC20}"/>
              </a:ext>
            </a:extLst>
          </p:cNvPr>
          <p:cNvSpPr>
            <a:spLocks noChangeAspect="1"/>
          </p:cNvSpPr>
          <p:nvPr/>
        </p:nvSpPr>
        <p:spPr>
          <a:xfrm>
            <a:off x="5580152" y="2171334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Freeform 32">
            <a:extLst>
              <a:ext uri="{FF2B5EF4-FFF2-40B4-BE49-F238E27FC236}">
                <a16:creationId xmlns:a16="http://schemas.microsoft.com/office/drawing/2014/main" id="{E2B5CE8D-99F8-4E8D-9A52-6F26DA99790F}"/>
              </a:ext>
            </a:extLst>
          </p:cNvPr>
          <p:cNvSpPr/>
          <p:nvPr/>
        </p:nvSpPr>
        <p:spPr>
          <a:xfrm>
            <a:off x="7257749" y="1984462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9" name="Rounded Rectangle 51">
            <a:extLst>
              <a:ext uri="{FF2B5EF4-FFF2-40B4-BE49-F238E27FC236}">
                <a16:creationId xmlns:a16="http://schemas.microsoft.com/office/drawing/2014/main" id="{1DD3F4C3-736C-41F7-A38E-277CF97FFCB5}"/>
              </a:ext>
            </a:extLst>
          </p:cNvPr>
          <p:cNvSpPr/>
          <p:nvPr/>
        </p:nvSpPr>
        <p:spPr>
          <a:xfrm rot="16200000" flipH="1">
            <a:off x="1498240" y="2041872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7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 dirty="0"/>
              <a:t>Marketing Planning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51720" y="771550"/>
            <a:ext cx="7092280" cy="288032"/>
          </a:xfrm>
        </p:spPr>
        <p:txBody>
          <a:bodyPr/>
          <a:lstStyle/>
          <a:p>
            <a:r>
              <a:rPr lang="id-ID" altLang="ko-KR" dirty="0"/>
              <a:t>Perencanaan Pemasaran</a:t>
            </a:r>
          </a:p>
          <a:p>
            <a:endParaRPr lang="en-US" altLang="ko-KR" dirty="0"/>
          </a:p>
        </p:txBody>
      </p:sp>
      <p:sp>
        <p:nvSpPr>
          <p:cNvPr id="3" name="Freeform 2"/>
          <p:cNvSpPr/>
          <p:nvPr/>
        </p:nvSpPr>
        <p:spPr>
          <a:xfrm>
            <a:off x="2633472" y="1543507"/>
            <a:ext cx="6042355" cy="3035808"/>
          </a:xfrm>
          <a:custGeom>
            <a:avLst/>
            <a:gdLst>
              <a:gd name="connsiteX0" fmla="*/ 6035040 w 6042355"/>
              <a:gd name="connsiteY0" fmla="*/ 0 h 3035808"/>
              <a:gd name="connsiteX1" fmla="*/ 0 w 6042355"/>
              <a:gd name="connsiteY1" fmla="*/ 29261 h 3035808"/>
              <a:gd name="connsiteX2" fmla="*/ 0 w 6042355"/>
              <a:gd name="connsiteY2" fmla="*/ 3035808 h 3035808"/>
              <a:gd name="connsiteX3" fmla="*/ 6042355 w 6042355"/>
              <a:gd name="connsiteY3" fmla="*/ 3035808 h 3035808"/>
              <a:gd name="connsiteX0" fmla="*/ 6035040 w 6042355"/>
              <a:gd name="connsiteY0" fmla="*/ 0 h 3035808"/>
              <a:gd name="connsiteX1" fmla="*/ 7316 w 6042355"/>
              <a:gd name="connsiteY1" fmla="*/ 0 h 3035808"/>
              <a:gd name="connsiteX2" fmla="*/ 0 w 6042355"/>
              <a:gd name="connsiteY2" fmla="*/ 3035808 h 3035808"/>
              <a:gd name="connsiteX3" fmla="*/ 6042355 w 6042355"/>
              <a:gd name="connsiteY3" fmla="*/ 3035808 h 303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2355" h="3035808">
                <a:moveTo>
                  <a:pt x="6035040" y="0"/>
                </a:moveTo>
                <a:lnTo>
                  <a:pt x="7316" y="0"/>
                </a:lnTo>
                <a:cubicBezTo>
                  <a:pt x="4877" y="1011936"/>
                  <a:pt x="2439" y="2023872"/>
                  <a:pt x="0" y="3035808"/>
                </a:cubicBezTo>
                <a:lnTo>
                  <a:pt x="6042355" y="3035808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9512" y="3948373"/>
            <a:ext cx="15397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Perencanaan</a:t>
            </a:r>
          </a:p>
          <a:p>
            <a:pPr algn="r"/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Pemasaran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9831" y="1768749"/>
            <a:ext cx="58159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pemasaran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marketing planning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Tujuannya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menciptakan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menguntungkan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pemasaran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sekarang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menguntungkan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08">
            <a:extLst>
              <a:ext uri="{FF2B5EF4-FFF2-40B4-BE49-F238E27FC236}">
                <a16:creationId xmlns:a16="http://schemas.microsoft.com/office/drawing/2014/main" id="{AD69EAA2-85CA-418D-9DE5-F71D3894FAAB}"/>
              </a:ext>
            </a:extLst>
          </p:cNvPr>
          <p:cNvSpPr/>
          <p:nvPr/>
        </p:nvSpPr>
        <p:spPr>
          <a:xfrm>
            <a:off x="266054" y="1662656"/>
            <a:ext cx="1366704" cy="1398755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8741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822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17425" y="1613296"/>
            <a:ext cx="413995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DEFINISI PEMASARAN </a:t>
            </a:r>
            <a:endParaRPr lang="id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DAN NILAI PELANGGAN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0"/>
            <a:ext cx="0" cy="458052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4457377" y="138514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Flowchart: Connector 7"/>
          <p:cNvSpPr/>
          <p:nvPr/>
        </p:nvSpPr>
        <p:spPr>
          <a:xfrm>
            <a:off x="4457377" y="2139714"/>
            <a:ext cx="216000" cy="216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lowchart: Connector 8"/>
          <p:cNvSpPr/>
          <p:nvPr/>
        </p:nvSpPr>
        <p:spPr>
          <a:xfrm>
            <a:off x="4457377" y="289428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lowchart: Connector 9"/>
          <p:cNvSpPr/>
          <p:nvPr/>
        </p:nvSpPr>
        <p:spPr>
          <a:xfrm>
            <a:off x="4457377" y="364885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457377" y="440342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988024" y="848585"/>
            <a:ext cx="35283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PEMASARAN :</a:t>
            </a:r>
            <a:endParaRPr lang="id-ID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serangkaian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institusi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mencipt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omunikasikan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menyampaikan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mempertukarkan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tawaran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bernilai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klien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mitra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88024" y="2849133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NILAI PELANGGAN :</a:t>
            </a:r>
          </a:p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kombinasi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penawaran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59827"/>
            <a:ext cx="9144000" cy="57606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 PROSES PENYAMPAIAN NILAI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935891"/>
            <a:ext cx="9144000" cy="28803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URUTAN PENCIPTAAN DAN PENYAMPAIAN NILAI 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18518"/>
              </p:ext>
            </p:extLst>
          </p:nvPr>
        </p:nvGraphicFramePr>
        <p:xfrm>
          <a:off x="755576" y="1453435"/>
          <a:ext cx="2304256" cy="2880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358160258"/>
                    </a:ext>
                  </a:extLst>
                </a:gridCol>
              </a:tblGrid>
              <a:tr h="83892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69705"/>
                  </a:ext>
                </a:extLst>
              </a:tr>
              <a:tr h="519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MEMILIH NILAI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82994"/>
                  </a:ext>
                </a:extLst>
              </a:tr>
              <a:tr h="1522055">
                <a:tc>
                  <a:txBody>
                    <a:bodyPr/>
                    <a:lstStyle/>
                    <a:p>
                      <a:pPr marL="342900" indent="-160338" algn="l">
                        <a:buAutoNum type="arabicPeriod"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Segmentasi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Pelanggan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160338" algn="l">
                        <a:buAutoNum type="arabicPeriod"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Seleksi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Fokus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Pasar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160338" algn="l">
                        <a:buAutoNum type="arabicPeriod"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Pemposisian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Nilai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11764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34577"/>
              </p:ext>
            </p:extLst>
          </p:nvPr>
        </p:nvGraphicFramePr>
        <p:xfrm>
          <a:off x="3347864" y="1439947"/>
          <a:ext cx="2736304" cy="2880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3358160258"/>
                    </a:ext>
                  </a:extLst>
                </a:gridCol>
              </a:tblGrid>
              <a:tr h="83892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69705"/>
                  </a:ext>
                </a:extLst>
              </a:tr>
              <a:tr h="51933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MENYEDIAKAN NILAI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82994"/>
                  </a:ext>
                </a:extLst>
              </a:tr>
              <a:tr h="1522055">
                <a:tc>
                  <a:txBody>
                    <a:bodyPr/>
                    <a:lstStyle/>
                    <a:p>
                      <a:pPr marL="342900" indent="103188" algn="l">
                        <a:buAutoNum type="arabicPeriod"/>
                        <a:tabLst>
                          <a:tab pos="446088" algn="l"/>
                        </a:tabLs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103188" algn="l">
                        <a:buAutoNum type="arabicPeriod"/>
                        <a:tabLst>
                          <a:tab pos="446088" algn="l"/>
                        </a:tabLs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Jasa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103188" algn="l">
                        <a:buAutoNum type="arabicPeriod"/>
                        <a:tabLst>
                          <a:tab pos="446088" algn="l"/>
                        </a:tabLs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Penetapan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103188" algn="l">
                        <a:buAutoNum type="arabicPeriod"/>
                        <a:tabLst>
                          <a:tab pos="446088" algn="l"/>
                        </a:tabLs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Penyediaan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Pasokan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103188" algn="l">
                        <a:buAutoNum type="arabicPeriod"/>
                        <a:tabLst>
                          <a:tab pos="446088" algn="l"/>
                        </a:tabLs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Pelayanan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Distribusi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11764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608507"/>
              </p:ext>
            </p:extLst>
          </p:nvPr>
        </p:nvGraphicFramePr>
        <p:xfrm>
          <a:off x="6372200" y="1439947"/>
          <a:ext cx="2268252" cy="2859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252">
                  <a:extLst>
                    <a:ext uri="{9D8B030D-6E8A-4147-A177-3AD203B41FA5}">
                      <a16:colId xmlns:a16="http://schemas.microsoft.com/office/drawing/2014/main" val="3358160258"/>
                    </a:ext>
                  </a:extLst>
                </a:gridCol>
              </a:tblGrid>
              <a:tr h="987787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69705"/>
                  </a:ext>
                </a:extLst>
              </a:tr>
              <a:tr h="619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MENGKOMUNIKASIKAN </a:t>
                      </a:r>
                      <a:endParaRPr lang="id-ID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NILAI :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82994"/>
                  </a:ext>
                </a:extLst>
              </a:tr>
              <a:tr h="1232128">
                <a:tc>
                  <a:txBody>
                    <a:bodyPr/>
                    <a:lstStyle/>
                    <a:p>
                      <a:pPr marL="342900" indent="-160338">
                        <a:buAutoNum type="arabicPeriod"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Tenaga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160338">
                        <a:buAutoNum type="arabicPeriod"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Penjualan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160338">
                        <a:buAutoNum type="arabicPeriod"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Periklanan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11764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3548" y="4671015"/>
            <a:ext cx="81369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1" name="Rounded Rectangle 7"/>
          <p:cNvSpPr/>
          <p:nvPr/>
        </p:nvSpPr>
        <p:spPr>
          <a:xfrm>
            <a:off x="1403648" y="1784496"/>
            <a:ext cx="366353" cy="3161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4788024" y="1817281"/>
            <a:ext cx="381287" cy="25058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6"/>
          <p:cNvSpPr/>
          <p:nvPr/>
        </p:nvSpPr>
        <p:spPr>
          <a:xfrm rot="2700000">
            <a:off x="7445794" y="1708777"/>
            <a:ext cx="260814" cy="46759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8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632" y="555526"/>
            <a:ext cx="9144000" cy="576064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Hal-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hal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 yang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perlu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diperhatikan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id-ID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untuk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mencapai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keberhasilan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dalam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 proses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bisnis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diantaranya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 :</a:t>
            </a:r>
          </a:p>
          <a:p>
            <a:endParaRPr lang="en-US" altLang="ko-KR" sz="1800" dirty="0"/>
          </a:p>
        </p:txBody>
      </p:sp>
      <p:sp>
        <p:nvSpPr>
          <p:cNvPr id="6" name="Oval 5"/>
          <p:cNvSpPr/>
          <p:nvPr/>
        </p:nvSpPr>
        <p:spPr>
          <a:xfrm>
            <a:off x="488828" y="1419622"/>
            <a:ext cx="504579" cy="50457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직사각형 1"/>
          <p:cNvSpPr/>
          <p:nvPr/>
        </p:nvSpPr>
        <p:spPr>
          <a:xfrm>
            <a:off x="482923" y="1455911"/>
            <a:ext cx="516388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8828" y="2013819"/>
            <a:ext cx="504579" cy="50457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직사각형 1"/>
          <p:cNvSpPr/>
          <p:nvPr/>
        </p:nvSpPr>
        <p:spPr>
          <a:xfrm>
            <a:off x="482923" y="2050108"/>
            <a:ext cx="516388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8828" y="2608016"/>
            <a:ext cx="504579" cy="50457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직사각형 1"/>
          <p:cNvSpPr/>
          <p:nvPr/>
        </p:nvSpPr>
        <p:spPr>
          <a:xfrm>
            <a:off x="482923" y="2644305"/>
            <a:ext cx="516388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8828" y="3202213"/>
            <a:ext cx="504579" cy="50457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직사각형 1"/>
          <p:cNvSpPr/>
          <p:nvPr/>
        </p:nvSpPr>
        <p:spPr>
          <a:xfrm>
            <a:off x="482923" y="3238502"/>
            <a:ext cx="516388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8828" y="3796410"/>
            <a:ext cx="504579" cy="50457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직사각형 1"/>
          <p:cNvSpPr/>
          <p:nvPr/>
        </p:nvSpPr>
        <p:spPr>
          <a:xfrm>
            <a:off x="482923" y="3832699"/>
            <a:ext cx="516388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1533411"/>
            <a:ext cx="28803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Market-Sensing Process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3608" y="2127608"/>
            <a:ext cx="288032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New Offering Realization Process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3608" y="2721805"/>
            <a:ext cx="28803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Customer Acquisition Process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3608" y="3223669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Customer Relationship Management Process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3608" y="3910200"/>
            <a:ext cx="28803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Fulfilment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Management Process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2" b="23062"/>
          <a:stretch>
            <a:fillRect/>
          </a:stretch>
        </p:blipFill>
        <p:spPr>
          <a:xfrm>
            <a:off x="4279406" y="1956763"/>
            <a:ext cx="3624668" cy="2343179"/>
          </a:xfrm>
        </p:spPr>
      </p:pic>
    </p:spTree>
    <p:extLst>
      <p:ext uri="{BB962C8B-B14F-4D97-AF65-F5344CB8AC3E}">
        <p14:creationId xmlns:p14="http://schemas.microsoft.com/office/powerpoint/2010/main" val="85884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56992" y="2269864"/>
            <a:ext cx="4103440" cy="661926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Proses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penyerahan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nilai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mencaku</a:t>
            </a:r>
            <a:r>
              <a:rPr lang="id-ID" sz="1800" dirty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id-ID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id-ID" sz="1800" dirty="0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milihan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mengidentifikasikan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), </a:t>
            </a:r>
            <a:endParaRPr lang="id-ID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memberikan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menyerahkan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),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id-ID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mengkomunikasikan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nilai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Rangkaian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nilai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adalah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alat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mengidentifikasi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kegiatan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kunci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menciptakan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nilai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biaya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satu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bisnis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spesifik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RANTAI NILAI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UNTUK PEMASARAN TERKOORDINASI DAN TERPADU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32040" y="1181198"/>
            <a:ext cx="3600400" cy="297472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351453" y="1514157"/>
            <a:ext cx="3180987" cy="1756086"/>
            <a:chOff x="1754911" y="1582486"/>
            <a:chExt cx="2266454" cy="537834"/>
          </a:xfrm>
        </p:grpSpPr>
        <p:sp>
          <p:nvSpPr>
            <p:cNvPr id="16" name="TextBox 29"/>
            <p:cNvSpPr txBox="1"/>
            <p:nvPr/>
          </p:nvSpPr>
          <p:spPr>
            <a:xfrm>
              <a:off x="1754911" y="1752697"/>
              <a:ext cx="2266454" cy="3676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Infrastruktur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Perusahaan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2. MSDM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Pengembangan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Teknologi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Perolehan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30"/>
            <p:cNvSpPr txBox="1"/>
            <p:nvPr/>
          </p:nvSpPr>
          <p:spPr>
            <a:xfrm>
              <a:off x="1835696" y="1582486"/>
              <a:ext cx="2052228" cy="10368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AKTIVITAS PENDUKUNG :</a:t>
              </a:r>
            </a:p>
          </p:txBody>
        </p:sp>
      </p:grpSp>
      <p:sp>
        <p:nvSpPr>
          <p:cNvPr id="13" name="Rounded Rectangle 27"/>
          <p:cNvSpPr/>
          <p:nvPr/>
        </p:nvSpPr>
        <p:spPr>
          <a:xfrm>
            <a:off x="5075670" y="1569324"/>
            <a:ext cx="275782" cy="21183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611560" y="1167642"/>
            <a:ext cx="3600400" cy="298828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158750" y="1569324"/>
            <a:ext cx="2903015" cy="2442586"/>
            <a:chOff x="1819525" y="1785467"/>
            <a:chExt cx="2068399" cy="1953405"/>
          </a:xfrm>
        </p:grpSpPr>
        <p:sp>
          <p:nvSpPr>
            <p:cNvPr id="24" name="TextBox 21"/>
            <p:cNvSpPr txBox="1"/>
            <p:nvPr/>
          </p:nvSpPr>
          <p:spPr>
            <a:xfrm>
              <a:off x="1819525" y="2076879"/>
              <a:ext cx="2052228" cy="16619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Logistik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didalam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Operasi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Logistik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diluar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4. Marketing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Sales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5. Service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2"/>
            <p:cNvSpPr txBox="1"/>
            <p:nvPr/>
          </p:nvSpPr>
          <p:spPr>
            <a:xfrm>
              <a:off x="1835696" y="1785467"/>
              <a:ext cx="2052228" cy="27075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AKTIVITAS UTAMA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9"/>
          <p:cNvSpPr/>
          <p:nvPr/>
        </p:nvSpPr>
        <p:spPr>
          <a:xfrm>
            <a:off x="755190" y="1635646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87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PERAN PERENCANAAN STRATEGIS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97281" y="1464333"/>
            <a:ext cx="2469911" cy="3168410"/>
            <a:chOff x="3326226" y="1131591"/>
            <a:chExt cx="2736302" cy="3510138"/>
          </a:xfrm>
        </p:grpSpPr>
        <p:sp>
          <p:nvSpPr>
            <p:cNvPr id="24" name="Parallelogram 23"/>
            <p:cNvSpPr/>
            <p:nvPr/>
          </p:nvSpPr>
          <p:spPr>
            <a:xfrm rot="16200000" flipH="1">
              <a:off x="3391077" y="2834373"/>
              <a:ext cx="1742505" cy="1872208"/>
            </a:xfrm>
            <a:prstGeom prst="parallelogram">
              <a:avLst>
                <a:gd name="adj" fmla="val 607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Parallelogram 24"/>
            <p:cNvSpPr/>
            <p:nvPr/>
          </p:nvSpPr>
          <p:spPr>
            <a:xfrm rot="5400000" flipH="1" flipV="1">
              <a:off x="4010302" y="2391727"/>
              <a:ext cx="1368154" cy="1008115"/>
            </a:xfrm>
            <a:prstGeom prst="parallelogram">
              <a:avLst>
                <a:gd name="adj" fmla="val 6942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6" name="Parallelogram 25"/>
            <p:cNvSpPr/>
            <p:nvPr/>
          </p:nvSpPr>
          <p:spPr>
            <a:xfrm rot="16200000" flipH="1">
              <a:off x="4255171" y="1066740"/>
              <a:ext cx="1742505" cy="1872208"/>
            </a:xfrm>
            <a:prstGeom prst="parallelogram">
              <a:avLst>
                <a:gd name="adj" fmla="val 607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164673" y="3023037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803943" y="1415399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26830" y="3926043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59277" y="1275606"/>
            <a:ext cx="2146125" cy="811912"/>
            <a:chOff x="803640" y="3362835"/>
            <a:chExt cx="2059657" cy="811912"/>
          </a:xfrm>
        </p:grpSpPr>
        <p:sp>
          <p:nvSpPr>
            <p:cNvPr id="22" name="TextBox 11"/>
            <p:cNvSpPr txBox="1"/>
            <p:nvPr/>
          </p:nvSpPr>
          <p:spPr>
            <a:xfrm>
              <a:off x="803640" y="3589972"/>
              <a:ext cx="2059657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Mengelola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bisnis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secara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portofolio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4"/>
          <p:cNvSpPr txBox="1"/>
          <p:nvPr/>
        </p:nvSpPr>
        <p:spPr>
          <a:xfrm>
            <a:off x="5947392" y="3095046"/>
            <a:ext cx="294508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Menilai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598" y="3723878"/>
            <a:ext cx="214612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Membangun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strategi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9F108DA-B945-4DDE-8DC0-2C033BC4A53A}"/>
              </a:ext>
            </a:extLst>
          </p:cNvPr>
          <p:cNvGrpSpPr/>
          <p:nvPr/>
        </p:nvGrpSpPr>
        <p:grpSpPr>
          <a:xfrm>
            <a:off x="347540" y="1687909"/>
            <a:ext cx="3504380" cy="1512594"/>
            <a:chOff x="347540" y="1687909"/>
            <a:chExt cx="3504380" cy="1512594"/>
          </a:xfrm>
        </p:grpSpPr>
        <p:sp>
          <p:nvSpPr>
            <p:cNvPr id="13" name="TextBox 19"/>
            <p:cNvSpPr txBox="1"/>
            <p:nvPr/>
          </p:nvSpPr>
          <p:spPr>
            <a:xfrm>
              <a:off x="467172" y="2123285"/>
              <a:ext cx="3287169" cy="10772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Disini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rencana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adalah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instrument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utama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mengarahkan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mengoordinasikan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upaya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pemasaran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4" name="TextBox 20"/>
            <p:cNvSpPr txBox="1"/>
            <p:nvPr/>
          </p:nvSpPr>
          <p:spPr>
            <a:xfrm>
              <a:off x="347540" y="1687909"/>
              <a:ext cx="35043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RENCANA PEMASARAN : </a:t>
              </a:r>
            </a:p>
          </p:txBody>
        </p:sp>
      </p:grpSp>
      <p:sp>
        <p:nvSpPr>
          <p:cNvPr id="15" name="Rectangle 9"/>
          <p:cNvSpPr/>
          <p:nvPr/>
        </p:nvSpPr>
        <p:spPr>
          <a:xfrm>
            <a:off x="4579629" y="3042207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6" name="Donut 24"/>
          <p:cNvSpPr/>
          <p:nvPr/>
        </p:nvSpPr>
        <p:spPr>
          <a:xfrm>
            <a:off x="5296828" y="1745951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3405556" y="4026316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915566"/>
            <a:ext cx="9144000" cy="288032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memastikan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serta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melakukan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kegiatan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pemasaran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benar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maka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pemasar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harus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id-ID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memprioritaskan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perencanaan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strategis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didalam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bidang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: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622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9929"/>
            <a:ext cx="9144000" cy="709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535444" y="915566"/>
            <a:ext cx="1972660" cy="3407324"/>
            <a:chOff x="2627784" y="1825002"/>
            <a:chExt cx="1198166" cy="206956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1" name="Rounded Rectangle 1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Picture Placeholder 2"/>
          <p:cNvSpPr>
            <a:spLocks noGrp="1"/>
          </p:cNvSpPr>
          <p:nvPr/>
        </p:nvSpPr>
        <p:spPr>
          <a:xfrm>
            <a:off x="3653463" y="1199209"/>
            <a:ext cx="1736623" cy="27382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53463" y="1909928"/>
            <a:ext cx="1736623" cy="709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3702695" y="1405873"/>
            <a:ext cx="433093" cy="43309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3702695" y="2029942"/>
            <a:ext cx="433093" cy="43309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3702695" y="2654011"/>
            <a:ext cx="433093" cy="43309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3702695" y="3278081"/>
            <a:ext cx="433093" cy="43309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3818226" y="3412215"/>
            <a:ext cx="212535" cy="16325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9" name="Rounded Rectangle 7"/>
          <p:cNvSpPr/>
          <p:nvPr/>
        </p:nvSpPr>
        <p:spPr>
          <a:xfrm>
            <a:off x="3823767" y="1520374"/>
            <a:ext cx="216082" cy="1864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0" name="Rectangle 16"/>
          <p:cNvSpPr/>
          <p:nvPr/>
        </p:nvSpPr>
        <p:spPr>
          <a:xfrm>
            <a:off x="3812048" y="2182076"/>
            <a:ext cx="224890" cy="14780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1" name="Rectangle 16"/>
          <p:cNvSpPr/>
          <p:nvPr/>
        </p:nvSpPr>
        <p:spPr>
          <a:xfrm rot="2700000">
            <a:off x="3847577" y="2736807"/>
            <a:ext cx="153833" cy="27579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467543" y="2002967"/>
            <a:ext cx="259228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RENCANA PEMASARAN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STRATEGIS 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56175" y="2002967"/>
            <a:ext cx="259228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RENCANA PEMASARAN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STRATEGIS 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5536" y="2905006"/>
            <a:ext cx="295232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Menjabarkan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target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proposisi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peluang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terbaik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68144" y="2843451"/>
            <a:ext cx="302433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taktik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pemasaran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fitur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promosi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merchendaise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penetapan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saluran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pemjualan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Oval 7"/>
          <p:cNvSpPr/>
          <p:nvPr/>
        </p:nvSpPr>
        <p:spPr>
          <a:xfrm>
            <a:off x="1495787" y="1099427"/>
            <a:ext cx="535801" cy="5358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Oval 21"/>
          <p:cNvSpPr>
            <a:spLocks noChangeAspect="1"/>
          </p:cNvSpPr>
          <p:nvPr/>
        </p:nvSpPr>
        <p:spPr>
          <a:xfrm>
            <a:off x="7155272" y="989703"/>
            <a:ext cx="594095" cy="59905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72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sz="2800" b="1" dirty="0">
                <a:latin typeface="Arial" panose="020B0604020202020204" pitchFamily="34" charset="0"/>
              </a:rPr>
              <a:t>K</a:t>
            </a:r>
            <a:r>
              <a:rPr lang="en-US" sz="2800" b="1" dirty="0">
                <a:latin typeface="Arial" panose="020B0604020202020204" pitchFamily="34" charset="0"/>
              </a:rPr>
              <a:t>ARAKTERISTIK PROSES BISNIS INTI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14800" y="987574"/>
            <a:ext cx="914400" cy="914400"/>
            <a:chOff x="4114800" y="1294238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4114800" y="12942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175956" y="1355394"/>
              <a:ext cx="792088" cy="7920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8" name="Straight Connector 7"/>
          <p:cNvCxnSpPr>
            <a:stCxn id="4" idx="4"/>
          </p:cNvCxnSpPr>
          <p:nvPr/>
        </p:nvCxnSpPr>
        <p:spPr>
          <a:xfrm>
            <a:off x="4572000" y="1901974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59632" y="2265086"/>
            <a:ext cx="6624736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59632" y="2265086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15816" y="2265086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2265086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28184" y="2265086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92723" y="2265086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46297" y="2628198"/>
            <a:ext cx="621100" cy="62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2605266" y="2628198"/>
            <a:ext cx="621100" cy="62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4264235" y="2628198"/>
            <a:ext cx="621100" cy="621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5923204" y="2628198"/>
            <a:ext cx="621100" cy="62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7582173" y="2628198"/>
            <a:ext cx="621100" cy="621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Oval 21"/>
          <p:cNvSpPr>
            <a:spLocks noChangeAspect="1"/>
          </p:cNvSpPr>
          <p:nvPr/>
        </p:nvSpPr>
        <p:spPr>
          <a:xfrm>
            <a:off x="4356163" y="1227135"/>
            <a:ext cx="431671" cy="4352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82519" y="3237484"/>
            <a:ext cx="1554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8703" y="3272666"/>
            <a:ext cx="1554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Realisasi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Tawaran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4887" y="3345205"/>
            <a:ext cx="155422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Pengakuisisian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38055" y="3345861"/>
            <a:ext cx="155422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Costumer </a:t>
            </a:r>
            <a:endParaRPr lang="id-ID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Relationship </a:t>
            </a:r>
            <a:endParaRPr lang="id-ID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92280" y="3309541"/>
            <a:ext cx="155422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managemen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Keseluruhan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88" y="2787774"/>
            <a:ext cx="318331" cy="318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572" y="2777604"/>
            <a:ext cx="306301" cy="3063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33" y="2797942"/>
            <a:ext cx="285963" cy="2859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16" y="2810739"/>
            <a:ext cx="285963" cy="2859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7774"/>
            <a:ext cx="298759" cy="2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8439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5465</TotalTime>
  <Words>631</Words>
  <Application>Microsoft Office PowerPoint</Application>
  <PresentationFormat>On-screen Show (16:9)</PresentationFormat>
  <Paragraphs>181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Malgun Gothic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Acer</cp:lastModifiedBy>
  <cp:revision>111</cp:revision>
  <dcterms:created xsi:type="dcterms:W3CDTF">2016-12-05T23:26:54Z</dcterms:created>
  <dcterms:modified xsi:type="dcterms:W3CDTF">2023-10-08T09:50:58Z</dcterms:modified>
</cp:coreProperties>
</file>