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3"/>
    <p:sldId id="257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9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4.wmf"/><Relationship Id="rId10" Type="http://schemas.openxmlformats.org/officeDocument/2006/relationships/vmlDrawing" Target="../drawings/vmlDrawing11.vml"/><Relationship Id="rId1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11" name="Content Placeholder 10"/>
          <p:cNvSpPr/>
          <p:nvPr>
            <p:ph idx="1"/>
          </p:nvPr>
        </p:nvSpPr>
        <p:spPr/>
        <p:txBody>
          <a:bodyPr/>
          <a:p>
            <a:endParaRPr lang="en-US"/>
          </a:p>
        </p:txBody>
      </p:sp>
      <p:graphicFrame>
        <p:nvGraphicFramePr>
          <p:cNvPr id="14339" name="Object 3"/>
          <p:cNvGraphicFramePr/>
          <p:nvPr/>
        </p:nvGraphicFramePr>
        <p:xfrm>
          <a:off x="535305" y="1066800"/>
          <a:ext cx="7890510" cy="1847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" r:id="rId1" imgW="2880360" imgH="502920" progId="Paint.Picture">
                  <p:embed/>
                </p:oleObj>
              </mc:Choice>
              <mc:Fallback>
                <p:oleObj name="" r:id="rId1" imgW="2880360" imgH="50292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05" y="1066800"/>
                        <a:ext cx="7890510" cy="1847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/>
          <p:nvPr/>
        </p:nvGraphicFramePr>
        <p:xfrm>
          <a:off x="1249045" y="3527425"/>
          <a:ext cx="8033385" cy="2456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" r:id="rId3" imgW="2872740" imgH="632460" progId="Paint.Picture">
                  <p:embed/>
                </p:oleObj>
              </mc:Choice>
              <mc:Fallback>
                <p:oleObj name="" r:id="rId3" imgW="2872740" imgH="632460" progId="Paint.Pictur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045" y="3527425"/>
                        <a:ext cx="8033385" cy="24568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Alur control try/catch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7411" name="Object 3"/>
          <p:cNvGraphicFramePr/>
          <p:nvPr>
            <p:ph idx="1"/>
          </p:nvPr>
        </p:nvGraphicFramePr>
        <p:xfrm>
          <a:off x="442595" y="1752600"/>
          <a:ext cx="10739120" cy="460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" r:id="rId1" imgW="5105400" imgH="2095500" progId="Paint.Picture">
                  <p:embed/>
                </p:oleObj>
              </mc:Choice>
              <mc:Fallback>
                <p:oleObj name="" r:id="rId1" imgW="5105400" imgH="209550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" y="1752600"/>
                        <a:ext cx="10739120" cy="460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Finally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en-US"/>
              <a:t>Finally adalah bagian program yang kita inginkan tetap dijalankan tidak peduli ada error atau tidak.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8436" name="Object 4"/>
          <p:cNvGraphicFramePr/>
          <p:nvPr>
            <p:ph sz="half" idx="2"/>
          </p:nvPr>
        </p:nvGraphicFramePr>
        <p:xfrm>
          <a:off x="6510655" y="1691005"/>
          <a:ext cx="5266690" cy="4485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" r:id="rId1" imgW="1936115" imgH="1273175" progId="Paint.Picture">
                  <p:embed/>
                </p:oleObj>
              </mc:Choice>
              <mc:Fallback>
                <p:oleObj name="" r:id="rId1" imgW="1936115" imgH="1273175" progId="Paint.Pictur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655" y="1691005"/>
                        <a:ext cx="5266690" cy="44856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770870" cy="4351655"/>
          </a:xfrm>
        </p:spPr>
        <p:txBody>
          <a:bodyPr/>
          <a:p>
            <a:r>
              <a:rPr lang="en-US"/>
              <a:t>ketika kita tidak ingin menghandle sebuah exception, kita bisa mendeklrasikan diawal. </a:t>
            </a:r>
            <a:endParaRPr lang="en-US"/>
          </a:p>
          <a:p>
            <a:r>
              <a:rPr lang="en-US"/>
              <a:t>deklarasi ini menyatakan bahwa method yang dipanggil adalah beresiko terjadi exception.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26630" name="Object 6"/>
          <p:cNvGraphicFramePr/>
          <p:nvPr>
            <p:ph sz="half" idx="2"/>
          </p:nvPr>
        </p:nvGraphicFramePr>
        <p:xfrm>
          <a:off x="1245235" y="3743325"/>
          <a:ext cx="8482330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" r:id="rId1" imgW="5311140" imgH="1379220" progId="Paint.Picture">
                  <p:embed/>
                </p:oleObj>
              </mc:Choice>
              <mc:Fallback>
                <p:oleObj name="" r:id="rId1" imgW="5311140" imgH="1379220" progId="Paint.Picture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5235" y="3743325"/>
                        <a:ext cx="8482330" cy="261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Cara penulisan Exception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29699" name="Object 3"/>
          <p:cNvGraphicFramePr/>
          <p:nvPr/>
        </p:nvGraphicFramePr>
        <p:xfrm>
          <a:off x="451485" y="1550670"/>
          <a:ext cx="4662805" cy="2226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" r:id="rId1" imgW="2461260" imgH="1043940" progId="Paint.Picture">
                  <p:embed/>
                </p:oleObj>
              </mc:Choice>
              <mc:Fallback>
                <p:oleObj name="" r:id="rId1" imgW="2461260" imgH="104394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" y="1550670"/>
                        <a:ext cx="4662805" cy="22269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/>
          <p:nvPr/>
        </p:nvGraphicFramePr>
        <p:xfrm>
          <a:off x="252095" y="4010025"/>
          <a:ext cx="4862830" cy="211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" r:id="rId3" imgW="2598420" imgH="1104900" progId="Paint.Picture">
                  <p:embed/>
                </p:oleObj>
              </mc:Choice>
              <mc:Fallback>
                <p:oleObj name="" r:id="rId3" imgW="2598420" imgH="1104900" progId="Paint.Pictur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" y="4010025"/>
                        <a:ext cx="4862830" cy="2113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/>
          <p:nvPr/>
        </p:nvGraphicFramePr>
        <p:xfrm>
          <a:off x="5843270" y="1351280"/>
          <a:ext cx="459232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" r:id="rId5" imgW="2316480" imgH="1097280" progId="Paint.Picture">
                  <p:embed/>
                </p:oleObj>
              </mc:Choice>
              <mc:Fallback>
                <p:oleObj name="" r:id="rId5" imgW="2316480" imgH="1097280" progId="Paint.Picture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270" y="1351280"/>
                        <a:ext cx="459232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/>
          <p:nvPr/>
        </p:nvGraphicFramePr>
        <p:xfrm>
          <a:off x="5603875" y="4131945"/>
          <a:ext cx="5245735" cy="2224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" r:id="rId7" imgW="2438400" imgH="1089660" progId="Paint.Picture">
                  <p:embed/>
                </p:oleObj>
              </mc:Choice>
              <mc:Fallback>
                <p:oleObj name="" r:id="rId7" imgW="2438400" imgH="1089660" progId="Paint.Picture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131945"/>
                        <a:ext cx="5245735" cy="22244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Latihan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buat program yang membagi angka dengan 0</a:t>
            </a:r>
            <a:endParaRPr lang="en-US"/>
          </a:p>
          <a:p>
            <a:r>
              <a:rPr lang="en-US"/>
              <a:t>lakukan try catch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“Head First Java”, Kathy Sierra &amp; Bert Bates, O'Reilly, Chapter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Outline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50520" y="1691005"/>
            <a:ext cx="11003280" cy="39160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90810" cy="4351655"/>
          </a:xfrm>
        </p:spPr>
        <p:txBody>
          <a:bodyPr/>
          <a:p>
            <a:r>
              <a:rPr lang="en-US"/>
              <a:t>apa yang terjadi jika method yang kita panggil (mungkin method dari class yang tidak kita tulis sendiri) beresiko ?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4099" name="Object 3"/>
          <p:cNvGraphicFramePr/>
          <p:nvPr>
            <p:ph sz="half" idx="2"/>
          </p:nvPr>
        </p:nvGraphicFramePr>
        <p:xfrm>
          <a:off x="513080" y="3282950"/>
          <a:ext cx="8318500" cy="279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" r:id="rId1" imgW="4701540" imgH="1303020" progId="Paint.Picture">
                  <p:embed/>
                </p:oleObj>
              </mc:Choice>
              <mc:Fallback>
                <p:oleObj name="" r:id="rId1" imgW="4701540" imgH="130302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" y="3282950"/>
                        <a:ext cx="8318500" cy="279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Kita dapat menulis program yang dapat menangani kesalahan jika error terjadi.</a:t>
            </a:r>
            <a:endParaRPr lang="en-US"/>
          </a:p>
          <a:p>
            <a:r>
              <a:rPr lang="en-US"/>
              <a:t>Kita harus melakukan persiapan jika error terjadi.</a:t>
            </a:r>
            <a:endParaRPr lang="en-US"/>
          </a:p>
          <a:p>
            <a:r>
              <a:rPr lang="en-US"/>
              <a:t>menggunakan </a:t>
            </a:r>
            <a:r>
              <a:rPr lang="en-US" b="1"/>
              <a:t>exception</a:t>
            </a:r>
            <a:endParaRPr lang="en-US" b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idx="1"/>
          </p:nvPr>
        </p:nvGraphicFramePr>
        <p:xfrm>
          <a:off x="575945" y="664845"/>
          <a:ext cx="9462135" cy="5861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8610600" imgH="5334000" progId="Paint.Picture">
                  <p:embed/>
                </p:oleObj>
              </mc:Choice>
              <mc:Fallback>
                <p:oleObj name="" r:id="rId1" imgW="8610600" imgH="533400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5945" y="664845"/>
                        <a:ext cx="9462135" cy="5861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Exception adalalah object dari class exception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0243" name="Object 3"/>
          <p:cNvGraphicFramePr/>
          <p:nvPr/>
        </p:nvGraphicFramePr>
        <p:xfrm>
          <a:off x="420370" y="1825625"/>
          <a:ext cx="4831080" cy="465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" r:id="rId1" imgW="2537460" imgH="2484120" progId="Paint.Picture">
                  <p:embed/>
                </p:oleObj>
              </mc:Choice>
              <mc:Fallback>
                <p:oleObj name="" r:id="rId1" imgW="2537460" imgH="248412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" y="1825625"/>
                        <a:ext cx="4831080" cy="4653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4"/>
          <p:cNvGraphicFramePr/>
          <p:nvPr/>
        </p:nvGraphicFramePr>
        <p:xfrm>
          <a:off x="5570220" y="2474595"/>
          <a:ext cx="4673600" cy="2829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" r:id="rId3" imgW="2484120" imgH="1501140" progId="Paint.Picture">
                  <p:embed/>
                </p:oleObj>
              </mc:Choice>
              <mc:Fallback>
                <p:oleObj name="" r:id="rId3" imgW="2484120" imgH="1501140" progId="Paint.Pictur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0220" y="2474595"/>
                        <a:ext cx="4673600" cy="2829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Alur try catch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1267" name="Object 3"/>
          <p:cNvGraphicFramePr/>
          <p:nvPr>
            <p:ph idx="1"/>
          </p:nvPr>
        </p:nvGraphicFramePr>
        <p:xfrm>
          <a:off x="304800" y="1691005"/>
          <a:ext cx="5424805" cy="4214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" r:id="rId1" imgW="1852295" imgH="1227455" progId="Paint.Picture">
                  <p:embed/>
                </p:oleObj>
              </mc:Choice>
              <mc:Fallback>
                <p:oleObj name="" r:id="rId1" imgW="1852295" imgH="1227455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91005"/>
                        <a:ext cx="5424805" cy="42144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6518910" y="1436370"/>
            <a:ext cx="5084445" cy="41541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/>
              <a:t>1. method ketika dijalankan akan menangkap (catch) apa yang dilempar (throw) oleh method lain.</a:t>
            </a:r>
            <a:endParaRPr lang="en-US" sz="2400"/>
          </a:p>
          <a:p>
            <a:endParaRPr lang="en-US" sz="2400"/>
          </a:p>
          <a:p>
            <a:r>
              <a:rPr lang="en-US" sz="2400"/>
              <a:t>2. Exception akan selalu melempar balik pada method yang memanggilnya.</a:t>
            </a:r>
            <a:endParaRPr lang="en-US" sz="2400"/>
          </a:p>
          <a:p>
            <a:endParaRPr lang="en-US" sz="2400"/>
          </a:p>
          <a:p>
            <a:r>
              <a:rPr lang="en-US" sz="2400"/>
              <a:t>method yang melempar (throw) telah mendeklarasikan bahwa bisa saja method nya dia melakukan throw exception</a:t>
            </a: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2292" name="Object 4"/>
          <p:cNvGraphicFramePr/>
          <p:nvPr>
            <p:ph idx="1"/>
          </p:nvPr>
        </p:nvGraphicFramePr>
        <p:xfrm>
          <a:off x="362585" y="1495425"/>
          <a:ext cx="9939655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" r:id="rId1" imgW="5402580" imgH="1859280" progId="Paint.Picture">
                  <p:embed/>
                </p:oleObj>
              </mc:Choice>
              <mc:Fallback>
                <p:oleObj name="" r:id="rId1" imgW="5402580" imgH="1859280" progId="Paint.Picture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" y="1495425"/>
                        <a:ext cx="9939655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compiler akan melakukan check semuanya kecual RuntimeException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/>
              <a:t>kautsar@trunojoyo.ac.id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9B618960-8005-486C-9A75-10CB2AAC16F9}" type="slidenum">
              <a:rPr lang="en-US" smtClean="0"/>
            </a:fld>
            <a:endParaRPr lang="en-US"/>
          </a:p>
        </p:txBody>
      </p:sp>
      <p:graphicFrame>
        <p:nvGraphicFramePr>
          <p:cNvPr id="13315" name="Object 3"/>
          <p:cNvGraphicFramePr/>
          <p:nvPr>
            <p:ph idx="1"/>
          </p:nvPr>
        </p:nvGraphicFramePr>
        <p:xfrm>
          <a:off x="1057275" y="1691005"/>
          <a:ext cx="8071485" cy="5031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" r:id="rId1" imgW="5143500" imgH="3215640" progId="Paint.Picture">
                  <p:embed/>
                </p:oleObj>
              </mc:Choice>
              <mc:Fallback>
                <p:oleObj name="" r:id="rId1" imgW="5143500" imgH="3215640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1691005"/>
                        <a:ext cx="8071485" cy="5031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1521</Words>
  <Application>WPS Presentation</Application>
  <PresentationFormat>Widescreen</PresentationFormat>
  <Paragraphs>106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16</vt:i4>
      </vt:variant>
      <vt:variant>
        <vt:lpstr>幻灯片标题</vt:lpstr>
      </vt:variant>
      <vt:variant>
        <vt:i4>16</vt:i4>
      </vt:variant>
    </vt:vector>
  </HeadingPairs>
  <TitlesOfParts>
    <vt:vector size="41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Liberation Mono</vt:lpstr>
      <vt:lpstr>Office Theme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Paint.Picture</vt:lpstr>
      <vt:lpstr>Math, Static &amp; Format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Java</dc:title>
  <dc:creator>kautsar</dc:creator>
  <cp:lastModifiedBy>old</cp:lastModifiedBy>
  <cp:revision>455</cp:revision>
  <dcterms:created xsi:type="dcterms:W3CDTF">2018-09-03T02:20:00Z</dcterms:created>
  <dcterms:modified xsi:type="dcterms:W3CDTF">2018-10-11T17:42:08Z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1033-10.2.0.7456</vt:lpwstr>
  </property>
</Properties>
</file>