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7"/>
  </p:notesMasterIdLst>
  <p:sldIdLst>
    <p:sldId id="278" r:id="rId2"/>
    <p:sldId id="27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FE5E3A-B360-4005-B92B-2EB442DE978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d-ID"/>
        </a:p>
      </dgm:t>
    </dgm:pt>
    <dgm:pt modelId="{A1BE0ACE-928A-411B-9072-0714632A4A20}">
      <dgm:prSet phldrT="[Text]"/>
      <dgm:spPr/>
      <dgm:t>
        <a:bodyPr/>
        <a:lstStyle/>
        <a:p>
          <a:r>
            <a:rPr lang="id-ID" dirty="0"/>
            <a:t>Lokomotor </a:t>
          </a:r>
        </a:p>
      </dgm:t>
    </dgm:pt>
    <dgm:pt modelId="{3ABB1AB4-AAB4-4609-A6E5-12F4AF8ED1F7}" type="parTrans" cxnId="{9B8DDE3A-F2C4-4911-B8B7-F137E7E597CD}">
      <dgm:prSet/>
      <dgm:spPr/>
      <dgm:t>
        <a:bodyPr/>
        <a:lstStyle/>
        <a:p>
          <a:endParaRPr lang="id-ID"/>
        </a:p>
      </dgm:t>
    </dgm:pt>
    <dgm:pt modelId="{066A36B0-58E5-464F-A516-BBEFFD5DCC42}" type="sibTrans" cxnId="{9B8DDE3A-F2C4-4911-B8B7-F137E7E597CD}">
      <dgm:prSet/>
      <dgm:spPr/>
      <dgm:t>
        <a:bodyPr/>
        <a:lstStyle/>
        <a:p>
          <a:endParaRPr lang="id-ID"/>
        </a:p>
      </dgm:t>
    </dgm:pt>
    <dgm:pt modelId="{DEA1AEE2-6EBA-49B5-9191-8F89E01D8E62}">
      <dgm:prSet phldrT="[Text]"/>
      <dgm:spPr/>
      <dgm:t>
        <a:bodyPr/>
        <a:lstStyle/>
        <a:p>
          <a:r>
            <a:rPr lang="id-ID" dirty="0"/>
            <a:t>Nonlokomotor</a:t>
          </a:r>
        </a:p>
      </dgm:t>
    </dgm:pt>
    <dgm:pt modelId="{9CE5D857-9147-418B-99A9-584A211DA3C2}" type="parTrans" cxnId="{CAF4092E-8608-471F-AA3E-DC36FADF5DCF}">
      <dgm:prSet/>
      <dgm:spPr/>
      <dgm:t>
        <a:bodyPr/>
        <a:lstStyle/>
        <a:p>
          <a:endParaRPr lang="id-ID"/>
        </a:p>
      </dgm:t>
    </dgm:pt>
    <dgm:pt modelId="{111408A0-874C-42A8-8F4B-140EC07CFEC3}" type="sibTrans" cxnId="{CAF4092E-8608-471F-AA3E-DC36FADF5DCF}">
      <dgm:prSet/>
      <dgm:spPr/>
      <dgm:t>
        <a:bodyPr/>
        <a:lstStyle/>
        <a:p>
          <a:endParaRPr lang="id-ID"/>
        </a:p>
      </dgm:t>
    </dgm:pt>
    <dgm:pt modelId="{4BBFD31A-A51B-4AD9-A6D3-C46482D6F702}">
      <dgm:prSet/>
      <dgm:spPr/>
      <dgm:t>
        <a:bodyPr/>
        <a:lstStyle/>
        <a:p>
          <a:r>
            <a:rPr lang="id-ID" dirty="0"/>
            <a:t>yaitu gerak dasar yang dilakukan dari suatu tempat ke tempat lain</a:t>
          </a:r>
        </a:p>
      </dgm:t>
    </dgm:pt>
    <dgm:pt modelId="{A7C0C5BF-9914-4077-9BE3-B51C6D6B5EA3}" type="parTrans" cxnId="{184BCDFD-AD38-4136-BFD5-2DBCB9E4450F}">
      <dgm:prSet/>
      <dgm:spPr/>
      <dgm:t>
        <a:bodyPr/>
        <a:lstStyle/>
        <a:p>
          <a:endParaRPr lang="id-ID"/>
        </a:p>
      </dgm:t>
    </dgm:pt>
    <dgm:pt modelId="{5AC1C5EE-62A1-443F-8B3E-6F88891DA745}" type="sibTrans" cxnId="{184BCDFD-AD38-4136-BFD5-2DBCB9E4450F}">
      <dgm:prSet/>
      <dgm:spPr/>
      <dgm:t>
        <a:bodyPr/>
        <a:lstStyle/>
        <a:p>
          <a:endParaRPr lang="id-ID"/>
        </a:p>
      </dgm:t>
    </dgm:pt>
    <dgm:pt modelId="{4A6F40CB-9087-4003-B739-28EEB417C448}">
      <dgm:prSet/>
      <dgm:spPr/>
      <dgm:t>
        <a:bodyPr/>
        <a:lstStyle/>
        <a:p>
          <a:r>
            <a:rPr lang="id-ID" dirty="0"/>
            <a:t>yaitu gerak yang dilakukan di tempat seperti, membungkuk, membalik, meliuk</a:t>
          </a:r>
        </a:p>
      </dgm:t>
    </dgm:pt>
    <dgm:pt modelId="{69F6236F-5D32-4111-A618-07B4359EA1F4}" type="parTrans" cxnId="{ED613D53-572F-44C8-8218-0BC72C788612}">
      <dgm:prSet/>
      <dgm:spPr/>
      <dgm:t>
        <a:bodyPr/>
        <a:lstStyle/>
        <a:p>
          <a:endParaRPr lang="id-ID"/>
        </a:p>
      </dgm:t>
    </dgm:pt>
    <dgm:pt modelId="{956BD6EA-3260-4B1D-953F-0FAEE617FBE8}" type="sibTrans" cxnId="{ED613D53-572F-44C8-8218-0BC72C788612}">
      <dgm:prSet/>
      <dgm:spPr/>
      <dgm:t>
        <a:bodyPr/>
        <a:lstStyle/>
        <a:p>
          <a:endParaRPr lang="id-ID"/>
        </a:p>
      </dgm:t>
    </dgm:pt>
    <dgm:pt modelId="{C87F9929-426D-41B6-B418-CDCCF0F8A166}" type="pres">
      <dgm:prSet presAssocID="{67FE5E3A-B360-4005-B92B-2EB442DE9786}" presName="Name0" presStyleCnt="0">
        <dgm:presLayoutVars>
          <dgm:dir/>
          <dgm:animLvl val="lvl"/>
          <dgm:resizeHandles val="exact"/>
        </dgm:presLayoutVars>
      </dgm:prSet>
      <dgm:spPr/>
    </dgm:pt>
    <dgm:pt modelId="{0945EC27-59F3-4BAB-A267-7B4F60AF824A}" type="pres">
      <dgm:prSet presAssocID="{A1BE0ACE-928A-411B-9072-0714632A4A20}" presName="composite" presStyleCnt="0"/>
      <dgm:spPr/>
    </dgm:pt>
    <dgm:pt modelId="{6EF617B9-747B-4E39-BD7F-DD57692B7EE2}" type="pres">
      <dgm:prSet presAssocID="{A1BE0ACE-928A-411B-9072-0714632A4A20}" presName="parTx" presStyleLbl="alignNode1" presStyleIdx="0" presStyleCnt="2">
        <dgm:presLayoutVars>
          <dgm:chMax val="0"/>
          <dgm:chPref val="0"/>
          <dgm:bulletEnabled val="1"/>
        </dgm:presLayoutVars>
      </dgm:prSet>
      <dgm:spPr/>
    </dgm:pt>
    <dgm:pt modelId="{65178308-D967-46BB-A6ED-BD63FE6A2C06}" type="pres">
      <dgm:prSet presAssocID="{A1BE0ACE-928A-411B-9072-0714632A4A20}" presName="desTx" presStyleLbl="alignAccFollowNode1" presStyleIdx="0" presStyleCnt="2">
        <dgm:presLayoutVars>
          <dgm:bulletEnabled val="1"/>
        </dgm:presLayoutVars>
      </dgm:prSet>
      <dgm:spPr/>
    </dgm:pt>
    <dgm:pt modelId="{FB9A9C69-7BD7-433A-9860-DE987A89B345}" type="pres">
      <dgm:prSet presAssocID="{066A36B0-58E5-464F-A516-BBEFFD5DCC42}" presName="space" presStyleCnt="0"/>
      <dgm:spPr/>
    </dgm:pt>
    <dgm:pt modelId="{C30F2237-B29D-4B86-A4FB-21F05ACC2E25}" type="pres">
      <dgm:prSet presAssocID="{DEA1AEE2-6EBA-49B5-9191-8F89E01D8E62}" presName="composite" presStyleCnt="0"/>
      <dgm:spPr/>
    </dgm:pt>
    <dgm:pt modelId="{4D355977-9B14-4255-B484-A5E0C4E6D5E3}" type="pres">
      <dgm:prSet presAssocID="{DEA1AEE2-6EBA-49B5-9191-8F89E01D8E62}" presName="parTx" presStyleLbl="alignNode1" presStyleIdx="1" presStyleCnt="2">
        <dgm:presLayoutVars>
          <dgm:chMax val="0"/>
          <dgm:chPref val="0"/>
          <dgm:bulletEnabled val="1"/>
        </dgm:presLayoutVars>
      </dgm:prSet>
      <dgm:spPr/>
    </dgm:pt>
    <dgm:pt modelId="{27558B0B-7468-4644-AE0F-DF6B2CB88657}" type="pres">
      <dgm:prSet presAssocID="{DEA1AEE2-6EBA-49B5-9191-8F89E01D8E62}" presName="desTx" presStyleLbl="alignAccFollowNode1" presStyleIdx="1" presStyleCnt="2">
        <dgm:presLayoutVars>
          <dgm:bulletEnabled val="1"/>
        </dgm:presLayoutVars>
      </dgm:prSet>
      <dgm:spPr/>
    </dgm:pt>
  </dgm:ptLst>
  <dgm:cxnLst>
    <dgm:cxn modelId="{1955680B-8C61-4AF8-AF84-45AA8D443B12}" type="presOf" srcId="{A1BE0ACE-928A-411B-9072-0714632A4A20}" destId="{6EF617B9-747B-4E39-BD7F-DD57692B7EE2}" srcOrd="0" destOrd="0" presId="urn:microsoft.com/office/officeart/2005/8/layout/hList1"/>
    <dgm:cxn modelId="{CAF4092E-8608-471F-AA3E-DC36FADF5DCF}" srcId="{67FE5E3A-B360-4005-B92B-2EB442DE9786}" destId="{DEA1AEE2-6EBA-49B5-9191-8F89E01D8E62}" srcOrd="1" destOrd="0" parTransId="{9CE5D857-9147-418B-99A9-584A211DA3C2}" sibTransId="{111408A0-874C-42A8-8F4B-140EC07CFEC3}"/>
    <dgm:cxn modelId="{9B8DDE3A-F2C4-4911-B8B7-F137E7E597CD}" srcId="{67FE5E3A-B360-4005-B92B-2EB442DE9786}" destId="{A1BE0ACE-928A-411B-9072-0714632A4A20}" srcOrd="0" destOrd="0" parTransId="{3ABB1AB4-AAB4-4609-A6E5-12F4AF8ED1F7}" sibTransId="{066A36B0-58E5-464F-A516-BBEFFD5DCC42}"/>
    <dgm:cxn modelId="{ED613D53-572F-44C8-8218-0BC72C788612}" srcId="{DEA1AEE2-6EBA-49B5-9191-8F89E01D8E62}" destId="{4A6F40CB-9087-4003-B739-28EEB417C448}" srcOrd="0" destOrd="0" parTransId="{69F6236F-5D32-4111-A618-07B4359EA1F4}" sibTransId="{956BD6EA-3260-4B1D-953F-0FAEE617FBE8}"/>
    <dgm:cxn modelId="{35DAE55A-1BE8-437C-8A18-02BD319CBC49}" type="presOf" srcId="{DEA1AEE2-6EBA-49B5-9191-8F89E01D8E62}" destId="{4D355977-9B14-4255-B484-A5E0C4E6D5E3}" srcOrd="0" destOrd="0" presId="urn:microsoft.com/office/officeart/2005/8/layout/hList1"/>
    <dgm:cxn modelId="{7C4FD49A-7522-4526-A6FD-799E5A070457}" type="presOf" srcId="{67FE5E3A-B360-4005-B92B-2EB442DE9786}" destId="{C87F9929-426D-41B6-B418-CDCCF0F8A166}" srcOrd="0" destOrd="0" presId="urn:microsoft.com/office/officeart/2005/8/layout/hList1"/>
    <dgm:cxn modelId="{2B1525B1-8DBC-4EDE-B443-BE61926978A2}" type="presOf" srcId="{4BBFD31A-A51B-4AD9-A6D3-C46482D6F702}" destId="{65178308-D967-46BB-A6ED-BD63FE6A2C06}" srcOrd="0" destOrd="0" presId="urn:microsoft.com/office/officeart/2005/8/layout/hList1"/>
    <dgm:cxn modelId="{9EC2D4DA-BD64-4317-9BB3-9AF849CDC6D4}" type="presOf" srcId="{4A6F40CB-9087-4003-B739-28EEB417C448}" destId="{27558B0B-7468-4644-AE0F-DF6B2CB88657}" srcOrd="0" destOrd="0" presId="urn:microsoft.com/office/officeart/2005/8/layout/hList1"/>
    <dgm:cxn modelId="{184BCDFD-AD38-4136-BFD5-2DBCB9E4450F}" srcId="{A1BE0ACE-928A-411B-9072-0714632A4A20}" destId="{4BBFD31A-A51B-4AD9-A6D3-C46482D6F702}" srcOrd="0" destOrd="0" parTransId="{A7C0C5BF-9914-4077-9BE3-B51C6D6B5EA3}" sibTransId="{5AC1C5EE-62A1-443F-8B3E-6F88891DA745}"/>
    <dgm:cxn modelId="{B64AEE9C-9E7E-4675-AE94-6C37C4AA0649}" type="presParOf" srcId="{C87F9929-426D-41B6-B418-CDCCF0F8A166}" destId="{0945EC27-59F3-4BAB-A267-7B4F60AF824A}" srcOrd="0" destOrd="0" presId="urn:microsoft.com/office/officeart/2005/8/layout/hList1"/>
    <dgm:cxn modelId="{9DA3ECF5-5FC9-478E-9090-1D6EEADB53BA}" type="presParOf" srcId="{0945EC27-59F3-4BAB-A267-7B4F60AF824A}" destId="{6EF617B9-747B-4E39-BD7F-DD57692B7EE2}" srcOrd="0" destOrd="0" presId="urn:microsoft.com/office/officeart/2005/8/layout/hList1"/>
    <dgm:cxn modelId="{1F6F30B7-DAEB-49D5-BAC6-F26D3ECAFC73}" type="presParOf" srcId="{0945EC27-59F3-4BAB-A267-7B4F60AF824A}" destId="{65178308-D967-46BB-A6ED-BD63FE6A2C06}" srcOrd="1" destOrd="0" presId="urn:microsoft.com/office/officeart/2005/8/layout/hList1"/>
    <dgm:cxn modelId="{A084230D-D90B-4750-B0BA-09534A0EDB14}" type="presParOf" srcId="{C87F9929-426D-41B6-B418-CDCCF0F8A166}" destId="{FB9A9C69-7BD7-433A-9860-DE987A89B345}" srcOrd="1" destOrd="0" presId="urn:microsoft.com/office/officeart/2005/8/layout/hList1"/>
    <dgm:cxn modelId="{A7AFE089-CC09-4A0F-96BB-E1EA77B028FB}" type="presParOf" srcId="{C87F9929-426D-41B6-B418-CDCCF0F8A166}" destId="{C30F2237-B29D-4B86-A4FB-21F05ACC2E25}" srcOrd="2" destOrd="0" presId="urn:microsoft.com/office/officeart/2005/8/layout/hList1"/>
    <dgm:cxn modelId="{FF93846D-6917-45E4-9615-233B579E4E08}" type="presParOf" srcId="{C30F2237-B29D-4B86-A4FB-21F05ACC2E25}" destId="{4D355977-9B14-4255-B484-A5E0C4E6D5E3}" srcOrd="0" destOrd="0" presId="urn:microsoft.com/office/officeart/2005/8/layout/hList1"/>
    <dgm:cxn modelId="{F9F930FE-60AD-4385-9DE0-947282B8DA31}" type="presParOf" srcId="{C30F2237-B29D-4B86-A4FB-21F05ACC2E25}" destId="{27558B0B-7468-4644-AE0F-DF6B2CB8865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617B9-747B-4E39-BD7F-DD57692B7EE2}">
      <dsp:nvSpPr>
        <dsp:cNvPr id="0" name=""/>
        <dsp:cNvSpPr/>
      </dsp:nvSpPr>
      <dsp:spPr>
        <a:xfrm>
          <a:off x="29" y="23126"/>
          <a:ext cx="2848570" cy="864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id-ID" sz="3000" kern="1200" dirty="0"/>
            <a:t>Lokomotor </a:t>
          </a:r>
        </a:p>
      </dsp:txBody>
      <dsp:txXfrm>
        <a:off x="29" y="23126"/>
        <a:ext cx="2848570" cy="864000"/>
      </dsp:txXfrm>
    </dsp:sp>
    <dsp:sp modelId="{65178308-D967-46BB-A6ED-BD63FE6A2C06}">
      <dsp:nvSpPr>
        <dsp:cNvPr id="0" name=""/>
        <dsp:cNvSpPr/>
      </dsp:nvSpPr>
      <dsp:spPr>
        <a:xfrm>
          <a:off x="29" y="887126"/>
          <a:ext cx="2848570" cy="315374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id-ID" sz="3000" kern="1200" dirty="0"/>
            <a:t>yaitu gerak dasar yang dilakukan dari suatu tempat ke tempat lain</a:t>
          </a:r>
        </a:p>
      </dsp:txBody>
      <dsp:txXfrm>
        <a:off x="29" y="887126"/>
        <a:ext cx="2848570" cy="3153747"/>
      </dsp:txXfrm>
    </dsp:sp>
    <dsp:sp modelId="{4D355977-9B14-4255-B484-A5E0C4E6D5E3}">
      <dsp:nvSpPr>
        <dsp:cNvPr id="0" name=""/>
        <dsp:cNvSpPr/>
      </dsp:nvSpPr>
      <dsp:spPr>
        <a:xfrm>
          <a:off x="3247399" y="23126"/>
          <a:ext cx="2848570" cy="864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id-ID" sz="3000" kern="1200" dirty="0"/>
            <a:t>Nonlokomotor</a:t>
          </a:r>
        </a:p>
      </dsp:txBody>
      <dsp:txXfrm>
        <a:off x="3247399" y="23126"/>
        <a:ext cx="2848570" cy="864000"/>
      </dsp:txXfrm>
    </dsp:sp>
    <dsp:sp modelId="{27558B0B-7468-4644-AE0F-DF6B2CB88657}">
      <dsp:nvSpPr>
        <dsp:cNvPr id="0" name=""/>
        <dsp:cNvSpPr/>
      </dsp:nvSpPr>
      <dsp:spPr>
        <a:xfrm>
          <a:off x="3247399" y="887126"/>
          <a:ext cx="2848570" cy="315374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id-ID" sz="3000" kern="1200" dirty="0"/>
            <a:t>yaitu gerak yang dilakukan di tempat seperti, membungkuk, membalik, meliuk</a:t>
          </a:r>
        </a:p>
      </dsp:txBody>
      <dsp:txXfrm>
        <a:off x="3247399" y="887126"/>
        <a:ext cx="2848570" cy="315374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B9F3E-7A5A-469B-A675-4DD4D30EE656}" type="datetimeFigureOut">
              <a:rPr lang="en-US" smtClean="0"/>
              <a:t>7/22/2024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75B4F-4013-441C-BA2B-C1EC838B01F1}" type="slidenum">
              <a:rPr lang="en-US" smtClean="0"/>
              <a:t>‹#›</a:t>
            </a:fld>
            <a:endParaRPr lang="en-US"/>
          </a:p>
        </p:txBody>
      </p:sp>
    </p:spTree>
    <p:extLst>
      <p:ext uri="{BB962C8B-B14F-4D97-AF65-F5344CB8AC3E}">
        <p14:creationId xmlns:p14="http://schemas.microsoft.com/office/powerpoint/2010/main" val="272529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BD7486D-17BC-4655-BE77-81D16B0CDCDC}" type="datetimeFigureOut">
              <a:rPr lang="en-US" smtClean="0"/>
              <a:t>7/22/2024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E5B823F-C555-4139-B197-803537225D5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123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7486D-17BC-4655-BE77-81D16B0CDCDC}"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B823F-C555-4139-B197-803537225D59}" type="slidenum">
              <a:rPr lang="en-US" smtClean="0"/>
              <a:t>‹#›</a:t>
            </a:fld>
            <a:endParaRPr lang="en-US"/>
          </a:p>
        </p:txBody>
      </p:sp>
    </p:spTree>
    <p:extLst>
      <p:ext uri="{BB962C8B-B14F-4D97-AF65-F5344CB8AC3E}">
        <p14:creationId xmlns:p14="http://schemas.microsoft.com/office/powerpoint/2010/main" val="288777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D7486D-17BC-4655-BE77-81D16B0CDCDC}"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B823F-C555-4139-B197-803537225D5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3883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D7486D-17BC-4655-BE77-81D16B0CDCDC}"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B823F-C555-4139-B197-803537225D5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3364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D7486D-17BC-4655-BE77-81D16B0CDCDC}"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B823F-C555-4139-B197-803537225D59}" type="slidenum">
              <a:rPr lang="en-US" smtClean="0"/>
              <a:t>‹#›</a:t>
            </a:fld>
            <a:endParaRPr lang="en-US"/>
          </a:p>
        </p:txBody>
      </p:sp>
    </p:spTree>
    <p:extLst>
      <p:ext uri="{BB962C8B-B14F-4D97-AF65-F5344CB8AC3E}">
        <p14:creationId xmlns:p14="http://schemas.microsoft.com/office/powerpoint/2010/main" val="1037648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D7486D-17BC-4655-BE77-81D16B0CDCDC}"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B823F-C555-4139-B197-803537225D5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3407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D7486D-17BC-4655-BE77-81D16B0CDCDC}"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B823F-C555-4139-B197-803537225D5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1470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D7486D-17BC-4655-BE77-81D16B0CDCDC}"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B823F-C555-4139-B197-803537225D5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6836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D7486D-17BC-4655-BE77-81D16B0CDCDC}"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B823F-C555-4139-B197-803537225D5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9882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D7486D-17BC-4655-BE77-81D16B0CDCDC}"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B823F-C555-4139-B197-803537225D59}" type="slidenum">
              <a:rPr lang="en-US" smtClean="0"/>
              <a:t>‹#›</a:t>
            </a:fld>
            <a:endParaRPr lang="en-US"/>
          </a:p>
        </p:txBody>
      </p:sp>
    </p:spTree>
    <p:extLst>
      <p:ext uri="{BB962C8B-B14F-4D97-AF65-F5344CB8AC3E}">
        <p14:creationId xmlns:p14="http://schemas.microsoft.com/office/powerpoint/2010/main" val="135415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D7486D-17BC-4655-BE77-81D16B0CDCDC}"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B823F-C555-4139-B197-803537225D5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246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D7486D-17BC-4655-BE77-81D16B0CDCDC}"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B823F-C555-4139-B197-803537225D59}" type="slidenum">
              <a:rPr lang="en-US" smtClean="0"/>
              <a:t>‹#›</a:t>
            </a:fld>
            <a:endParaRPr lang="en-US"/>
          </a:p>
        </p:txBody>
      </p:sp>
    </p:spTree>
    <p:extLst>
      <p:ext uri="{BB962C8B-B14F-4D97-AF65-F5344CB8AC3E}">
        <p14:creationId xmlns:p14="http://schemas.microsoft.com/office/powerpoint/2010/main" val="19390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D7486D-17BC-4655-BE77-81D16B0CDCDC}" type="datetimeFigureOut">
              <a:rPr lang="en-US" smtClean="0"/>
              <a:t>7/22/2024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B823F-C555-4139-B197-803537225D5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2934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D7486D-17BC-4655-BE77-81D16B0CDCDC}" type="datetimeFigureOut">
              <a:rPr lang="en-US" smtClean="0"/>
              <a:t>7/22/2024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B823F-C555-4139-B197-803537225D5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012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7486D-17BC-4655-BE77-81D16B0CDCDC}" type="datetimeFigureOut">
              <a:rPr lang="en-US" smtClean="0"/>
              <a:t>7/22/2024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5B823F-C555-4139-B197-803537225D59}" type="slidenum">
              <a:rPr lang="en-US" smtClean="0"/>
              <a:t>‹#›</a:t>
            </a:fld>
            <a:endParaRPr lang="en-US"/>
          </a:p>
        </p:txBody>
      </p:sp>
    </p:spTree>
    <p:extLst>
      <p:ext uri="{BB962C8B-B14F-4D97-AF65-F5344CB8AC3E}">
        <p14:creationId xmlns:p14="http://schemas.microsoft.com/office/powerpoint/2010/main" val="396244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7486D-17BC-4655-BE77-81D16B0CDCDC}"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B823F-C555-4139-B197-803537225D5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9035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7486D-17BC-4655-BE77-81D16B0CDCDC}"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B823F-C555-4139-B197-803537225D59}" type="slidenum">
              <a:rPr lang="en-US" smtClean="0"/>
              <a:t>‹#›</a:t>
            </a:fld>
            <a:endParaRPr lang="en-US"/>
          </a:p>
        </p:txBody>
      </p:sp>
    </p:spTree>
    <p:extLst>
      <p:ext uri="{BB962C8B-B14F-4D97-AF65-F5344CB8AC3E}">
        <p14:creationId xmlns:p14="http://schemas.microsoft.com/office/powerpoint/2010/main" val="1372201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D7486D-17BC-4655-BE77-81D16B0CDCDC}" type="datetimeFigureOut">
              <a:rPr lang="en-US" smtClean="0"/>
              <a:t>7/22/2024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E5B823F-C555-4139-B197-803537225D59}" type="slidenum">
              <a:rPr lang="en-US" smtClean="0"/>
              <a:t>‹#›</a:t>
            </a:fld>
            <a:endParaRPr lang="en-US"/>
          </a:p>
        </p:txBody>
      </p:sp>
    </p:spTree>
    <p:extLst>
      <p:ext uri="{BB962C8B-B14F-4D97-AF65-F5344CB8AC3E}">
        <p14:creationId xmlns:p14="http://schemas.microsoft.com/office/powerpoint/2010/main" val="147799754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Zl7ms6t1o30"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kxadz046P1g" TargetMode="Externa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D06F7-D069-4C61-B864-E650A5CD150C}"/>
              </a:ext>
            </a:extLst>
          </p:cNvPr>
          <p:cNvSpPr>
            <a:spLocks noGrp="1"/>
          </p:cNvSpPr>
          <p:nvPr>
            <p:ph type="ctrTitle"/>
          </p:nvPr>
        </p:nvSpPr>
        <p:spPr>
          <a:xfrm>
            <a:off x="2683933" y="2142064"/>
            <a:ext cx="6815669" cy="1515533"/>
          </a:xfrm>
        </p:spPr>
        <p:txBody>
          <a:bodyPr/>
          <a:lstStyle/>
          <a:p>
            <a:r>
              <a:rPr lang="en-US" sz="4400" dirty="0" err="1"/>
              <a:t>Pertemuan</a:t>
            </a:r>
            <a:r>
              <a:rPr lang="en-US" sz="4400" dirty="0"/>
              <a:t> 6</a:t>
            </a:r>
            <a:br>
              <a:rPr lang="en-US" sz="4400" dirty="0"/>
            </a:br>
            <a:r>
              <a:rPr lang="en-US" sz="4400" dirty="0" err="1"/>
              <a:t>Pengembangan</a:t>
            </a:r>
            <a:r>
              <a:rPr lang="en-US" sz="4400" dirty="0"/>
              <a:t> </a:t>
            </a:r>
            <a:r>
              <a:rPr lang="en-US" sz="4400" dirty="0" err="1"/>
              <a:t>Fisik</a:t>
            </a:r>
            <a:r>
              <a:rPr lang="en-US" sz="4400" dirty="0"/>
              <a:t> </a:t>
            </a:r>
            <a:r>
              <a:rPr lang="en-US" sz="4400" dirty="0" err="1"/>
              <a:t>Motorik</a:t>
            </a:r>
            <a:r>
              <a:rPr lang="en-US" sz="4400" dirty="0"/>
              <a:t> AUD</a:t>
            </a:r>
            <a:endParaRPr lang="en-ID" sz="4400" dirty="0"/>
          </a:p>
        </p:txBody>
      </p:sp>
      <p:sp>
        <p:nvSpPr>
          <p:cNvPr id="4" name="Subtitle 3">
            <a:extLst>
              <a:ext uri="{FF2B5EF4-FFF2-40B4-BE49-F238E27FC236}">
                <a16:creationId xmlns:a16="http://schemas.microsoft.com/office/drawing/2014/main" id="{9028EAD1-4834-4234-BA70-00392EADE93F}"/>
              </a:ext>
            </a:extLst>
          </p:cNvPr>
          <p:cNvSpPr>
            <a:spLocks noGrp="1"/>
          </p:cNvSpPr>
          <p:nvPr>
            <p:ph type="subTitle" idx="1"/>
          </p:nvPr>
        </p:nvSpPr>
        <p:spPr/>
        <p:txBody>
          <a:bodyPr/>
          <a:lstStyle/>
          <a:p>
            <a:r>
              <a:rPr lang="en-US" dirty="0"/>
              <a:t>Noor Baiti, </a:t>
            </a:r>
            <a:r>
              <a:rPr lang="en-US" dirty="0" err="1"/>
              <a:t>M.Pd</a:t>
            </a:r>
            <a:endParaRPr lang="en-ID" dirty="0"/>
          </a:p>
        </p:txBody>
      </p:sp>
      <p:pic>
        <p:nvPicPr>
          <p:cNvPr id="5" name="Picture 4">
            <a:extLst>
              <a:ext uri="{FF2B5EF4-FFF2-40B4-BE49-F238E27FC236}">
                <a16:creationId xmlns:a16="http://schemas.microsoft.com/office/drawing/2014/main" id="{2E8CBFEC-C008-482F-AFA0-434F6529833B}"/>
              </a:ext>
            </a:extLst>
          </p:cNvPr>
          <p:cNvPicPr>
            <a:picLocks noChangeAspect="1"/>
          </p:cNvPicPr>
          <p:nvPr/>
        </p:nvPicPr>
        <p:blipFill>
          <a:blip r:embed="rId2"/>
          <a:stretch>
            <a:fillRect/>
          </a:stretch>
        </p:blipFill>
        <p:spPr>
          <a:xfrm>
            <a:off x="333434" y="161364"/>
            <a:ext cx="769359" cy="778665"/>
          </a:xfrm>
          <a:prstGeom prst="rect">
            <a:avLst/>
          </a:prstGeom>
        </p:spPr>
      </p:pic>
      <p:pic>
        <p:nvPicPr>
          <p:cNvPr id="6" name="Picture 5">
            <a:extLst>
              <a:ext uri="{FF2B5EF4-FFF2-40B4-BE49-F238E27FC236}">
                <a16:creationId xmlns:a16="http://schemas.microsoft.com/office/drawing/2014/main" id="{3D1F34FD-C0C2-4381-9FD2-06252794B62A}"/>
              </a:ext>
            </a:extLst>
          </p:cNvPr>
          <p:cNvPicPr>
            <a:picLocks noChangeAspect="1"/>
          </p:cNvPicPr>
          <p:nvPr/>
        </p:nvPicPr>
        <p:blipFill>
          <a:blip r:embed="rId3"/>
          <a:stretch>
            <a:fillRect/>
          </a:stretch>
        </p:blipFill>
        <p:spPr>
          <a:xfrm>
            <a:off x="2527743" y="207888"/>
            <a:ext cx="769359" cy="825825"/>
          </a:xfrm>
          <a:prstGeom prst="rect">
            <a:avLst/>
          </a:prstGeom>
        </p:spPr>
      </p:pic>
      <p:pic>
        <p:nvPicPr>
          <p:cNvPr id="7" name="Picture 6">
            <a:extLst>
              <a:ext uri="{FF2B5EF4-FFF2-40B4-BE49-F238E27FC236}">
                <a16:creationId xmlns:a16="http://schemas.microsoft.com/office/drawing/2014/main" id="{85AFD05F-1C8D-4C63-B294-E017AF441962}"/>
              </a:ext>
            </a:extLst>
          </p:cNvPr>
          <p:cNvPicPr>
            <a:picLocks noChangeAspect="1"/>
          </p:cNvPicPr>
          <p:nvPr/>
        </p:nvPicPr>
        <p:blipFill>
          <a:blip r:embed="rId4"/>
          <a:stretch>
            <a:fillRect/>
          </a:stretch>
        </p:blipFill>
        <p:spPr>
          <a:xfrm>
            <a:off x="1166048" y="150042"/>
            <a:ext cx="1322588" cy="990222"/>
          </a:xfrm>
          <a:prstGeom prst="rect">
            <a:avLst/>
          </a:prstGeom>
        </p:spPr>
      </p:pic>
      <p:sp>
        <p:nvSpPr>
          <p:cNvPr id="8" name="TextBox 7">
            <a:extLst>
              <a:ext uri="{FF2B5EF4-FFF2-40B4-BE49-F238E27FC236}">
                <a16:creationId xmlns:a16="http://schemas.microsoft.com/office/drawing/2014/main" id="{6C996509-C0BD-46B6-A3F4-66F4B3035B57}"/>
              </a:ext>
            </a:extLst>
          </p:cNvPr>
          <p:cNvSpPr txBox="1"/>
          <p:nvPr/>
        </p:nvSpPr>
        <p:spPr>
          <a:xfrm>
            <a:off x="3336209" y="321987"/>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376736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9777" y="260649"/>
            <a:ext cx="7773293" cy="1470049"/>
          </a:xfrm>
        </p:spPr>
        <p:txBody>
          <a:bodyPr/>
          <a:lstStyle/>
          <a:p>
            <a:r>
              <a:rPr lang="id-ID" sz="3600" dirty="0"/>
              <a:t>Gerak Dasar Manipulatif</a:t>
            </a:r>
          </a:p>
        </p:txBody>
      </p:sp>
      <p:sp>
        <p:nvSpPr>
          <p:cNvPr id="3" name="Subtitle 2"/>
          <p:cNvSpPr>
            <a:spLocks noGrp="1"/>
          </p:cNvSpPr>
          <p:nvPr>
            <p:ph type="subTitle" idx="1"/>
          </p:nvPr>
        </p:nvSpPr>
        <p:spPr>
          <a:xfrm>
            <a:off x="2279576" y="2060849"/>
            <a:ext cx="7992888" cy="1752451"/>
          </a:xfrm>
        </p:spPr>
        <p:txBody>
          <a:bodyPr>
            <a:noAutofit/>
          </a:bodyPr>
          <a:lstStyle/>
          <a:p>
            <a:pPr marL="342900" indent="-342900" algn="just">
              <a:buFont typeface="Arial" pitchFamily="34" charset="0"/>
              <a:buChar char="•"/>
            </a:pPr>
            <a:r>
              <a:rPr lang="id-ID" sz="2400" dirty="0"/>
              <a:t>Keterampilan manipulatif meliputi penggunaan serta pengontrolan gerakan otot-otot kecil yang terbatas, terutama yang berada di tangan dan kaki. </a:t>
            </a:r>
          </a:p>
          <a:p>
            <a:pPr algn="just"/>
            <a:endParaRPr lang="id-ID" sz="2400" dirty="0"/>
          </a:p>
          <a:p>
            <a:pPr marL="342900" indent="-342900" algn="just">
              <a:buFont typeface="Arial" pitchFamily="34" charset="0"/>
              <a:buChar char="•"/>
            </a:pPr>
            <a:r>
              <a:rPr lang="id-ID" sz="2400" dirty="0"/>
              <a:t>Keterampilan gerakan manipulatif antara lain adalah meregang, memeras, menatik, menggenggam, memotong, meronce, membentuk, menggunting dan menulis.</a:t>
            </a:r>
          </a:p>
          <a:p>
            <a:pPr algn="just"/>
            <a:endParaRPr lang="id-ID" sz="2400" dirty="0"/>
          </a:p>
        </p:txBody>
      </p:sp>
      <p:pic>
        <p:nvPicPr>
          <p:cNvPr id="4" name="Picture 3">
            <a:extLst>
              <a:ext uri="{FF2B5EF4-FFF2-40B4-BE49-F238E27FC236}">
                <a16:creationId xmlns:a16="http://schemas.microsoft.com/office/drawing/2014/main" id="{ABE196CF-5271-4956-B7F6-4B73CE8C3DC0}"/>
              </a:ext>
            </a:extLst>
          </p:cNvPr>
          <p:cNvPicPr>
            <a:picLocks noChangeAspect="1"/>
          </p:cNvPicPr>
          <p:nvPr/>
        </p:nvPicPr>
        <p:blipFill>
          <a:blip r:embed="rId2"/>
          <a:stretch>
            <a:fillRect/>
          </a:stretch>
        </p:blipFill>
        <p:spPr>
          <a:xfrm>
            <a:off x="333434" y="201706"/>
            <a:ext cx="769359" cy="778665"/>
          </a:xfrm>
          <a:prstGeom prst="rect">
            <a:avLst/>
          </a:prstGeom>
        </p:spPr>
      </p:pic>
      <p:pic>
        <p:nvPicPr>
          <p:cNvPr id="5" name="Picture 4">
            <a:extLst>
              <a:ext uri="{FF2B5EF4-FFF2-40B4-BE49-F238E27FC236}">
                <a16:creationId xmlns:a16="http://schemas.microsoft.com/office/drawing/2014/main" id="{3A164022-644B-4872-822C-5619CEF3FED7}"/>
              </a:ext>
            </a:extLst>
          </p:cNvPr>
          <p:cNvPicPr>
            <a:picLocks noChangeAspect="1"/>
          </p:cNvPicPr>
          <p:nvPr/>
        </p:nvPicPr>
        <p:blipFill>
          <a:blip r:embed="rId3"/>
          <a:stretch>
            <a:fillRect/>
          </a:stretch>
        </p:blipFill>
        <p:spPr>
          <a:xfrm>
            <a:off x="2527743" y="207888"/>
            <a:ext cx="769359" cy="825825"/>
          </a:xfrm>
          <a:prstGeom prst="rect">
            <a:avLst/>
          </a:prstGeom>
        </p:spPr>
      </p:pic>
      <p:pic>
        <p:nvPicPr>
          <p:cNvPr id="6" name="Picture 5">
            <a:extLst>
              <a:ext uri="{FF2B5EF4-FFF2-40B4-BE49-F238E27FC236}">
                <a16:creationId xmlns:a16="http://schemas.microsoft.com/office/drawing/2014/main" id="{A9A4984B-0FB8-474B-98A6-D493DA18C52C}"/>
              </a:ext>
            </a:extLst>
          </p:cNvPr>
          <p:cNvPicPr>
            <a:picLocks noChangeAspect="1"/>
          </p:cNvPicPr>
          <p:nvPr/>
        </p:nvPicPr>
        <p:blipFill>
          <a:blip r:embed="rId4"/>
          <a:stretch>
            <a:fillRect/>
          </a:stretch>
        </p:blipFill>
        <p:spPr>
          <a:xfrm>
            <a:off x="1166048" y="150042"/>
            <a:ext cx="1322588" cy="990222"/>
          </a:xfrm>
          <a:prstGeom prst="rect">
            <a:avLst/>
          </a:prstGeom>
        </p:spPr>
      </p:pic>
      <p:sp>
        <p:nvSpPr>
          <p:cNvPr id="7" name="TextBox 6">
            <a:extLst>
              <a:ext uri="{FF2B5EF4-FFF2-40B4-BE49-F238E27FC236}">
                <a16:creationId xmlns:a16="http://schemas.microsoft.com/office/drawing/2014/main" id="{58C1F83C-E152-4FA7-B04C-AA5D179E5466}"/>
              </a:ext>
            </a:extLst>
          </p:cNvPr>
          <p:cNvSpPr txBox="1"/>
          <p:nvPr/>
        </p:nvSpPr>
        <p:spPr>
          <a:xfrm>
            <a:off x="3297102" y="297634"/>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164129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3210" y="1586678"/>
            <a:ext cx="7920880" cy="794742"/>
          </a:xfrm>
        </p:spPr>
        <p:txBody>
          <a:bodyPr>
            <a:noAutofit/>
          </a:bodyPr>
          <a:lstStyle/>
          <a:p>
            <a:pPr algn="just"/>
            <a:r>
              <a:rPr lang="id-ID" dirty="0"/>
              <a:t>Keterampilan memproyeksi, menangkap dan menerima dapat dilihat pada waktu anak menangkap bola, menggiring bola, melempar bola, menendang melambungkan memukul dan menarik bola.</a:t>
            </a:r>
          </a:p>
          <a:p>
            <a:pPr algn="just"/>
            <a:endParaRPr lang="id-ID" dirty="0"/>
          </a:p>
          <a:p>
            <a:pPr algn="just"/>
            <a:r>
              <a:rPr lang="id-ID" dirty="0"/>
              <a:t>Gerakan manipulatif yaitu melempar, menangkap, menyepak, memukul serta gerakan lain yang berkaitan dengan lemparan dan tangkapan sesuatu</a:t>
            </a:r>
          </a:p>
          <a:p>
            <a:pPr marL="0" indent="0" algn="just">
              <a:buNone/>
            </a:pPr>
            <a:endParaRPr lang="id-ID" dirty="0"/>
          </a:p>
          <a:p>
            <a:pPr algn="just"/>
            <a:endParaRPr lang="id-ID" dirty="0"/>
          </a:p>
        </p:txBody>
      </p:sp>
      <p:pic>
        <p:nvPicPr>
          <p:cNvPr id="4" name="Picture 3">
            <a:extLst>
              <a:ext uri="{FF2B5EF4-FFF2-40B4-BE49-F238E27FC236}">
                <a16:creationId xmlns:a16="http://schemas.microsoft.com/office/drawing/2014/main" id="{11D2B35B-BF7D-416E-A1A1-28CDF2EBDD21}"/>
              </a:ext>
            </a:extLst>
          </p:cNvPr>
          <p:cNvPicPr>
            <a:picLocks noChangeAspect="1"/>
          </p:cNvPicPr>
          <p:nvPr/>
        </p:nvPicPr>
        <p:blipFill>
          <a:blip r:embed="rId2"/>
          <a:stretch>
            <a:fillRect/>
          </a:stretch>
        </p:blipFill>
        <p:spPr>
          <a:xfrm>
            <a:off x="333434" y="201706"/>
            <a:ext cx="769359" cy="778665"/>
          </a:xfrm>
          <a:prstGeom prst="rect">
            <a:avLst/>
          </a:prstGeom>
        </p:spPr>
      </p:pic>
      <p:pic>
        <p:nvPicPr>
          <p:cNvPr id="5" name="Picture 4">
            <a:extLst>
              <a:ext uri="{FF2B5EF4-FFF2-40B4-BE49-F238E27FC236}">
                <a16:creationId xmlns:a16="http://schemas.microsoft.com/office/drawing/2014/main" id="{0651E461-2E15-45D8-96DC-70868F9CD940}"/>
              </a:ext>
            </a:extLst>
          </p:cNvPr>
          <p:cNvPicPr>
            <a:picLocks noChangeAspect="1"/>
          </p:cNvPicPr>
          <p:nvPr/>
        </p:nvPicPr>
        <p:blipFill>
          <a:blip r:embed="rId3"/>
          <a:stretch>
            <a:fillRect/>
          </a:stretch>
        </p:blipFill>
        <p:spPr>
          <a:xfrm>
            <a:off x="2527743" y="207888"/>
            <a:ext cx="769359" cy="825825"/>
          </a:xfrm>
          <a:prstGeom prst="rect">
            <a:avLst/>
          </a:prstGeom>
        </p:spPr>
      </p:pic>
      <p:pic>
        <p:nvPicPr>
          <p:cNvPr id="6" name="Picture 5">
            <a:extLst>
              <a:ext uri="{FF2B5EF4-FFF2-40B4-BE49-F238E27FC236}">
                <a16:creationId xmlns:a16="http://schemas.microsoft.com/office/drawing/2014/main" id="{F0D883DD-280E-4CA7-8783-6CC15B8C27B4}"/>
              </a:ext>
            </a:extLst>
          </p:cNvPr>
          <p:cNvPicPr>
            <a:picLocks noChangeAspect="1"/>
          </p:cNvPicPr>
          <p:nvPr/>
        </p:nvPicPr>
        <p:blipFill>
          <a:blip r:embed="rId4"/>
          <a:stretch>
            <a:fillRect/>
          </a:stretch>
        </p:blipFill>
        <p:spPr>
          <a:xfrm>
            <a:off x="1166048" y="150042"/>
            <a:ext cx="1322588" cy="990222"/>
          </a:xfrm>
          <a:prstGeom prst="rect">
            <a:avLst/>
          </a:prstGeom>
        </p:spPr>
      </p:pic>
      <p:sp>
        <p:nvSpPr>
          <p:cNvPr id="7" name="TextBox 6">
            <a:extLst>
              <a:ext uri="{FF2B5EF4-FFF2-40B4-BE49-F238E27FC236}">
                <a16:creationId xmlns:a16="http://schemas.microsoft.com/office/drawing/2014/main" id="{5084EA96-9E18-4975-8E2A-B1203702CC46}"/>
              </a:ext>
            </a:extLst>
          </p:cNvPr>
          <p:cNvSpPr txBox="1"/>
          <p:nvPr/>
        </p:nvSpPr>
        <p:spPr>
          <a:xfrm>
            <a:off x="3297102" y="297634"/>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990948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9576" y="1700808"/>
            <a:ext cx="7920880" cy="794742"/>
          </a:xfrm>
        </p:spPr>
        <p:txBody>
          <a:bodyPr>
            <a:noAutofit/>
          </a:bodyPr>
          <a:lstStyle/>
          <a:p>
            <a:pPr algn="just"/>
            <a:r>
              <a:rPr lang="id-ID" dirty="0"/>
              <a:t>Kemampuan manipulatif dikembangkan ketika anak tengah menguasai macam-macam objek. </a:t>
            </a:r>
          </a:p>
          <a:p>
            <a:pPr algn="just"/>
            <a:r>
              <a:rPr lang="id-ID" dirty="0"/>
              <a:t>Kemampuan manipulatif lebih banyak melibatkan tangan dan kaki, tetapi bagian lain dari tubuh kita juga dapat digunakan.</a:t>
            </a:r>
          </a:p>
          <a:p>
            <a:pPr algn="just"/>
            <a:r>
              <a:rPr lang="id-ID" dirty="0"/>
              <a:t>Manipulasi objek jauh lebih unggul daripada koordinasi mata kaki dan tangan mata yang cukup penting untuk item berjalan (gerakan langkah) dalam ruang.</a:t>
            </a:r>
          </a:p>
          <a:p>
            <a:pPr algn="just"/>
            <a:endParaRPr lang="id-ID" dirty="0"/>
          </a:p>
        </p:txBody>
      </p:sp>
      <p:pic>
        <p:nvPicPr>
          <p:cNvPr id="4" name="Picture 3">
            <a:extLst>
              <a:ext uri="{FF2B5EF4-FFF2-40B4-BE49-F238E27FC236}">
                <a16:creationId xmlns:a16="http://schemas.microsoft.com/office/drawing/2014/main" id="{C003EF7C-F1CD-45A8-8BAA-56AD43E93AD4}"/>
              </a:ext>
            </a:extLst>
          </p:cNvPr>
          <p:cNvPicPr>
            <a:picLocks noChangeAspect="1"/>
          </p:cNvPicPr>
          <p:nvPr/>
        </p:nvPicPr>
        <p:blipFill>
          <a:blip r:embed="rId2"/>
          <a:stretch>
            <a:fillRect/>
          </a:stretch>
        </p:blipFill>
        <p:spPr>
          <a:xfrm>
            <a:off x="333434" y="201706"/>
            <a:ext cx="769359" cy="778665"/>
          </a:xfrm>
          <a:prstGeom prst="rect">
            <a:avLst/>
          </a:prstGeom>
        </p:spPr>
      </p:pic>
      <p:pic>
        <p:nvPicPr>
          <p:cNvPr id="5" name="Picture 4">
            <a:extLst>
              <a:ext uri="{FF2B5EF4-FFF2-40B4-BE49-F238E27FC236}">
                <a16:creationId xmlns:a16="http://schemas.microsoft.com/office/drawing/2014/main" id="{7B09E582-A00D-4A2C-9F18-68BDAD0FD849}"/>
              </a:ext>
            </a:extLst>
          </p:cNvPr>
          <p:cNvPicPr>
            <a:picLocks noChangeAspect="1"/>
          </p:cNvPicPr>
          <p:nvPr/>
        </p:nvPicPr>
        <p:blipFill>
          <a:blip r:embed="rId3"/>
          <a:stretch>
            <a:fillRect/>
          </a:stretch>
        </p:blipFill>
        <p:spPr>
          <a:xfrm>
            <a:off x="2527743" y="207888"/>
            <a:ext cx="769359" cy="825825"/>
          </a:xfrm>
          <a:prstGeom prst="rect">
            <a:avLst/>
          </a:prstGeom>
        </p:spPr>
      </p:pic>
      <p:pic>
        <p:nvPicPr>
          <p:cNvPr id="6" name="Picture 5">
            <a:extLst>
              <a:ext uri="{FF2B5EF4-FFF2-40B4-BE49-F238E27FC236}">
                <a16:creationId xmlns:a16="http://schemas.microsoft.com/office/drawing/2014/main" id="{4B990ECC-85AD-46F6-B548-19CBC1385612}"/>
              </a:ext>
            </a:extLst>
          </p:cNvPr>
          <p:cNvPicPr>
            <a:picLocks noChangeAspect="1"/>
          </p:cNvPicPr>
          <p:nvPr/>
        </p:nvPicPr>
        <p:blipFill>
          <a:blip r:embed="rId4"/>
          <a:stretch>
            <a:fillRect/>
          </a:stretch>
        </p:blipFill>
        <p:spPr>
          <a:xfrm>
            <a:off x="1166048" y="150042"/>
            <a:ext cx="1322588" cy="990222"/>
          </a:xfrm>
          <a:prstGeom prst="rect">
            <a:avLst/>
          </a:prstGeom>
        </p:spPr>
      </p:pic>
      <p:sp>
        <p:nvSpPr>
          <p:cNvPr id="7" name="TextBox 6">
            <a:extLst>
              <a:ext uri="{FF2B5EF4-FFF2-40B4-BE49-F238E27FC236}">
                <a16:creationId xmlns:a16="http://schemas.microsoft.com/office/drawing/2014/main" id="{FCC82AF7-8102-4D5E-A176-AFDD9A4CCBD5}"/>
              </a:ext>
            </a:extLst>
          </p:cNvPr>
          <p:cNvSpPr txBox="1"/>
          <p:nvPr/>
        </p:nvSpPr>
        <p:spPr>
          <a:xfrm>
            <a:off x="3297102" y="297634"/>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2998946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9577" y="1772816"/>
            <a:ext cx="7358063" cy="794742"/>
          </a:xfrm>
        </p:spPr>
        <p:txBody>
          <a:bodyPr>
            <a:noAutofit/>
          </a:bodyPr>
          <a:lstStyle/>
          <a:p>
            <a:pPr marL="0" indent="0" algn="just">
              <a:buNone/>
            </a:pPr>
            <a:r>
              <a:rPr lang="id-ID" dirty="0"/>
              <a:t>Bentuk—bentuk kemampuan manipulatif terdiri atas:</a:t>
            </a:r>
          </a:p>
          <a:p>
            <a:pPr algn="just"/>
            <a:r>
              <a:rPr lang="id-ID" dirty="0"/>
              <a:t>Gerakan mendorong (melempar, memukul, menendang)</a:t>
            </a:r>
          </a:p>
          <a:p>
            <a:pPr algn="just"/>
            <a:r>
              <a:rPr lang="id-ID" dirty="0"/>
              <a:t>Gerakan menerima (menangkap,) objek adalah keammpuan paling penting yang dapat diajarkan dengan menggunakan  bola yang terbuat bantalan karet (bola medisin) atau macam bola lain</a:t>
            </a:r>
          </a:p>
          <a:p>
            <a:pPr algn="just"/>
            <a:r>
              <a:rPr lang="id-ID" dirty="0"/>
              <a:t>Gerakan memantul-mantulkan atau menggiring bola</a:t>
            </a:r>
          </a:p>
        </p:txBody>
      </p:sp>
      <p:pic>
        <p:nvPicPr>
          <p:cNvPr id="4" name="Picture 3">
            <a:extLst>
              <a:ext uri="{FF2B5EF4-FFF2-40B4-BE49-F238E27FC236}">
                <a16:creationId xmlns:a16="http://schemas.microsoft.com/office/drawing/2014/main" id="{43A845FF-AEFF-4063-9941-D449DBE3E2AE}"/>
              </a:ext>
            </a:extLst>
          </p:cNvPr>
          <p:cNvPicPr>
            <a:picLocks noChangeAspect="1"/>
          </p:cNvPicPr>
          <p:nvPr/>
        </p:nvPicPr>
        <p:blipFill>
          <a:blip r:embed="rId2"/>
          <a:stretch>
            <a:fillRect/>
          </a:stretch>
        </p:blipFill>
        <p:spPr>
          <a:xfrm>
            <a:off x="333434" y="201706"/>
            <a:ext cx="769359" cy="778665"/>
          </a:xfrm>
          <a:prstGeom prst="rect">
            <a:avLst/>
          </a:prstGeom>
        </p:spPr>
      </p:pic>
      <p:pic>
        <p:nvPicPr>
          <p:cNvPr id="5" name="Picture 4">
            <a:extLst>
              <a:ext uri="{FF2B5EF4-FFF2-40B4-BE49-F238E27FC236}">
                <a16:creationId xmlns:a16="http://schemas.microsoft.com/office/drawing/2014/main" id="{C308AA3C-2838-4AB1-A4CE-2D543CAB61CA}"/>
              </a:ext>
            </a:extLst>
          </p:cNvPr>
          <p:cNvPicPr>
            <a:picLocks noChangeAspect="1"/>
          </p:cNvPicPr>
          <p:nvPr/>
        </p:nvPicPr>
        <p:blipFill>
          <a:blip r:embed="rId3"/>
          <a:stretch>
            <a:fillRect/>
          </a:stretch>
        </p:blipFill>
        <p:spPr>
          <a:xfrm>
            <a:off x="2527743" y="207888"/>
            <a:ext cx="769359" cy="825825"/>
          </a:xfrm>
          <a:prstGeom prst="rect">
            <a:avLst/>
          </a:prstGeom>
        </p:spPr>
      </p:pic>
      <p:pic>
        <p:nvPicPr>
          <p:cNvPr id="6" name="Picture 5">
            <a:extLst>
              <a:ext uri="{FF2B5EF4-FFF2-40B4-BE49-F238E27FC236}">
                <a16:creationId xmlns:a16="http://schemas.microsoft.com/office/drawing/2014/main" id="{243DA3C5-777A-499D-B086-379A96F7462C}"/>
              </a:ext>
            </a:extLst>
          </p:cNvPr>
          <p:cNvPicPr>
            <a:picLocks noChangeAspect="1"/>
          </p:cNvPicPr>
          <p:nvPr/>
        </p:nvPicPr>
        <p:blipFill>
          <a:blip r:embed="rId4"/>
          <a:stretch>
            <a:fillRect/>
          </a:stretch>
        </p:blipFill>
        <p:spPr>
          <a:xfrm>
            <a:off x="1166048" y="150042"/>
            <a:ext cx="1322588" cy="990222"/>
          </a:xfrm>
          <a:prstGeom prst="rect">
            <a:avLst/>
          </a:prstGeom>
        </p:spPr>
      </p:pic>
      <p:sp>
        <p:nvSpPr>
          <p:cNvPr id="7" name="TextBox 6">
            <a:extLst>
              <a:ext uri="{FF2B5EF4-FFF2-40B4-BE49-F238E27FC236}">
                <a16:creationId xmlns:a16="http://schemas.microsoft.com/office/drawing/2014/main" id="{86FAB2AF-A1AF-47F3-84DA-070BE82EB04A}"/>
              </a:ext>
            </a:extLst>
          </p:cNvPr>
          <p:cNvSpPr txBox="1"/>
          <p:nvPr/>
        </p:nvSpPr>
        <p:spPr>
          <a:xfrm>
            <a:off x="3297102" y="297634"/>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2397397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1585" y="1772816"/>
            <a:ext cx="7358063" cy="794742"/>
          </a:xfrm>
        </p:spPr>
        <p:txBody>
          <a:bodyPr>
            <a:noAutofit/>
          </a:bodyPr>
          <a:lstStyle/>
          <a:p>
            <a:pPr algn="just"/>
            <a:r>
              <a:rPr lang="id-ID" dirty="0"/>
              <a:t>Berbagai permainan dari gerakan dasar akan menarik jika dikemas oleh guru dan dapat mengembangkan aspek perkembangan pada anak. Anak dapat aktif dan disertai rasa senang.</a:t>
            </a:r>
          </a:p>
          <a:p>
            <a:pPr algn="just"/>
            <a:r>
              <a:rPr lang="id-ID" dirty="0"/>
              <a:t>Permainan yang dikembangkan dapat berupa berjingkat, melompat, menyepak, melempar, menangkap, memantulkan bola, berenang, dan koordinasi gerakan</a:t>
            </a:r>
          </a:p>
          <a:p>
            <a:pPr algn="just"/>
            <a:endParaRPr lang="id-ID" dirty="0"/>
          </a:p>
        </p:txBody>
      </p:sp>
      <p:pic>
        <p:nvPicPr>
          <p:cNvPr id="4" name="Picture 3">
            <a:extLst>
              <a:ext uri="{FF2B5EF4-FFF2-40B4-BE49-F238E27FC236}">
                <a16:creationId xmlns:a16="http://schemas.microsoft.com/office/drawing/2014/main" id="{99E260B9-D7E9-49B4-99A0-FBCD630F683A}"/>
              </a:ext>
            </a:extLst>
          </p:cNvPr>
          <p:cNvPicPr>
            <a:picLocks noChangeAspect="1"/>
          </p:cNvPicPr>
          <p:nvPr/>
        </p:nvPicPr>
        <p:blipFill>
          <a:blip r:embed="rId2"/>
          <a:stretch>
            <a:fillRect/>
          </a:stretch>
        </p:blipFill>
        <p:spPr>
          <a:xfrm>
            <a:off x="333434" y="201706"/>
            <a:ext cx="769359" cy="778665"/>
          </a:xfrm>
          <a:prstGeom prst="rect">
            <a:avLst/>
          </a:prstGeom>
        </p:spPr>
      </p:pic>
      <p:pic>
        <p:nvPicPr>
          <p:cNvPr id="5" name="Picture 4">
            <a:extLst>
              <a:ext uri="{FF2B5EF4-FFF2-40B4-BE49-F238E27FC236}">
                <a16:creationId xmlns:a16="http://schemas.microsoft.com/office/drawing/2014/main" id="{2A6B89E9-B021-49EE-B92A-288A855D1CB8}"/>
              </a:ext>
            </a:extLst>
          </p:cNvPr>
          <p:cNvPicPr>
            <a:picLocks noChangeAspect="1"/>
          </p:cNvPicPr>
          <p:nvPr/>
        </p:nvPicPr>
        <p:blipFill>
          <a:blip r:embed="rId3"/>
          <a:stretch>
            <a:fillRect/>
          </a:stretch>
        </p:blipFill>
        <p:spPr>
          <a:xfrm>
            <a:off x="2527743" y="207888"/>
            <a:ext cx="769359" cy="825825"/>
          </a:xfrm>
          <a:prstGeom prst="rect">
            <a:avLst/>
          </a:prstGeom>
        </p:spPr>
      </p:pic>
      <p:pic>
        <p:nvPicPr>
          <p:cNvPr id="6" name="Picture 5">
            <a:extLst>
              <a:ext uri="{FF2B5EF4-FFF2-40B4-BE49-F238E27FC236}">
                <a16:creationId xmlns:a16="http://schemas.microsoft.com/office/drawing/2014/main" id="{58F723A9-D810-416F-98ED-F4A858BA2C31}"/>
              </a:ext>
            </a:extLst>
          </p:cNvPr>
          <p:cNvPicPr>
            <a:picLocks noChangeAspect="1"/>
          </p:cNvPicPr>
          <p:nvPr/>
        </p:nvPicPr>
        <p:blipFill>
          <a:blip r:embed="rId4"/>
          <a:stretch>
            <a:fillRect/>
          </a:stretch>
        </p:blipFill>
        <p:spPr>
          <a:xfrm>
            <a:off x="1166048" y="150042"/>
            <a:ext cx="1322588" cy="990222"/>
          </a:xfrm>
          <a:prstGeom prst="rect">
            <a:avLst/>
          </a:prstGeom>
        </p:spPr>
      </p:pic>
      <p:sp>
        <p:nvSpPr>
          <p:cNvPr id="7" name="TextBox 6">
            <a:extLst>
              <a:ext uri="{FF2B5EF4-FFF2-40B4-BE49-F238E27FC236}">
                <a16:creationId xmlns:a16="http://schemas.microsoft.com/office/drawing/2014/main" id="{6E233DF3-11EB-4C5D-9675-66801448E466}"/>
              </a:ext>
            </a:extLst>
          </p:cNvPr>
          <p:cNvSpPr txBox="1"/>
          <p:nvPr/>
        </p:nvSpPr>
        <p:spPr>
          <a:xfrm>
            <a:off x="3297102" y="297634"/>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2168487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Simak tayangan berikut</a:t>
            </a:r>
          </a:p>
        </p:txBody>
      </p:sp>
      <p:sp>
        <p:nvSpPr>
          <p:cNvPr id="3" name="Content Placeholder 2"/>
          <p:cNvSpPr>
            <a:spLocks noGrp="1"/>
          </p:cNvSpPr>
          <p:nvPr>
            <p:ph idx="1"/>
          </p:nvPr>
        </p:nvSpPr>
        <p:spPr/>
        <p:txBody>
          <a:bodyPr/>
          <a:lstStyle/>
          <a:p>
            <a:pPr marL="0" indent="0">
              <a:buNone/>
            </a:pPr>
            <a:r>
              <a:rPr lang="id-ID" dirty="0">
                <a:hlinkClick r:id="rId2"/>
              </a:rPr>
              <a:t>https://www.youtube.com/watch?v=Zl7ms6t1o30</a:t>
            </a:r>
            <a:endParaRPr lang="id-ID" dirty="0"/>
          </a:p>
          <a:p>
            <a:pPr marL="0" indent="0">
              <a:buNone/>
            </a:pPr>
            <a:endParaRPr lang="id-ID" dirty="0"/>
          </a:p>
        </p:txBody>
      </p:sp>
      <p:pic>
        <p:nvPicPr>
          <p:cNvPr id="4" name="Picture 3">
            <a:extLst>
              <a:ext uri="{FF2B5EF4-FFF2-40B4-BE49-F238E27FC236}">
                <a16:creationId xmlns:a16="http://schemas.microsoft.com/office/drawing/2014/main" id="{51E199D9-37C1-47BC-A0F6-900F4CB68C71}"/>
              </a:ext>
            </a:extLst>
          </p:cNvPr>
          <p:cNvPicPr>
            <a:picLocks noChangeAspect="1"/>
          </p:cNvPicPr>
          <p:nvPr/>
        </p:nvPicPr>
        <p:blipFill>
          <a:blip r:embed="rId3"/>
          <a:stretch>
            <a:fillRect/>
          </a:stretch>
        </p:blipFill>
        <p:spPr>
          <a:xfrm>
            <a:off x="333434" y="201706"/>
            <a:ext cx="769359" cy="778665"/>
          </a:xfrm>
          <a:prstGeom prst="rect">
            <a:avLst/>
          </a:prstGeom>
        </p:spPr>
      </p:pic>
      <p:pic>
        <p:nvPicPr>
          <p:cNvPr id="5" name="Picture 4">
            <a:extLst>
              <a:ext uri="{FF2B5EF4-FFF2-40B4-BE49-F238E27FC236}">
                <a16:creationId xmlns:a16="http://schemas.microsoft.com/office/drawing/2014/main" id="{0B5A126A-3A06-4528-A5B2-2E2C5D53CD82}"/>
              </a:ext>
            </a:extLst>
          </p:cNvPr>
          <p:cNvPicPr>
            <a:picLocks noChangeAspect="1"/>
          </p:cNvPicPr>
          <p:nvPr/>
        </p:nvPicPr>
        <p:blipFill>
          <a:blip r:embed="rId4"/>
          <a:stretch>
            <a:fillRect/>
          </a:stretch>
        </p:blipFill>
        <p:spPr>
          <a:xfrm>
            <a:off x="2527743" y="207888"/>
            <a:ext cx="769359" cy="825825"/>
          </a:xfrm>
          <a:prstGeom prst="rect">
            <a:avLst/>
          </a:prstGeom>
        </p:spPr>
      </p:pic>
      <p:pic>
        <p:nvPicPr>
          <p:cNvPr id="6" name="Picture 5">
            <a:extLst>
              <a:ext uri="{FF2B5EF4-FFF2-40B4-BE49-F238E27FC236}">
                <a16:creationId xmlns:a16="http://schemas.microsoft.com/office/drawing/2014/main" id="{8746953C-BBB2-47E8-99BE-BD630FDF55E4}"/>
              </a:ext>
            </a:extLst>
          </p:cNvPr>
          <p:cNvPicPr>
            <a:picLocks noChangeAspect="1"/>
          </p:cNvPicPr>
          <p:nvPr/>
        </p:nvPicPr>
        <p:blipFill>
          <a:blip r:embed="rId5"/>
          <a:stretch>
            <a:fillRect/>
          </a:stretch>
        </p:blipFill>
        <p:spPr>
          <a:xfrm>
            <a:off x="1166048" y="150042"/>
            <a:ext cx="1322588" cy="990222"/>
          </a:xfrm>
          <a:prstGeom prst="rect">
            <a:avLst/>
          </a:prstGeom>
        </p:spPr>
      </p:pic>
      <p:sp>
        <p:nvSpPr>
          <p:cNvPr id="7" name="TextBox 6">
            <a:extLst>
              <a:ext uri="{FF2B5EF4-FFF2-40B4-BE49-F238E27FC236}">
                <a16:creationId xmlns:a16="http://schemas.microsoft.com/office/drawing/2014/main" id="{E9299424-31F1-49AE-85AF-B06556E4BB4C}"/>
              </a:ext>
            </a:extLst>
          </p:cNvPr>
          <p:cNvSpPr txBox="1"/>
          <p:nvPr/>
        </p:nvSpPr>
        <p:spPr>
          <a:xfrm>
            <a:off x="3297102" y="297634"/>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1499850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B442D1-04A7-4D2E-99C8-603902F4E453}"/>
              </a:ext>
            </a:extLst>
          </p:cNvPr>
          <p:cNvSpPr>
            <a:spLocks noGrp="1"/>
          </p:cNvSpPr>
          <p:nvPr>
            <p:ph idx="1"/>
          </p:nvPr>
        </p:nvSpPr>
        <p:spPr/>
        <p:txBody>
          <a:bodyPr/>
          <a:lstStyle/>
          <a:p>
            <a:r>
              <a:rPr lang="pt-BR" dirty="0"/>
              <a:t>Sub-CPMK5: Mampu menganalisis ragam gerak dasar anak (C4,A4) </a:t>
            </a:r>
            <a:endParaRPr lang="en-ID" dirty="0"/>
          </a:p>
        </p:txBody>
      </p:sp>
      <p:pic>
        <p:nvPicPr>
          <p:cNvPr id="5" name="Picture 4">
            <a:extLst>
              <a:ext uri="{FF2B5EF4-FFF2-40B4-BE49-F238E27FC236}">
                <a16:creationId xmlns:a16="http://schemas.microsoft.com/office/drawing/2014/main" id="{2E8CBFEC-C008-482F-AFA0-434F6529833B}"/>
              </a:ext>
            </a:extLst>
          </p:cNvPr>
          <p:cNvPicPr>
            <a:picLocks noChangeAspect="1"/>
          </p:cNvPicPr>
          <p:nvPr/>
        </p:nvPicPr>
        <p:blipFill>
          <a:blip r:embed="rId2"/>
          <a:stretch>
            <a:fillRect/>
          </a:stretch>
        </p:blipFill>
        <p:spPr>
          <a:xfrm>
            <a:off x="333434" y="201706"/>
            <a:ext cx="769359" cy="778665"/>
          </a:xfrm>
          <a:prstGeom prst="rect">
            <a:avLst/>
          </a:prstGeom>
        </p:spPr>
      </p:pic>
      <p:pic>
        <p:nvPicPr>
          <p:cNvPr id="6" name="Picture 5">
            <a:extLst>
              <a:ext uri="{FF2B5EF4-FFF2-40B4-BE49-F238E27FC236}">
                <a16:creationId xmlns:a16="http://schemas.microsoft.com/office/drawing/2014/main" id="{3D1F34FD-C0C2-4381-9FD2-06252794B62A}"/>
              </a:ext>
            </a:extLst>
          </p:cNvPr>
          <p:cNvPicPr>
            <a:picLocks noChangeAspect="1"/>
          </p:cNvPicPr>
          <p:nvPr/>
        </p:nvPicPr>
        <p:blipFill>
          <a:blip r:embed="rId3"/>
          <a:stretch>
            <a:fillRect/>
          </a:stretch>
        </p:blipFill>
        <p:spPr>
          <a:xfrm>
            <a:off x="2527743" y="207888"/>
            <a:ext cx="769359" cy="825825"/>
          </a:xfrm>
          <a:prstGeom prst="rect">
            <a:avLst/>
          </a:prstGeom>
        </p:spPr>
      </p:pic>
      <p:pic>
        <p:nvPicPr>
          <p:cNvPr id="7" name="Picture 6">
            <a:extLst>
              <a:ext uri="{FF2B5EF4-FFF2-40B4-BE49-F238E27FC236}">
                <a16:creationId xmlns:a16="http://schemas.microsoft.com/office/drawing/2014/main" id="{85AFD05F-1C8D-4C63-B294-E017AF441962}"/>
              </a:ext>
            </a:extLst>
          </p:cNvPr>
          <p:cNvPicPr>
            <a:picLocks noChangeAspect="1"/>
          </p:cNvPicPr>
          <p:nvPr/>
        </p:nvPicPr>
        <p:blipFill>
          <a:blip r:embed="rId4"/>
          <a:stretch>
            <a:fillRect/>
          </a:stretch>
        </p:blipFill>
        <p:spPr>
          <a:xfrm>
            <a:off x="1166048" y="150042"/>
            <a:ext cx="1322588" cy="990222"/>
          </a:xfrm>
          <a:prstGeom prst="rect">
            <a:avLst/>
          </a:prstGeom>
        </p:spPr>
      </p:pic>
      <p:sp>
        <p:nvSpPr>
          <p:cNvPr id="8" name="TextBox 7">
            <a:extLst>
              <a:ext uri="{FF2B5EF4-FFF2-40B4-BE49-F238E27FC236}">
                <a16:creationId xmlns:a16="http://schemas.microsoft.com/office/drawing/2014/main" id="{6C996509-C0BD-46B6-A3F4-66F4B3035B57}"/>
              </a:ext>
            </a:extLst>
          </p:cNvPr>
          <p:cNvSpPr txBox="1"/>
          <p:nvPr/>
        </p:nvSpPr>
        <p:spPr>
          <a:xfrm>
            <a:off x="3336209" y="321987"/>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491568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888" y="116633"/>
            <a:ext cx="5580112" cy="1161975"/>
          </a:xfrm>
        </p:spPr>
        <p:txBody>
          <a:bodyPr/>
          <a:lstStyle/>
          <a:p>
            <a:pPr algn="r"/>
            <a:r>
              <a:rPr lang="id-ID" dirty="0"/>
              <a:t>Ragam Gerak </a:t>
            </a:r>
            <a:br>
              <a:rPr lang="id-ID" dirty="0"/>
            </a:br>
            <a:r>
              <a:rPr lang="id-ID" dirty="0"/>
              <a:t>Dasar Pada Anak</a:t>
            </a:r>
            <a:endParaRPr lang="en-GB" dirty="0"/>
          </a:p>
        </p:txBody>
      </p:sp>
      <p:sp>
        <p:nvSpPr>
          <p:cNvPr id="4" name="Text Placeholder 3"/>
          <p:cNvSpPr>
            <a:spLocks noGrp="1"/>
          </p:cNvSpPr>
          <p:nvPr>
            <p:ph type="body" sz="half" idx="2"/>
          </p:nvPr>
        </p:nvSpPr>
        <p:spPr>
          <a:xfrm>
            <a:off x="1524000" y="1628800"/>
            <a:ext cx="8532440" cy="345638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a:normAutofit/>
          </a:bodyPr>
          <a:lstStyle/>
          <a:p>
            <a:pPr algn="l"/>
            <a:r>
              <a:rPr lang="id-ID" sz="1800" dirty="0"/>
              <a:t>Kegiatan motorik kasar adalah menggerakkan berbagai bagian tubuh atas perintah otak serta mengatur gerakan badan terhadap macam-macam pengaruh dari luar dan dalam. </a:t>
            </a:r>
          </a:p>
          <a:p>
            <a:pPr algn="l"/>
            <a:endParaRPr lang="id-ID" sz="1800" dirty="0"/>
          </a:p>
          <a:p>
            <a:pPr algn="l"/>
            <a:r>
              <a:rPr lang="id-ID" sz="1800" dirty="0"/>
              <a:t>Motorik kasar sangat penting dikuasai oleh seseorang karena merupakan aktivitas sehari-hari, seperti berlari, melompat mendorong, melempar, menangkap.</a:t>
            </a:r>
          </a:p>
          <a:p>
            <a:pPr algn="l"/>
            <a:r>
              <a:rPr lang="id-ID" sz="1800" dirty="0"/>
              <a:t>Kegiatan itu memerlukan dan menggunakan otot-otot besar pada tubuh seseorang.</a:t>
            </a:r>
          </a:p>
          <a:p>
            <a:pPr algn="l"/>
            <a:r>
              <a:rPr lang="id-ID" sz="1800" dirty="0"/>
              <a:t>Pada umumnya gerak dasar manusia adalah lari, jalan, lompat dan lempar.</a:t>
            </a:r>
            <a:endParaRPr lang="en-GB" sz="1800" dirty="0"/>
          </a:p>
        </p:txBody>
      </p:sp>
      <p:pic>
        <p:nvPicPr>
          <p:cNvPr id="6" name="Picture 5">
            <a:extLst>
              <a:ext uri="{FF2B5EF4-FFF2-40B4-BE49-F238E27FC236}">
                <a16:creationId xmlns:a16="http://schemas.microsoft.com/office/drawing/2014/main" id="{07AC3605-030C-411D-8058-900C01D5668F}"/>
              </a:ext>
            </a:extLst>
          </p:cNvPr>
          <p:cNvPicPr>
            <a:picLocks noChangeAspect="1"/>
          </p:cNvPicPr>
          <p:nvPr/>
        </p:nvPicPr>
        <p:blipFill>
          <a:blip r:embed="rId2"/>
          <a:stretch>
            <a:fillRect/>
          </a:stretch>
        </p:blipFill>
        <p:spPr>
          <a:xfrm>
            <a:off x="333434" y="201706"/>
            <a:ext cx="769359" cy="778665"/>
          </a:xfrm>
          <a:prstGeom prst="rect">
            <a:avLst/>
          </a:prstGeom>
        </p:spPr>
      </p:pic>
      <p:pic>
        <p:nvPicPr>
          <p:cNvPr id="7" name="Picture 6">
            <a:extLst>
              <a:ext uri="{FF2B5EF4-FFF2-40B4-BE49-F238E27FC236}">
                <a16:creationId xmlns:a16="http://schemas.microsoft.com/office/drawing/2014/main" id="{EF9005E6-FC04-441F-81C9-1E296125E493}"/>
              </a:ext>
            </a:extLst>
          </p:cNvPr>
          <p:cNvPicPr>
            <a:picLocks noChangeAspect="1"/>
          </p:cNvPicPr>
          <p:nvPr/>
        </p:nvPicPr>
        <p:blipFill>
          <a:blip r:embed="rId3"/>
          <a:stretch>
            <a:fillRect/>
          </a:stretch>
        </p:blipFill>
        <p:spPr>
          <a:xfrm>
            <a:off x="2527743" y="207888"/>
            <a:ext cx="769359" cy="825825"/>
          </a:xfrm>
          <a:prstGeom prst="rect">
            <a:avLst/>
          </a:prstGeom>
        </p:spPr>
      </p:pic>
      <p:pic>
        <p:nvPicPr>
          <p:cNvPr id="8" name="Picture 7">
            <a:extLst>
              <a:ext uri="{FF2B5EF4-FFF2-40B4-BE49-F238E27FC236}">
                <a16:creationId xmlns:a16="http://schemas.microsoft.com/office/drawing/2014/main" id="{8874D0F7-5482-4A38-9FC3-49942D4CD745}"/>
              </a:ext>
            </a:extLst>
          </p:cNvPr>
          <p:cNvPicPr>
            <a:picLocks noChangeAspect="1"/>
          </p:cNvPicPr>
          <p:nvPr/>
        </p:nvPicPr>
        <p:blipFill>
          <a:blip r:embed="rId4"/>
          <a:stretch>
            <a:fillRect/>
          </a:stretch>
        </p:blipFill>
        <p:spPr>
          <a:xfrm>
            <a:off x="1166048" y="150042"/>
            <a:ext cx="1322588" cy="990222"/>
          </a:xfrm>
          <a:prstGeom prst="rect">
            <a:avLst/>
          </a:prstGeom>
        </p:spPr>
      </p:pic>
      <p:sp>
        <p:nvSpPr>
          <p:cNvPr id="9" name="TextBox 8">
            <a:extLst>
              <a:ext uri="{FF2B5EF4-FFF2-40B4-BE49-F238E27FC236}">
                <a16:creationId xmlns:a16="http://schemas.microsoft.com/office/drawing/2014/main" id="{8CB0D52D-5514-444F-B6F8-B104CE234A7A}"/>
              </a:ext>
            </a:extLst>
          </p:cNvPr>
          <p:cNvSpPr txBox="1"/>
          <p:nvPr/>
        </p:nvSpPr>
        <p:spPr>
          <a:xfrm>
            <a:off x="3297102" y="297634"/>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367691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79777" y="188641"/>
            <a:ext cx="7358063" cy="1052761"/>
          </a:xfrm>
        </p:spPr>
        <p:txBody>
          <a:bodyPr/>
          <a:lstStyle/>
          <a:p>
            <a:r>
              <a:rPr lang="id-ID" sz="3200" dirty="0"/>
              <a:t>Keterampilan gerak dasar di TK</a:t>
            </a:r>
          </a:p>
        </p:txBody>
      </p:sp>
      <p:graphicFrame>
        <p:nvGraphicFramePr>
          <p:cNvPr id="6" name="Diagram 5"/>
          <p:cNvGraphicFramePr/>
          <p:nvPr/>
        </p:nvGraphicFramePr>
        <p:xfrm>
          <a:off x="3143672" y="141277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EDC9385C-E8E9-4D17-BC1A-4E08197A3840}"/>
              </a:ext>
            </a:extLst>
          </p:cNvPr>
          <p:cNvPicPr>
            <a:picLocks noChangeAspect="1"/>
          </p:cNvPicPr>
          <p:nvPr/>
        </p:nvPicPr>
        <p:blipFill>
          <a:blip r:embed="rId7"/>
          <a:stretch>
            <a:fillRect/>
          </a:stretch>
        </p:blipFill>
        <p:spPr>
          <a:xfrm>
            <a:off x="333434" y="201706"/>
            <a:ext cx="769359" cy="778665"/>
          </a:xfrm>
          <a:prstGeom prst="rect">
            <a:avLst/>
          </a:prstGeom>
        </p:spPr>
      </p:pic>
      <p:pic>
        <p:nvPicPr>
          <p:cNvPr id="7" name="Picture 6">
            <a:extLst>
              <a:ext uri="{FF2B5EF4-FFF2-40B4-BE49-F238E27FC236}">
                <a16:creationId xmlns:a16="http://schemas.microsoft.com/office/drawing/2014/main" id="{FF197158-9336-46B3-B231-EDD97794B3A7}"/>
              </a:ext>
            </a:extLst>
          </p:cNvPr>
          <p:cNvPicPr>
            <a:picLocks noChangeAspect="1"/>
          </p:cNvPicPr>
          <p:nvPr/>
        </p:nvPicPr>
        <p:blipFill>
          <a:blip r:embed="rId8"/>
          <a:stretch>
            <a:fillRect/>
          </a:stretch>
        </p:blipFill>
        <p:spPr>
          <a:xfrm>
            <a:off x="2527743" y="207888"/>
            <a:ext cx="769359" cy="825825"/>
          </a:xfrm>
          <a:prstGeom prst="rect">
            <a:avLst/>
          </a:prstGeom>
        </p:spPr>
      </p:pic>
      <p:pic>
        <p:nvPicPr>
          <p:cNvPr id="8" name="Picture 7">
            <a:extLst>
              <a:ext uri="{FF2B5EF4-FFF2-40B4-BE49-F238E27FC236}">
                <a16:creationId xmlns:a16="http://schemas.microsoft.com/office/drawing/2014/main" id="{08E01E80-45AA-47EE-8B6F-01A0B43D6D80}"/>
              </a:ext>
            </a:extLst>
          </p:cNvPr>
          <p:cNvPicPr>
            <a:picLocks noChangeAspect="1"/>
          </p:cNvPicPr>
          <p:nvPr/>
        </p:nvPicPr>
        <p:blipFill>
          <a:blip r:embed="rId9"/>
          <a:stretch>
            <a:fillRect/>
          </a:stretch>
        </p:blipFill>
        <p:spPr>
          <a:xfrm>
            <a:off x="1166048" y="150042"/>
            <a:ext cx="1322588" cy="990222"/>
          </a:xfrm>
          <a:prstGeom prst="rect">
            <a:avLst/>
          </a:prstGeom>
        </p:spPr>
      </p:pic>
      <p:sp>
        <p:nvSpPr>
          <p:cNvPr id="9" name="TextBox 8">
            <a:extLst>
              <a:ext uri="{FF2B5EF4-FFF2-40B4-BE49-F238E27FC236}">
                <a16:creationId xmlns:a16="http://schemas.microsoft.com/office/drawing/2014/main" id="{A52F5535-E76D-403E-AD13-739FB597CD56}"/>
              </a:ext>
            </a:extLst>
          </p:cNvPr>
          <p:cNvSpPr txBox="1"/>
          <p:nvPr/>
        </p:nvSpPr>
        <p:spPr>
          <a:xfrm>
            <a:off x="3297102" y="297634"/>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281798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617" y="3356992"/>
            <a:ext cx="7358063" cy="1268958"/>
          </a:xfrm>
        </p:spPr>
        <p:txBody>
          <a:bodyPr>
            <a:normAutofit fontScale="90000"/>
          </a:bodyPr>
          <a:lstStyle/>
          <a:p>
            <a:pPr algn="just"/>
            <a:r>
              <a:rPr lang="id-ID" sz="2400" dirty="0"/>
              <a:t>Pengembangan Gerak dasar adalah proses ketika anak memperoleh gerak dasar dan yang senantiasa berkembang berdasarkan interaksi yaitu proses pengembangan syaraf dan otot yang juga dipengaruhi oleh keturunan akibat dari pengalaman gerak sebelumnya, serta pengalaman gerak saat ini.</a:t>
            </a:r>
            <a:br>
              <a:rPr lang="id-ID" sz="2400" dirty="0"/>
            </a:br>
            <a:endParaRPr lang="id-ID" sz="2400" dirty="0"/>
          </a:p>
        </p:txBody>
      </p:sp>
      <p:pic>
        <p:nvPicPr>
          <p:cNvPr id="3" name="Picture 2">
            <a:extLst>
              <a:ext uri="{FF2B5EF4-FFF2-40B4-BE49-F238E27FC236}">
                <a16:creationId xmlns:a16="http://schemas.microsoft.com/office/drawing/2014/main" id="{738A2EE8-F684-4F55-86B0-D819FF0D8566}"/>
              </a:ext>
            </a:extLst>
          </p:cNvPr>
          <p:cNvPicPr>
            <a:picLocks noChangeAspect="1"/>
          </p:cNvPicPr>
          <p:nvPr/>
        </p:nvPicPr>
        <p:blipFill>
          <a:blip r:embed="rId2"/>
          <a:stretch>
            <a:fillRect/>
          </a:stretch>
        </p:blipFill>
        <p:spPr>
          <a:xfrm>
            <a:off x="333434" y="201706"/>
            <a:ext cx="769359" cy="778665"/>
          </a:xfrm>
          <a:prstGeom prst="rect">
            <a:avLst/>
          </a:prstGeom>
        </p:spPr>
      </p:pic>
      <p:pic>
        <p:nvPicPr>
          <p:cNvPr id="4" name="Picture 3">
            <a:extLst>
              <a:ext uri="{FF2B5EF4-FFF2-40B4-BE49-F238E27FC236}">
                <a16:creationId xmlns:a16="http://schemas.microsoft.com/office/drawing/2014/main" id="{1F1F4E21-43C5-42AC-B1A2-EBCC2D496C6A}"/>
              </a:ext>
            </a:extLst>
          </p:cNvPr>
          <p:cNvPicPr>
            <a:picLocks noChangeAspect="1"/>
          </p:cNvPicPr>
          <p:nvPr/>
        </p:nvPicPr>
        <p:blipFill>
          <a:blip r:embed="rId3"/>
          <a:stretch>
            <a:fillRect/>
          </a:stretch>
        </p:blipFill>
        <p:spPr>
          <a:xfrm>
            <a:off x="2527743" y="207888"/>
            <a:ext cx="769359" cy="825825"/>
          </a:xfrm>
          <a:prstGeom prst="rect">
            <a:avLst/>
          </a:prstGeom>
        </p:spPr>
      </p:pic>
      <p:pic>
        <p:nvPicPr>
          <p:cNvPr id="5" name="Picture 4">
            <a:extLst>
              <a:ext uri="{FF2B5EF4-FFF2-40B4-BE49-F238E27FC236}">
                <a16:creationId xmlns:a16="http://schemas.microsoft.com/office/drawing/2014/main" id="{9F933319-A78D-4175-87DC-9AB32AEA7A26}"/>
              </a:ext>
            </a:extLst>
          </p:cNvPr>
          <p:cNvPicPr>
            <a:picLocks noChangeAspect="1"/>
          </p:cNvPicPr>
          <p:nvPr/>
        </p:nvPicPr>
        <p:blipFill>
          <a:blip r:embed="rId4"/>
          <a:stretch>
            <a:fillRect/>
          </a:stretch>
        </p:blipFill>
        <p:spPr>
          <a:xfrm>
            <a:off x="1166048" y="150042"/>
            <a:ext cx="1322588" cy="990222"/>
          </a:xfrm>
          <a:prstGeom prst="rect">
            <a:avLst/>
          </a:prstGeom>
        </p:spPr>
      </p:pic>
      <p:sp>
        <p:nvSpPr>
          <p:cNvPr id="6" name="TextBox 5">
            <a:extLst>
              <a:ext uri="{FF2B5EF4-FFF2-40B4-BE49-F238E27FC236}">
                <a16:creationId xmlns:a16="http://schemas.microsoft.com/office/drawing/2014/main" id="{CED6E550-A156-47C8-B42B-DEF97038DEED}"/>
              </a:ext>
            </a:extLst>
          </p:cNvPr>
          <p:cNvSpPr txBox="1"/>
          <p:nvPr/>
        </p:nvSpPr>
        <p:spPr>
          <a:xfrm>
            <a:off x="3297102" y="297634"/>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1078079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593" y="3501009"/>
            <a:ext cx="7358063" cy="2321719"/>
          </a:xfrm>
        </p:spPr>
        <p:txBody>
          <a:bodyPr>
            <a:normAutofit fontScale="90000"/>
          </a:bodyPr>
          <a:lstStyle/>
          <a:p>
            <a:pPr algn="l"/>
            <a:r>
              <a:rPr lang="id-ID" sz="2800" dirty="0"/>
              <a:t>Gerakan nonlokomotor adalah aktivitas gerak tanpa memindahkan tubuh ketempat lain, contohnya mendorong, melipat, menarik dan mmbungkuk.</a:t>
            </a:r>
            <a:br>
              <a:rPr lang="id-ID" sz="2800" dirty="0"/>
            </a:br>
            <a:br>
              <a:rPr lang="id-ID" sz="2800" dirty="0"/>
            </a:br>
            <a:r>
              <a:rPr lang="id-ID" sz="2800" dirty="0"/>
              <a:t>Gerakan lokomotor dan nonlokomotor dapat dengan berbagai kombinasi misalnya jalan laridan lompat.</a:t>
            </a:r>
            <a:br>
              <a:rPr lang="id-ID" sz="2800" dirty="0"/>
            </a:br>
            <a:endParaRPr lang="id-ID" sz="2800" dirty="0"/>
          </a:p>
        </p:txBody>
      </p:sp>
      <p:pic>
        <p:nvPicPr>
          <p:cNvPr id="3" name="Picture 2">
            <a:extLst>
              <a:ext uri="{FF2B5EF4-FFF2-40B4-BE49-F238E27FC236}">
                <a16:creationId xmlns:a16="http://schemas.microsoft.com/office/drawing/2014/main" id="{E4CFC84F-8B19-473C-A389-298380D95197}"/>
              </a:ext>
            </a:extLst>
          </p:cNvPr>
          <p:cNvPicPr>
            <a:picLocks noChangeAspect="1"/>
          </p:cNvPicPr>
          <p:nvPr/>
        </p:nvPicPr>
        <p:blipFill>
          <a:blip r:embed="rId2"/>
          <a:stretch>
            <a:fillRect/>
          </a:stretch>
        </p:blipFill>
        <p:spPr>
          <a:xfrm>
            <a:off x="333434" y="201706"/>
            <a:ext cx="769359" cy="778665"/>
          </a:xfrm>
          <a:prstGeom prst="rect">
            <a:avLst/>
          </a:prstGeom>
        </p:spPr>
      </p:pic>
      <p:pic>
        <p:nvPicPr>
          <p:cNvPr id="4" name="Picture 3">
            <a:extLst>
              <a:ext uri="{FF2B5EF4-FFF2-40B4-BE49-F238E27FC236}">
                <a16:creationId xmlns:a16="http://schemas.microsoft.com/office/drawing/2014/main" id="{5AC69586-EF78-472A-88A7-FE5299CE45B3}"/>
              </a:ext>
            </a:extLst>
          </p:cNvPr>
          <p:cNvPicPr>
            <a:picLocks noChangeAspect="1"/>
          </p:cNvPicPr>
          <p:nvPr/>
        </p:nvPicPr>
        <p:blipFill>
          <a:blip r:embed="rId3"/>
          <a:stretch>
            <a:fillRect/>
          </a:stretch>
        </p:blipFill>
        <p:spPr>
          <a:xfrm>
            <a:off x="2527743" y="207888"/>
            <a:ext cx="769359" cy="825825"/>
          </a:xfrm>
          <a:prstGeom prst="rect">
            <a:avLst/>
          </a:prstGeom>
        </p:spPr>
      </p:pic>
      <p:pic>
        <p:nvPicPr>
          <p:cNvPr id="5" name="Picture 4">
            <a:extLst>
              <a:ext uri="{FF2B5EF4-FFF2-40B4-BE49-F238E27FC236}">
                <a16:creationId xmlns:a16="http://schemas.microsoft.com/office/drawing/2014/main" id="{4C0C409D-636D-4FFF-8437-093A1F0E4D9E}"/>
              </a:ext>
            </a:extLst>
          </p:cNvPr>
          <p:cNvPicPr>
            <a:picLocks noChangeAspect="1"/>
          </p:cNvPicPr>
          <p:nvPr/>
        </p:nvPicPr>
        <p:blipFill>
          <a:blip r:embed="rId4"/>
          <a:stretch>
            <a:fillRect/>
          </a:stretch>
        </p:blipFill>
        <p:spPr>
          <a:xfrm>
            <a:off x="1166048" y="150042"/>
            <a:ext cx="1322588" cy="990222"/>
          </a:xfrm>
          <a:prstGeom prst="rect">
            <a:avLst/>
          </a:prstGeom>
        </p:spPr>
      </p:pic>
      <p:sp>
        <p:nvSpPr>
          <p:cNvPr id="6" name="TextBox 5">
            <a:extLst>
              <a:ext uri="{FF2B5EF4-FFF2-40B4-BE49-F238E27FC236}">
                <a16:creationId xmlns:a16="http://schemas.microsoft.com/office/drawing/2014/main" id="{0D30CF0D-92A4-4304-977F-88463A3C91F6}"/>
              </a:ext>
            </a:extLst>
          </p:cNvPr>
          <p:cNvSpPr txBox="1"/>
          <p:nvPr/>
        </p:nvSpPr>
        <p:spPr>
          <a:xfrm>
            <a:off x="3297102" y="297634"/>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390181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82663"/>
            <a:ext cx="9601200" cy="1303337"/>
          </a:xfrm>
        </p:spPr>
        <p:txBody>
          <a:bodyPr>
            <a:normAutofit fontScale="90000"/>
          </a:bodyPr>
          <a:lstStyle/>
          <a:p>
            <a:r>
              <a:rPr lang="id-ID" dirty="0"/>
              <a:t>Bentuk Gerak Dasar Lokomotor dan Nonlokomotor</a:t>
            </a:r>
          </a:p>
        </p:txBody>
      </p:sp>
      <p:sp>
        <p:nvSpPr>
          <p:cNvPr id="7" name="Content Placeholder 6"/>
          <p:cNvSpPr>
            <a:spLocks noGrp="1"/>
          </p:cNvSpPr>
          <p:nvPr>
            <p:ph sz="quarter" idx="4294967295"/>
          </p:nvPr>
        </p:nvSpPr>
        <p:spPr>
          <a:xfrm>
            <a:off x="7473950" y="3243263"/>
            <a:ext cx="4718050" cy="2632075"/>
          </a:xfrm>
        </p:spPr>
        <p:txBody>
          <a:bodyPr/>
          <a:lstStyle/>
          <a:p>
            <a:pPr marL="0" indent="0">
              <a:buNone/>
            </a:pPr>
            <a:r>
              <a:rPr lang="id-ID" b="1" dirty="0"/>
              <a:t>Lompat melewati beberapa rintangan</a:t>
            </a:r>
          </a:p>
        </p:txBody>
      </p:sp>
      <p:sp>
        <p:nvSpPr>
          <p:cNvPr id="3" name="Rectangle 2"/>
          <p:cNvSpPr/>
          <p:nvPr/>
        </p:nvSpPr>
        <p:spPr>
          <a:xfrm>
            <a:off x="1919536" y="2136340"/>
            <a:ext cx="8136904" cy="4401205"/>
          </a:xfrm>
          <a:prstGeom prst="rect">
            <a:avLst/>
          </a:prstGeom>
        </p:spPr>
        <p:txBody>
          <a:bodyPr wrap="square">
            <a:spAutoFit/>
          </a:bodyPr>
          <a:lstStyle/>
          <a:p>
            <a:pPr marL="457200" indent="-457200">
              <a:buFont typeface="Arial" pitchFamily="34" charset="0"/>
              <a:buChar char="•"/>
            </a:pPr>
            <a:r>
              <a:rPr lang="id-ID" sz="2800" dirty="0"/>
              <a:t>Jalan cepat</a:t>
            </a:r>
          </a:p>
          <a:p>
            <a:pPr marL="457200" indent="-457200">
              <a:buFont typeface="Arial" pitchFamily="34" charset="0"/>
              <a:buChar char="•"/>
            </a:pPr>
            <a:r>
              <a:rPr lang="id-ID" sz="2800" dirty="0"/>
              <a:t>Jalan serempak</a:t>
            </a:r>
          </a:p>
          <a:p>
            <a:pPr marL="457200" indent="-457200">
              <a:buFont typeface="Arial" pitchFamily="34" charset="0"/>
              <a:buChar char="•"/>
            </a:pPr>
            <a:r>
              <a:rPr lang="id-ID" sz="2800" dirty="0"/>
              <a:t>Jalan di tempat</a:t>
            </a:r>
          </a:p>
          <a:p>
            <a:pPr marL="457200" indent="-457200">
              <a:buFont typeface="Arial" pitchFamily="34" charset="0"/>
              <a:buChar char="•"/>
            </a:pPr>
            <a:r>
              <a:rPr lang="id-ID" sz="2800" dirty="0"/>
              <a:t>Jalan mundur</a:t>
            </a:r>
          </a:p>
          <a:p>
            <a:pPr marL="457200" indent="-457200">
              <a:buFont typeface="Arial" pitchFamily="34" charset="0"/>
              <a:buChar char="•"/>
            </a:pPr>
            <a:r>
              <a:rPr lang="id-ID" sz="2800" dirty="0"/>
              <a:t>Jalan menyimpang</a:t>
            </a:r>
          </a:p>
          <a:p>
            <a:pPr marL="457200" indent="-457200">
              <a:buFont typeface="Arial" pitchFamily="34" charset="0"/>
              <a:buChar char="•"/>
            </a:pPr>
            <a:r>
              <a:rPr lang="id-ID" sz="2800" dirty="0"/>
              <a:t>Jalan menyamping</a:t>
            </a:r>
          </a:p>
          <a:p>
            <a:pPr marL="457200" indent="-457200">
              <a:buFont typeface="Arial" pitchFamily="34" charset="0"/>
              <a:buChar char="•"/>
            </a:pPr>
            <a:r>
              <a:rPr lang="id-ID" sz="2800" dirty="0"/>
              <a:t>Jalan silang</a:t>
            </a:r>
          </a:p>
          <a:p>
            <a:pPr marL="457200" indent="-457200">
              <a:buFont typeface="Arial" pitchFamily="34" charset="0"/>
              <a:buChar char="•"/>
            </a:pPr>
            <a:r>
              <a:rPr lang="id-ID" sz="2800" dirty="0"/>
              <a:t>Jalan jinjit</a:t>
            </a:r>
          </a:p>
          <a:p>
            <a:pPr marL="457200" indent="-457200">
              <a:buFont typeface="Arial" pitchFamily="34" charset="0"/>
              <a:buChar char="•"/>
            </a:pPr>
            <a:r>
              <a:rPr lang="id-ID" sz="2800" dirty="0"/>
              <a:t>Berjingkat</a:t>
            </a:r>
          </a:p>
          <a:p>
            <a:pPr marL="457200" indent="-457200">
              <a:buFont typeface="Arial" pitchFamily="34" charset="0"/>
              <a:buChar char="•"/>
            </a:pPr>
            <a:r>
              <a:rPr lang="id-ID" sz="2800" dirty="0"/>
              <a:t>Berlari </a:t>
            </a:r>
          </a:p>
        </p:txBody>
      </p:sp>
      <p:pic>
        <p:nvPicPr>
          <p:cNvPr id="5" name="Picture 4">
            <a:extLst>
              <a:ext uri="{FF2B5EF4-FFF2-40B4-BE49-F238E27FC236}">
                <a16:creationId xmlns:a16="http://schemas.microsoft.com/office/drawing/2014/main" id="{0E33F7DB-0DE2-4499-B79D-E219797817AF}"/>
              </a:ext>
            </a:extLst>
          </p:cNvPr>
          <p:cNvPicPr>
            <a:picLocks noChangeAspect="1"/>
          </p:cNvPicPr>
          <p:nvPr/>
        </p:nvPicPr>
        <p:blipFill>
          <a:blip r:embed="rId2"/>
          <a:stretch>
            <a:fillRect/>
          </a:stretch>
        </p:blipFill>
        <p:spPr>
          <a:xfrm>
            <a:off x="333434" y="201706"/>
            <a:ext cx="769359" cy="778665"/>
          </a:xfrm>
          <a:prstGeom prst="rect">
            <a:avLst/>
          </a:prstGeom>
        </p:spPr>
      </p:pic>
      <p:pic>
        <p:nvPicPr>
          <p:cNvPr id="6" name="Picture 5">
            <a:extLst>
              <a:ext uri="{FF2B5EF4-FFF2-40B4-BE49-F238E27FC236}">
                <a16:creationId xmlns:a16="http://schemas.microsoft.com/office/drawing/2014/main" id="{C5DAC822-7592-4144-A8E9-BDBF4D7D5E3B}"/>
              </a:ext>
            </a:extLst>
          </p:cNvPr>
          <p:cNvPicPr>
            <a:picLocks noChangeAspect="1"/>
          </p:cNvPicPr>
          <p:nvPr/>
        </p:nvPicPr>
        <p:blipFill>
          <a:blip r:embed="rId3"/>
          <a:stretch>
            <a:fillRect/>
          </a:stretch>
        </p:blipFill>
        <p:spPr>
          <a:xfrm>
            <a:off x="2527743" y="207888"/>
            <a:ext cx="769359" cy="825825"/>
          </a:xfrm>
          <a:prstGeom prst="rect">
            <a:avLst/>
          </a:prstGeom>
        </p:spPr>
      </p:pic>
      <p:pic>
        <p:nvPicPr>
          <p:cNvPr id="8" name="Picture 7">
            <a:extLst>
              <a:ext uri="{FF2B5EF4-FFF2-40B4-BE49-F238E27FC236}">
                <a16:creationId xmlns:a16="http://schemas.microsoft.com/office/drawing/2014/main" id="{2E28BF95-530B-45CE-9292-7DB6B9FAB069}"/>
              </a:ext>
            </a:extLst>
          </p:cNvPr>
          <p:cNvPicPr>
            <a:picLocks noChangeAspect="1"/>
          </p:cNvPicPr>
          <p:nvPr/>
        </p:nvPicPr>
        <p:blipFill>
          <a:blip r:embed="rId4"/>
          <a:stretch>
            <a:fillRect/>
          </a:stretch>
        </p:blipFill>
        <p:spPr>
          <a:xfrm>
            <a:off x="1166048" y="150042"/>
            <a:ext cx="1322588" cy="990222"/>
          </a:xfrm>
          <a:prstGeom prst="rect">
            <a:avLst/>
          </a:prstGeom>
        </p:spPr>
      </p:pic>
      <p:sp>
        <p:nvSpPr>
          <p:cNvPr id="9" name="TextBox 8">
            <a:extLst>
              <a:ext uri="{FF2B5EF4-FFF2-40B4-BE49-F238E27FC236}">
                <a16:creationId xmlns:a16="http://schemas.microsoft.com/office/drawing/2014/main" id="{40D56D0C-C1A2-452D-9CF7-913B37EC7D3E}"/>
              </a:ext>
            </a:extLst>
          </p:cNvPr>
          <p:cNvSpPr txBox="1"/>
          <p:nvPr/>
        </p:nvSpPr>
        <p:spPr>
          <a:xfrm>
            <a:off x="3297102" y="297634"/>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1211105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Text Placeholder 2"/>
          <p:cNvSpPr>
            <a:spLocks noGrp="1"/>
          </p:cNvSpPr>
          <p:nvPr>
            <p:ph type="body" idx="1"/>
          </p:nvPr>
        </p:nvSpPr>
        <p:spPr/>
        <p:txBody>
          <a:bodyPr/>
          <a:lstStyle/>
          <a:p>
            <a:r>
              <a:rPr lang="id-ID" dirty="0"/>
              <a:t>Cara menilai hasil belajar melompat dan mendarat</a:t>
            </a:r>
          </a:p>
        </p:txBody>
      </p:sp>
      <p:sp>
        <p:nvSpPr>
          <p:cNvPr id="4" name="Content Placeholder 3"/>
          <p:cNvSpPr>
            <a:spLocks noGrp="1"/>
          </p:cNvSpPr>
          <p:nvPr>
            <p:ph sz="half" idx="2"/>
          </p:nvPr>
        </p:nvSpPr>
        <p:spPr/>
        <p:txBody>
          <a:bodyPr/>
          <a:lstStyle/>
          <a:p>
            <a:pPr algn="l"/>
            <a:r>
              <a:rPr lang="id-ID" dirty="0"/>
              <a:t>Meniti dan memanjat</a:t>
            </a:r>
          </a:p>
          <a:p>
            <a:pPr algn="l"/>
            <a:r>
              <a:rPr lang="id-ID" dirty="0"/>
              <a:t>Panjat tali</a:t>
            </a:r>
          </a:p>
          <a:p>
            <a:pPr algn="l"/>
            <a:endParaRPr lang="id-ID" dirty="0"/>
          </a:p>
        </p:txBody>
      </p:sp>
      <p:sp>
        <p:nvSpPr>
          <p:cNvPr id="5" name="Text Placeholder 4"/>
          <p:cNvSpPr>
            <a:spLocks noGrp="1"/>
          </p:cNvSpPr>
          <p:nvPr>
            <p:ph type="body" sz="quarter" idx="3"/>
          </p:nvPr>
        </p:nvSpPr>
        <p:spPr/>
        <p:txBody>
          <a:bodyPr/>
          <a:lstStyle/>
          <a:p>
            <a:r>
              <a:rPr lang="id-ID" dirty="0"/>
              <a:t>Bentuk gerak dasar nonlokomotor</a:t>
            </a:r>
          </a:p>
        </p:txBody>
      </p:sp>
      <p:sp>
        <p:nvSpPr>
          <p:cNvPr id="6" name="Content Placeholder 5"/>
          <p:cNvSpPr>
            <a:spLocks noGrp="1"/>
          </p:cNvSpPr>
          <p:nvPr>
            <p:ph sz="quarter" idx="4"/>
          </p:nvPr>
        </p:nvSpPr>
        <p:spPr/>
        <p:txBody>
          <a:bodyPr>
            <a:normAutofit lnSpcReduction="10000"/>
          </a:bodyPr>
          <a:lstStyle/>
          <a:p>
            <a:r>
              <a:rPr lang="id-ID" dirty="0"/>
              <a:t>Memperkenalkan goyangan</a:t>
            </a:r>
          </a:p>
          <a:p>
            <a:r>
              <a:rPr lang="id-ID" dirty="0"/>
              <a:t>Memperkenalkan ayunan</a:t>
            </a:r>
          </a:p>
          <a:p>
            <a:r>
              <a:rPr lang="id-ID" dirty="0"/>
              <a:t>Memperkenalkan mengerut dan meregang</a:t>
            </a:r>
          </a:p>
          <a:p>
            <a:r>
              <a:rPr lang="id-ID" dirty="0"/>
              <a:t>Memperkenalkan menekuk dan meluruskan</a:t>
            </a:r>
          </a:p>
        </p:txBody>
      </p:sp>
      <p:pic>
        <p:nvPicPr>
          <p:cNvPr id="7" name="Picture 6">
            <a:extLst>
              <a:ext uri="{FF2B5EF4-FFF2-40B4-BE49-F238E27FC236}">
                <a16:creationId xmlns:a16="http://schemas.microsoft.com/office/drawing/2014/main" id="{51807A92-34E4-443F-B8B6-990BEACACB34}"/>
              </a:ext>
            </a:extLst>
          </p:cNvPr>
          <p:cNvPicPr>
            <a:picLocks noChangeAspect="1"/>
          </p:cNvPicPr>
          <p:nvPr/>
        </p:nvPicPr>
        <p:blipFill>
          <a:blip r:embed="rId2"/>
          <a:stretch>
            <a:fillRect/>
          </a:stretch>
        </p:blipFill>
        <p:spPr>
          <a:xfrm>
            <a:off x="333434" y="201706"/>
            <a:ext cx="769359" cy="778665"/>
          </a:xfrm>
          <a:prstGeom prst="rect">
            <a:avLst/>
          </a:prstGeom>
        </p:spPr>
      </p:pic>
      <p:pic>
        <p:nvPicPr>
          <p:cNvPr id="8" name="Picture 7">
            <a:extLst>
              <a:ext uri="{FF2B5EF4-FFF2-40B4-BE49-F238E27FC236}">
                <a16:creationId xmlns:a16="http://schemas.microsoft.com/office/drawing/2014/main" id="{55CC6B15-DD78-4C8E-ACA9-565AAE226750}"/>
              </a:ext>
            </a:extLst>
          </p:cNvPr>
          <p:cNvPicPr>
            <a:picLocks noChangeAspect="1"/>
          </p:cNvPicPr>
          <p:nvPr/>
        </p:nvPicPr>
        <p:blipFill>
          <a:blip r:embed="rId3"/>
          <a:stretch>
            <a:fillRect/>
          </a:stretch>
        </p:blipFill>
        <p:spPr>
          <a:xfrm>
            <a:off x="2527743" y="207888"/>
            <a:ext cx="769359" cy="825825"/>
          </a:xfrm>
          <a:prstGeom prst="rect">
            <a:avLst/>
          </a:prstGeom>
        </p:spPr>
      </p:pic>
      <p:pic>
        <p:nvPicPr>
          <p:cNvPr id="9" name="Picture 8">
            <a:extLst>
              <a:ext uri="{FF2B5EF4-FFF2-40B4-BE49-F238E27FC236}">
                <a16:creationId xmlns:a16="http://schemas.microsoft.com/office/drawing/2014/main" id="{09CAD9C3-ED38-46B2-B4BF-A57AE0C5FE8A}"/>
              </a:ext>
            </a:extLst>
          </p:cNvPr>
          <p:cNvPicPr>
            <a:picLocks noChangeAspect="1"/>
          </p:cNvPicPr>
          <p:nvPr/>
        </p:nvPicPr>
        <p:blipFill>
          <a:blip r:embed="rId4"/>
          <a:stretch>
            <a:fillRect/>
          </a:stretch>
        </p:blipFill>
        <p:spPr>
          <a:xfrm>
            <a:off x="1166048" y="150042"/>
            <a:ext cx="1322588" cy="990222"/>
          </a:xfrm>
          <a:prstGeom prst="rect">
            <a:avLst/>
          </a:prstGeom>
        </p:spPr>
      </p:pic>
      <p:sp>
        <p:nvSpPr>
          <p:cNvPr id="10" name="TextBox 9">
            <a:extLst>
              <a:ext uri="{FF2B5EF4-FFF2-40B4-BE49-F238E27FC236}">
                <a16:creationId xmlns:a16="http://schemas.microsoft.com/office/drawing/2014/main" id="{19188BBE-6C63-4B23-AC41-81391F565D97}"/>
              </a:ext>
            </a:extLst>
          </p:cNvPr>
          <p:cNvSpPr txBox="1"/>
          <p:nvPr/>
        </p:nvSpPr>
        <p:spPr>
          <a:xfrm>
            <a:off x="3297102" y="297634"/>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411251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5721" y="2132857"/>
            <a:ext cx="5767263" cy="1556817"/>
          </a:xfrm>
        </p:spPr>
        <p:txBody>
          <a:bodyPr/>
          <a:lstStyle/>
          <a:p>
            <a:r>
              <a:rPr lang="id-ID" sz="4800" dirty="0"/>
              <a:t>Silahkan simak tanyangan berikut</a:t>
            </a:r>
          </a:p>
        </p:txBody>
      </p:sp>
      <p:sp>
        <p:nvSpPr>
          <p:cNvPr id="3" name="Rectangle 2"/>
          <p:cNvSpPr/>
          <p:nvPr/>
        </p:nvSpPr>
        <p:spPr>
          <a:xfrm>
            <a:off x="3575720" y="3964414"/>
            <a:ext cx="5425954" cy="1754326"/>
          </a:xfrm>
          <a:prstGeom prst="rect">
            <a:avLst/>
          </a:prstGeom>
        </p:spPr>
        <p:txBody>
          <a:bodyPr wrap="square">
            <a:spAutoFit/>
          </a:bodyPr>
          <a:lstStyle/>
          <a:p>
            <a:r>
              <a:rPr lang="id-ID" dirty="0">
                <a:hlinkClick r:id="rId2"/>
              </a:rPr>
              <a:t>https://www.youtube.com/watch?v=vB5SpujueLE</a:t>
            </a:r>
          </a:p>
          <a:p>
            <a:endParaRPr lang="id-ID" dirty="0">
              <a:hlinkClick r:id="" action="ppaction://noaction"/>
            </a:endParaRPr>
          </a:p>
          <a:p>
            <a:r>
              <a:rPr lang="id-ID" dirty="0">
                <a:hlinkClick r:id="" action="ppaction://noaction"/>
              </a:rPr>
              <a:t>https</a:t>
            </a:r>
            <a:r>
              <a:rPr lang="id-ID" dirty="0">
                <a:hlinkClick r:id="rId2"/>
              </a:rPr>
              <a:t>://www.youtube.com/watch?v=kxadz046P1g</a:t>
            </a:r>
            <a:endParaRPr lang="id-ID" dirty="0"/>
          </a:p>
          <a:p>
            <a:endParaRPr lang="id-ID" dirty="0"/>
          </a:p>
          <a:p>
            <a:endParaRPr lang="id-ID" dirty="0"/>
          </a:p>
          <a:p>
            <a:endParaRPr lang="id-ID" dirty="0"/>
          </a:p>
        </p:txBody>
      </p:sp>
      <p:pic>
        <p:nvPicPr>
          <p:cNvPr id="4" name="Picture 3">
            <a:extLst>
              <a:ext uri="{FF2B5EF4-FFF2-40B4-BE49-F238E27FC236}">
                <a16:creationId xmlns:a16="http://schemas.microsoft.com/office/drawing/2014/main" id="{66E4F0F4-FB88-4B1D-935B-5F6138079509}"/>
              </a:ext>
            </a:extLst>
          </p:cNvPr>
          <p:cNvPicPr>
            <a:picLocks noChangeAspect="1"/>
          </p:cNvPicPr>
          <p:nvPr/>
        </p:nvPicPr>
        <p:blipFill>
          <a:blip r:embed="rId3"/>
          <a:stretch>
            <a:fillRect/>
          </a:stretch>
        </p:blipFill>
        <p:spPr>
          <a:xfrm>
            <a:off x="333434" y="201706"/>
            <a:ext cx="769359" cy="778665"/>
          </a:xfrm>
          <a:prstGeom prst="rect">
            <a:avLst/>
          </a:prstGeom>
        </p:spPr>
      </p:pic>
      <p:pic>
        <p:nvPicPr>
          <p:cNvPr id="5" name="Picture 4">
            <a:extLst>
              <a:ext uri="{FF2B5EF4-FFF2-40B4-BE49-F238E27FC236}">
                <a16:creationId xmlns:a16="http://schemas.microsoft.com/office/drawing/2014/main" id="{2ACC09A5-5E6F-4C8C-B51A-9C632C91E930}"/>
              </a:ext>
            </a:extLst>
          </p:cNvPr>
          <p:cNvPicPr>
            <a:picLocks noChangeAspect="1"/>
          </p:cNvPicPr>
          <p:nvPr/>
        </p:nvPicPr>
        <p:blipFill>
          <a:blip r:embed="rId4"/>
          <a:stretch>
            <a:fillRect/>
          </a:stretch>
        </p:blipFill>
        <p:spPr>
          <a:xfrm>
            <a:off x="2527743" y="207888"/>
            <a:ext cx="769359" cy="825825"/>
          </a:xfrm>
          <a:prstGeom prst="rect">
            <a:avLst/>
          </a:prstGeom>
        </p:spPr>
      </p:pic>
      <p:pic>
        <p:nvPicPr>
          <p:cNvPr id="6" name="Picture 5">
            <a:extLst>
              <a:ext uri="{FF2B5EF4-FFF2-40B4-BE49-F238E27FC236}">
                <a16:creationId xmlns:a16="http://schemas.microsoft.com/office/drawing/2014/main" id="{62F9A9E6-7FC8-4295-8F32-C850DEF1EC6F}"/>
              </a:ext>
            </a:extLst>
          </p:cNvPr>
          <p:cNvPicPr>
            <a:picLocks noChangeAspect="1"/>
          </p:cNvPicPr>
          <p:nvPr/>
        </p:nvPicPr>
        <p:blipFill>
          <a:blip r:embed="rId5"/>
          <a:stretch>
            <a:fillRect/>
          </a:stretch>
        </p:blipFill>
        <p:spPr>
          <a:xfrm>
            <a:off x="1166048" y="150042"/>
            <a:ext cx="1322588" cy="990222"/>
          </a:xfrm>
          <a:prstGeom prst="rect">
            <a:avLst/>
          </a:prstGeom>
        </p:spPr>
      </p:pic>
      <p:sp>
        <p:nvSpPr>
          <p:cNvPr id="7" name="TextBox 6">
            <a:extLst>
              <a:ext uri="{FF2B5EF4-FFF2-40B4-BE49-F238E27FC236}">
                <a16:creationId xmlns:a16="http://schemas.microsoft.com/office/drawing/2014/main" id="{7BB4298D-D5A1-4433-AAB4-4FB7359A2079}"/>
              </a:ext>
            </a:extLst>
          </p:cNvPr>
          <p:cNvSpPr txBox="1"/>
          <p:nvPr/>
        </p:nvSpPr>
        <p:spPr>
          <a:xfrm>
            <a:off x="3297102" y="297634"/>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38410923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74</TotalTime>
  <Words>605</Words>
  <Application>Microsoft Office PowerPoint</Application>
  <PresentationFormat>Widescreen</PresentationFormat>
  <Paragraphs>104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Garamond</vt:lpstr>
      <vt:lpstr>Organic</vt:lpstr>
      <vt:lpstr>Pertemuan 6 Pengembangan Fisik Motorik AUD</vt:lpstr>
      <vt:lpstr>PowerPoint Presentation</vt:lpstr>
      <vt:lpstr>Ragam Gerak  Dasar Pada Anak</vt:lpstr>
      <vt:lpstr>Keterampilan gerak dasar di TK</vt:lpstr>
      <vt:lpstr>Pengembangan Gerak dasar adalah proses ketika anak memperoleh gerak dasar dan yang senantiasa berkembang berdasarkan interaksi yaitu proses pengembangan syaraf dan otot yang juga dipengaruhi oleh keturunan akibat dari pengalaman gerak sebelumnya, serta pengalaman gerak saat ini. </vt:lpstr>
      <vt:lpstr>Gerakan nonlokomotor adalah aktivitas gerak tanpa memindahkan tubuh ketempat lain, contohnya mendorong, melipat, menarik dan mmbungkuk.  Gerakan lokomotor dan nonlokomotor dapat dengan berbagai kombinasi misalnya jalan laridan lompat. </vt:lpstr>
      <vt:lpstr>Bentuk Gerak Dasar Lokomotor dan Nonlokomotor</vt:lpstr>
      <vt:lpstr>PowerPoint Presentation</vt:lpstr>
      <vt:lpstr>Silahkan simak tanyangan berikut</vt:lpstr>
      <vt:lpstr>Gerak Dasar Manipulatif</vt:lpstr>
      <vt:lpstr>PowerPoint Presentation</vt:lpstr>
      <vt:lpstr>PowerPoint Presentation</vt:lpstr>
      <vt:lpstr>PowerPoint Presentation</vt:lpstr>
      <vt:lpstr>PowerPoint Presentation</vt:lpstr>
      <vt:lpstr>Simak tayangan berikut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Ragam Gerak  Dasar Pada Anak</dc:title>
  <dc:creator>NOOR BAITI</dc:creator>
  <cp:lastModifiedBy>Noor Baiti</cp:lastModifiedBy>
  <cp:revision>9</cp:revision>
  <dcterms:created xsi:type="dcterms:W3CDTF">2021-10-25T04:14:43Z</dcterms:created>
  <dcterms:modified xsi:type="dcterms:W3CDTF">2024-07-21T17:02:42Z</dcterms:modified>
</cp:coreProperties>
</file>