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A2C8DFA-038F-4115-AF65-329EEF34C3AC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86EF24-1369-4D4E-9518-56B22B4033A5}" type="slidenum">
              <a:rPr lang="id-ID"/>
              <a:pPr/>
              <a:t>‹#›</a:t>
            </a:fld>
            <a:endParaRPr lang="id-ID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970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970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1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971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1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971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2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2FF46-5EF7-4871-82AD-920F676F6C7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A5FDC-BE86-40F2-A52F-2E6D6351E05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C6FBA-CF31-42A7-8822-E451DD58301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7B44-5AE8-4233-B324-124E1DCCE0D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4B3F0-9205-435E-85E5-E2B55996C54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D89D-F79D-42DC-AD2A-8CF2DE7516A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A09D-6705-4DFA-9379-C248E5B078B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CB7CA-A086-4C62-BAC6-1D298A05053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BD09D-2415-42F7-9FD8-F854CFB38F1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6B1D6-BE72-464B-98D6-66C500E22D3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B3C0B5-C2FD-4291-97FC-BFE63D4ADBC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86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869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86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0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87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70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87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871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87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1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87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7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</a:t>
            </a:r>
            <a:br>
              <a:rPr lang="en-US" b="1" dirty="0"/>
            </a:br>
            <a:r>
              <a:rPr lang="en-US" b="1" dirty="0"/>
              <a:t>PROSES  STOKASTIK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Proses Stokastik  (</a:t>
            </a:r>
            <a:r>
              <a:rPr lang="id-ID" i="1"/>
              <a:t>Stochastic Processes</a:t>
            </a:r>
            <a:r>
              <a:rPr lang="id-ID"/>
              <a:t>) adalah himpunan variabel random yang merupakan fungsi dari “waktu” (time).  Parameter “waktu” disini diartikan dalam arti luas.  Proses stokastik sering juga disebut Proses Random (</a:t>
            </a:r>
            <a:r>
              <a:rPr lang="id-ID" i="1"/>
              <a:t>Random Processes</a:t>
            </a:r>
            <a:r>
              <a:rPr lang="id-ID"/>
              <a:t>).</a:t>
            </a:r>
            <a:r>
              <a:rPr lang="en-US"/>
              <a:t> </a:t>
            </a:r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709"/>
            <a:ext cx="8229600" cy="5934891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id-ID" dirty="0"/>
              <a:t>Jika sebuah dadu dengan enam sisi dilemparkan n kali.  Misalkan didefinisikan X</a:t>
            </a:r>
            <a:r>
              <a:rPr lang="id-ID" baseline="-25000" dirty="0"/>
              <a:t>n</a:t>
            </a:r>
            <a:r>
              <a:rPr lang="id-ID" dirty="0"/>
              <a:t> menyatakan variabel random hasil lemparan ke-n, n </a:t>
            </a:r>
            <a:r>
              <a:rPr lang="id-ID" dirty="0">
                <a:sym typeface="Symbol" pitchFamily="18" charset="2"/>
              </a:rPr>
              <a:t></a:t>
            </a:r>
            <a:r>
              <a:rPr lang="id-ID" dirty="0"/>
              <a:t> 1.  Maka :</a:t>
            </a:r>
          </a:p>
          <a:p>
            <a:pPr marL="660400" indent="-660400"/>
            <a:r>
              <a:rPr lang="id-ID" dirty="0"/>
              <a:t>{X</a:t>
            </a:r>
            <a:r>
              <a:rPr lang="id-ID" baseline="-25000" dirty="0"/>
              <a:t>n</a:t>
            </a:r>
            <a:r>
              <a:rPr lang="id-ID" dirty="0"/>
              <a:t>, n </a:t>
            </a:r>
            <a:r>
              <a:rPr lang="id-ID" dirty="0">
                <a:sym typeface="Symbol" pitchFamily="18" charset="2"/>
              </a:rPr>
              <a:t></a:t>
            </a:r>
            <a:r>
              <a:rPr lang="id-ID" dirty="0"/>
              <a:t> 1} merupakan suatu proses stokastik</a:t>
            </a:r>
          </a:p>
          <a:p>
            <a:pPr marL="660400" indent="-660400"/>
            <a:r>
              <a:rPr lang="id-ID" dirty="0"/>
              <a:t>Proses stokastik ini merupakan proses stokastik dengan parameter diskret</a:t>
            </a:r>
          </a:p>
          <a:p>
            <a:pPr marL="660400" indent="-660400"/>
            <a:r>
              <a:rPr lang="id-ID" dirty="0"/>
              <a:t>Ruang state proses stokastik ini adalah {1, 2, 3, 4, 5, 6} bersifat diskret.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709"/>
            <a:ext cx="8229600" cy="6087291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id-ID" sz="2800" dirty="0"/>
              <a:t>Jika pada contoh 1 di atas didefinisikan X</a:t>
            </a:r>
            <a:r>
              <a:rPr lang="id-ID" sz="2800" baseline="-25000" dirty="0"/>
              <a:t>n</a:t>
            </a:r>
            <a:r>
              <a:rPr lang="id-ID" sz="2800" dirty="0"/>
              <a:t> merupakan variabel random yang menyatakan banyaknya angka enam yang tampak dalam n lemparan pertama, maka :</a:t>
            </a:r>
          </a:p>
          <a:p>
            <a:pPr marL="660400" indent="-660400"/>
            <a:r>
              <a:rPr lang="id-ID" sz="2800" dirty="0"/>
              <a:t>{X</a:t>
            </a:r>
            <a:r>
              <a:rPr lang="id-ID" sz="2800" baseline="-25000" dirty="0"/>
              <a:t>n</a:t>
            </a:r>
            <a:r>
              <a:rPr lang="id-ID" sz="2800" dirty="0"/>
              <a:t>, n </a:t>
            </a:r>
            <a:r>
              <a:rPr lang="id-ID" sz="2800" dirty="0">
                <a:sym typeface="Symbol" pitchFamily="18" charset="2"/>
              </a:rPr>
              <a:t></a:t>
            </a:r>
            <a:r>
              <a:rPr lang="id-ID" sz="2800" dirty="0"/>
              <a:t> 1} merupakan suatu proses stokastik</a:t>
            </a:r>
          </a:p>
          <a:p>
            <a:pPr marL="660400" indent="-660400"/>
            <a:r>
              <a:rPr lang="id-ID" sz="2800" dirty="0"/>
              <a:t>Proses stokastik ini merupakan proses stokastik dengan parameter diskret</a:t>
            </a:r>
          </a:p>
          <a:p>
            <a:pPr marL="660400" indent="-660400"/>
            <a:r>
              <a:rPr lang="id-ID" sz="2800" dirty="0"/>
              <a:t>Ruang state proses stokastik ini meliputi :</a:t>
            </a:r>
          </a:p>
          <a:p>
            <a:pPr marL="660400" indent="-660400">
              <a:buFontTx/>
              <a:buNone/>
            </a:pPr>
            <a:r>
              <a:rPr lang="en-US" sz="2800" dirty="0"/>
              <a:t>	</a:t>
            </a:r>
            <a:r>
              <a:rPr lang="id-ID" sz="2800" dirty="0"/>
              <a:t>Untuk X</a:t>
            </a:r>
            <a:r>
              <a:rPr lang="id-ID" sz="2800" baseline="-25000" dirty="0"/>
              <a:t>1</a:t>
            </a:r>
            <a:r>
              <a:rPr lang="id-ID" sz="2800" dirty="0"/>
              <a:t> : ruang statenya {0, 1}</a:t>
            </a:r>
          </a:p>
          <a:p>
            <a:pPr marL="660400" indent="-660400">
              <a:buFontTx/>
              <a:buNone/>
            </a:pPr>
            <a:r>
              <a:rPr lang="en-US" sz="2800" dirty="0"/>
              <a:t>	</a:t>
            </a:r>
            <a:r>
              <a:rPr lang="id-ID" sz="2800" dirty="0"/>
              <a:t>Untuk X</a:t>
            </a:r>
            <a:r>
              <a:rPr lang="id-ID" sz="2800" baseline="-25000" dirty="0"/>
              <a:t>2</a:t>
            </a:r>
            <a:r>
              <a:rPr lang="id-ID" sz="2800" dirty="0"/>
              <a:t> : ruang statenya {0, 1, 2}</a:t>
            </a:r>
          </a:p>
          <a:p>
            <a:pPr marL="660400" indent="-660400">
              <a:buFontTx/>
              <a:buNone/>
            </a:pPr>
            <a:r>
              <a:rPr lang="en-US" sz="2800" dirty="0"/>
              <a:t>	</a:t>
            </a:r>
            <a:r>
              <a:rPr lang="id-ID" sz="2800" dirty="0"/>
              <a:t>Untuk X</a:t>
            </a:r>
            <a:r>
              <a:rPr lang="id-ID" sz="2800" baseline="-25000" dirty="0"/>
              <a:t>3</a:t>
            </a:r>
            <a:r>
              <a:rPr lang="id-ID" sz="2800" dirty="0"/>
              <a:t> : ruang statenya {0, 1, 2, 3}</a:t>
            </a:r>
          </a:p>
          <a:p>
            <a:pPr marL="660400" indent="-660400">
              <a:buFontTx/>
              <a:buNone/>
            </a:pPr>
            <a:r>
              <a:rPr lang="en-US" sz="2800" dirty="0"/>
              <a:t>	</a:t>
            </a:r>
            <a:r>
              <a:rPr lang="id-ID" sz="2800" dirty="0"/>
              <a:t>Dan seterusnya , ruang statenya diskret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id-ID" sz="2800"/>
              <a:t>Misalnya X(t) variabel random yang menyatakan banyaknya pengunjung yang datang pada sebuah swalayan selama periode waktu (0, t) maka :</a:t>
            </a:r>
          </a:p>
          <a:p>
            <a:pPr marL="660400" indent="-660400"/>
            <a:r>
              <a:rPr lang="id-ID" sz="2800"/>
              <a:t>{X(t), t</a:t>
            </a:r>
            <a:r>
              <a:rPr lang="id-ID" sz="2800">
                <a:sym typeface="Symbol" pitchFamily="18" charset="2"/>
              </a:rPr>
              <a:t></a:t>
            </a:r>
            <a:r>
              <a:rPr lang="id-ID" sz="2800"/>
              <a:t>T} merupakan suatu proses stokastik</a:t>
            </a:r>
          </a:p>
          <a:p>
            <a:pPr marL="660400" indent="-660400"/>
            <a:r>
              <a:rPr lang="id-ID" sz="2800"/>
              <a:t> Proses stokastik ini merupakan proses stokastik dengan parameter kontinu</a:t>
            </a:r>
          </a:p>
          <a:p>
            <a:pPr marL="660400" indent="-660400"/>
            <a:r>
              <a:rPr lang="id-ID" sz="2800"/>
              <a:t>Ruang state proses stokastik ini meliputi :</a:t>
            </a:r>
          </a:p>
          <a:p>
            <a:pPr marL="660400" indent="-660400"/>
            <a:r>
              <a:rPr lang="id-ID" sz="2800"/>
              <a:t>Untuk X(1) : menyatakan banyak pengunjung yang datang dari swalayan buka sampai 1 jam berikutnya, X(1) = 0, 1, 2, 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229600" cy="5287963"/>
          </a:xfrm>
        </p:spPr>
        <p:txBody>
          <a:bodyPr/>
          <a:lstStyle/>
          <a:p>
            <a:pPr marL="660400" indent="-660400"/>
            <a:r>
              <a:rPr lang="id-ID" sz="2800" dirty="0"/>
              <a:t>Untuk X(2) : menyatakan banyak pengunjung yang datang dari swalayan bukan sampai 2 jam berikutnya, X(2) = 0, 1, 2, ...</a:t>
            </a:r>
          </a:p>
          <a:p>
            <a:pPr marL="660400" indent="-660400"/>
            <a:r>
              <a:rPr lang="id-ID" sz="2800" dirty="0"/>
              <a:t> Dan seterusnya, ruang statenya diskret</a:t>
            </a:r>
            <a:endParaRPr lang="en-US" sz="2800" dirty="0"/>
          </a:p>
          <a:p>
            <a:pPr marL="660400" indent="-660400">
              <a:buFontTx/>
              <a:buNone/>
            </a:pPr>
            <a:r>
              <a:rPr lang="id-ID" sz="2800" dirty="0"/>
              <a:t>Misalnya X(t) menyatakan temperatur maksimum suatu tempat pada interval waktu (0, t), maka :</a:t>
            </a:r>
          </a:p>
          <a:p>
            <a:pPr marL="1035050" lvl="1" indent="-577850"/>
            <a:r>
              <a:rPr lang="id-ID" dirty="0"/>
              <a:t>X(t), t</a:t>
            </a:r>
            <a:r>
              <a:rPr lang="id-ID" dirty="0">
                <a:sym typeface="Symbol" pitchFamily="18" charset="2"/>
              </a:rPr>
              <a:t></a:t>
            </a:r>
            <a:r>
              <a:rPr lang="id-ID" dirty="0"/>
              <a:t>T} merupakan suatu proses stokastik</a:t>
            </a:r>
          </a:p>
          <a:p>
            <a:pPr marL="1035050" lvl="1" indent="-577850"/>
            <a:r>
              <a:rPr lang="id-ID" dirty="0"/>
              <a:t>Proses stokastik ini merupakan proses stokastik dengan parameter kontinu</a:t>
            </a:r>
            <a:r>
              <a:rPr lang="en-US" sz="2400" dirty="0"/>
              <a:t> 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229600" cy="6172200"/>
          </a:xfrm>
        </p:spPr>
        <p:txBody>
          <a:bodyPr/>
          <a:lstStyle/>
          <a:p>
            <a:pPr marL="1035050" lvl="1" indent="-577850">
              <a:buFontTx/>
              <a:buNone/>
            </a:pPr>
            <a:r>
              <a:rPr lang="id-ID" sz="3600" dirty="0"/>
              <a:t>Ruang state proses stokastik ini meliputi :</a:t>
            </a:r>
            <a:endParaRPr lang="en-US" sz="3600" dirty="0"/>
          </a:p>
          <a:p>
            <a:pPr marL="1035050" lvl="1" indent="-577850">
              <a:buFontTx/>
              <a:buNone/>
            </a:pPr>
            <a:r>
              <a:rPr lang="id-ID" dirty="0"/>
              <a:t>Untuk X(1) : menyatakan temperatur maksimum suatu tempat sampai 1 jam berikutnya, X(1) = suatu interval nilai tertentu</a:t>
            </a:r>
          </a:p>
          <a:p>
            <a:pPr marL="660400" indent="-660400">
              <a:buFontTx/>
              <a:buNone/>
            </a:pPr>
            <a:r>
              <a:rPr lang="en-US" sz="2800" dirty="0"/>
              <a:t>	</a:t>
            </a:r>
            <a:r>
              <a:rPr lang="id-ID" sz="2800" dirty="0"/>
              <a:t>Untuk X(2) : menyatakan temperatur maksimum suatu tempat sampai 2 jam berikutnya, X(2) = suatu interval nilai tertentu</a:t>
            </a:r>
          </a:p>
          <a:p>
            <a:pPr marL="660400" indent="-660400">
              <a:buFontTx/>
              <a:buNone/>
            </a:pPr>
            <a:r>
              <a:rPr lang="en-US" sz="2800" dirty="0"/>
              <a:t>		</a:t>
            </a:r>
            <a:r>
              <a:rPr lang="id-ID" sz="2800" dirty="0"/>
              <a:t>Dan seterusnya, ruang state bersifat kontinu.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id-ID" b="1" dirty="0"/>
              <a:t>Hubungan antara X</a:t>
            </a:r>
            <a:r>
              <a:rPr lang="id-ID" b="1" baseline="-25000" dirty="0"/>
              <a:t>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5543"/>
            <a:ext cx="8077200" cy="52948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dirty="0"/>
              <a:t>Dalam kasus-kasus tertentu, variabel random X</a:t>
            </a:r>
            <a:r>
              <a:rPr lang="id-ID" baseline="-25000" dirty="0"/>
              <a:t>n</a:t>
            </a:r>
            <a:r>
              <a:rPr lang="id-ID" dirty="0"/>
              <a:t>, X</a:t>
            </a:r>
            <a:r>
              <a:rPr lang="id-ID" baseline="-25000" dirty="0"/>
              <a:t>n</a:t>
            </a:r>
            <a:r>
              <a:rPr lang="id-ID" dirty="0"/>
              <a:t> </a:t>
            </a:r>
            <a:r>
              <a:rPr lang="id-ID" dirty="0">
                <a:sym typeface="Symbol" pitchFamily="18" charset="2"/>
              </a:rPr>
              <a:t></a:t>
            </a:r>
            <a:r>
              <a:rPr lang="id-ID" dirty="0"/>
              <a:t>{X</a:t>
            </a:r>
            <a:r>
              <a:rPr lang="id-ID" baseline="-25000" dirty="0"/>
              <a:t>n</a:t>
            </a:r>
            <a:r>
              <a:rPr lang="id-ID" dirty="0"/>
              <a:t>} adalah independent satu dengan yang lain.  Misal pada contoh 1, X</a:t>
            </a:r>
            <a:r>
              <a:rPr lang="id-ID" baseline="-25000" dirty="0"/>
              <a:t>n</a:t>
            </a:r>
            <a:r>
              <a:rPr lang="id-ID" dirty="0"/>
              <a:t> :  menyatakan variabel random hasil lemparan ke-n, n </a:t>
            </a:r>
            <a:r>
              <a:rPr lang="id-ID" dirty="0">
                <a:sym typeface="Symbol" pitchFamily="18" charset="2"/>
              </a:rPr>
              <a:t></a:t>
            </a:r>
            <a:r>
              <a:rPr lang="id-ID" dirty="0"/>
              <a:t> 1, bila sebuah dadu dilempar.  Tetapi Y</a:t>
            </a:r>
            <a:r>
              <a:rPr lang="id-ID" baseline="-25000" dirty="0"/>
              <a:t>n</a:t>
            </a:r>
            <a:r>
              <a:rPr lang="id-ID" dirty="0"/>
              <a:t> : banyak “enam” muncul pada lemparan ke-n, n </a:t>
            </a:r>
            <a:r>
              <a:rPr lang="id-ID" dirty="0">
                <a:sym typeface="Symbol" pitchFamily="18" charset="2"/>
              </a:rPr>
              <a:t></a:t>
            </a:r>
            <a:r>
              <a:rPr lang="id-ID" dirty="0"/>
              <a:t> 1 merupakan kasus yang tidak independen, karena Y</a:t>
            </a:r>
            <a:r>
              <a:rPr lang="id-ID" baseline="-25000" dirty="0"/>
              <a:t>2</a:t>
            </a:r>
            <a:r>
              <a:rPr lang="id-ID" dirty="0"/>
              <a:t> mestinya tergantung Y</a:t>
            </a:r>
            <a:r>
              <a:rPr lang="id-ID" baseline="-25000" dirty="0"/>
              <a:t>1</a:t>
            </a:r>
            <a:r>
              <a:rPr lang="id-ID" dirty="0"/>
              <a:t>, tidak mungkin Y</a:t>
            </a:r>
            <a:r>
              <a:rPr lang="id-ID" baseline="-25000" dirty="0"/>
              <a:t>2</a:t>
            </a:r>
            <a:r>
              <a:rPr lang="id-ID" dirty="0"/>
              <a:t> = 2 bila Y</a:t>
            </a:r>
            <a:r>
              <a:rPr lang="id-ID" baseline="-25000" dirty="0"/>
              <a:t>1</a:t>
            </a:r>
            <a:r>
              <a:rPr lang="id-ID" dirty="0"/>
              <a:t> = 0.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1143000"/>
          </a:xfrm>
        </p:spPr>
        <p:txBody>
          <a:bodyPr/>
          <a:lstStyle/>
          <a:p>
            <a:r>
              <a:rPr lang="id-ID" sz="4000" b="1" dirty="0"/>
              <a:t>Proses dengan incremen independent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1143000"/>
            <a:ext cx="8572500" cy="4724400"/>
          </a:xfrm>
        </p:spPr>
        <p:txBody>
          <a:bodyPr/>
          <a:lstStyle/>
          <a:p>
            <a:r>
              <a:rPr lang="id-ID" sz="2800" dirty="0"/>
              <a:t>Jika untuk semua t</a:t>
            </a:r>
            <a:r>
              <a:rPr lang="id-ID" sz="2800" baseline="-25000" dirty="0"/>
              <a:t>1</a:t>
            </a:r>
            <a:r>
              <a:rPr lang="id-ID" sz="2800" dirty="0"/>
              <a:t>, t</a:t>
            </a:r>
            <a:r>
              <a:rPr lang="id-ID" sz="2800" baseline="-25000" dirty="0"/>
              <a:t>2</a:t>
            </a:r>
            <a:r>
              <a:rPr lang="id-ID" sz="2800" dirty="0"/>
              <a:t>, ...,t</a:t>
            </a:r>
            <a:r>
              <a:rPr lang="id-ID" sz="2800" baseline="-25000" dirty="0"/>
              <a:t>n</a:t>
            </a:r>
            <a:r>
              <a:rPr lang="id-ID" sz="2800" dirty="0"/>
              <a:t>,dimana t</a:t>
            </a:r>
            <a:r>
              <a:rPr lang="id-ID" sz="2800" baseline="-25000" dirty="0"/>
              <a:t>1</a:t>
            </a:r>
            <a:r>
              <a:rPr lang="id-ID" sz="2800" dirty="0"/>
              <a:t>&lt; t</a:t>
            </a:r>
            <a:r>
              <a:rPr lang="id-ID" sz="2800" baseline="-25000" dirty="0"/>
              <a:t>2</a:t>
            </a:r>
            <a:r>
              <a:rPr lang="id-ID" sz="2800" dirty="0"/>
              <a:t>&lt; ...&lt; t</a:t>
            </a:r>
            <a:r>
              <a:rPr lang="id-ID" sz="2800" baseline="-25000" dirty="0"/>
              <a:t>n</a:t>
            </a:r>
            <a:r>
              <a:rPr lang="id-ID" sz="2800" dirty="0"/>
              <a:t>  variabel random X(t</a:t>
            </a:r>
            <a:r>
              <a:rPr lang="id-ID" sz="2800" baseline="-25000" dirty="0"/>
              <a:t>2</a:t>
            </a:r>
            <a:r>
              <a:rPr lang="id-ID" sz="2800" dirty="0"/>
              <a:t>) - X(t</a:t>
            </a:r>
            <a:r>
              <a:rPr lang="id-ID" sz="2800" baseline="-25000" dirty="0"/>
              <a:t>1</a:t>
            </a:r>
            <a:r>
              <a:rPr lang="id-ID" sz="2800" dirty="0"/>
              <a:t>), X(t</a:t>
            </a:r>
            <a:r>
              <a:rPr lang="id-ID" sz="2800" baseline="-25000" dirty="0"/>
              <a:t>3</a:t>
            </a:r>
            <a:r>
              <a:rPr lang="id-ID" sz="2800" dirty="0"/>
              <a:t>) - X(t</a:t>
            </a:r>
            <a:r>
              <a:rPr lang="id-ID" sz="2800" baseline="-25000" dirty="0"/>
              <a:t>2</a:t>
            </a:r>
            <a:r>
              <a:rPr lang="id-ID" sz="2800" dirty="0"/>
              <a:t>) , ..., X(t</a:t>
            </a:r>
            <a:r>
              <a:rPr lang="id-ID" sz="2800" baseline="-25000" dirty="0"/>
              <a:t>n</a:t>
            </a:r>
            <a:r>
              <a:rPr lang="id-ID" sz="2800" dirty="0"/>
              <a:t>) - X(t</a:t>
            </a:r>
            <a:r>
              <a:rPr lang="id-ID" sz="2800" baseline="-25000" dirty="0"/>
              <a:t>n-1</a:t>
            </a:r>
            <a:r>
              <a:rPr lang="id-ID" sz="2800" dirty="0"/>
              <a:t>) independent, maka {X(t), t </a:t>
            </a:r>
            <a:r>
              <a:rPr lang="id-ID" sz="2800" dirty="0">
                <a:sym typeface="Symbol" pitchFamily="18" charset="2"/>
              </a:rPr>
              <a:t></a:t>
            </a:r>
            <a:r>
              <a:rPr lang="id-ID" sz="2800" dirty="0"/>
              <a:t> T} dikatakan proses stokastik increment independent. Seandainya hanya dibicarakan proses dengan parameter (waktu) dan ruang diskret, T= {0,1,2,...}, t</a:t>
            </a:r>
            <a:r>
              <a:rPr lang="id-ID" sz="2800" baseline="-25000" dirty="0"/>
              <a:t>i</a:t>
            </a:r>
            <a:r>
              <a:rPr lang="id-ID" sz="2800" dirty="0"/>
              <a:t> = i-1, X(ti) = X</a:t>
            </a:r>
            <a:r>
              <a:rPr lang="id-ID" sz="2800" baseline="-25000" dirty="0"/>
              <a:t>i-1</a:t>
            </a:r>
            <a:r>
              <a:rPr lang="id-ID" sz="2800" dirty="0"/>
              <a:t>, Z</a:t>
            </a:r>
            <a:r>
              <a:rPr lang="id-ID" sz="2800" baseline="-25000" dirty="0"/>
              <a:t>i</a:t>
            </a:r>
            <a:r>
              <a:rPr lang="id-ID" sz="2800" dirty="0"/>
              <a:t> = X</a:t>
            </a:r>
            <a:r>
              <a:rPr lang="id-ID" sz="2800" baseline="-25000" dirty="0"/>
              <a:t>i</a:t>
            </a:r>
            <a:r>
              <a:rPr lang="id-ID" sz="2800" dirty="0"/>
              <a:t> - X</a:t>
            </a:r>
            <a:r>
              <a:rPr lang="id-ID" sz="2800" baseline="-25000" dirty="0"/>
              <a:t>i-1</a:t>
            </a:r>
            <a:r>
              <a:rPr lang="id-ID" sz="2800" dirty="0"/>
              <a:t>, i = 1, 2, ... dan Z</a:t>
            </a:r>
            <a:r>
              <a:rPr lang="id-ID" sz="2800" baseline="-25000" dirty="0"/>
              <a:t>0</a:t>
            </a:r>
            <a:r>
              <a:rPr lang="id-ID" sz="2800" dirty="0"/>
              <a:t> = X</a:t>
            </a:r>
            <a:r>
              <a:rPr lang="id-ID" sz="2800" baseline="-25000" dirty="0"/>
              <a:t>0</a:t>
            </a:r>
            <a:r>
              <a:rPr lang="id-ID" sz="2800" dirty="0"/>
              <a:t>.  Terdapat proses {Z</a:t>
            </a:r>
            <a:r>
              <a:rPr lang="id-ID" sz="2800" baseline="-25000" dirty="0"/>
              <a:t>n</a:t>
            </a:r>
            <a:r>
              <a:rPr lang="id-ID" sz="2800" dirty="0"/>
              <a:t>, n </a:t>
            </a:r>
            <a:r>
              <a:rPr lang="id-ID" sz="2800" dirty="0">
                <a:sym typeface="Symbol" pitchFamily="18" charset="2"/>
              </a:rPr>
              <a:t></a:t>
            </a:r>
            <a:r>
              <a:rPr lang="id-ID" sz="2800" dirty="0"/>
              <a:t> 0} dan Z</a:t>
            </a:r>
            <a:r>
              <a:rPr lang="id-ID" sz="2800" baseline="-25000" dirty="0"/>
              <a:t>n</a:t>
            </a:r>
            <a:r>
              <a:rPr lang="id-ID" sz="2800" dirty="0"/>
              <a:t> merupakan variabel random independent.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r>
              <a:rPr lang="id-ID" sz="4000" b="1" dirty="0"/>
              <a:t>Proses Markov / Rantai Markov (Marcov Chain)</a:t>
            </a:r>
            <a:r>
              <a:rPr lang="en-US" sz="4000" dirty="0"/>
              <a:t> </a:t>
            </a:r>
            <a:endParaRPr lang="id-ID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id-ID" dirty="0"/>
              <a:t>Jika proses stokastik {X(t), t</a:t>
            </a:r>
            <a:r>
              <a:rPr lang="id-ID" dirty="0">
                <a:sym typeface="Symbol" pitchFamily="18" charset="2"/>
              </a:rPr>
              <a:t></a:t>
            </a:r>
            <a:r>
              <a:rPr lang="id-ID" dirty="0"/>
              <a:t>T} mempunyai sifat :</a:t>
            </a:r>
          </a:p>
          <a:p>
            <a:r>
              <a:rPr lang="id-ID" dirty="0"/>
              <a:t>P(X</a:t>
            </a:r>
            <a:r>
              <a:rPr lang="id-ID" baseline="-25000" dirty="0"/>
              <a:t>n+1</a:t>
            </a:r>
            <a:r>
              <a:rPr lang="id-ID" dirty="0"/>
              <a:t> = x</a:t>
            </a:r>
            <a:r>
              <a:rPr lang="id-ID" baseline="-25000" dirty="0"/>
              <a:t>n+1</a:t>
            </a:r>
            <a:r>
              <a:rPr lang="id-ID" dirty="0"/>
              <a:t> | X</a:t>
            </a:r>
            <a:r>
              <a:rPr lang="id-ID" baseline="-25000" dirty="0"/>
              <a:t>0</a:t>
            </a:r>
            <a:r>
              <a:rPr lang="id-ID" dirty="0"/>
              <a:t> = x</a:t>
            </a:r>
            <a:r>
              <a:rPr lang="id-ID" baseline="-25000" dirty="0"/>
              <a:t>0</a:t>
            </a:r>
            <a:r>
              <a:rPr lang="id-ID" dirty="0"/>
              <a:t>, X</a:t>
            </a:r>
            <a:r>
              <a:rPr lang="id-ID" baseline="-25000" dirty="0"/>
              <a:t>1</a:t>
            </a:r>
            <a:r>
              <a:rPr lang="id-ID" dirty="0"/>
              <a:t> = x</a:t>
            </a:r>
            <a:r>
              <a:rPr lang="id-ID" baseline="-25000" dirty="0"/>
              <a:t>1</a:t>
            </a:r>
            <a:r>
              <a:rPr lang="id-ID" dirty="0"/>
              <a:t>, ..., X</a:t>
            </a:r>
            <a:r>
              <a:rPr lang="id-ID" baseline="-25000" dirty="0"/>
              <a:t>n</a:t>
            </a:r>
            <a:r>
              <a:rPr lang="id-ID" dirty="0"/>
              <a:t> = x</a:t>
            </a:r>
            <a:r>
              <a:rPr lang="id-ID" baseline="-25000" dirty="0"/>
              <a:t>n</a:t>
            </a:r>
            <a:r>
              <a:rPr lang="id-ID" dirty="0"/>
              <a:t>) = P(X</a:t>
            </a:r>
            <a:r>
              <a:rPr lang="id-ID" baseline="-25000" dirty="0"/>
              <a:t>n+1</a:t>
            </a:r>
            <a:r>
              <a:rPr lang="id-ID" dirty="0"/>
              <a:t> = x</a:t>
            </a:r>
            <a:r>
              <a:rPr lang="id-ID" baseline="-25000" dirty="0"/>
              <a:t>n+1</a:t>
            </a:r>
            <a:r>
              <a:rPr lang="id-ID" dirty="0"/>
              <a:t>| X</a:t>
            </a:r>
            <a:r>
              <a:rPr lang="id-ID" baseline="-25000" dirty="0"/>
              <a:t>n</a:t>
            </a:r>
            <a:r>
              <a:rPr lang="id-ID" dirty="0"/>
              <a:t> = x</a:t>
            </a:r>
            <a:r>
              <a:rPr lang="id-ID" baseline="-25000" dirty="0"/>
              <a:t>n</a:t>
            </a:r>
            <a:r>
              <a:rPr lang="id-ID" dirty="0"/>
              <a:t>)  untuk semua nilai x</a:t>
            </a:r>
            <a:r>
              <a:rPr lang="id-ID" baseline="-25000" dirty="0"/>
              <a:t>0</a:t>
            </a:r>
            <a:r>
              <a:rPr lang="id-ID" dirty="0"/>
              <a:t>, x</a:t>
            </a:r>
            <a:r>
              <a:rPr lang="id-ID" baseline="-25000" dirty="0"/>
              <a:t>1</a:t>
            </a:r>
            <a:r>
              <a:rPr lang="id-ID" dirty="0"/>
              <a:t>, x</a:t>
            </a:r>
            <a:r>
              <a:rPr lang="id-ID" baseline="-25000" dirty="0"/>
              <a:t>2</a:t>
            </a:r>
            <a:r>
              <a:rPr lang="id-ID" dirty="0"/>
              <a:t>, ..., x</a:t>
            </a:r>
            <a:r>
              <a:rPr lang="id-ID" baseline="-25000" dirty="0"/>
              <a:t>n+1</a:t>
            </a:r>
            <a:r>
              <a:rPr lang="id-ID" dirty="0"/>
              <a:t>, dan sembarang n, serta x</a:t>
            </a:r>
            <a:r>
              <a:rPr lang="id-ID" baseline="-25000" dirty="0"/>
              <a:t>0</a:t>
            </a:r>
            <a:r>
              <a:rPr lang="id-ID" dirty="0"/>
              <a:t>, x</a:t>
            </a:r>
            <a:r>
              <a:rPr lang="id-ID" baseline="-25000" dirty="0"/>
              <a:t>1</a:t>
            </a:r>
            <a:r>
              <a:rPr lang="id-ID" dirty="0"/>
              <a:t>, x</a:t>
            </a:r>
            <a:r>
              <a:rPr lang="id-ID" baseline="-25000" dirty="0"/>
              <a:t>2</a:t>
            </a:r>
            <a:r>
              <a:rPr lang="id-ID" dirty="0"/>
              <a:t>, ..., x</a:t>
            </a:r>
            <a:r>
              <a:rPr lang="id-ID" baseline="-25000" dirty="0"/>
              <a:t>n+1</a:t>
            </a:r>
            <a:r>
              <a:rPr lang="id-ID" dirty="0"/>
              <a:t> </a:t>
            </a:r>
            <a:r>
              <a:rPr lang="id-ID" dirty="0">
                <a:sym typeface="Symbol" pitchFamily="18" charset="2"/>
              </a:rPr>
              <a:t></a:t>
            </a:r>
            <a:r>
              <a:rPr lang="id-ID" dirty="0"/>
              <a:t> S (ruang state), proses tersebut disebut proses Markov atau rantai Markov.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905000"/>
          </a:xfrm>
        </p:spPr>
        <p:txBody>
          <a:bodyPr/>
          <a:lstStyle/>
          <a:p>
            <a:pPr algn="l"/>
            <a:r>
              <a:rPr lang="id-ID" sz="4000" dirty="0"/>
              <a:t>Umumnya Proses Markov didefinisikan sebagai berikut :</a:t>
            </a:r>
            <a:r>
              <a:rPr lang="en-US" sz="4000" dirty="0"/>
              <a:t> </a:t>
            </a:r>
            <a:endParaRPr lang="id-ID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200400"/>
          </a:xfrm>
        </p:spPr>
        <p:txBody>
          <a:bodyPr/>
          <a:lstStyle/>
          <a:p>
            <a:pPr>
              <a:buFontTx/>
              <a:buNone/>
            </a:pPr>
            <a:r>
              <a:rPr lang="id-ID" dirty="0"/>
              <a:t>Bila t</a:t>
            </a:r>
            <a:r>
              <a:rPr lang="id-ID" baseline="-25000" dirty="0"/>
              <a:t>1</a:t>
            </a:r>
            <a:r>
              <a:rPr lang="id-ID" dirty="0"/>
              <a:t> &lt; t</a:t>
            </a:r>
            <a:r>
              <a:rPr lang="id-ID" baseline="-25000" dirty="0"/>
              <a:t>2</a:t>
            </a:r>
            <a:r>
              <a:rPr lang="id-ID" dirty="0"/>
              <a:t> &lt; ... &lt; t</a:t>
            </a:r>
            <a:r>
              <a:rPr lang="id-ID" baseline="-25000" dirty="0"/>
              <a:t>n</a:t>
            </a:r>
            <a:r>
              <a:rPr lang="id-ID" dirty="0"/>
              <a:t> &lt; t </a:t>
            </a:r>
            <a:r>
              <a:rPr lang="en-US" dirty="0"/>
              <a:t>:</a:t>
            </a:r>
            <a:endParaRPr lang="id-ID" dirty="0"/>
          </a:p>
          <a:p>
            <a:pPr>
              <a:buFontTx/>
              <a:buNone/>
            </a:pPr>
            <a:r>
              <a:rPr lang="en-US" dirty="0"/>
              <a:t>   </a:t>
            </a:r>
          </a:p>
          <a:p>
            <a:pPr>
              <a:buFontTx/>
              <a:buNone/>
            </a:pPr>
            <a:r>
              <a:rPr lang="id-ID" dirty="0"/>
              <a:t>P(a </a:t>
            </a:r>
            <a:r>
              <a:rPr lang="id-ID" dirty="0">
                <a:sym typeface="Symbol" pitchFamily="18" charset="2"/>
              </a:rPr>
              <a:t></a:t>
            </a:r>
            <a:r>
              <a:rPr lang="id-ID" dirty="0"/>
              <a:t> X(t) </a:t>
            </a:r>
            <a:r>
              <a:rPr lang="id-ID" dirty="0">
                <a:sym typeface="Symbol" pitchFamily="18" charset="2"/>
              </a:rPr>
              <a:t></a:t>
            </a:r>
            <a:r>
              <a:rPr lang="id-ID" dirty="0"/>
              <a:t> b | X(t</a:t>
            </a:r>
            <a:r>
              <a:rPr lang="id-ID" baseline="-25000" dirty="0"/>
              <a:t>1</a:t>
            </a:r>
            <a:r>
              <a:rPr lang="id-ID" dirty="0"/>
              <a:t>) = x</a:t>
            </a:r>
            <a:r>
              <a:rPr lang="id-ID" baseline="-25000" dirty="0"/>
              <a:t>1</a:t>
            </a:r>
            <a:r>
              <a:rPr lang="id-ID" dirty="0"/>
              <a:t>, ..., X(t</a:t>
            </a:r>
            <a:r>
              <a:rPr lang="id-ID" baseline="-25000" dirty="0"/>
              <a:t>n</a:t>
            </a:r>
            <a:r>
              <a:rPr lang="id-ID" dirty="0"/>
              <a:t>) = x</a:t>
            </a:r>
            <a:r>
              <a:rPr lang="id-ID" baseline="-25000" dirty="0"/>
              <a:t>n</a:t>
            </a:r>
            <a:r>
              <a:rPr lang="id-ID" dirty="0"/>
              <a:t>) = </a:t>
            </a:r>
            <a:r>
              <a:rPr lang="en-US" dirty="0"/>
              <a:t> </a:t>
            </a:r>
            <a:r>
              <a:rPr lang="id-ID" dirty="0"/>
              <a:t>P(a </a:t>
            </a:r>
            <a:r>
              <a:rPr lang="id-ID" dirty="0">
                <a:sym typeface="Symbol" pitchFamily="18" charset="2"/>
              </a:rPr>
              <a:t></a:t>
            </a:r>
            <a:r>
              <a:rPr lang="id-ID" dirty="0"/>
              <a:t> X(t) </a:t>
            </a:r>
            <a:r>
              <a:rPr lang="id-ID" dirty="0">
                <a:sym typeface="Symbol" pitchFamily="18" charset="2"/>
              </a:rPr>
              <a:t></a:t>
            </a:r>
            <a:r>
              <a:rPr lang="id-ID" dirty="0"/>
              <a:t> b | X(t</a:t>
            </a:r>
            <a:r>
              <a:rPr lang="id-ID" baseline="-25000" dirty="0"/>
              <a:t>n</a:t>
            </a:r>
            <a:r>
              <a:rPr lang="id-ID" dirty="0"/>
              <a:t>) = x</a:t>
            </a:r>
            <a:r>
              <a:rPr lang="id-ID" baseline="-25000" dirty="0"/>
              <a:t>n</a:t>
            </a:r>
            <a:r>
              <a:rPr lang="id-ID" dirty="0"/>
              <a:t>)</a:t>
            </a: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114300" lvl="1" indent="0">
              <a:buFontTx/>
              <a:buNone/>
            </a:pPr>
            <a:r>
              <a:rPr lang="id-ID" sz="3600" dirty="0"/>
              <a:t>Contoh :</a:t>
            </a:r>
          </a:p>
          <a:p>
            <a:pPr marL="114300" lvl="1" indent="0">
              <a:buFontTx/>
              <a:buNone/>
            </a:pPr>
            <a:r>
              <a:rPr lang="id-ID" dirty="0"/>
              <a:t>X</a:t>
            </a:r>
            <a:r>
              <a:rPr lang="id-ID" baseline="-25000" dirty="0"/>
              <a:t>n</a:t>
            </a:r>
            <a:r>
              <a:rPr lang="id-ID" dirty="0"/>
              <a:t> adalah keadaan mesin pada hari ke-n.  Disini nilai X</a:t>
            </a:r>
            <a:r>
              <a:rPr lang="id-ID" baseline="-25000" dirty="0"/>
              <a:t>n</a:t>
            </a:r>
            <a:r>
              <a:rPr lang="id-ID" dirty="0"/>
              <a:t> = 0 atau 1, X</a:t>
            </a:r>
            <a:r>
              <a:rPr lang="id-ID" baseline="-25000" dirty="0"/>
              <a:t>n </a:t>
            </a:r>
            <a:r>
              <a:rPr lang="id-ID" dirty="0"/>
              <a:t>= 0 jika mesin rusak dan X</a:t>
            </a:r>
            <a:r>
              <a:rPr lang="id-ID" baseline="-25000" dirty="0"/>
              <a:t>n</a:t>
            </a:r>
            <a:r>
              <a:rPr lang="id-ID" dirty="0"/>
              <a:t> = 1 jika mesin baik.  Jadi S = {0, 1} (Ruang state {0, 1} untuk setiap X</a:t>
            </a:r>
            <a:r>
              <a:rPr lang="id-ID" baseline="-25000" dirty="0"/>
              <a:t>n</a:t>
            </a:r>
            <a:r>
              <a:rPr lang="id-ID" dirty="0"/>
              <a:t>).</a:t>
            </a:r>
          </a:p>
          <a:p>
            <a:pPr marL="114300" lvl="1" indent="0"/>
            <a:r>
              <a:rPr lang="en-US" dirty="0"/>
              <a:t> </a:t>
            </a:r>
            <a:r>
              <a:rPr lang="id-ID" dirty="0"/>
              <a:t>Mesin mulai pada suatu hari rusak atau baik.  Seandainya diketahui pada hari ke-n mesin rusak, probabilitasnya pada hari itu dapat diperbaiki (berarti hari berikutnya baik) dalah p, atau P(X</a:t>
            </a:r>
            <a:r>
              <a:rPr lang="id-ID" baseline="-25000" dirty="0"/>
              <a:t>n+1</a:t>
            </a:r>
            <a:r>
              <a:rPr lang="id-ID" dirty="0"/>
              <a:t>=1 | X</a:t>
            </a:r>
            <a:r>
              <a:rPr lang="id-ID" baseline="-25000" dirty="0"/>
              <a:t>n</a:t>
            </a:r>
            <a:r>
              <a:rPr lang="id-ID" dirty="0"/>
              <a:t> = 0) = p.</a:t>
            </a:r>
            <a:r>
              <a:rPr lang="id-ID" sz="2400" dirty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4000" b="1"/>
              <a:t>Contoh 1.  </a:t>
            </a:r>
            <a:br>
              <a:rPr lang="en-US" sz="4000" b="1"/>
            </a:br>
            <a:r>
              <a:rPr lang="id-ID" sz="4000" b="1"/>
              <a:t>Sebuah dadu dilempar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id-ID"/>
              <a:t>Seandainya variabel random X</a:t>
            </a:r>
            <a:r>
              <a:rPr lang="id-ID" baseline="-25000"/>
              <a:t>n</a:t>
            </a:r>
            <a:r>
              <a:rPr lang="id-ID"/>
              <a:t> menyatakan hasil lemparan ke-n, n &gt; 1, maka {X</a:t>
            </a:r>
            <a:r>
              <a:rPr lang="id-ID" baseline="-25000"/>
              <a:t>n</a:t>
            </a:r>
            <a:r>
              <a:rPr lang="id-ID"/>
              <a:t>, n &gt; 1} merupakan himpunan variabel random, untuk n yang berbeda akan didapat variabel random yang berbeda X</a:t>
            </a:r>
            <a:r>
              <a:rPr lang="id-ID" baseline="-25000"/>
              <a:t>n</a:t>
            </a:r>
            <a:r>
              <a:rPr lang="id-ID"/>
              <a:t>,  ini membentuk proses stokastik.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33DFC-A8F1-4483-991A-2DE83FCC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0"/>
            <a:ext cx="7696200" cy="4800600"/>
          </a:xfrm>
        </p:spPr>
        <p:txBody>
          <a:bodyPr/>
          <a:lstStyle/>
          <a:p>
            <a:pPr marL="114300" lvl="1" indent="0"/>
            <a:r>
              <a:rPr lang="id-ID" sz="3200" dirty="0"/>
              <a:t>Sedangkan jika pada hari ke-n mesin diketahui baik, probabilitasnya pada hari berikutnya rusak = q, atau P(X</a:t>
            </a:r>
            <a:r>
              <a:rPr lang="id-ID" sz="3200" baseline="-25000" dirty="0"/>
              <a:t>n+1</a:t>
            </a:r>
            <a:r>
              <a:rPr lang="id-ID" sz="3200" dirty="0"/>
              <a:t>=0 | X</a:t>
            </a:r>
            <a:r>
              <a:rPr lang="id-ID" sz="3200" baseline="-25000" dirty="0"/>
              <a:t>n</a:t>
            </a:r>
            <a:r>
              <a:rPr lang="id-ID" sz="3200" dirty="0"/>
              <a:t> = 1) = q.</a:t>
            </a:r>
          </a:p>
          <a:p>
            <a:pPr marL="114300" lvl="1" indent="0"/>
            <a:r>
              <a:rPr lang="id-ID" sz="3200" dirty="0"/>
              <a:t>Proses ini merupakan proses Markov, karena keadaan mesin pada hari esok hanya tergantung  keadaan mesin hari ini, tidak tergantung pada hari-hari sebelumnya.</a:t>
            </a:r>
            <a:r>
              <a:rPr lang="en-US" sz="3200" dirty="0"/>
              <a:t> </a:t>
            </a:r>
            <a:endParaRPr lang="id-ID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56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1E38C1CD-5018-4A42-A15F-3705EC569E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696200" cy="5010150"/>
          </a:xfrm>
        </p:spPr>
        <p:txBody>
          <a:bodyPr/>
          <a:lstStyle/>
          <a:p>
            <a:pPr marL="514350" indent="-514350">
              <a:buFontTx/>
              <a:buAutoNum type="arabicPeriod" startAt="2"/>
            </a:pPr>
            <a:r>
              <a:rPr lang="id-ID" altLang="en-US"/>
              <a:t>Dari peristiwa-peristiwa berikut, definisikan dua buah variable random yang merupakan proses stokastik, tentukan sifat-sifat dari state space dan parameter spacenya!</a:t>
            </a:r>
          </a:p>
          <a:p>
            <a:pPr marL="514350" indent="-514350">
              <a:buFontTx/>
              <a:buAutoNum type="alphaLcPeriod"/>
            </a:pPr>
            <a:r>
              <a:rPr lang="id-ID" altLang="en-US"/>
              <a:t>Pertandingan sepak bola pada antara Bali United dan Madura United</a:t>
            </a:r>
            <a:endParaRPr lang="en-US" altLang="en-US"/>
          </a:p>
          <a:p>
            <a:pPr marL="514350" indent="-514350">
              <a:buFontTx/>
              <a:buAutoNum type="alphaLcPeriod"/>
            </a:pPr>
            <a:r>
              <a:rPr lang="en-US" altLang="en-US"/>
              <a:t>Seminar Nasional “Nuklir” pada 25 Agustus 2017</a:t>
            </a:r>
            <a:endParaRPr lang="id-ID" altLang="en-US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D7F1755A-12F3-4F76-9A31-C37BAA39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640A228-C1C7-4F26-B3B1-E4A511386C0B}" type="slidenum">
              <a:rPr lang="id-ID" altLang="en-US" smtClean="0"/>
              <a:pPr/>
              <a:t>21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03199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60400" indent="-660400"/>
            <a:r>
              <a:rPr lang="id-ID"/>
              <a:t>Seandainya Y</a:t>
            </a:r>
            <a:r>
              <a:rPr lang="id-ID" baseline="-25000"/>
              <a:t>n</a:t>
            </a:r>
            <a:r>
              <a:rPr lang="id-ID"/>
              <a:t> = banyaknya “enam” yang tampak dalam n lemparan pertama.  Tiap nilai n akan menghasilkan variabel random Y</a:t>
            </a:r>
            <a:r>
              <a:rPr lang="id-ID" baseline="-25000"/>
              <a:t>n</a:t>
            </a:r>
            <a:r>
              <a:rPr lang="id-ID"/>
              <a:t> yang berbeda yaitu Y</a:t>
            </a:r>
            <a:r>
              <a:rPr lang="id-ID" baseline="-25000"/>
              <a:t>1</a:t>
            </a:r>
            <a:r>
              <a:rPr lang="id-ID"/>
              <a:t> = {0, 1}, Y</a:t>
            </a:r>
            <a:r>
              <a:rPr lang="id-ID" baseline="-25000"/>
              <a:t>2</a:t>
            </a:r>
            <a:r>
              <a:rPr lang="id-ID"/>
              <a:t>={0,1,2}, Y</a:t>
            </a:r>
            <a:r>
              <a:rPr lang="id-ID" baseline="-25000"/>
              <a:t>3</a:t>
            </a:r>
            <a:r>
              <a:rPr lang="id-ID"/>
              <a:t>={0,1,2,3} dan seterusnya, jadi {Y</a:t>
            </a:r>
            <a:r>
              <a:rPr lang="id-ID" baseline="-25000"/>
              <a:t>n</a:t>
            </a:r>
            <a:r>
              <a:rPr lang="id-ID"/>
              <a:t>, n &gt; 1}</a:t>
            </a:r>
            <a:r>
              <a:rPr lang="en-US"/>
              <a:t> </a:t>
            </a:r>
            <a:r>
              <a:rPr lang="id-ID"/>
              <a:t>merupakan himpunan variabel random, ini juga merupakan proses stokastik.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60400" indent="-660400"/>
            <a:r>
              <a:rPr lang="id-ID"/>
              <a:t>Bila Z</a:t>
            </a:r>
            <a:r>
              <a:rPr lang="id-ID" baseline="-25000"/>
              <a:t>n</a:t>
            </a:r>
            <a:r>
              <a:rPr lang="id-ID"/>
              <a:t> menyatakan banyak titik yang tampak maximum selama n lemparan pertama, {Z</a:t>
            </a:r>
            <a:r>
              <a:rPr lang="id-ID" baseline="-25000"/>
              <a:t>n</a:t>
            </a:r>
            <a:r>
              <a:rPr lang="id-ID"/>
              <a:t>, n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1} juga merupakan proses stokastik.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5263"/>
            <a:ext cx="6870700" cy="1385887"/>
          </a:xfrm>
        </p:spPr>
        <p:txBody>
          <a:bodyPr/>
          <a:lstStyle/>
          <a:p>
            <a:pPr algn="l"/>
            <a:r>
              <a:rPr lang="id-ID" b="1"/>
              <a:t>Contoh </a:t>
            </a:r>
            <a:r>
              <a:rPr lang="en-US" b="1"/>
              <a:t>2</a:t>
            </a:r>
            <a:r>
              <a:rPr lang="id-ID" b="1"/>
              <a:t>.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lnSpc>
                <a:spcPct val="90000"/>
              </a:lnSpc>
            </a:pPr>
            <a:r>
              <a:rPr lang="id-ID"/>
              <a:t>Terdapat r buah kotak, tersedia tak terhingga bola.  Bola dimasukkan ke dalam kotak secara acak.  Jika X</a:t>
            </a:r>
            <a:r>
              <a:rPr lang="id-ID" baseline="-25000"/>
              <a:t>n</a:t>
            </a:r>
            <a:r>
              <a:rPr lang="id-ID"/>
              <a:t> menyatakan banyaknya kotak yang terisi bola setelah lemparan ke-n, maka {X</a:t>
            </a:r>
            <a:r>
              <a:rPr lang="id-ID" baseline="-25000"/>
              <a:t>n</a:t>
            </a:r>
            <a:r>
              <a:rPr lang="id-ID"/>
              <a:t>, n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1}merupakan proses stokastik.  Atau seandainya Y</a:t>
            </a:r>
            <a:r>
              <a:rPr lang="id-ID" baseline="-25000"/>
              <a:t>n</a:t>
            </a:r>
            <a:r>
              <a:rPr lang="id-ID"/>
              <a:t> menyatakan banyaknya bola yang masuk pada kotak no. 4 setelah lemparan ke-n. Disini {Y</a:t>
            </a:r>
            <a:r>
              <a:rPr lang="id-ID" baseline="-25000"/>
              <a:t>n</a:t>
            </a:r>
            <a:r>
              <a:rPr lang="id-ID"/>
              <a:t>, n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1}juga merupakan proses stokastik.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5263"/>
            <a:ext cx="6870700" cy="1385887"/>
          </a:xfrm>
        </p:spPr>
        <p:txBody>
          <a:bodyPr/>
          <a:lstStyle/>
          <a:p>
            <a:pPr algn="l"/>
            <a:r>
              <a:rPr lang="id-ID" b="1"/>
              <a:t>Contoh </a:t>
            </a:r>
            <a:r>
              <a:rPr lang="en-US" b="1"/>
              <a:t>2</a:t>
            </a:r>
            <a:r>
              <a:rPr lang="id-ID" b="1"/>
              <a:t>.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id-ID"/>
              <a:t>Pandang variabel random yang menyatakan banyaknya pengunjung yang masuk toko swalayan selama suatu periode waktu tertentu (0, t), X(t).  Himpunan X(t) dengan t </a:t>
            </a:r>
            <a:r>
              <a:rPr lang="id-ID">
                <a:sym typeface="Symbol" pitchFamily="18" charset="2"/>
              </a:rPr>
              <a:t></a:t>
            </a:r>
            <a:r>
              <a:rPr lang="id-ID"/>
              <a:t> T akan merupakan proses stokastik {X(t), t</a:t>
            </a:r>
            <a:r>
              <a:rPr lang="id-ID">
                <a:sym typeface="Symbol" pitchFamily="18" charset="2"/>
              </a:rPr>
              <a:t></a:t>
            </a:r>
            <a:r>
              <a:rPr lang="id-ID"/>
              <a:t>T}.</a:t>
            </a:r>
            <a:r>
              <a:rPr lang="en-US"/>
              <a:t> 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Spesifikasi Proses Stokastik</a:t>
            </a:r>
            <a:r>
              <a:rPr lang="en-US"/>
              <a:t> </a:t>
            </a:r>
            <a:endParaRPr lang="id-ID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3886200"/>
          </a:xfrm>
        </p:spPr>
        <p:txBody>
          <a:bodyPr/>
          <a:lstStyle/>
          <a:p>
            <a:r>
              <a:rPr lang="id-ID" dirty="0"/>
              <a:t>Himpunan nilai</a:t>
            </a:r>
            <a:r>
              <a:rPr lang="en-US" dirty="0"/>
              <a:t> </a:t>
            </a:r>
            <a:r>
              <a:rPr lang="id-ID" dirty="0"/>
              <a:t>yang mungkin untuk suatu variabel random  X</a:t>
            </a:r>
            <a:r>
              <a:rPr lang="id-ID" baseline="-25000" dirty="0"/>
              <a:t>n</a:t>
            </a:r>
            <a:r>
              <a:rPr lang="id-ID" dirty="0"/>
              <a:t> dari suatu proses stokastik {Xn, n </a:t>
            </a:r>
            <a:r>
              <a:rPr lang="id-ID" dirty="0">
                <a:sym typeface="Symbol" pitchFamily="18" charset="2"/>
              </a:rPr>
              <a:t></a:t>
            </a:r>
            <a:r>
              <a:rPr lang="id-ID" dirty="0"/>
              <a:t> 1}disebut ruang Ruang State (</a:t>
            </a:r>
            <a:r>
              <a:rPr lang="id-ID" i="1" dirty="0"/>
              <a:t>State Space</a:t>
            </a:r>
            <a:r>
              <a:rPr lang="id-ID" dirty="0"/>
              <a:t>).  Suatu proses stokastik sering ditulis dengan simbul {X(t) , t</a:t>
            </a:r>
            <a:r>
              <a:rPr lang="id-ID" dirty="0">
                <a:sym typeface="Symbol" pitchFamily="18" charset="2"/>
              </a:rPr>
              <a:t></a:t>
            </a:r>
            <a:r>
              <a:rPr lang="id-ID" dirty="0"/>
              <a:t>T}dengan t merupakan himpunan bagian dari {-</a:t>
            </a:r>
            <a:r>
              <a:rPr lang="id-ID" dirty="0">
                <a:sym typeface="Symbol" pitchFamily="18" charset="2"/>
              </a:rPr>
              <a:t></a:t>
            </a:r>
            <a:r>
              <a:rPr lang="id-ID" dirty="0"/>
              <a:t>, </a:t>
            </a:r>
            <a:r>
              <a:rPr lang="id-ID" dirty="0">
                <a:sym typeface="Symbol" pitchFamily="18" charset="2"/>
              </a:rPr>
              <a:t></a:t>
            </a:r>
            <a:r>
              <a:rPr lang="id-ID" dirty="0"/>
              <a:t>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696200" cy="48006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None/>
            </a:pPr>
            <a:r>
              <a:rPr lang="id-ID" dirty="0"/>
              <a:t>Parameter pada proses stokastik dibedakan menjadi dua jenis, yaitu :</a:t>
            </a:r>
          </a:p>
          <a:p>
            <a:pPr marL="660400" indent="-660400">
              <a:lnSpc>
                <a:spcPct val="90000"/>
              </a:lnSpc>
            </a:pPr>
            <a:r>
              <a:rPr lang="id-ID" dirty="0"/>
              <a:t>Proses stokastik dengan parameter (“waktu”) kontinu jika T merupakan suatu interval dengan panjang positif</a:t>
            </a:r>
          </a:p>
          <a:p>
            <a:pPr marL="660400" indent="-660400">
              <a:lnSpc>
                <a:spcPct val="90000"/>
              </a:lnSpc>
            </a:pPr>
            <a:r>
              <a:rPr lang="id-ID" dirty="0"/>
              <a:t>Proses stokastik dengan parameter (“waktu”) diskret jika T merupakan himpunan bagian dari suatu bilangan bulat.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49" y="304800"/>
            <a:ext cx="8458200" cy="838200"/>
          </a:xfrm>
        </p:spPr>
        <p:txBody>
          <a:bodyPr/>
          <a:lstStyle/>
          <a:p>
            <a:r>
              <a:rPr lang="id-ID" b="1" dirty="0"/>
              <a:t>Spesifikasi Proses Stokastik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32114"/>
            <a:ext cx="7696200" cy="5497286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id-ID" sz="2800" dirty="0"/>
              <a:t>(i)</a:t>
            </a:r>
            <a:r>
              <a:rPr lang="en-US" sz="2800" dirty="0"/>
              <a:t>  </a:t>
            </a:r>
            <a:r>
              <a:rPr lang="id-ID" sz="2800" dirty="0"/>
              <a:t> Proses stokastik dengan parameter diskret, dapat menghasilkan ruang state diskret</a:t>
            </a:r>
          </a:p>
          <a:p>
            <a:pPr marL="660400" indent="-660400">
              <a:buFontTx/>
              <a:buNone/>
            </a:pPr>
            <a:r>
              <a:rPr lang="id-ID" sz="2800" dirty="0"/>
              <a:t>(ii)  Proses stokastik dengan prameter diskret, dapat menghasilkan ruang state kontinu</a:t>
            </a:r>
          </a:p>
          <a:p>
            <a:pPr marL="660400" indent="-660400">
              <a:buFontTx/>
              <a:buNone/>
            </a:pPr>
            <a:r>
              <a:rPr lang="en-US" sz="2800" dirty="0"/>
              <a:t>(iii)  </a:t>
            </a:r>
            <a:r>
              <a:rPr lang="id-ID" sz="2800" dirty="0"/>
              <a:t>Proses stokastik dengan parameter kontinu, menghasilkan ruang state diskret</a:t>
            </a:r>
          </a:p>
          <a:p>
            <a:pPr marL="660400" indent="-660400">
              <a:buFontTx/>
              <a:buNone/>
            </a:pPr>
            <a:r>
              <a:rPr lang="en-US" sz="2800" dirty="0"/>
              <a:t>(iv)  </a:t>
            </a:r>
            <a:r>
              <a:rPr lang="id-ID" sz="2800" dirty="0"/>
              <a:t>Proses stokastik dengan parameter kontinu, menghasilkan ruang state kontinu.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192</TotalTime>
  <Words>1364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Comic Sans MS</vt:lpstr>
      <vt:lpstr>Symbol</vt:lpstr>
      <vt:lpstr>Crayons</vt:lpstr>
      <vt:lpstr>II PROSES  STOKASTIK </vt:lpstr>
      <vt:lpstr>Contoh 1.   Sebuah dadu dilempar</vt:lpstr>
      <vt:lpstr>PowerPoint Presentation</vt:lpstr>
      <vt:lpstr>PowerPoint Presentation</vt:lpstr>
      <vt:lpstr>Contoh 2.  </vt:lpstr>
      <vt:lpstr>Contoh 2.  </vt:lpstr>
      <vt:lpstr>Spesifikasi Proses Stokastik </vt:lpstr>
      <vt:lpstr>PowerPoint Presentation</vt:lpstr>
      <vt:lpstr>Spesifikasi Proses Stokastik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antara Xn</vt:lpstr>
      <vt:lpstr>Proses dengan incremen independent</vt:lpstr>
      <vt:lpstr>Proses Markov / Rantai Markov (Marcov Chain) </vt:lpstr>
      <vt:lpstr>Umumnya Proses Markov didefinisikan sebagai berikut : </vt:lpstr>
      <vt:lpstr>PowerPoint Presentation</vt:lpstr>
      <vt:lpstr>PowerPoint Presentation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 STOKASTIK </dc:title>
  <dc:creator>Sutara</dc:creator>
  <cp:lastModifiedBy>user</cp:lastModifiedBy>
  <cp:revision>13</cp:revision>
  <dcterms:created xsi:type="dcterms:W3CDTF">2008-01-12T01:46:01Z</dcterms:created>
  <dcterms:modified xsi:type="dcterms:W3CDTF">2017-10-03T08:47:21Z</dcterms:modified>
</cp:coreProperties>
</file>