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4"/>
    <p:sldId id="257" r:id="rId45"/>
    <p:sldId id="258" r:id="rId46"/>
    <p:sldId id="259" r:id="rId47"/>
    <p:sldId id="260" r:id="rId48"/>
    <p:sldId id="261" r:id="rId49"/>
    <p:sldId id="262" r:id="rId50"/>
    <p:sldId id="263" r:id="rId51"/>
    <p:sldId id="264" r:id="rId52"/>
    <p:sldId id="265" r:id="rId53"/>
    <p:sldId id="266" r:id="rId54"/>
    <p:sldId id="267" r:id="rId55"/>
    <p:sldId id="268" r:id="rId56"/>
    <p:sldId id="269" r:id="rId57"/>
    <p:sldId id="270" r:id="rId58"/>
    <p:sldId id="271" r:id="rId59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Yellowtail" charset="1" panose="02000503000000000000"/>
      <p:regular r:id="rId10"/>
    </p:embeddedFont>
    <p:embeddedFont>
      <p:font typeface="Arimo" charset="1" panose="020B0604020202020204"/>
      <p:regular r:id="rId11"/>
    </p:embeddedFont>
    <p:embeddedFont>
      <p:font typeface="Arimo Bold" charset="1" panose="020B0704020202020204"/>
      <p:regular r:id="rId12"/>
    </p:embeddedFont>
    <p:embeddedFont>
      <p:font typeface="Arimo Italics" charset="1" panose="020B0604020202090204"/>
      <p:regular r:id="rId13"/>
    </p:embeddedFont>
    <p:embeddedFont>
      <p:font typeface="Arimo Bold Italics" charset="1" panose="020B0704020202090204"/>
      <p:regular r:id="rId14"/>
    </p:embeddedFont>
    <p:embeddedFont>
      <p:font typeface="League Spartan" charset="1" panose="00000800000000000000"/>
      <p:regular r:id="rId15"/>
    </p:embeddedFont>
    <p:embeddedFont>
      <p:font typeface="Canva Sans 2" charset="1" panose="020B0503030501040103"/>
      <p:regular r:id="rId16"/>
    </p:embeddedFont>
    <p:embeddedFont>
      <p:font typeface="Canva Sans 2 Bold" charset="1" panose="020B0803030501040103"/>
      <p:regular r:id="rId17"/>
    </p:embeddedFont>
    <p:embeddedFont>
      <p:font typeface="Canva Sans 2 Italics" charset="1" panose="020B0503030501040103"/>
      <p:regular r:id="rId18"/>
    </p:embeddedFont>
    <p:embeddedFont>
      <p:font typeface="Canva Sans 2 Bold Italics" charset="1" panose="020B0803030501040103"/>
      <p:regular r:id="rId19"/>
    </p:embeddedFont>
    <p:embeddedFont>
      <p:font typeface="Canva Sans 1" charset="1" panose="020B0503030501040103"/>
      <p:regular r:id="rId20"/>
    </p:embeddedFont>
    <p:embeddedFont>
      <p:font typeface="Canva Sans 1 Bold" charset="1" panose="020B0803030501040103"/>
      <p:regular r:id="rId21"/>
    </p:embeddedFont>
    <p:embeddedFont>
      <p:font typeface="Canva Sans 1 Italics" charset="1" panose="020B0503030501040103"/>
      <p:regular r:id="rId22"/>
    </p:embeddedFont>
    <p:embeddedFont>
      <p:font typeface="Canva Sans 1 Bold Italics" charset="1" panose="020B0803030501040103"/>
      <p:regular r:id="rId23"/>
    </p:embeddedFont>
    <p:embeddedFont>
      <p:font typeface="Canva Sans 1 Medium" charset="1" panose="020B0603030501040103"/>
      <p:regular r:id="rId24"/>
    </p:embeddedFont>
    <p:embeddedFont>
      <p:font typeface="Canva Sans 1 Medium Italics" charset="1" panose="020B0603030501040103"/>
      <p:regular r:id="rId25"/>
    </p:embeddedFont>
    <p:embeddedFont>
      <p:font typeface="Poppins" charset="1" panose="00000500000000000000"/>
      <p:regular r:id="rId26"/>
    </p:embeddedFont>
    <p:embeddedFont>
      <p:font typeface="Poppins Bold" charset="1" panose="00000800000000000000"/>
      <p:regular r:id="rId27"/>
    </p:embeddedFont>
    <p:embeddedFont>
      <p:font typeface="Poppins Italics" charset="1" panose="00000500000000000000"/>
      <p:regular r:id="rId28"/>
    </p:embeddedFont>
    <p:embeddedFont>
      <p:font typeface="Poppins Bold Italics" charset="1" panose="00000800000000000000"/>
      <p:regular r:id="rId29"/>
    </p:embeddedFont>
    <p:embeddedFont>
      <p:font typeface="Poppins Thin" charset="1" panose="00000300000000000000"/>
      <p:regular r:id="rId30"/>
    </p:embeddedFont>
    <p:embeddedFont>
      <p:font typeface="Poppins Thin Italics" charset="1" panose="00000300000000000000"/>
      <p:regular r:id="rId31"/>
    </p:embeddedFont>
    <p:embeddedFont>
      <p:font typeface="Poppins Extra-Light" charset="1" panose="00000300000000000000"/>
      <p:regular r:id="rId32"/>
    </p:embeddedFont>
    <p:embeddedFont>
      <p:font typeface="Poppins Extra-Light Italics" charset="1" panose="00000300000000000000"/>
      <p:regular r:id="rId33"/>
    </p:embeddedFont>
    <p:embeddedFont>
      <p:font typeface="Poppins Light" charset="1" panose="00000400000000000000"/>
      <p:regular r:id="rId34"/>
    </p:embeddedFont>
    <p:embeddedFont>
      <p:font typeface="Poppins Light Italics" charset="1" panose="00000400000000000000"/>
      <p:regular r:id="rId35"/>
    </p:embeddedFont>
    <p:embeddedFont>
      <p:font typeface="Poppins Medium" charset="1" panose="00000600000000000000"/>
      <p:regular r:id="rId36"/>
    </p:embeddedFont>
    <p:embeddedFont>
      <p:font typeface="Poppins Medium Italics" charset="1" panose="00000600000000000000"/>
      <p:regular r:id="rId37"/>
    </p:embeddedFont>
    <p:embeddedFont>
      <p:font typeface="Poppins Semi-Bold" charset="1" panose="00000700000000000000"/>
      <p:regular r:id="rId38"/>
    </p:embeddedFont>
    <p:embeddedFont>
      <p:font typeface="Poppins Semi-Bold Italics" charset="1" panose="00000700000000000000"/>
      <p:regular r:id="rId39"/>
    </p:embeddedFont>
    <p:embeddedFont>
      <p:font typeface="Poppins Ultra-Bold" charset="1" panose="00000900000000000000"/>
      <p:regular r:id="rId40"/>
    </p:embeddedFont>
    <p:embeddedFont>
      <p:font typeface="Poppins Ultra-Bold Italics" charset="1" panose="00000900000000000000"/>
      <p:regular r:id="rId41"/>
    </p:embeddedFont>
    <p:embeddedFont>
      <p:font typeface="Poppins Heavy" charset="1" panose="00000A00000000000000"/>
      <p:regular r:id="rId42"/>
    </p:embeddedFont>
    <p:embeddedFont>
      <p:font typeface="Poppins Heavy Italics" charset="1" panose="00000A0000000000000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slides/slide1.xml" Type="http://schemas.openxmlformats.org/officeDocument/2006/relationships/slide"/><Relationship Id="rId45" Target="slides/slide2.xml" Type="http://schemas.openxmlformats.org/officeDocument/2006/relationships/slide"/><Relationship Id="rId46" Target="slides/slide3.xml" Type="http://schemas.openxmlformats.org/officeDocument/2006/relationships/slide"/><Relationship Id="rId47" Target="slides/slide4.xml" Type="http://schemas.openxmlformats.org/officeDocument/2006/relationships/slide"/><Relationship Id="rId48" Target="slides/slide5.xml" Type="http://schemas.openxmlformats.org/officeDocument/2006/relationships/slide"/><Relationship Id="rId49" Target="slides/slide6.xml" Type="http://schemas.openxmlformats.org/officeDocument/2006/relationships/slide"/><Relationship Id="rId5" Target="tableStyles.xml" Type="http://schemas.openxmlformats.org/officeDocument/2006/relationships/tableStyles"/><Relationship Id="rId50" Target="slides/slide7.xml" Type="http://schemas.openxmlformats.org/officeDocument/2006/relationships/slide"/><Relationship Id="rId51" Target="slides/slide8.xml" Type="http://schemas.openxmlformats.org/officeDocument/2006/relationships/slide"/><Relationship Id="rId52" Target="slides/slide9.xml" Type="http://schemas.openxmlformats.org/officeDocument/2006/relationships/slide"/><Relationship Id="rId53" Target="slides/slide10.xml" Type="http://schemas.openxmlformats.org/officeDocument/2006/relationships/slide"/><Relationship Id="rId54" Target="slides/slide11.xml" Type="http://schemas.openxmlformats.org/officeDocument/2006/relationships/slide"/><Relationship Id="rId55" Target="slides/slide12.xml" Type="http://schemas.openxmlformats.org/officeDocument/2006/relationships/slide"/><Relationship Id="rId56" Target="slides/slide13.xml" Type="http://schemas.openxmlformats.org/officeDocument/2006/relationships/slide"/><Relationship Id="rId57" Target="slides/slide14.xml" Type="http://schemas.openxmlformats.org/officeDocument/2006/relationships/slide"/><Relationship Id="rId58" Target="slides/slide15.xml" Type="http://schemas.openxmlformats.org/officeDocument/2006/relationships/slide"/><Relationship Id="rId59" Target="slides/slide16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9832354" cy="10287000"/>
            <a:chOff x="0" y="0"/>
            <a:chExt cx="2929471" cy="30649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29509" cy="3064891"/>
            </a:xfrm>
            <a:custGeom>
              <a:avLst/>
              <a:gdLst/>
              <a:ahLst/>
              <a:cxnLst/>
              <a:rect r="r" b="b" t="t" l="l"/>
              <a:pathLst>
                <a:path h="3064891" w="2929509">
                  <a:moveTo>
                    <a:pt x="0" y="0"/>
                  </a:moveTo>
                  <a:lnTo>
                    <a:pt x="1585341" y="1671828"/>
                  </a:lnTo>
                  <a:lnTo>
                    <a:pt x="241300" y="3064891"/>
                  </a:lnTo>
                  <a:lnTo>
                    <a:pt x="1585341" y="3064891"/>
                  </a:lnTo>
                  <a:lnTo>
                    <a:pt x="2929509" y="1671701"/>
                  </a:lnTo>
                  <a:lnTo>
                    <a:pt x="2929509" y="1671701"/>
                  </a:lnTo>
                  <a:lnTo>
                    <a:pt x="1326896" y="0"/>
                  </a:lnTo>
                  <a:close/>
                </a:path>
              </a:pathLst>
            </a:custGeom>
            <a:blipFill>
              <a:blip r:embed="rId2"/>
              <a:stretch>
                <a:fillRect l="-56736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2766751">
            <a:off x="5867473" y="-1296012"/>
            <a:ext cx="2004167" cy="3124740"/>
            <a:chOff x="0" y="0"/>
            <a:chExt cx="527847" cy="8229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27847" cy="822977"/>
            </a:xfrm>
            <a:custGeom>
              <a:avLst/>
              <a:gdLst/>
              <a:ahLst/>
              <a:cxnLst/>
              <a:rect r="r" b="b" t="t" l="l"/>
              <a:pathLst>
                <a:path h="822977" w="527847">
                  <a:moveTo>
                    <a:pt x="0" y="0"/>
                  </a:moveTo>
                  <a:lnTo>
                    <a:pt x="527847" y="0"/>
                  </a:lnTo>
                  <a:lnTo>
                    <a:pt x="527847" y="822977"/>
                  </a:lnTo>
                  <a:lnTo>
                    <a:pt x="0" y="822977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2797100">
            <a:off x="1603553" y="3239447"/>
            <a:ext cx="2021876" cy="2247893"/>
            <a:chOff x="0" y="0"/>
            <a:chExt cx="532511" cy="5920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2511" cy="592038"/>
            </a:xfrm>
            <a:custGeom>
              <a:avLst/>
              <a:gdLst/>
              <a:ahLst/>
              <a:cxnLst/>
              <a:rect r="r" b="b" t="t" l="l"/>
              <a:pathLst>
                <a:path h="592038" w="532511">
                  <a:moveTo>
                    <a:pt x="0" y="0"/>
                  </a:moveTo>
                  <a:lnTo>
                    <a:pt x="532511" y="0"/>
                  </a:lnTo>
                  <a:lnTo>
                    <a:pt x="532511" y="592038"/>
                  </a:lnTo>
                  <a:lnTo>
                    <a:pt x="0" y="592038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2816250">
            <a:off x="2763644" y="5163544"/>
            <a:ext cx="1989553" cy="1673162"/>
            <a:chOff x="0" y="0"/>
            <a:chExt cx="523998" cy="44066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23998" cy="440668"/>
            </a:xfrm>
            <a:custGeom>
              <a:avLst/>
              <a:gdLst/>
              <a:ahLst/>
              <a:cxnLst/>
              <a:rect r="r" b="b" t="t" l="l"/>
              <a:pathLst>
                <a:path h="440668" w="523998">
                  <a:moveTo>
                    <a:pt x="0" y="0"/>
                  </a:moveTo>
                  <a:lnTo>
                    <a:pt x="523998" y="0"/>
                  </a:lnTo>
                  <a:lnTo>
                    <a:pt x="523998" y="440668"/>
                  </a:lnTo>
                  <a:lnTo>
                    <a:pt x="0" y="440668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2816250">
            <a:off x="6097941" y="9431369"/>
            <a:ext cx="3745879" cy="1673162"/>
            <a:chOff x="0" y="0"/>
            <a:chExt cx="986569" cy="4406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86569" cy="440668"/>
            </a:xfrm>
            <a:custGeom>
              <a:avLst/>
              <a:gdLst/>
              <a:ahLst/>
              <a:cxnLst/>
              <a:rect r="r" b="b" t="t" l="l"/>
              <a:pathLst>
                <a:path h="440668" w="986569">
                  <a:moveTo>
                    <a:pt x="0" y="0"/>
                  </a:moveTo>
                  <a:lnTo>
                    <a:pt x="986569" y="0"/>
                  </a:lnTo>
                  <a:lnTo>
                    <a:pt x="986569" y="440668"/>
                  </a:lnTo>
                  <a:lnTo>
                    <a:pt x="0" y="440668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2818068">
            <a:off x="-252433" y="7946162"/>
            <a:ext cx="6888816" cy="686426"/>
            <a:chOff x="0" y="0"/>
            <a:chExt cx="1814338" cy="18078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14338" cy="180787"/>
            </a:xfrm>
            <a:custGeom>
              <a:avLst/>
              <a:gdLst/>
              <a:ahLst/>
              <a:cxnLst/>
              <a:rect r="r" b="b" t="t" l="l"/>
              <a:pathLst>
                <a:path h="180787" w="1814338">
                  <a:moveTo>
                    <a:pt x="0" y="0"/>
                  </a:moveTo>
                  <a:lnTo>
                    <a:pt x="1814338" y="0"/>
                  </a:lnTo>
                  <a:lnTo>
                    <a:pt x="1814338" y="180787"/>
                  </a:lnTo>
                  <a:lnTo>
                    <a:pt x="0" y="180787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-2775529">
            <a:off x="4233886" y="7966086"/>
            <a:ext cx="6888816" cy="686426"/>
            <a:chOff x="0" y="0"/>
            <a:chExt cx="1814338" cy="18078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814338" cy="180787"/>
            </a:xfrm>
            <a:custGeom>
              <a:avLst/>
              <a:gdLst/>
              <a:ahLst/>
              <a:cxnLst/>
              <a:rect r="r" b="b" t="t" l="l"/>
              <a:pathLst>
                <a:path h="180787" w="1814338">
                  <a:moveTo>
                    <a:pt x="0" y="0"/>
                  </a:moveTo>
                  <a:lnTo>
                    <a:pt x="1814338" y="0"/>
                  </a:lnTo>
                  <a:lnTo>
                    <a:pt x="1814338" y="180787"/>
                  </a:lnTo>
                  <a:lnTo>
                    <a:pt x="0" y="180787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2818068">
            <a:off x="6593734" y="532955"/>
            <a:ext cx="6888816" cy="686426"/>
            <a:chOff x="0" y="0"/>
            <a:chExt cx="1814338" cy="18078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14338" cy="180787"/>
            </a:xfrm>
            <a:custGeom>
              <a:avLst/>
              <a:gdLst/>
              <a:ahLst/>
              <a:cxnLst/>
              <a:rect r="r" b="b" t="t" l="l"/>
              <a:pathLst>
                <a:path h="180787" w="1814338">
                  <a:moveTo>
                    <a:pt x="0" y="0"/>
                  </a:moveTo>
                  <a:lnTo>
                    <a:pt x="1814338" y="0"/>
                  </a:lnTo>
                  <a:lnTo>
                    <a:pt x="1814338" y="180787"/>
                  </a:lnTo>
                  <a:lnTo>
                    <a:pt x="0" y="180787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2862543" y="6912214"/>
            <a:ext cx="600384" cy="600384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2773341">
            <a:off x="-1430167" y="2961171"/>
            <a:ext cx="8318721" cy="516473"/>
          </a:xfrm>
          <a:custGeom>
            <a:avLst/>
            <a:gdLst/>
            <a:ahLst/>
            <a:cxnLst/>
            <a:rect r="r" b="b" t="t" l="l"/>
            <a:pathLst>
              <a:path h="516473" w="8318721">
                <a:moveTo>
                  <a:pt x="0" y="0"/>
                </a:moveTo>
                <a:lnTo>
                  <a:pt x="8318720" y="0"/>
                </a:lnTo>
                <a:lnTo>
                  <a:pt x="8318720" y="516473"/>
                </a:lnTo>
                <a:lnTo>
                  <a:pt x="0" y="5164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1923" r="-17068" b="-41923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2773341">
            <a:off x="413370" y="5740611"/>
            <a:ext cx="3826496" cy="299434"/>
          </a:xfrm>
          <a:custGeom>
            <a:avLst/>
            <a:gdLst/>
            <a:ahLst/>
            <a:cxnLst/>
            <a:rect r="r" b="b" t="t" l="l"/>
            <a:pathLst>
              <a:path h="299434" w="3826496">
                <a:moveTo>
                  <a:pt x="0" y="0"/>
                </a:moveTo>
                <a:lnTo>
                  <a:pt x="3826495" y="0"/>
                </a:lnTo>
                <a:lnTo>
                  <a:pt x="3826495" y="299434"/>
                </a:lnTo>
                <a:lnTo>
                  <a:pt x="0" y="299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296" t="-41923" r="-11257" b="-41923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2633855">
            <a:off x="6062948" y="982447"/>
            <a:ext cx="3094492" cy="129969"/>
          </a:xfrm>
          <a:custGeom>
            <a:avLst/>
            <a:gdLst/>
            <a:ahLst/>
            <a:cxnLst/>
            <a:rect r="r" b="b" t="t" l="l"/>
            <a:pathLst>
              <a:path h="129969" w="3094492">
                <a:moveTo>
                  <a:pt x="0" y="0"/>
                </a:moveTo>
                <a:lnTo>
                  <a:pt x="3094491" y="0"/>
                </a:lnTo>
                <a:lnTo>
                  <a:pt x="3094491" y="129969"/>
                </a:lnTo>
                <a:lnTo>
                  <a:pt x="0" y="129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5882" r="-17068" b="-85882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2806339">
            <a:off x="7282703" y="1727090"/>
            <a:ext cx="4942875" cy="207602"/>
          </a:xfrm>
          <a:custGeom>
            <a:avLst/>
            <a:gdLst/>
            <a:ahLst/>
            <a:cxnLst/>
            <a:rect r="r" b="b" t="t" l="l"/>
            <a:pathLst>
              <a:path h="207602" w="4942875">
                <a:moveTo>
                  <a:pt x="0" y="0"/>
                </a:moveTo>
                <a:lnTo>
                  <a:pt x="4942875" y="0"/>
                </a:lnTo>
                <a:lnTo>
                  <a:pt x="4942875" y="207602"/>
                </a:lnTo>
                <a:lnTo>
                  <a:pt x="0" y="207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5882" r="-17068" b="-85882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2806339">
            <a:off x="5230909" y="8228888"/>
            <a:ext cx="6096935" cy="256073"/>
          </a:xfrm>
          <a:custGeom>
            <a:avLst/>
            <a:gdLst/>
            <a:ahLst/>
            <a:cxnLst/>
            <a:rect r="r" b="b" t="t" l="l"/>
            <a:pathLst>
              <a:path h="256073" w="6096935">
                <a:moveTo>
                  <a:pt x="0" y="0"/>
                </a:moveTo>
                <a:lnTo>
                  <a:pt x="6096935" y="0"/>
                </a:lnTo>
                <a:lnTo>
                  <a:pt x="6096935" y="256073"/>
                </a:lnTo>
                <a:lnTo>
                  <a:pt x="0" y="256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5882" r="-17068" b="-85882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1347067" y="2478294"/>
            <a:ext cx="881842" cy="881842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14287341" y="-40985"/>
            <a:ext cx="4105618" cy="1982546"/>
          </a:xfrm>
          <a:custGeom>
            <a:avLst/>
            <a:gdLst/>
            <a:ahLst/>
            <a:cxnLst/>
            <a:rect r="r" b="b" t="t" l="l"/>
            <a:pathLst>
              <a:path h="1982546" w="4105618">
                <a:moveTo>
                  <a:pt x="0" y="0"/>
                </a:moveTo>
                <a:lnTo>
                  <a:pt x="4105618" y="0"/>
                </a:lnTo>
                <a:lnTo>
                  <a:pt x="4105618" y="1982546"/>
                </a:lnTo>
                <a:lnTo>
                  <a:pt x="0" y="19825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5518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9640417" y="3286095"/>
            <a:ext cx="7809869" cy="1157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996"/>
              </a:lnSpc>
              <a:spcBef>
                <a:spcPct val="0"/>
              </a:spcBef>
            </a:pPr>
            <a:r>
              <a:rPr lang="en-US" sz="6426">
                <a:solidFill>
                  <a:srgbClr val="000000"/>
                </a:solidFill>
                <a:latin typeface="Poppins Ultra-Bold"/>
              </a:rPr>
              <a:t>ANALISIS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038142" y="4125564"/>
            <a:ext cx="7412144" cy="1143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890"/>
              </a:lnSpc>
              <a:spcBef>
                <a:spcPct val="0"/>
              </a:spcBef>
            </a:pPr>
            <a:r>
              <a:rPr lang="en-US" sz="6350">
                <a:solidFill>
                  <a:srgbClr val="FF1616"/>
                </a:solidFill>
                <a:latin typeface="Poppins Ultra-Bold"/>
              </a:rPr>
              <a:t>RASIO KEUANGAN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460561" y="8807692"/>
            <a:ext cx="6989725" cy="450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13"/>
              </a:lnSpc>
              <a:spcBef>
                <a:spcPct val="0"/>
              </a:spcBef>
            </a:pPr>
            <a:r>
              <a:rPr lang="en-US" sz="2509">
                <a:solidFill>
                  <a:srgbClr val="000000"/>
                </a:solidFill>
                <a:latin typeface="Poppins Medium"/>
              </a:rPr>
              <a:t>BY: CHUSNUL MAULIDINA HIDAYAT, S.M., M.M.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640417" y="4962525"/>
            <a:ext cx="7809869" cy="1157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996"/>
              </a:lnSpc>
              <a:spcBef>
                <a:spcPct val="0"/>
              </a:spcBef>
            </a:pPr>
            <a:r>
              <a:rPr lang="en-US" sz="6426">
                <a:solidFill>
                  <a:srgbClr val="000000"/>
                </a:solidFill>
                <a:latin typeface="Poppins Ultra-Bold"/>
              </a:rPr>
              <a:t>PERUSAHAAN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140265" y="-205451"/>
            <a:ext cx="12448467" cy="10697901"/>
            <a:chOff x="0" y="0"/>
            <a:chExt cx="812800" cy="698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F1F2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-6190136" y="-674460"/>
            <a:ext cx="13437097" cy="11635920"/>
            <a:chOff x="0" y="0"/>
            <a:chExt cx="4282440" cy="370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14987" t="0" r="-14987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4991356" y="8096566"/>
            <a:ext cx="3086100" cy="2591604"/>
            <a:chOff x="0" y="0"/>
            <a:chExt cx="812800" cy="6825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682562"/>
            </a:xfrm>
            <a:custGeom>
              <a:avLst/>
              <a:gdLst/>
              <a:ahLst/>
              <a:cxnLst/>
              <a:rect r="r" b="b" t="t" l="l"/>
              <a:pathLst>
                <a:path h="682562" w="812800">
                  <a:moveTo>
                    <a:pt x="406400" y="0"/>
                  </a:moveTo>
                  <a:lnTo>
                    <a:pt x="812800" y="682562"/>
                  </a:lnTo>
                  <a:lnTo>
                    <a:pt x="0" y="68256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143756" y="-205451"/>
            <a:ext cx="3086100" cy="2584319"/>
            <a:chOff x="0" y="0"/>
            <a:chExt cx="812800" cy="68064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680644"/>
            </a:xfrm>
            <a:custGeom>
              <a:avLst/>
              <a:gdLst/>
              <a:ahLst/>
              <a:cxnLst/>
              <a:rect r="r" b="b" t="t" l="l"/>
              <a:pathLst>
                <a:path h="680644" w="812800">
                  <a:moveTo>
                    <a:pt x="406400" y="680644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680644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525000" y="3107154"/>
            <a:ext cx="1379016" cy="1379016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9702237" y="3284391"/>
            <a:ext cx="1024542" cy="1024542"/>
          </a:xfrm>
          <a:custGeom>
            <a:avLst/>
            <a:gdLst/>
            <a:ahLst/>
            <a:cxnLst/>
            <a:rect r="r" b="b" t="t" l="l"/>
            <a:pathLst>
              <a:path h="1024542" w="1024542">
                <a:moveTo>
                  <a:pt x="0" y="0"/>
                </a:moveTo>
                <a:lnTo>
                  <a:pt x="1024542" y="0"/>
                </a:lnTo>
                <a:lnTo>
                  <a:pt x="1024542" y="1024543"/>
                </a:lnTo>
                <a:lnTo>
                  <a:pt x="0" y="1024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8841822" y="1113510"/>
            <a:ext cx="8955915" cy="168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67"/>
              </a:lnSpc>
            </a:pPr>
            <a:r>
              <a:rPr lang="en-US" sz="5301">
                <a:solidFill>
                  <a:srgbClr val="FF1616"/>
                </a:solidFill>
                <a:latin typeface="Poppins Ultra-Bold"/>
              </a:rPr>
              <a:t>Fungsi dan Manfaat Analisis Rasio Keuangan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29856" y="5489638"/>
            <a:ext cx="4022495" cy="1099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7"/>
              </a:lnSpc>
              <a:spcBef>
                <a:spcPct val="0"/>
              </a:spcBef>
            </a:pPr>
            <a:r>
              <a:rPr lang="en-US" sz="2076">
                <a:solidFill>
                  <a:srgbClr val="000000"/>
                </a:solidFill>
                <a:latin typeface="Poppins Medium"/>
              </a:rPr>
              <a:t>untuk mengevaluasi kinerja perusahaan, kompensasi, pengembangan karir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171458" y="4587812"/>
            <a:ext cx="2139292" cy="79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6"/>
              </a:lnSpc>
              <a:spcBef>
                <a:spcPct val="0"/>
              </a:spcBef>
            </a:pPr>
            <a:r>
              <a:rPr lang="en-US" sz="2261">
                <a:solidFill>
                  <a:srgbClr val="FF1616"/>
                </a:solidFill>
                <a:latin typeface="Poppins Ultra-Bold"/>
              </a:rPr>
              <a:t>Bagi Manajemen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3755066" y="3107154"/>
            <a:ext cx="1379016" cy="1379016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3932303" y="3284391"/>
            <a:ext cx="1024542" cy="1024542"/>
          </a:xfrm>
          <a:custGeom>
            <a:avLst/>
            <a:gdLst/>
            <a:ahLst/>
            <a:cxnLst/>
            <a:rect r="r" b="b" t="t" l="l"/>
            <a:pathLst>
              <a:path h="1024542" w="1024542">
                <a:moveTo>
                  <a:pt x="0" y="0"/>
                </a:moveTo>
                <a:lnTo>
                  <a:pt x="1024542" y="0"/>
                </a:lnTo>
                <a:lnTo>
                  <a:pt x="1024542" y="1024543"/>
                </a:lnTo>
                <a:lnTo>
                  <a:pt x="0" y="1024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442851" y="5489638"/>
            <a:ext cx="4022495" cy="1099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7"/>
              </a:lnSpc>
              <a:spcBef>
                <a:spcPct val="0"/>
              </a:spcBef>
            </a:pPr>
            <a:r>
              <a:rPr lang="en-US" sz="2076">
                <a:solidFill>
                  <a:srgbClr val="000000"/>
                </a:solidFill>
                <a:latin typeface="Poppins Medium"/>
              </a:rPr>
              <a:t>untuk mengetahui kinerja perusahaan, pendapatan, keamanan investasi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193953" y="4587812"/>
            <a:ext cx="2641479" cy="79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6"/>
              </a:lnSpc>
              <a:spcBef>
                <a:spcPct val="0"/>
              </a:spcBef>
            </a:pPr>
            <a:r>
              <a:rPr lang="en-US" sz="2261">
                <a:solidFill>
                  <a:srgbClr val="FF1616"/>
                </a:solidFill>
                <a:latin typeface="Poppins Ultra-Bold"/>
              </a:rPr>
              <a:t>Bagi Pemegang Saham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9505950" y="6741817"/>
            <a:ext cx="1379016" cy="1379016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9683187" y="6919054"/>
            <a:ext cx="1024542" cy="1024542"/>
          </a:xfrm>
          <a:custGeom>
            <a:avLst/>
            <a:gdLst/>
            <a:ahLst/>
            <a:cxnLst/>
            <a:rect r="r" b="b" t="t" l="l"/>
            <a:pathLst>
              <a:path h="1024542" w="1024542">
                <a:moveTo>
                  <a:pt x="0" y="0"/>
                </a:moveTo>
                <a:lnTo>
                  <a:pt x="1024542" y="0"/>
                </a:lnTo>
                <a:lnTo>
                  <a:pt x="1024542" y="1024543"/>
                </a:lnTo>
                <a:lnTo>
                  <a:pt x="0" y="1024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8210806" y="8730386"/>
            <a:ext cx="4022495" cy="1461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7"/>
              </a:lnSpc>
              <a:spcBef>
                <a:spcPct val="0"/>
              </a:spcBef>
            </a:pPr>
            <a:r>
              <a:rPr lang="en-US" sz="2076">
                <a:solidFill>
                  <a:srgbClr val="000000"/>
                </a:solidFill>
                <a:latin typeface="Poppins Medium"/>
              </a:rPr>
              <a:t>untuk mengetahui kemampuan perusahaan melunasi utang beserta bunganya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152408" y="8222475"/>
            <a:ext cx="2139292" cy="403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6"/>
              </a:lnSpc>
              <a:spcBef>
                <a:spcPct val="0"/>
              </a:spcBef>
            </a:pPr>
            <a:r>
              <a:rPr lang="en-US" sz="2261">
                <a:solidFill>
                  <a:srgbClr val="FF1616"/>
                </a:solidFill>
                <a:latin typeface="Poppins Ultra-Bold"/>
              </a:rPr>
              <a:t>Bagi Kreditor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3836689" y="6846592"/>
            <a:ext cx="1379016" cy="1379016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14013926" y="7023829"/>
            <a:ext cx="1024542" cy="1024542"/>
          </a:xfrm>
          <a:custGeom>
            <a:avLst/>
            <a:gdLst/>
            <a:ahLst/>
            <a:cxnLst/>
            <a:rect r="r" b="b" t="t" l="l"/>
            <a:pathLst>
              <a:path h="1024542" w="1024542">
                <a:moveTo>
                  <a:pt x="0" y="0"/>
                </a:moveTo>
                <a:lnTo>
                  <a:pt x="1024542" y="0"/>
                </a:lnTo>
                <a:lnTo>
                  <a:pt x="1024542" y="1024543"/>
                </a:lnTo>
                <a:lnTo>
                  <a:pt x="0" y="1024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41545" y="8675791"/>
            <a:ext cx="4022495" cy="737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07"/>
              </a:lnSpc>
              <a:spcBef>
                <a:spcPct val="0"/>
              </a:spcBef>
            </a:pPr>
            <a:r>
              <a:rPr lang="en-US" sz="2076">
                <a:solidFill>
                  <a:srgbClr val="000000"/>
                </a:solidFill>
                <a:latin typeface="Poppins Medium"/>
              </a:rPr>
              <a:t>pajak, persetujuan untuk go public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061693" y="8222475"/>
            <a:ext cx="2982200" cy="403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6"/>
              </a:lnSpc>
              <a:spcBef>
                <a:spcPct val="0"/>
              </a:spcBef>
            </a:pPr>
            <a:r>
              <a:rPr lang="en-US" sz="2261">
                <a:solidFill>
                  <a:srgbClr val="FF1616"/>
                </a:solidFill>
                <a:latin typeface="Poppins Ultra-Bold"/>
              </a:rPr>
              <a:t>Bagi Pemerintah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41429" y="1167036"/>
            <a:ext cx="3493143" cy="349314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8060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197880" y="762000"/>
            <a:ext cx="12315116" cy="8869060"/>
          </a:xfrm>
          <a:custGeom>
            <a:avLst/>
            <a:gdLst/>
            <a:ahLst/>
            <a:cxnLst/>
            <a:rect r="r" b="b" t="t" l="l"/>
            <a:pathLst>
              <a:path h="8869060" w="12315116">
                <a:moveTo>
                  <a:pt x="0" y="0"/>
                </a:moveTo>
                <a:lnTo>
                  <a:pt x="12315116" y="0"/>
                </a:lnTo>
                <a:lnTo>
                  <a:pt x="12315116" y="8869060"/>
                </a:lnTo>
                <a:lnTo>
                  <a:pt x="0" y="886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72083" y="-47625"/>
            <a:ext cx="13969346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1616"/>
                </a:solidFill>
                <a:latin typeface="Poppins Ultra-Bold"/>
              </a:rPr>
              <a:t>Penerapan Analisis Rasio Keuangan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41429" y="1167036"/>
            <a:ext cx="3493143" cy="349314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8060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933549" y="1028700"/>
            <a:ext cx="11096942" cy="8743540"/>
          </a:xfrm>
          <a:custGeom>
            <a:avLst/>
            <a:gdLst/>
            <a:ahLst/>
            <a:cxnLst/>
            <a:rect r="r" b="b" t="t" l="l"/>
            <a:pathLst>
              <a:path h="8743540" w="11096942">
                <a:moveTo>
                  <a:pt x="0" y="0"/>
                </a:moveTo>
                <a:lnTo>
                  <a:pt x="11096941" y="0"/>
                </a:lnTo>
                <a:lnTo>
                  <a:pt x="11096941" y="8743540"/>
                </a:lnTo>
                <a:lnTo>
                  <a:pt x="0" y="87435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72083" y="-47625"/>
            <a:ext cx="13969346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1616"/>
                </a:solidFill>
                <a:latin typeface="Poppins Ultra-Bold"/>
              </a:rPr>
              <a:t>Penerapan Analisis Rasio Keuangan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41429" y="1167036"/>
            <a:ext cx="3493143" cy="349314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8060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572083" y="1028700"/>
            <a:ext cx="12465532" cy="8931045"/>
          </a:xfrm>
          <a:custGeom>
            <a:avLst/>
            <a:gdLst/>
            <a:ahLst/>
            <a:cxnLst/>
            <a:rect r="r" b="b" t="t" l="l"/>
            <a:pathLst>
              <a:path h="8931045" w="12465532">
                <a:moveTo>
                  <a:pt x="0" y="0"/>
                </a:moveTo>
                <a:lnTo>
                  <a:pt x="12465532" y="0"/>
                </a:lnTo>
                <a:lnTo>
                  <a:pt x="12465532" y="8931045"/>
                </a:lnTo>
                <a:lnTo>
                  <a:pt x="0" y="89310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72083" y="-47625"/>
            <a:ext cx="13969346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1616"/>
                </a:solidFill>
                <a:latin typeface="Poppins Ultra-Bold"/>
              </a:rPr>
              <a:t>Penerapan Analisis Rasio Keuangan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41429" y="1167036"/>
            <a:ext cx="3493143" cy="349314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8060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572083" y="1028700"/>
            <a:ext cx="12754021" cy="8802568"/>
          </a:xfrm>
          <a:custGeom>
            <a:avLst/>
            <a:gdLst/>
            <a:ahLst/>
            <a:cxnLst/>
            <a:rect r="r" b="b" t="t" l="l"/>
            <a:pathLst>
              <a:path h="8802568" w="12754021">
                <a:moveTo>
                  <a:pt x="0" y="0"/>
                </a:moveTo>
                <a:lnTo>
                  <a:pt x="12754021" y="0"/>
                </a:lnTo>
                <a:lnTo>
                  <a:pt x="12754021" y="8802568"/>
                </a:lnTo>
                <a:lnTo>
                  <a:pt x="0" y="8802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72083" y="-47625"/>
            <a:ext cx="13969346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1616"/>
                </a:solidFill>
                <a:latin typeface="Poppins Ultra-Bold"/>
              </a:rPr>
              <a:t>Penerapan Analisis Rasio Keuangan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19567" y="473187"/>
            <a:ext cx="11013817" cy="1452727"/>
            <a:chOff x="0" y="0"/>
            <a:chExt cx="3081113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81113" cy="406400"/>
            </a:xfrm>
            <a:custGeom>
              <a:avLst/>
              <a:gdLst/>
              <a:ahLst/>
              <a:cxnLst/>
              <a:rect r="r" b="b" t="t" l="l"/>
              <a:pathLst>
                <a:path h="406400" w="3081113">
                  <a:moveTo>
                    <a:pt x="3081113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3081113" y="406400"/>
                  </a:lnTo>
                  <a:lnTo>
                    <a:pt x="2979513" y="203200"/>
                  </a:lnTo>
                  <a:lnTo>
                    <a:pt x="3081113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8900" y="-57150"/>
              <a:ext cx="6350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6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533333" y="9100992"/>
            <a:ext cx="21649437" cy="1957363"/>
            <a:chOff x="0" y="0"/>
            <a:chExt cx="5701909" cy="5155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701909" cy="515520"/>
            </a:xfrm>
            <a:custGeom>
              <a:avLst/>
              <a:gdLst/>
              <a:ahLst/>
              <a:cxnLst/>
              <a:rect r="r" b="b" t="t" l="l"/>
              <a:pathLst>
                <a:path h="515520" w="5701909">
                  <a:moveTo>
                    <a:pt x="0" y="0"/>
                  </a:moveTo>
                  <a:lnTo>
                    <a:pt x="5701909" y="0"/>
                  </a:lnTo>
                  <a:lnTo>
                    <a:pt x="5701909" y="515520"/>
                  </a:lnTo>
                  <a:lnTo>
                    <a:pt x="0" y="515520"/>
                  </a:lnTo>
                  <a:close/>
                </a:path>
              </a:pathLst>
            </a:custGeom>
            <a:solidFill>
              <a:srgbClr val="D8060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6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981272" y="8929542"/>
            <a:ext cx="6598657" cy="1431279"/>
            <a:chOff x="0" y="0"/>
            <a:chExt cx="1873635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73635" cy="406400"/>
            </a:xfrm>
            <a:custGeom>
              <a:avLst/>
              <a:gdLst/>
              <a:ahLst/>
              <a:cxnLst/>
              <a:rect r="r" b="b" t="t" l="l"/>
              <a:pathLst>
                <a:path h="406400" w="1873635">
                  <a:moveTo>
                    <a:pt x="167043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670435" y="406400"/>
                  </a:lnTo>
                  <a:lnTo>
                    <a:pt x="1873635" y="203200"/>
                  </a:lnTo>
                  <a:lnTo>
                    <a:pt x="1670435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6985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62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12196687" y="8855721"/>
            <a:ext cx="6598657" cy="1431279"/>
            <a:chOff x="0" y="0"/>
            <a:chExt cx="1873635" cy="40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73635" cy="406400"/>
            </a:xfrm>
            <a:custGeom>
              <a:avLst/>
              <a:gdLst/>
              <a:ahLst/>
              <a:cxnLst/>
              <a:rect r="r" b="b" t="t" l="l"/>
              <a:pathLst>
                <a:path h="406400" w="1873635">
                  <a:moveTo>
                    <a:pt x="167043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670435" y="406400"/>
                  </a:lnTo>
                  <a:lnTo>
                    <a:pt x="1873635" y="203200"/>
                  </a:lnTo>
                  <a:lnTo>
                    <a:pt x="1670435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6985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62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619567" y="3413263"/>
            <a:ext cx="1056414" cy="1628384"/>
          </a:xfrm>
          <a:custGeom>
            <a:avLst/>
            <a:gdLst/>
            <a:ahLst/>
            <a:cxnLst/>
            <a:rect r="r" b="b" t="t" l="l"/>
            <a:pathLst>
              <a:path h="1628384" w="1056414">
                <a:moveTo>
                  <a:pt x="0" y="0"/>
                </a:moveTo>
                <a:lnTo>
                  <a:pt x="1056414" y="0"/>
                </a:lnTo>
                <a:lnTo>
                  <a:pt x="1056414" y="1628384"/>
                </a:lnTo>
                <a:lnTo>
                  <a:pt x="0" y="1628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615793" y="3502290"/>
            <a:ext cx="1056414" cy="1628384"/>
          </a:xfrm>
          <a:custGeom>
            <a:avLst/>
            <a:gdLst/>
            <a:ahLst/>
            <a:cxnLst/>
            <a:rect r="r" b="b" t="t" l="l"/>
            <a:pathLst>
              <a:path h="1628384" w="1056414">
                <a:moveTo>
                  <a:pt x="0" y="0"/>
                </a:moveTo>
                <a:lnTo>
                  <a:pt x="1056414" y="0"/>
                </a:lnTo>
                <a:lnTo>
                  <a:pt x="1056414" y="1628384"/>
                </a:lnTo>
                <a:lnTo>
                  <a:pt x="0" y="1628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619567" y="716239"/>
            <a:ext cx="11281813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Poppins Ultra-Bold"/>
              </a:rPr>
              <a:t>Contoh Analisis Rasio Keuangan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561605" y="2213113"/>
            <a:ext cx="3055780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FF1616"/>
                </a:solidFill>
                <a:latin typeface="Poppins Bold"/>
              </a:rPr>
              <a:t>Rasio Profitabilitas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616110" y="2213113"/>
            <a:ext cx="3055780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FF1616"/>
                </a:solidFill>
                <a:latin typeface="Poppins Bold"/>
              </a:rPr>
              <a:t>Rasio Likuiditas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495367" y="2213113"/>
            <a:ext cx="3336178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FF1616"/>
                </a:solidFill>
                <a:latin typeface="Poppins Bold"/>
              </a:rPr>
              <a:t>Rasio Solvabilitas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61605" y="5276850"/>
            <a:ext cx="3055780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FF1616"/>
                </a:solidFill>
                <a:latin typeface="Poppins Bold"/>
              </a:rPr>
              <a:t>Rasio Aktivitas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598585" y="5276850"/>
            <a:ext cx="3055780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FF1616"/>
                </a:solidFill>
                <a:latin typeface="Poppins Bold"/>
              </a:rPr>
              <a:t>Rasio Penilaian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3844966" y="3413263"/>
            <a:ext cx="1056414" cy="1628384"/>
          </a:xfrm>
          <a:custGeom>
            <a:avLst/>
            <a:gdLst/>
            <a:ahLst/>
            <a:cxnLst/>
            <a:rect r="r" b="b" t="t" l="l"/>
            <a:pathLst>
              <a:path h="1628384" w="1056414">
                <a:moveTo>
                  <a:pt x="0" y="0"/>
                </a:moveTo>
                <a:lnTo>
                  <a:pt x="1056414" y="0"/>
                </a:lnTo>
                <a:lnTo>
                  <a:pt x="1056414" y="1628384"/>
                </a:lnTo>
                <a:lnTo>
                  <a:pt x="0" y="1628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561288" y="6477000"/>
            <a:ext cx="1056414" cy="1628384"/>
          </a:xfrm>
          <a:custGeom>
            <a:avLst/>
            <a:gdLst/>
            <a:ahLst/>
            <a:cxnLst/>
            <a:rect r="r" b="b" t="t" l="l"/>
            <a:pathLst>
              <a:path h="1628384" w="1056414">
                <a:moveTo>
                  <a:pt x="0" y="0"/>
                </a:moveTo>
                <a:lnTo>
                  <a:pt x="1056414" y="0"/>
                </a:lnTo>
                <a:lnTo>
                  <a:pt x="1056414" y="1628384"/>
                </a:lnTo>
                <a:lnTo>
                  <a:pt x="0" y="1628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763178" y="6562725"/>
            <a:ext cx="1056414" cy="1628384"/>
          </a:xfrm>
          <a:custGeom>
            <a:avLst/>
            <a:gdLst/>
            <a:ahLst/>
            <a:cxnLst/>
            <a:rect r="r" b="b" t="t" l="l"/>
            <a:pathLst>
              <a:path h="1628384" w="1056414">
                <a:moveTo>
                  <a:pt x="0" y="0"/>
                </a:moveTo>
                <a:lnTo>
                  <a:pt x="1056414" y="0"/>
                </a:lnTo>
                <a:lnTo>
                  <a:pt x="1056414" y="1628384"/>
                </a:lnTo>
                <a:lnTo>
                  <a:pt x="0" y="1628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9832354" cy="10287000"/>
            <a:chOff x="0" y="0"/>
            <a:chExt cx="2929471" cy="30649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29509" cy="3064891"/>
            </a:xfrm>
            <a:custGeom>
              <a:avLst/>
              <a:gdLst/>
              <a:ahLst/>
              <a:cxnLst/>
              <a:rect r="r" b="b" t="t" l="l"/>
              <a:pathLst>
                <a:path h="3064891" w="2929509">
                  <a:moveTo>
                    <a:pt x="0" y="0"/>
                  </a:moveTo>
                  <a:lnTo>
                    <a:pt x="1585341" y="1671828"/>
                  </a:lnTo>
                  <a:lnTo>
                    <a:pt x="241300" y="3064891"/>
                  </a:lnTo>
                  <a:lnTo>
                    <a:pt x="1585341" y="3064891"/>
                  </a:lnTo>
                  <a:lnTo>
                    <a:pt x="2929509" y="1671701"/>
                  </a:lnTo>
                  <a:lnTo>
                    <a:pt x="2929509" y="1671701"/>
                  </a:lnTo>
                  <a:lnTo>
                    <a:pt x="1326896" y="0"/>
                  </a:lnTo>
                  <a:close/>
                </a:path>
              </a:pathLst>
            </a:custGeom>
            <a:blipFill>
              <a:blip r:embed="rId2"/>
              <a:stretch>
                <a:fillRect l="-56736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2766751">
            <a:off x="5867473" y="-1296012"/>
            <a:ext cx="2004167" cy="3124740"/>
            <a:chOff x="0" y="0"/>
            <a:chExt cx="527847" cy="82297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27847" cy="822977"/>
            </a:xfrm>
            <a:custGeom>
              <a:avLst/>
              <a:gdLst/>
              <a:ahLst/>
              <a:cxnLst/>
              <a:rect r="r" b="b" t="t" l="l"/>
              <a:pathLst>
                <a:path h="822977" w="527847">
                  <a:moveTo>
                    <a:pt x="0" y="0"/>
                  </a:moveTo>
                  <a:lnTo>
                    <a:pt x="527847" y="0"/>
                  </a:lnTo>
                  <a:lnTo>
                    <a:pt x="527847" y="822977"/>
                  </a:lnTo>
                  <a:lnTo>
                    <a:pt x="0" y="822977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2797100">
            <a:off x="1603553" y="3239447"/>
            <a:ext cx="2021876" cy="2247893"/>
            <a:chOff x="0" y="0"/>
            <a:chExt cx="532511" cy="5920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2511" cy="592038"/>
            </a:xfrm>
            <a:custGeom>
              <a:avLst/>
              <a:gdLst/>
              <a:ahLst/>
              <a:cxnLst/>
              <a:rect r="r" b="b" t="t" l="l"/>
              <a:pathLst>
                <a:path h="592038" w="532511">
                  <a:moveTo>
                    <a:pt x="0" y="0"/>
                  </a:moveTo>
                  <a:lnTo>
                    <a:pt x="532511" y="0"/>
                  </a:lnTo>
                  <a:lnTo>
                    <a:pt x="532511" y="592038"/>
                  </a:lnTo>
                  <a:lnTo>
                    <a:pt x="0" y="592038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2816250">
            <a:off x="2763644" y="5163544"/>
            <a:ext cx="1989553" cy="1673162"/>
            <a:chOff x="0" y="0"/>
            <a:chExt cx="523998" cy="44066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23998" cy="440668"/>
            </a:xfrm>
            <a:custGeom>
              <a:avLst/>
              <a:gdLst/>
              <a:ahLst/>
              <a:cxnLst/>
              <a:rect r="r" b="b" t="t" l="l"/>
              <a:pathLst>
                <a:path h="440668" w="523998">
                  <a:moveTo>
                    <a:pt x="0" y="0"/>
                  </a:moveTo>
                  <a:lnTo>
                    <a:pt x="523998" y="0"/>
                  </a:lnTo>
                  <a:lnTo>
                    <a:pt x="523998" y="440668"/>
                  </a:lnTo>
                  <a:lnTo>
                    <a:pt x="0" y="440668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2816250">
            <a:off x="6097941" y="9431369"/>
            <a:ext cx="3745879" cy="1673162"/>
            <a:chOff x="0" y="0"/>
            <a:chExt cx="986569" cy="4406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86569" cy="440668"/>
            </a:xfrm>
            <a:custGeom>
              <a:avLst/>
              <a:gdLst/>
              <a:ahLst/>
              <a:cxnLst/>
              <a:rect r="r" b="b" t="t" l="l"/>
              <a:pathLst>
                <a:path h="440668" w="986569">
                  <a:moveTo>
                    <a:pt x="0" y="0"/>
                  </a:moveTo>
                  <a:lnTo>
                    <a:pt x="986569" y="0"/>
                  </a:lnTo>
                  <a:lnTo>
                    <a:pt x="986569" y="440668"/>
                  </a:lnTo>
                  <a:lnTo>
                    <a:pt x="0" y="440668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2818068">
            <a:off x="-252433" y="7946162"/>
            <a:ext cx="6888816" cy="686426"/>
            <a:chOff x="0" y="0"/>
            <a:chExt cx="1814338" cy="18078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14338" cy="180787"/>
            </a:xfrm>
            <a:custGeom>
              <a:avLst/>
              <a:gdLst/>
              <a:ahLst/>
              <a:cxnLst/>
              <a:rect r="r" b="b" t="t" l="l"/>
              <a:pathLst>
                <a:path h="180787" w="1814338">
                  <a:moveTo>
                    <a:pt x="0" y="0"/>
                  </a:moveTo>
                  <a:lnTo>
                    <a:pt x="1814338" y="0"/>
                  </a:lnTo>
                  <a:lnTo>
                    <a:pt x="1814338" y="180787"/>
                  </a:lnTo>
                  <a:lnTo>
                    <a:pt x="0" y="180787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-2775529">
            <a:off x="4233886" y="7966086"/>
            <a:ext cx="6888816" cy="686426"/>
            <a:chOff x="0" y="0"/>
            <a:chExt cx="1814338" cy="18078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814338" cy="180787"/>
            </a:xfrm>
            <a:custGeom>
              <a:avLst/>
              <a:gdLst/>
              <a:ahLst/>
              <a:cxnLst/>
              <a:rect r="r" b="b" t="t" l="l"/>
              <a:pathLst>
                <a:path h="180787" w="1814338">
                  <a:moveTo>
                    <a:pt x="0" y="0"/>
                  </a:moveTo>
                  <a:lnTo>
                    <a:pt x="1814338" y="0"/>
                  </a:lnTo>
                  <a:lnTo>
                    <a:pt x="1814338" y="180787"/>
                  </a:lnTo>
                  <a:lnTo>
                    <a:pt x="0" y="180787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2818068">
            <a:off x="6593734" y="532955"/>
            <a:ext cx="6888816" cy="686426"/>
            <a:chOff x="0" y="0"/>
            <a:chExt cx="1814338" cy="18078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14338" cy="180787"/>
            </a:xfrm>
            <a:custGeom>
              <a:avLst/>
              <a:gdLst/>
              <a:ahLst/>
              <a:cxnLst/>
              <a:rect r="r" b="b" t="t" l="l"/>
              <a:pathLst>
                <a:path h="180787" w="1814338">
                  <a:moveTo>
                    <a:pt x="0" y="0"/>
                  </a:moveTo>
                  <a:lnTo>
                    <a:pt x="1814338" y="0"/>
                  </a:lnTo>
                  <a:lnTo>
                    <a:pt x="1814338" y="180787"/>
                  </a:lnTo>
                  <a:lnTo>
                    <a:pt x="0" y="180787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2862543" y="6912214"/>
            <a:ext cx="600384" cy="600384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2773341">
            <a:off x="-1430167" y="2961171"/>
            <a:ext cx="8318721" cy="516473"/>
          </a:xfrm>
          <a:custGeom>
            <a:avLst/>
            <a:gdLst/>
            <a:ahLst/>
            <a:cxnLst/>
            <a:rect r="r" b="b" t="t" l="l"/>
            <a:pathLst>
              <a:path h="516473" w="8318721">
                <a:moveTo>
                  <a:pt x="0" y="0"/>
                </a:moveTo>
                <a:lnTo>
                  <a:pt x="8318720" y="0"/>
                </a:lnTo>
                <a:lnTo>
                  <a:pt x="8318720" y="516473"/>
                </a:lnTo>
                <a:lnTo>
                  <a:pt x="0" y="5164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1923" r="-17068" b="-41923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2773341">
            <a:off x="413370" y="5740611"/>
            <a:ext cx="3826496" cy="299434"/>
          </a:xfrm>
          <a:custGeom>
            <a:avLst/>
            <a:gdLst/>
            <a:ahLst/>
            <a:cxnLst/>
            <a:rect r="r" b="b" t="t" l="l"/>
            <a:pathLst>
              <a:path h="299434" w="3826496">
                <a:moveTo>
                  <a:pt x="0" y="0"/>
                </a:moveTo>
                <a:lnTo>
                  <a:pt x="3826495" y="0"/>
                </a:lnTo>
                <a:lnTo>
                  <a:pt x="3826495" y="299434"/>
                </a:lnTo>
                <a:lnTo>
                  <a:pt x="0" y="299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296" t="-41923" r="-11257" b="-41923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2633855">
            <a:off x="6062948" y="982447"/>
            <a:ext cx="3094492" cy="129969"/>
          </a:xfrm>
          <a:custGeom>
            <a:avLst/>
            <a:gdLst/>
            <a:ahLst/>
            <a:cxnLst/>
            <a:rect r="r" b="b" t="t" l="l"/>
            <a:pathLst>
              <a:path h="129969" w="3094492">
                <a:moveTo>
                  <a:pt x="0" y="0"/>
                </a:moveTo>
                <a:lnTo>
                  <a:pt x="3094491" y="0"/>
                </a:lnTo>
                <a:lnTo>
                  <a:pt x="3094491" y="129969"/>
                </a:lnTo>
                <a:lnTo>
                  <a:pt x="0" y="129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5882" r="-17068" b="-85882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2806339">
            <a:off x="7282703" y="1727090"/>
            <a:ext cx="4942875" cy="207602"/>
          </a:xfrm>
          <a:custGeom>
            <a:avLst/>
            <a:gdLst/>
            <a:ahLst/>
            <a:cxnLst/>
            <a:rect r="r" b="b" t="t" l="l"/>
            <a:pathLst>
              <a:path h="207602" w="4942875">
                <a:moveTo>
                  <a:pt x="0" y="0"/>
                </a:moveTo>
                <a:lnTo>
                  <a:pt x="4942875" y="0"/>
                </a:lnTo>
                <a:lnTo>
                  <a:pt x="4942875" y="207602"/>
                </a:lnTo>
                <a:lnTo>
                  <a:pt x="0" y="207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5882" r="-17068" b="-85882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2806339">
            <a:off x="5230909" y="8228888"/>
            <a:ext cx="6096935" cy="256073"/>
          </a:xfrm>
          <a:custGeom>
            <a:avLst/>
            <a:gdLst/>
            <a:ahLst/>
            <a:cxnLst/>
            <a:rect r="r" b="b" t="t" l="l"/>
            <a:pathLst>
              <a:path h="256073" w="6096935">
                <a:moveTo>
                  <a:pt x="0" y="0"/>
                </a:moveTo>
                <a:lnTo>
                  <a:pt x="6096935" y="0"/>
                </a:lnTo>
                <a:lnTo>
                  <a:pt x="6096935" y="256073"/>
                </a:lnTo>
                <a:lnTo>
                  <a:pt x="0" y="256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5882" r="-17068" b="-85882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0460561" y="3868403"/>
            <a:ext cx="6989725" cy="1528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847"/>
              </a:lnSpc>
              <a:spcBef>
                <a:spcPct val="0"/>
              </a:spcBef>
            </a:pPr>
            <a:r>
              <a:rPr lang="en-US" sz="8462">
                <a:solidFill>
                  <a:srgbClr val="FF1616"/>
                </a:solidFill>
                <a:latin typeface="Poppins Ultra-Bold"/>
              </a:rPr>
              <a:t>THANK YOU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522459" y="5301164"/>
            <a:ext cx="5969036" cy="698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73"/>
              </a:lnSpc>
              <a:spcBef>
                <a:spcPct val="0"/>
              </a:spcBef>
            </a:pPr>
            <a:r>
              <a:rPr lang="en-US" sz="3909">
                <a:solidFill>
                  <a:srgbClr val="000000"/>
                </a:solidFill>
                <a:latin typeface="Poppins Medium"/>
              </a:rPr>
              <a:t>FOR YOUR ATTENTION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249357" y="2380585"/>
            <a:ext cx="1077261" cy="1077261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33875" y="3422377"/>
            <a:ext cx="6503317" cy="982574"/>
            <a:chOff x="0" y="0"/>
            <a:chExt cx="4034730" cy="609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89176" y="3224495"/>
            <a:ext cx="1603885" cy="1378339"/>
            <a:chOff x="0" y="0"/>
            <a:chExt cx="812800" cy="6985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33875" y="6379366"/>
            <a:ext cx="6503317" cy="982574"/>
            <a:chOff x="0" y="0"/>
            <a:chExt cx="4034730" cy="609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389176" y="6181483"/>
            <a:ext cx="1603885" cy="1378339"/>
            <a:chOff x="0" y="0"/>
            <a:chExt cx="812800" cy="698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9856847" y="359117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0"/>
                </a:lnTo>
                <a:lnTo>
                  <a:pt x="0" y="616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856847" y="656228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1"/>
                </a:lnTo>
                <a:lnTo>
                  <a:pt x="0" y="61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1543050" y="-1044652"/>
            <a:ext cx="6227317" cy="2314575"/>
            <a:chOff x="0" y="0"/>
            <a:chExt cx="1640116" cy="6096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640116" cy="609600"/>
            </a:xfrm>
            <a:custGeom>
              <a:avLst/>
              <a:gdLst/>
              <a:ahLst/>
              <a:cxnLst/>
              <a:rect r="r" b="b" t="t" l="l"/>
              <a:pathLst>
                <a:path h="609600" w="1640116">
                  <a:moveTo>
                    <a:pt x="203200" y="0"/>
                  </a:moveTo>
                  <a:lnTo>
                    <a:pt x="1640116" y="0"/>
                  </a:lnTo>
                  <a:lnTo>
                    <a:pt x="143691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4595393" y="560537"/>
            <a:ext cx="9563550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3"/>
              </a:lnSpc>
            </a:pPr>
            <a:r>
              <a:rPr lang="en-US" sz="5969">
                <a:solidFill>
                  <a:srgbClr val="FF1616"/>
                </a:solidFill>
                <a:latin typeface="Poppins Ultra-Bold"/>
              </a:rPr>
              <a:t>TOPIK BAHASAN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3664760" y="-994624"/>
            <a:ext cx="7212038" cy="2314575"/>
            <a:chOff x="0" y="0"/>
            <a:chExt cx="1899467" cy="6096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9467" cy="609600"/>
            </a:xfrm>
            <a:custGeom>
              <a:avLst/>
              <a:gdLst/>
              <a:ahLst/>
              <a:cxnLst/>
              <a:rect r="r" b="b" t="t" l="l"/>
              <a:pathLst>
                <a:path h="609600" w="1899467">
                  <a:moveTo>
                    <a:pt x="1696267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1899467" y="609600"/>
                  </a:lnTo>
                  <a:lnTo>
                    <a:pt x="1696267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701891" y="3422377"/>
            <a:ext cx="6503317" cy="982574"/>
            <a:chOff x="0" y="0"/>
            <a:chExt cx="4034730" cy="6096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057192" y="3224495"/>
            <a:ext cx="1603885" cy="1378339"/>
            <a:chOff x="0" y="0"/>
            <a:chExt cx="812800" cy="6985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701891" y="6379366"/>
            <a:ext cx="6503317" cy="982574"/>
            <a:chOff x="0" y="0"/>
            <a:chExt cx="4034730" cy="6096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057192" y="6181483"/>
            <a:ext cx="1603885" cy="1378339"/>
            <a:chOff x="0" y="0"/>
            <a:chExt cx="812800" cy="6985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1524863" y="359117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0"/>
                </a:lnTo>
                <a:lnTo>
                  <a:pt x="0" y="616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570608" y="656228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1"/>
                </a:lnTo>
                <a:lnTo>
                  <a:pt x="0" y="61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2708703" y="3401868"/>
            <a:ext cx="4921292" cy="947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Pengertian Analisis Rasio Keuangan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781264" y="6405023"/>
            <a:ext cx="4921292" cy="947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Fungsi dan Manfaat Analisis Rasio Keuangan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113248" y="3575977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Jenis-Jenis Rasio Keuangan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113248" y="6405023"/>
            <a:ext cx="4921292" cy="947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Contoh dan Penerapan Analisis Rasio Keuangan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00978" y="5647494"/>
            <a:ext cx="13607838" cy="3610806"/>
            <a:chOff x="0" y="0"/>
            <a:chExt cx="3583957" cy="9509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83957" cy="950994"/>
            </a:xfrm>
            <a:custGeom>
              <a:avLst/>
              <a:gdLst/>
              <a:ahLst/>
              <a:cxnLst/>
              <a:rect r="r" b="b" t="t" l="l"/>
              <a:pathLst>
                <a:path h="950994" w="3583957">
                  <a:moveTo>
                    <a:pt x="0" y="0"/>
                  </a:moveTo>
                  <a:lnTo>
                    <a:pt x="3583957" y="0"/>
                  </a:lnTo>
                  <a:lnTo>
                    <a:pt x="3583957" y="950994"/>
                  </a:lnTo>
                  <a:lnTo>
                    <a:pt x="0" y="950994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9616517" y="35657"/>
            <a:ext cx="8671483" cy="10251343"/>
            <a:chOff x="0" y="0"/>
            <a:chExt cx="6180671" cy="73067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180709" cy="7306691"/>
            </a:xfrm>
            <a:custGeom>
              <a:avLst/>
              <a:gdLst/>
              <a:ahLst/>
              <a:cxnLst/>
              <a:rect r="r" b="b" t="t" l="l"/>
              <a:pathLst>
                <a:path h="7306691" w="6180709">
                  <a:moveTo>
                    <a:pt x="3166491" y="0"/>
                  </a:moveTo>
                  <a:lnTo>
                    <a:pt x="0" y="7306691"/>
                  </a:lnTo>
                  <a:lnTo>
                    <a:pt x="3784600" y="7306691"/>
                  </a:lnTo>
                  <a:lnTo>
                    <a:pt x="6180709" y="1794891"/>
                  </a:lnTo>
                  <a:lnTo>
                    <a:pt x="6180709" y="0"/>
                  </a:lnTo>
                  <a:close/>
                </a:path>
              </a:pathLst>
            </a:custGeom>
            <a:blipFill>
              <a:blip r:embed="rId2"/>
              <a:stretch>
                <a:fillRect l="-28289" t="0" r="-28289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1417444">
            <a:off x="16224922" y="-73895"/>
            <a:ext cx="775468" cy="14868367"/>
            <a:chOff x="0" y="0"/>
            <a:chExt cx="204238" cy="391594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4238" cy="3915949"/>
            </a:xfrm>
            <a:custGeom>
              <a:avLst/>
              <a:gdLst/>
              <a:ahLst/>
              <a:cxnLst/>
              <a:rect r="r" b="b" t="t" l="l"/>
              <a:pathLst>
                <a:path h="3915949" w="204238">
                  <a:moveTo>
                    <a:pt x="0" y="0"/>
                  </a:moveTo>
                  <a:lnTo>
                    <a:pt x="204238" y="0"/>
                  </a:lnTo>
                  <a:lnTo>
                    <a:pt x="204238" y="3915949"/>
                  </a:lnTo>
                  <a:lnTo>
                    <a:pt x="0" y="3915949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1413975">
            <a:off x="11060672" y="-910874"/>
            <a:ext cx="597091" cy="13116736"/>
            <a:chOff x="0" y="0"/>
            <a:chExt cx="157258" cy="345461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7258" cy="3454614"/>
            </a:xfrm>
            <a:custGeom>
              <a:avLst/>
              <a:gdLst/>
              <a:ahLst/>
              <a:cxnLst/>
              <a:rect r="r" b="b" t="t" l="l"/>
              <a:pathLst>
                <a:path h="3454614" w="157258">
                  <a:moveTo>
                    <a:pt x="0" y="0"/>
                  </a:moveTo>
                  <a:lnTo>
                    <a:pt x="157258" y="0"/>
                  </a:lnTo>
                  <a:lnTo>
                    <a:pt x="157258" y="3454614"/>
                  </a:lnTo>
                  <a:lnTo>
                    <a:pt x="0" y="3454614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1413975">
            <a:off x="16999018" y="1278162"/>
            <a:ext cx="250639" cy="13116736"/>
            <a:chOff x="0" y="0"/>
            <a:chExt cx="66012" cy="345461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6012" cy="3454614"/>
            </a:xfrm>
            <a:custGeom>
              <a:avLst/>
              <a:gdLst/>
              <a:ahLst/>
              <a:cxnLst/>
              <a:rect r="r" b="b" t="t" l="l"/>
              <a:pathLst>
                <a:path h="3454614" w="66012">
                  <a:moveTo>
                    <a:pt x="0" y="0"/>
                  </a:moveTo>
                  <a:lnTo>
                    <a:pt x="66012" y="0"/>
                  </a:lnTo>
                  <a:lnTo>
                    <a:pt x="66012" y="3454614"/>
                  </a:lnTo>
                  <a:lnTo>
                    <a:pt x="0" y="3454614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126178" y="708355"/>
            <a:ext cx="7730178" cy="1819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76"/>
              </a:lnSpc>
            </a:pPr>
            <a:r>
              <a:rPr lang="en-US" sz="5813">
                <a:solidFill>
                  <a:srgbClr val="EA212A"/>
                </a:solidFill>
                <a:latin typeface="Poppins Ultra-Bold"/>
              </a:rPr>
              <a:t>Pengertian Analisis Rasio Keuangan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6051294"/>
            <a:ext cx="8435417" cy="2148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98"/>
              </a:lnSpc>
              <a:spcBef>
                <a:spcPct val="0"/>
              </a:spcBef>
            </a:pPr>
            <a:r>
              <a:rPr lang="en-US" sz="2427">
                <a:solidFill>
                  <a:srgbClr val="FFFFFF"/>
                </a:solidFill>
                <a:latin typeface="Poppins"/>
              </a:rPr>
              <a:t>Rasio keuangan adalah alat yang digunakan untuk menganalisis kondisi keuangan dan kinerja perusahaan. Analisis rasio keuangan pada laporan keuangan berguna untuk membantu mengantisipasi kondisi dimasa depan.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309441" y="1057275"/>
            <a:ext cx="9611212" cy="8229600"/>
          </a:xfrm>
          <a:custGeom>
            <a:avLst/>
            <a:gdLst/>
            <a:ahLst/>
            <a:cxnLst/>
            <a:rect r="r" b="b" t="t" l="l"/>
            <a:pathLst>
              <a:path h="8229600" w="9611212">
                <a:moveTo>
                  <a:pt x="0" y="0"/>
                </a:moveTo>
                <a:lnTo>
                  <a:pt x="9611212" y="0"/>
                </a:lnTo>
                <a:lnTo>
                  <a:pt x="96112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550163" y="4336831"/>
            <a:ext cx="1560904" cy="1613337"/>
          </a:xfrm>
          <a:custGeom>
            <a:avLst/>
            <a:gdLst/>
            <a:ahLst/>
            <a:cxnLst/>
            <a:rect r="r" b="b" t="t" l="l"/>
            <a:pathLst>
              <a:path h="1613337" w="1560904">
                <a:moveTo>
                  <a:pt x="0" y="0"/>
                </a:moveTo>
                <a:lnTo>
                  <a:pt x="1560904" y="0"/>
                </a:lnTo>
                <a:lnTo>
                  <a:pt x="1560904" y="1613338"/>
                </a:lnTo>
                <a:lnTo>
                  <a:pt x="0" y="161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896479" y="9194066"/>
            <a:ext cx="9205920" cy="1111984"/>
            <a:chOff x="0" y="0"/>
            <a:chExt cx="336451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64515" cy="406400"/>
            </a:xfrm>
            <a:custGeom>
              <a:avLst/>
              <a:gdLst/>
              <a:ahLst/>
              <a:cxnLst/>
              <a:rect r="r" b="b" t="t" l="l"/>
              <a:pathLst>
                <a:path h="406400" w="3364515">
                  <a:moveTo>
                    <a:pt x="0" y="0"/>
                  </a:moveTo>
                  <a:lnTo>
                    <a:pt x="3161315" y="0"/>
                  </a:lnTo>
                  <a:lnTo>
                    <a:pt x="3364515" y="203200"/>
                  </a:lnTo>
                  <a:lnTo>
                    <a:pt x="3161315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462897" y="8679434"/>
            <a:ext cx="2402042" cy="290143"/>
            <a:chOff x="0" y="0"/>
            <a:chExt cx="3364515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64515" cy="406400"/>
            </a:xfrm>
            <a:custGeom>
              <a:avLst/>
              <a:gdLst/>
              <a:ahLst/>
              <a:cxnLst/>
              <a:rect r="r" b="b" t="t" l="l"/>
              <a:pathLst>
                <a:path h="406400" w="3364515">
                  <a:moveTo>
                    <a:pt x="0" y="0"/>
                  </a:moveTo>
                  <a:lnTo>
                    <a:pt x="3161315" y="0"/>
                  </a:lnTo>
                  <a:lnTo>
                    <a:pt x="3364515" y="203200"/>
                  </a:lnTo>
                  <a:lnTo>
                    <a:pt x="3161315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864009" y="886697"/>
            <a:ext cx="8279991" cy="1439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84"/>
              </a:lnSpc>
            </a:pPr>
            <a:r>
              <a:rPr lang="en-US" sz="4769">
                <a:solidFill>
                  <a:srgbClr val="FF1616"/>
                </a:solidFill>
                <a:latin typeface="Poppins Heavy"/>
              </a:rPr>
              <a:t>Jenis-Jenis Rasio Keuangan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142936" y="1299239"/>
            <a:ext cx="2693169" cy="347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54"/>
              </a:lnSpc>
            </a:pPr>
            <a:r>
              <a:rPr lang="en-US" sz="2221">
                <a:solidFill>
                  <a:srgbClr val="FFFFFF"/>
                </a:solidFill>
                <a:latin typeface="Poppins Semi-Bold"/>
              </a:rPr>
              <a:t>Rasio Profitabilitas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410150" y="2792586"/>
            <a:ext cx="2505490" cy="347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54"/>
              </a:lnSpc>
            </a:pPr>
            <a:r>
              <a:rPr lang="en-US" sz="2221">
                <a:solidFill>
                  <a:srgbClr val="FFFFFF"/>
                </a:solidFill>
                <a:latin typeface="Poppins Semi-Bold"/>
              </a:rPr>
              <a:t>Rasio Likuiditas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82385" y="5133975"/>
            <a:ext cx="3138268" cy="347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54"/>
              </a:lnSpc>
            </a:pPr>
            <a:r>
              <a:rPr lang="en-US" sz="2221">
                <a:solidFill>
                  <a:srgbClr val="FFFFFF"/>
                </a:solidFill>
                <a:latin typeface="Poppins Semi-Bold"/>
              </a:rPr>
              <a:t>Rasio Solvabilitas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419675" y="7009081"/>
            <a:ext cx="2505490" cy="347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54"/>
              </a:lnSpc>
            </a:pPr>
            <a:r>
              <a:rPr lang="en-US" sz="2221">
                <a:solidFill>
                  <a:srgbClr val="FFFFFF"/>
                </a:solidFill>
                <a:latin typeface="Poppins Semi-Bold"/>
              </a:rPr>
              <a:t>Rasio Aktivitas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330615" y="8567607"/>
            <a:ext cx="2505490" cy="347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54"/>
              </a:lnSpc>
            </a:pPr>
            <a:r>
              <a:rPr lang="en-US" sz="2221">
                <a:solidFill>
                  <a:srgbClr val="FFFFFF"/>
                </a:solidFill>
                <a:latin typeface="Poppins Semi-Bold"/>
              </a:rPr>
              <a:t>Rasio Penilaian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28700" y="3113202"/>
            <a:ext cx="5810614" cy="4060595"/>
            <a:chOff x="0" y="0"/>
            <a:chExt cx="7747486" cy="5414127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2235151"/>
              <a:ext cx="7747486" cy="2527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00"/>
                </a:lnSpc>
              </a:pPr>
              <a:r>
                <a:rPr lang="en-US" sz="6000" spc="450">
                  <a:solidFill>
                    <a:srgbClr val="000000"/>
                  </a:solidFill>
                  <a:latin typeface="League Spartan"/>
                </a:rPr>
                <a:t>BRIGHAM &amp; HOUSTON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-449580">
              <a:off x="388206" y="372805"/>
              <a:ext cx="6961787" cy="1295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00"/>
                </a:lnSpc>
              </a:pPr>
              <a:r>
                <a:rPr lang="en-US" sz="6000">
                  <a:solidFill>
                    <a:srgbClr val="000000"/>
                  </a:solidFill>
                  <a:latin typeface="Yellowtail"/>
                </a:rPr>
                <a:t>Menurut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4966452"/>
              <a:ext cx="7747486" cy="44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06"/>
                </a:lnSpc>
              </a:pPr>
              <a:r>
                <a:rPr lang="en-US" sz="1875" spc="140">
                  <a:solidFill>
                    <a:srgbClr val="000000"/>
                  </a:solidFill>
                  <a:latin typeface="Glacial Indifference"/>
                </a:rPr>
                <a:t>2010:134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33875" y="3422377"/>
            <a:ext cx="6503317" cy="982574"/>
            <a:chOff x="0" y="0"/>
            <a:chExt cx="4034730" cy="609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89176" y="3224495"/>
            <a:ext cx="1603885" cy="1378339"/>
            <a:chOff x="0" y="0"/>
            <a:chExt cx="812800" cy="6985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33875" y="6379366"/>
            <a:ext cx="6503317" cy="982574"/>
            <a:chOff x="0" y="0"/>
            <a:chExt cx="4034730" cy="609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389176" y="6181483"/>
            <a:ext cx="1603885" cy="1378339"/>
            <a:chOff x="0" y="0"/>
            <a:chExt cx="812800" cy="698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9856847" y="359117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0"/>
                </a:lnTo>
                <a:lnTo>
                  <a:pt x="0" y="616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856847" y="656228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1"/>
                </a:lnTo>
                <a:lnTo>
                  <a:pt x="0" y="61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1543050" y="-1044652"/>
            <a:ext cx="6227317" cy="2314575"/>
            <a:chOff x="0" y="0"/>
            <a:chExt cx="1640116" cy="6096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640116" cy="609600"/>
            </a:xfrm>
            <a:custGeom>
              <a:avLst/>
              <a:gdLst/>
              <a:ahLst/>
              <a:cxnLst/>
              <a:rect r="r" b="b" t="t" l="l"/>
              <a:pathLst>
                <a:path h="609600" w="1640116">
                  <a:moveTo>
                    <a:pt x="203200" y="0"/>
                  </a:moveTo>
                  <a:lnTo>
                    <a:pt x="1640116" y="0"/>
                  </a:lnTo>
                  <a:lnTo>
                    <a:pt x="143691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4595393" y="560537"/>
            <a:ext cx="9563550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3"/>
              </a:lnSpc>
            </a:pPr>
            <a:r>
              <a:rPr lang="en-US" sz="5969">
                <a:solidFill>
                  <a:srgbClr val="FF1616"/>
                </a:solidFill>
                <a:latin typeface="Poppins Ultra-Bold"/>
              </a:rPr>
              <a:t>Rasio Profitabilitas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3664760" y="-994624"/>
            <a:ext cx="7212038" cy="2314575"/>
            <a:chOff x="0" y="0"/>
            <a:chExt cx="1899467" cy="6096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99467" cy="609600"/>
            </a:xfrm>
            <a:custGeom>
              <a:avLst/>
              <a:gdLst/>
              <a:ahLst/>
              <a:cxnLst/>
              <a:rect r="r" b="b" t="t" l="l"/>
              <a:pathLst>
                <a:path h="609600" w="1899467">
                  <a:moveTo>
                    <a:pt x="1696267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1899467" y="609600"/>
                  </a:lnTo>
                  <a:lnTo>
                    <a:pt x="1696267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701891" y="3422377"/>
            <a:ext cx="6503317" cy="982574"/>
            <a:chOff x="0" y="0"/>
            <a:chExt cx="4034730" cy="6096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057192" y="3224495"/>
            <a:ext cx="1603885" cy="1378339"/>
            <a:chOff x="0" y="0"/>
            <a:chExt cx="812800" cy="6985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701891" y="6379366"/>
            <a:ext cx="6503317" cy="982574"/>
            <a:chOff x="0" y="0"/>
            <a:chExt cx="4034730" cy="6096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057192" y="6181483"/>
            <a:ext cx="1603885" cy="1378339"/>
            <a:chOff x="0" y="0"/>
            <a:chExt cx="812800" cy="6985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1524863" y="359117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0"/>
                </a:lnTo>
                <a:lnTo>
                  <a:pt x="0" y="616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570608" y="656228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1"/>
                </a:lnTo>
                <a:lnTo>
                  <a:pt x="0" y="61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616121" y="4755234"/>
            <a:ext cx="5251579" cy="1129822"/>
          </a:xfrm>
          <a:custGeom>
            <a:avLst/>
            <a:gdLst/>
            <a:ahLst/>
            <a:cxnLst/>
            <a:rect r="r" b="b" t="t" l="l"/>
            <a:pathLst>
              <a:path h="1129822" w="5251579">
                <a:moveTo>
                  <a:pt x="0" y="0"/>
                </a:moveTo>
                <a:lnTo>
                  <a:pt x="5251578" y="0"/>
                </a:lnTo>
                <a:lnTo>
                  <a:pt x="5251578" y="1129822"/>
                </a:lnTo>
                <a:lnTo>
                  <a:pt x="0" y="11298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2606089" y="7855097"/>
            <a:ext cx="5261610" cy="1142972"/>
          </a:xfrm>
          <a:custGeom>
            <a:avLst/>
            <a:gdLst/>
            <a:ahLst/>
            <a:cxnLst/>
            <a:rect r="r" b="b" t="t" l="l"/>
            <a:pathLst>
              <a:path h="1142972" w="5261610">
                <a:moveTo>
                  <a:pt x="0" y="0"/>
                </a:moveTo>
                <a:lnTo>
                  <a:pt x="5261610" y="0"/>
                </a:lnTo>
                <a:lnTo>
                  <a:pt x="5261610" y="1142972"/>
                </a:lnTo>
                <a:lnTo>
                  <a:pt x="0" y="11429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0993061" y="4647299"/>
            <a:ext cx="5344024" cy="1179617"/>
          </a:xfrm>
          <a:custGeom>
            <a:avLst/>
            <a:gdLst/>
            <a:ahLst/>
            <a:cxnLst/>
            <a:rect r="r" b="b" t="t" l="l"/>
            <a:pathLst>
              <a:path h="1179617" w="5344024">
                <a:moveTo>
                  <a:pt x="0" y="0"/>
                </a:moveTo>
                <a:lnTo>
                  <a:pt x="5344024" y="0"/>
                </a:lnTo>
                <a:lnTo>
                  <a:pt x="5344024" y="1179617"/>
                </a:lnTo>
                <a:lnTo>
                  <a:pt x="0" y="11796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0815231" y="7607447"/>
            <a:ext cx="5721961" cy="1200674"/>
          </a:xfrm>
          <a:custGeom>
            <a:avLst/>
            <a:gdLst/>
            <a:ahLst/>
            <a:cxnLst/>
            <a:rect r="r" b="b" t="t" l="l"/>
            <a:pathLst>
              <a:path h="1200674" w="5721961">
                <a:moveTo>
                  <a:pt x="0" y="0"/>
                </a:moveTo>
                <a:lnTo>
                  <a:pt x="5721960" y="0"/>
                </a:lnTo>
                <a:lnTo>
                  <a:pt x="5721960" y="1200674"/>
                </a:lnTo>
                <a:lnTo>
                  <a:pt x="0" y="12006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2781264" y="3575977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Return On Asset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781264" y="6542381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Return On Equity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113248" y="3575977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Return On Investment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113248" y="6593613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Return Of Sales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661078" y="1580832"/>
            <a:ext cx="12060114" cy="1262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72"/>
              </a:lnSpc>
              <a:spcBef>
                <a:spcPct val="0"/>
              </a:spcBef>
            </a:pPr>
            <a:r>
              <a:rPr lang="en-US" sz="3551">
                <a:solidFill>
                  <a:srgbClr val="000000"/>
                </a:solidFill>
                <a:latin typeface="Poppins Medium"/>
              </a:rPr>
              <a:t>Rasio yang mengukur kemampuan perusahaan dalam memperoleh sebuah laba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33875" y="3422377"/>
            <a:ext cx="6503317" cy="982574"/>
            <a:chOff x="0" y="0"/>
            <a:chExt cx="4034730" cy="609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89176" y="3224495"/>
            <a:ext cx="1603885" cy="1378339"/>
            <a:chOff x="0" y="0"/>
            <a:chExt cx="812800" cy="6985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856847" y="359117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0"/>
                </a:lnTo>
                <a:lnTo>
                  <a:pt x="0" y="616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856847" y="656228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1"/>
                </a:lnTo>
                <a:lnTo>
                  <a:pt x="0" y="61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1543050" y="-1044652"/>
            <a:ext cx="6227317" cy="2314575"/>
            <a:chOff x="0" y="0"/>
            <a:chExt cx="1640116" cy="6096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40116" cy="609600"/>
            </a:xfrm>
            <a:custGeom>
              <a:avLst/>
              <a:gdLst/>
              <a:ahLst/>
              <a:cxnLst/>
              <a:rect r="r" b="b" t="t" l="l"/>
              <a:pathLst>
                <a:path h="609600" w="1640116">
                  <a:moveTo>
                    <a:pt x="203200" y="0"/>
                  </a:moveTo>
                  <a:lnTo>
                    <a:pt x="1640116" y="0"/>
                  </a:lnTo>
                  <a:lnTo>
                    <a:pt x="143691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595393" y="560537"/>
            <a:ext cx="9563550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3"/>
              </a:lnSpc>
            </a:pPr>
            <a:r>
              <a:rPr lang="en-US" sz="5969">
                <a:solidFill>
                  <a:srgbClr val="FF1616"/>
                </a:solidFill>
                <a:latin typeface="Poppins Ultra-Bold"/>
              </a:rPr>
              <a:t>Rasio Likuiditas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664760" y="-994624"/>
            <a:ext cx="7212038" cy="2314575"/>
            <a:chOff x="0" y="0"/>
            <a:chExt cx="1899467" cy="6096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99467" cy="609600"/>
            </a:xfrm>
            <a:custGeom>
              <a:avLst/>
              <a:gdLst/>
              <a:ahLst/>
              <a:cxnLst/>
              <a:rect r="r" b="b" t="t" l="l"/>
              <a:pathLst>
                <a:path h="609600" w="1899467">
                  <a:moveTo>
                    <a:pt x="1696267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1899467" y="609600"/>
                  </a:lnTo>
                  <a:lnTo>
                    <a:pt x="1696267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01891" y="3422377"/>
            <a:ext cx="6503317" cy="982574"/>
            <a:chOff x="0" y="0"/>
            <a:chExt cx="4034730" cy="6096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57192" y="3224495"/>
            <a:ext cx="1603885" cy="1378339"/>
            <a:chOff x="0" y="0"/>
            <a:chExt cx="812800" cy="6985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701891" y="6379366"/>
            <a:ext cx="6503317" cy="982574"/>
            <a:chOff x="0" y="0"/>
            <a:chExt cx="4034730" cy="6096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057192" y="6181483"/>
            <a:ext cx="1603885" cy="1378339"/>
            <a:chOff x="0" y="0"/>
            <a:chExt cx="812800" cy="6985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524863" y="359117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0"/>
                </a:lnTo>
                <a:lnTo>
                  <a:pt x="0" y="616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570608" y="656228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1"/>
                </a:lnTo>
                <a:lnTo>
                  <a:pt x="0" y="61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661078" y="4602834"/>
            <a:ext cx="6010209" cy="1307416"/>
          </a:xfrm>
          <a:custGeom>
            <a:avLst/>
            <a:gdLst/>
            <a:ahLst/>
            <a:cxnLst/>
            <a:rect r="r" b="b" t="t" l="l"/>
            <a:pathLst>
              <a:path h="1307416" w="6010209">
                <a:moveTo>
                  <a:pt x="0" y="0"/>
                </a:moveTo>
                <a:lnTo>
                  <a:pt x="6010209" y="0"/>
                </a:lnTo>
                <a:lnTo>
                  <a:pt x="6010209" y="1307416"/>
                </a:lnTo>
                <a:lnTo>
                  <a:pt x="0" y="1307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528560" y="7683647"/>
            <a:ext cx="7328288" cy="1132359"/>
          </a:xfrm>
          <a:custGeom>
            <a:avLst/>
            <a:gdLst/>
            <a:ahLst/>
            <a:cxnLst/>
            <a:rect r="r" b="b" t="t" l="l"/>
            <a:pathLst>
              <a:path h="1132359" w="7328288">
                <a:moveTo>
                  <a:pt x="0" y="0"/>
                </a:moveTo>
                <a:lnTo>
                  <a:pt x="7328287" y="0"/>
                </a:lnTo>
                <a:lnTo>
                  <a:pt x="7328287" y="1132360"/>
                </a:lnTo>
                <a:lnTo>
                  <a:pt x="0" y="11323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0778120" y="4528777"/>
            <a:ext cx="5759071" cy="1138921"/>
          </a:xfrm>
          <a:custGeom>
            <a:avLst/>
            <a:gdLst/>
            <a:ahLst/>
            <a:cxnLst/>
            <a:rect r="r" b="b" t="t" l="l"/>
            <a:pathLst>
              <a:path h="1138921" w="5759071">
                <a:moveTo>
                  <a:pt x="0" y="0"/>
                </a:moveTo>
                <a:lnTo>
                  <a:pt x="5759071" y="0"/>
                </a:lnTo>
                <a:lnTo>
                  <a:pt x="5759071" y="1138920"/>
                </a:lnTo>
                <a:lnTo>
                  <a:pt x="0" y="1138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2781264" y="3575977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Current Ratio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781264" y="6542381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Quick Ratio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1113248" y="3575977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Cash Ratio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60909" y="1561473"/>
            <a:ext cx="15366183" cy="111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2"/>
              </a:lnSpc>
              <a:spcBef>
                <a:spcPct val="0"/>
              </a:spcBef>
            </a:pPr>
            <a:r>
              <a:rPr lang="en-US" sz="3151">
                <a:solidFill>
                  <a:srgbClr val="000000"/>
                </a:solidFill>
                <a:latin typeface="Poppins Medium"/>
              </a:rPr>
              <a:t>Rasio yang mengukur seberapa liquid suatu perusahaan, atau bagaimana perusahaan sanggup membayar kewajiban jangka pendeknya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56847" y="359117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0"/>
                </a:lnTo>
                <a:lnTo>
                  <a:pt x="0" y="616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56847" y="656228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1"/>
                </a:lnTo>
                <a:lnTo>
                  <a:pt x="0" y="61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543050" y="-1044652"/>
            <a:ext cx="6227317" cy="2314575"/>
            <a:chOff x="0" y="0"/>
            <a:chExt cx="1640116" cy="609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40116" cy="609600"/>
            </a:xfrm>
            <a:custGeom>
              <a:avLst/>
              <a:gdLst/>
              <a:ahLst/>
              <a:cxnLst/>
              <a:rect r="r" b="b" t="t" l="l"/>
              <a:pathLst>
                <a:path h="609600" w="1640116">
                  <a:moveTo>
                    <a:pt x="203200" y="0"/>
                  </a:moveTo>
                  <a:lnTo>
                    <a:pt x="1640116" y="0"/>
                  </a:lnTo>
                  <a:lnTo>
                    <a:pt x="143691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595393" y="560537"/>
            <a:ext cx="9563550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3"/>
              </a:lnSpc>
            </a:pPr>
            <a:r>
              <a:rPr lang="en-US" sz="5969">
                <a:solidFill>
                  <a:srgbClr val="FF1616"/>
                </a:solidFill>
                <a:latin typeface="Poppins Ultra-Bold"/>
              </a:rPr>
              <a:t>Rasio Solvabilitas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3664760" y="-994624"/>
            <a:ext cx="7212038" cy="2314575"/>
            <a:chOff x="0" y="0"/>
            <a:chExt cx="1899467" cy="609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99467" cy="609600"/>
            </a:xfrm>
            <a:custGeom>
              <a:avLst/>
              <a:gdLst/>
              <a:ahLst/>
              <a:cxnLst/>
              <a:rect r="r" b="b" t="t" l="l"/>
              <a:pathLst>
                <a:path h="609600" w="1899467">
                  <a:moveTo>
                    <a:pt x="1696267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1899467" y="609600"/>
                  </a:lnTo>
                  <a:lnTo>
                    <a:pt x="1696267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01891" y="3422377"/>
            <a:ext cx="6503317" cy="982574"/>
            <a:chOff x="0" y="0"/>
            <a:chExt cx="4034730" cy="6096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57192" y="3224495"/>
            <a:ext cx="1603885" cy="1378339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01891" y="6379366"/>
            <a:ext cx="6503317" cy="982574"/>
            <a:chOff x="0" y="0"/>
            <a:chExt cx="4034730" cy="6096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57192" y="6181483"/>
            <a:ext cx="1603885" cy="1378339"/>
            <a:chOff x="0" y="0"/>
            <a:chExt cx="812800" cy="6985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524863" y="359117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0"/>
                </a:lnTo>
                <a:lnTo>
                  <a:pt x="0" y="616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70608" y="656228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1"/>
                </a:lnTo>
                <a:lnTo>
                  <a:pt x="0" y="61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661078" y="4602834"/>
            <a:ext cx="6341638" cy="1239719"/>
          </a:xfrm>
          <a:custGeom>
            <a:avLst/>
            <a:gdLst/>
            <a:ahLst/>
            <a:cxnLst/>
            <a:rect r="r" b="b" t="t" l="l"/>
            <a:pathLst>
              <a:path h="1239719" w="6341638">
                <a:moveTo>
                  <a:pt x="0" y="0"/>
                </a:moveTo>
                <a:lnTo>
                  <a:pt x="6341637" y="0"/>
                </a:lnTo>
                <a:lnTo>
                  <a:pt x="6341637" y="1239719"/>
                </a:lnTo>
                <a:lnTo>
                  <a:pt x="0" y="1239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2469845" y="7559822"/>
            <a:ext cx="5544130" cy="1345437"/>
          </a:xfrm>
          <a:custGeom>
            <a:avLst/>
            <a:gdLst/>
            <a:ahLst/>
            <a:cxnLst/>
            <a:rect r="r" b="b" t="t" l="l"/>
            <a:pathLst>
              <a:path h="1345437" w="5544130">
                <a:moveTo>
                  <a:pt x="0" y="0"/>
                </a:moveTo>
                <a:lnTo>
                  <a:pt x="5544130" y="0"/>
                </a:lnTo>
                <a:lnTo>
                  <a:pt x="5544130" y="1345438"/>
                </a:lnTo>
                <a:lnTo>
                  <a:pt x="0" y="13454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2781264" y="3575977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Debt to Equity Ratio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781264" y="6542381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Debt to Total Asset Ratio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60909" y="1542423"/>
            <a:ext cx="15366183" cy="1342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2"/>
              </a:lnSpc>
              <a:spcBef>
                <a:spcPct val="0"/>
              </a:spcBef>
            </a:pPr>
            <a:r>
              <a:rPr lang="en-US" sz="3751">
                <a:solidFill>
                  <a:srgbClr val="000000"/>
                </a:solidFill>
                <a:latin typeface="Poppins Medium"/>
              </a:rPr>
              <a:t>Rasio yang mengukur sejauh mana kebutuhan keuangan perusahaan dibiayai oleh hutang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562025" y="3422377"/>
            <a:ext cx="6503317" cy="982574"/>
            <a:chOff x="0" y="0"/>
            <a:chExt cx="4034730" cy="609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917326" y="3224495"/>
            <a:ext cx="1603885" cy="1378339"/>
            <a:chOff x="0" y="0"/>
            <a:chExt cx="812800" cy="6985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384997" y="359117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0"/>
                </a:lnTo>
                <a:lnTo>
                  <a:pt x="0" y="616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856847" y="656228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1"/>
                </a:lnTo>
                <a:lnTo>
                  <a:pt x="0" y="61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1543050" y="-1044652"/>
            <a:ext cx="6227317" cy="2314575"/>
            <a:chOff x="0" y="0"/>
            <a:chExt cx="1640116" cy="6096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40116" cy="609600"/>
            </a:xfrm>
            <a:custGeom>
              <a:avLst/>
              <a:gdLst/>
              <a:ahLst/>
              <a:cxnLst/>
              <a:rect r="r" b="b" t="t" l="l"/>
              <a:pathLst>
                <a:path h="609600" w="1640116">
                  <a:moveTo>
                    <a:pt x="203200" y="0"/>
                  </a:moveTo>
                  <a:lnTo>
                    <a:pt x="1640116" y="0"/>
                  </a:lnTo>
                  <a:lnTo>
                    <a:pt x="143691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595393" y="560537"/>
            <a:ext cx="9563550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3"/>
              </a:lnSpc>
            </a:pPr>
            <a:r>
              <a:rPr lang="en-US" sz="5969">
                <a:solidFill>
                  <a:srgbClr val="FF1616"/>
                </a:solidFill>
                <a:latin typeface="Poppins Ultra-Bold"/>
              </a:rPr>
              <a:t>Rasio Aktivitas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664760" y="-994624"/>
            <a:ext cx="7212038" cy="2314575"/>
            <a:chOff x="0" y="0"/>
            <a:chExt cx="1899467" cy="6096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99467" cy="609600"/>
            </a:xfrm>
            <a:custGeom>
              <a:avLst/>
              <a:gdLst/>
              <a:ahLst/>
              <a:cxnLst/>
              <a:rect r="r" b="b" t="t" l="l"/>
              <a:pathLst>
                <a:path h="609600" w="1899467">
                  <a:moveTo>
                    <a:pt x="1696267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1899467" y="609600"/>
                  </a:lnTo>
                  <a:lnTo>
                    <a:pt x="1696267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01891" y="3422377"/>
            <a:ext cx="6503317" cy="982574"/>
            <a:chOff x="0" y="0"/>
            <a:chExt cx="4034730" cy="6096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57192" y="3224495"/>
            <a:ext cx="1603885" cy="1378339"/>
            <a:chOff x="0" y="0"/>
            <a:chExt cx="812800" cy="6985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701891" y="6379366"/>
            <a:ext cx="6503317" cy="982574"/>
            <a:chOff x="0" y="0"/>
            <a:chExt cx="4034730" cy="6096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057192" y="6181483"/>
            <a:ext cx="1603885" cy="1378339"/>
            <a:chOff x="0" y="0"/>
            <a:chExt cx="812800" cy="6985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524863" y="359117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0"/>
                </a:lnTo>
                <a:lnTo>
                  <a:pt x="0" y="616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570608" y="656228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1"/>
                </a:lnTo>
                <a:lnTo>
                  <a:pt x="0" y="61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239151" y="4726659"/>
            <a:ext cx="7951967" cy="948400"/>
          </a:xfrm>
          <a:custGeom>
            <a:avLst/>
            <a:gdLst/>
            <a:ahLst/>
            <a:cxnLst/>
            <a:rect r="r" b="b" t="t" l="l"/>
            <a:pathLst>
              <a:path h="948400" w="7951967">
                <a:moveTo>
                  <a:pt x="0" y="0"/>
                </a:moveTo>
                <a:lnTo>
                  <a:pt x="7951968" y="0"/>
                </a:lnTo>
                <a:lnTo>
                  <a:pt x="7951968" y="948400"/>
                </a:lnTo>
                <a:lnTo>
                  <a:pt x="0" y="948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1719269" y="4528777"/>
            <a:ext cx="6568731" cy="859973"/>
          </a:xfrm>
          <a:custGeom>
            <a:avLst/>
            <a:gdLst/>
            <a:ahLst/>
            <a:cxnLst/>
            <a:rect r="r" b="b" t="t" l="l"/>
            <a:pathLst>
              <a:path h="859973" w="6568731">
                <a:moveTo>
                  <a:pt x="0" y="0"/>
                </a:moveTo>
                <a:lnTo>
                  <a:pt x="6568731" y="0"/>
                </a:lnTo>
                <a:lnTo>
                  <a:pt x="6568731" y="859973"/>
                </a:lnTo>
                <a:lnTo>
                  <a:pt x="0" y="8599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368721" y="7683647"/>
            <a:ext cx="6775279" cy="1010915"/>
          </a:xfrm>
          <a:custGeom>
            <a:avLst/>
            <a:gdLst/>
            <a:ahLst/>
            <a:cxnLst/>
            <a:rect r="r" b="b" t="t" l="l"/>
            <a:pathLst>
              <a:path h="1010915" w="6775279">
                <a:moveTo>
                  <a:pt x="0" y="0"/>
                </a:moveTo>
                <a:lnTo>
                  <a:pt x="6775279" y="0"/>
                </a:lnTo>
                <a:lnTo>
                  <a:pt x="6775279" y="1010915"/>
                </a:lnTo>
                <a:lnTo>
                  <a:pt x="0" y="10109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2781264" y="3575977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Perputaran Persediaan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781264" y="6542381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Perputaran Aktiva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641398" y="3575977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Perputaran Piutang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60909" y="1542423"/>
            <a:ext cx="15366183" cy="1359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2"/>
              </a:lnSpc>
              <a:spcBef>
                <a:spcPct val="0"/>
              </a:spcBef>
            </a:pPr>
            <a:r>
              <a:rPr lang="en-US" sz="3851">
                <a:solidFill>
                  <a:srgbClr val="000000"/>
                </a:solidFill>
                <a:latin typeface="Poppins Medium"/>
              </a:rPr>
              <a:t>Rasio yang mengukur efisiensi perusahaan dalam menggunakan aktivanya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43050" y="-1044652"/>
            <a:ext cx="6227317" cy="2314575"/>
            <a:chOff x="0" y="0"/>
            <a:chExt cx="1640116" cy="609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0116" cy="609600"/>
            </a:xfrm>
            <a:custGeom>
              <a:avLst/>
              <a:gdLst/>
              <a:ahLst/>
              <a:cxnLst/>
              <a:rect r="r" b="b" t="t" l="l"/>
              <a:pathLst>
                <a:path h="609600" w="1640116">
                  <a:moveTo>
                    <a:pt x="203200" y="0"/>
                  </a:moveTo>
                  <a:lnTo>
                    <a:pt x="1640116" y="0"/>
                  </a:lnTo>
                  <a:lnTo>
                    <a:pt x="1436916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595393" y="560537"/>
            <a:ext cx="9563550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3"/>
              </a:lnSpc>
            </a:pPr>
            <a:r>
              <a:rPr lang="en-US" sz="5969">
                <a:solidFill>
                  <a:srgbClr val="FF1616"/>
                </a:solidFill>
                <a:latin typeface="Poppins Ultra-Bold"/>
              </a:rPr>
              <a:t>Rasio Penilaian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3664760" y="-994624"/>
            <a:ext cx="7212038" cy="2314575"/>
            <a:chOff x="0" y="0"/>
            <a:chExt cx="1899467" cy="6096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99467" cy="609600"/>
            </a:xfrm>
            <a:custGeom>
              <a:avLst/>
              <a:gdLst/>
              <a:ahLst/>
              <a:cxnLst/>
              <a:rect r="r" b="b" t="t" l="l"/>
              <a:pathLst>
                <a:path h="609600" w="1899467">
                  <a:moveTo>
                    <a:pt x="1696267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1899467" y="609600"/>
                  </a:lnTo>
                  <a:lnTo>
                    <a:pt x="1696267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01891" y="3422377"/>
            <a:ext cx="6503317" cy="982574"/>
            <a:chOff x="0" y="0"/>
            <a:chExt cx="4034730" cy="6096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57192" y="3224495"/>
            <a:ext cx="1603885" cy="1378339"/>
            <a:chOff x="0" y="0"/>
            <a:chExt cx="812800" cy="6985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701891" y="6379366"/>
            <a:ext cx="6503317" cy="982574"/>
            <a:chOff x="0" y="0"/>
            <a:chExt cx="4034730" cy="6096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034730" cy="609600"/>
            </a:xfrm>
            <a:custGeom>
              <a:avLst/>
              <a:gdLst/>
              <a:ahLst/>
              <a:cxnLst/>
              <a:rect r="r" b="b" t="t" l="l"/>
              <a:pathLst>
                <a:path h="609600" w="4034730">
                  <a:moveTo>
                    <a:pt x="383153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34730" y="609600"/>
                  </a:lnTo>
                  <a:lnTo>
                    <a:pt x="383153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57192" y="6181483"/>
            <a:ext cx="1603885" cy="1378339"/>
            <a:chOff x="0" y="0"/>
            <a:chExt cx="812800" cy="6985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8000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524863" y="359117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0"/>
                </a:lnTo>
                <a:lnTo>
                  <a:pt x="0" y="616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70608" y="6562287"/>
            <a:ext cx="668543" cy="616731"/>
          </a:xfrm>
          <a:custGeom>
            <a:avLst/>
            <a:gdLst/>
            <a:ahLst/>
            <a:cxnLst/>
            <a:rect r="r" b="b" t="t" l="l"/>
            <a:pathLst>
              <a:path h="616731" w="668543">
                <a:moveTo>
                  <a:pt x="0" y="0"/>
                </a:moveTo>
                <a:lnTo>
                  <a:pt x="668543" y="0"/>
                </a:lnTo>
                <a:lnTo>
                  <a:pt x="668543" y="616731"/>
                </a:lnTo>
                <a:lnTo>
                  <a:pt x="0" y="61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661078" y="4602834"/>
            <a:ext cx="5784973" cy="1161296"/>
          </a:xfrm>
          <a:custGeom>
            <a:avLst/>
            <a:gdLst/>
            <a:ahLst/>
            <a:cxnLst/>
            <a:rect r="r" b="b" t="t" l="l"/>
            <a:pathLst>
              <a:path h="1161296" w="5784973">
                <a:moveTo>
                  <a:pt x="0" y="0"/>
                </a:moveTo>
                <a:lnTo>
                  <a:pt x="5784973" y="0"/>
                </a:lnTo>
                <a:lnTo>
                  <a:pt x="5784973" y="1161296"/>
                </a:lnTo>
                <a:lnTo>
                  <a:pt x="0" y="1161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781264" y="7742940"/>
            <a:ext cx="6026611" cy="998492"/>
          </a:xfrm>
          <a:custGeom>
            <a:avLst/>
            <a:gdLst/>
            <a:ahLst/>
            <a:cxnLst/>
            <a:rect r="r" b="b" t="t" l="l"/>
            <a:pathLst>
              <a:path h="998492" w="6026611">
                <a:moveTo>
                  <a:pt x="0" y="0"/>
                </a:moveTo>
                <a:lnTo>
                  <a:pt x="6026611" y="0"/>
                </a:lnTo>
                <a:lnTo>
                  <a:pt x="6026611" y="998492"/>
                </a:lnTo>
                <a:lnTo>
                  <a:pt x="0" y="9984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781264" y="3575977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Price Earning Ratio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781264" y="6542381"/>
            <a:ext cx="4921292" cy="47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Market to Book Value Ratio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113248" y="3575977"/>
            <a:ext cx="4921292" cy="477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>
                <a:solidFill>
                  <a:srgbClr val="FFFFFF"/>
                </a:solidFill>
                <a:latin typeface="Poppins Medium"/>
              </a:rPr>
              <a:t>Human Resource Generalist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60909" y="1542423"/>
            <a:ext cx="15366183" cy="1359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2"/>
              </a:lnSpc>
              <a:spcBef>
                <a:spcPct val="0"/>
              </a:spcBef>
            </a:pPr>
            <a:r>
              <a:rPr lang="en-US" sz="3851">
                <a:solidFill>
                  <a:srgbClr val="000000"/>
                </a:solidFill>
                <a:latin typeface="Poppins Medium"/>
              </a:rPr>
              <a:t>Rasio yang mengukur kemampuan manajemen untuk menciptakan nilai pasar agar melebihi biaya modalnya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DAFuZz_Lkgo</dc:identifier>
  <dcterms:modified xsi:type="dcterms:W3CDTF">2011-08-01T06:04:30Z</dcterms:modified>
  <cp:revision>1</cp:revision>
  <dc:title>ANALISIS</dc:title>
</cp:coreProperties>
</file>