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289" r:id="rId3"/>
    <p:sldId id="314"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295" r:id="rId22"/>
    <p:sldId id="296" r:id="rId23"/>
    <p:sldId id="297" r:id="rId24"/>
    <p:sldId id="298" r:id="rId25"/>
    <p:sldId id="299" r:id="rId26"/>
    <p:sldId id="300" r:id="rId27"/>
    <p:sldId id="301" r:id="rId28"/>
    <p:sldId id="302" r:id="rId29"/>
    <p:sldId id="303" r:id="rId30"/>
    <p:sldId id="285" r:id="rId31"/>
    <p:sldId id="286" r:id="rId32"/>
    <p:sldId id="287" r:id="rId33"/>
    <p:sldId id="304" r:id="rId34"/>
    <p:sldId id="305" r:id="rId35"/>
    <p:sldId id="306" r:id="rId36"/>
    <p:sldId id="307" r:id="rId37"/>
    <p:sldId id="308" r:id="rId38"/>
    <p:sldId id="309" r:id="rId39"/>
    <p:sldId id="310" r:id="rId40"/>
    <p:sldId id="311" r:id="rId41"/>
    <p:sldId id="312" r:id="rId42"/>
    <p:sldId id="313" r:id="rId43"/>
    <p:sldId id="29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19083-ECFF-4D05-BDD7-F102B857C4F7}" type="datetimeFigureOut">
              <a:rPr lang="en-US" smtClean="0"/>
              <a:t>4/14/2021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26B18-3ED3-42C3-AA07-8D96C2666EAA}" type="slidenum">
              <a:rPr lang="en-US" smtClean="0"/>
              <a:t>‹#›</a:t>
            </a:fld>
            <a:endParaRPr lang="en-US"/>
          </a:p>
        </p:txBody>
      </p:sp>
    </p:spTree>
    <p:extLst>
      <p:ext uri="{BB962C8B-B14F-4D97-AF65-F5344CB8AC3E}">
        <p14:creationId xmlns:p14="http://schemas.microsoft.com/office/powerpoint/2010/main" val="103155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26B18-3ED3-42C3-AA07-8D96C2666EAA}" type="slidenum">
              <a:rPr lang="en-US" smtClean="0"/>
              <a:t>1</a:t>
            </a:fld>
            <a:endParaRPr lang="en-US"/>
          </a:p>
        </p:txBody>
      </p:sp>
    </p:spTree>
    <p:extLst>
      <p:ext uri="{BB962C8B-B14F-4D97-AF65-F5344CB8AC3E}">
        <p14:creationId xmlns:p14="http://schemas.microsoft.com/office/powerpoint/2010/main" val="282496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381000" y="687388"/>
            <a:ext cx="6096000" cy="3429000"/>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
        <p:nvSpPr>
          <p:cNvPr id="5" name="Slide Number Placeholder 4"/>
          <p:cNvSpPr>
            <a:spLocks noGrp="1"/>
          </p:cNvSpPr>
          <p:nvPr>
            <p:ph type="sldNum" sz="quarter" idx="5"/>
          </p:nvPr>
        </p:nvSpPr>
        <p:spPr/>
        <p:txBody>
          <a:bodyPr/>
          <a:lstStyle/>
          <a:p>
            <a:pPr>
              <a:defRPr/>
            </a:pPr>
            <a:fld id="{121874B9-AE71-4A68-BA49-8EA556029C06}" type="slidenum">
              <a:rPr lang="en-US" sz="1100">
                <a:latin typeface="Arial" charset="0"/>
              </a:rPr>
              <a:pPr>
                <a:defRPr/>
              </a:pPr>
              <a:t>24</a:t>
            </a:fld>
            <a:endParaRPr lang="en-US" sz="1100">
              <a:latin typeface="Arial" charset="0"/>
            </a:endParaRPr>
          </a:p>
        </p:txBody>
      </p:sp>
      <p:sp>
        <p:nvSpPr>
          <p:cNvPr id="2" name="Footer Placeholder 1"/>
          <p:cNvSpPr>
            <a:spLocks noGrp="1"/>
          </p:cNvSpPr>
          <p:nvPr>
            <p:ph type="ftr" sz="quarter" idx="10"/>
          </p:nvPr>
        </p:nvSpPr>
        <p:spPr/>
        <p:txBody>
          <a:bodyPr/>
          <a:lstStyle/>
          <a:p>
            <a:pPr>
              <a:defRPr/>
            </a:pPr>
            <a:endParaRPr lang="en-US"/>
          </a:p>
        </p:txBody>
      </p:sp>
      <p:sp>
        <p:nvSpPr>
          <p:cNvPr id="3" name="Header Placeholder 2"/>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232953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381000" y="687388"/>
            <a:ext cx="6096000" cy="3429000"/>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
        <p:nvSpPr>
          <p:cNvPr id="5" name="Slide Number Placeholder 4"/>
          <p:cNvSpPr>
            <a:spLocks noGrp="1"/>
          </p:cNvSpPr>
          <p:nvPr>
            <p:ph type="sldNum" sz="quarter" idx="5"/>
          </p:nvPr>
        </p:nvSpPr>
        <p:spPr/>
        <p:txBody>
          <a:bodyPr/>
          <a:lstStyle/>
          <a:p>
            <a:pPr>
              <a:defRPr/>
            </a:pPr>
            <a:fld id="{121874B9-AE71-4A68-BA49-8EA556029C06}" type="slidenum">
              <a:rPr lang="en-US" sz="1100">
                <a:latin typeface="Arial" charset="0"/>
              </a:rPr>
              <a:pPr>
                <a:defRPr/>
              </a:pPr>
              <a:t>29</a:t>
            </a:fld>
            <a:endParaRPr lang="en-US" sz="1100">
              <a:latin typeface="Arial" charset="0"/>
            </a:endParaRPr>
          </a:p>
        </p:txBody>
      </p:sp>
      <p:sp>
        <p:nvSpPr>
          <p:cNvPr id="2" name="Footer Placeholder 1"/>
          <p:cNvSpPr>
            <a:spLocks noGrp="1"/>
          </p:cNvSpPr>
          <p:nvPr>
            <p:ph type="ftr" sz="quarter" idx="10"/>
          </p:nvPr>
        </p:nvSpPr>
        <p:spPr/>
        <p:txBody>
          <a:bodyPr/>
          <a:lstStyle/>
          <a:p>
            <a:pPr>
              <a:defRPr/>
            </a:pPr>
            <a:endParaRPr lang="en-US"/>
          </a:p>
        </p:txBody>
      </p:sp>
      <p:sp>
        <p:nvSpPr>
          <p:cNvPr id="3" name="Header Placeholder 2"/>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376878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381000" y="687388"/>
            <a:ext cx="6096000" cy="3429000"/>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
        <p:nvSpPr>
          <p:cNvPr id="5" name="Slide Number Placeholder 4"/>
          <p:cNvSpPr>
            <a:spLocks noGrp="1"/>
          </p:cNvSpPr>
          <p:nvPr>
            <p:ph type="sldNum" sz="quarter" idx="5"/>
          </p:nvPr>
        </p:nvSpPr>
        <p:spPr/>
        <p:txBody>
          <a:bodyPr/>
          <a:lstStyle/>
          <a:p>
            <a:pPr>
              <a:defRPr/>
            </a:pPr>
            <a:fld id="{A18AB2C2-F1B1-4756-88A7-10E801EA2661}" type="slidenum">
              <a:rPr lang="en-US" sz="1100">
                <a:latin typeface="Arial" charset="0"/>
              </a:rPr>
              <a:pPr>
                <a:defRPr/>
              </a:pPr>
              <a:t>33</a:t>
            </a:fld>
            <a:endParaRPr lang="en-US" sz="1100">
              <a:latin typeface="Arial" charset="0"/>
            </a:endParaRPr>
          </a:p>
        </p:txBody>
      </p:sp>
      <p:sp>
        <p:nvSpPr>
          <p:cNvPr id="2" name="Footer Placeholder 1"/>
          <p:cNvSpPr>
            <a:spLocks noGrp="1"/>
          </p:cNvSpPr>
          <p:nvPr>
            <p:ph type="ftr" sz="quarter" idx="10"/>
          </p:nvPr>
        </p:nvSpPr>
        <p:spPr/>
        <p:txBody>
          <a:bodyPr/>
          <a:lstStyle/>
          <a:p>
            <a:pPr>
              <a:defRPr/>
            </a:pPr>
            <a:endParaRPr lang="en-US"/>
          </a:p>
        </p:txBody>
      </p:sp>
      <p:sp>
        <p:nvSpPr>
          <p:cNvPr id="3" name="Header Placeholder 2"/>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317437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381000" y="687388"/>
            <a:ext cx="6096000" cy="3429000"/>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
        <p:nvSpPr>
          <p:cNvPr id="5" name="Slide Number Placeholder 4"/>
          <p:cNvSpPr>
            <a:spLocks noGrp="1"/>
          </p:cNvSpPr>
          <p:nvPr>
            <p:ph type="sldNum" sz="quarter" idx="5"/>
          </p:nvPr>
        </p:nvSpPr>
        <p:spPr/>
        <p:txBody>
          <a:bodyPr/>
          <a:lstStyle/>
          <a:p>
            <a:pPr>
              <a:defRPr/>
            </a:pPr>
            <a:fld id="{A18AB2C2-F1B1-4756-88A7-10E801EA2661}" type="slidenum">
              <a:rPr lang="en-US" sz="1100">
                <a:latin typeface="Arial" charset="0"/>
              </a:rPr>
              <a:pPr>
                <a:defRPr/>
              </a:pPr>
              <a:t>34</a:t>
            </a:fld>
            <a:endParaRPr lang="en-US" sz="1100">
              <a:latin typeface="Arial" charset="0"/>
            </a:endParaRPr>
          </a:p>
        </p:txBody>
      </p:sp>
      <p:sp>
        <p:nvSpPr>
          <p:cNvPr id="2" name="Footer Placeholder 1"/>
          <p:cNvSpPr>
            <a:spLocks noGrp="1"/>
          </p:cNvSpPr>
          <p:nvPr>
            <p:ph type="ftr" sz="quarter" idx="10"/>
          </p:nvPr>
        </p:nvSpPr>
        <p:spPr/>
        <p:txBody>
          <a:bodyPr/>
          <a:lstStyle/>
          <a:p>
            <a:pPr>
              <a:defRPr/>
            </a:pPr>
            <a:endParaRPr lang="en-US"/>
          </a:p>
        </p:txBody>
      </p:sp>
      <p:sp>
        <p:nvSpPr>
          <p:cNvPr id="3" name="Header Placeholder 2"/>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399965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81000" y="687388"/>
            <a:ext cx="6096000" cy="3429000"/>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
        <p:nvSpPr>
          <p:cNvPr id="5" name="Slide Number Placeholder 4"/>
          <p:cNvSpPr>
            <a:spLocks noGrp="1"/>
          </p:cNvSpPr>
          <p:nvPr>
            <p:ph type="sldNum" sz="quarter" idx="5"/>
          </p:nvPr>
        </p:nvSpPr>
        <p:spPr/>
        <p:txBody>
          <a:bodyPr/>
          <a:lstStyle/>
          <a:p>
            <a:pPr>
              <a:defRPr/>
            </a:pPr>
            <a:fld id="{ECBCC762-1561-4700-A5F4-9F6BDBD49783}" type="slidenum">
              <a:rPr lang="en-US" sz="1100">
                <a:latin typeface="Arial" charset="0"/>
              </a:rPr>
              <a:pPr>
                <a:defRPr/>
              </a:pPr>
              <a:t>38</a:t>
            </a:fld>
            <a:endParaRPr lang="en-US" sz="1100">
              <a:latin typeface="Arial" charset="0"/>
            </a:endParaRPr>
          </a:p>
        </p:txBody>
      </p:sp>
      <p:sp>
        <p:nvSpPr>
          <p:cNvPr id="2" name="Footer Placeholder 1"/>
          <p:cNvSpPr>
            <a:spLocks noGrp="1"/>
          </p:cNvSpPr>
          <p:nvPr>
            <p:ph type="ftr" sz="quarter" idx="10"/>
          </p:nvPr>
        </p:nvSpPr>
        <p:spPr/>
        <p:txBody>
          <a:bodyPr/>
          <a:lstStyle/>
          <a:p>
            <a:pPr>
              <a:defRPr/>
            </a:pPr>
            <a:endParaRPr lang="en-US"/>
          </a:p>
        </p:txBody>
      </p:sp>
      <p:sp>
        <p:nvSpPr>
          <p:cNvPr id="3" name="Header Placeholder 2"/>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3251532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81000" y="687388"/>
            <a:ext cx="6096000" cy="34290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
        <p:nvSpPr>
          <p:cNvPr id="5" name="Slide Number Placeholder 4"/>
          <p:cNvSpPr>
            <a:spLocks noGrp="1"/>
          </p:cNvSpPr>
          <p:nvPr>
            <p:ph type="sldNum" sz="quarter" idx="5"/>
          </p:nvPr>
        </p:nvSpPr>
        <p:spPr/>
        <p:txBody>
          <a:bodyPr/>
          <a:lstStyle/>
          <a:p>
            <a:pPr>
              <a:defRPr/>
            </a:pPr>
            <a:fld id="{A55E1920-9E53-4EBA-B27D-EB4D2C74D212}" type="slidenum">
              <a:rPr lang="en-US" sz="1100">
                <a:latin typeface="Arial" charset="0"/>
              </a:rPr>
              <a:pPr>
                <a:defRPr/>
              </a:pPr>
              <a:t>39</a:t>
            </a:fld>
            <a:endParaRPr lang="en-US" sz="1100">
              <a:latin typeface="Arial" charset="0"/>
            </a:endParaRPr>
          </a:p>
        </p:txBody>
      </p:sp>
      <p:sp>
        <p:nvSpPr>
          <p:cNvPr id="2" name="Footer Placeholder 1"/>
          <p:cNvSpPr>
            <a:spLocks noGrp="1"/>
          </p:cNvSpPr>
          <p:nvPr>
            <p:ph type="ftr" sz="quarter" idx="10"/>
          </p:nvPr>
        </p:nvSpPr>
        <p:spPr/>
        <p:txBody>
          <a:bodyPr/>
          <a:lstStyle/>
          <a:p>
            <a:pPr>
              <a:defRPr/>
            </a:pPr>
            <a:endParaRPr lang="en-US"/>
          </a:p>
        </p:txBody>
      </p:sp>
      <p:sp>
        <p:nvSpPr>
          <p:cNvPr id="3" name="Header Placeholder 2"/>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1830961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381000" y="687388"/>
            <a:ext cx="6096000" cy="3429000"/>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
        <p:nvSpPr>
          <p:cNvPr id="5" name="Slide Number Placeholder 4"/>
          <p:cNvSpPr>
            <a:spLocks noGrp="1"/>
          </p:cNvSpPr>
          <p:nvPr>
            <p:ph type="sldNum" sz="quarter" idx="5"/>
          </p:nvPr>
        </p:nvSpPr>
        <p:spPr/>
        <p:txBody>
          <a:bodyPr/>
          <a:lstStyle/>
          <a:p>
            <a:pPr>
              <a:defRPr/>
            </a:pPr>
            <a:fld id="{06F129CA-9E90-4B2C-BBE3-57990E21A516}" type="slidenum">
              <a:rPr lang="en-US" sz="1100">
                <a:latin typeface="Arial" charset="0"/>
              </a:rPr>
              <a:pPr>
                <a:defRPr/>
              </a:pPr>
              <a:t>40</a:t>
            </a:fld>
            <a:endParaRPr lang="en-US" sz="1100">
              <a:latin typeface="Arial" charset="0"/>
            </a:endParaRPr>
          </a:p>
        </p:txBody>
      </p:sp>
      <p:sp>
        <p:nvSpPr>
          <p:cNvPr id="2" name="Footer Placeholder 1"/>
          <p:cNvSpPr>
            <a:spLocks noGrp="1"/>
          </p:cNvSpPr>
          <p:nvPr>
            <p:ph type="ftr" sz="quarter" idx="10"/>
          </p:nvPr>
        </p:nvSpPr>
        <p:spPr/>
        <p:txBody>
          <a:bodyPr/>
          <a:lstStyle/>
          <a:p>
            <a:pPr>
              <a:defRPr/>
            </a:pPr>
            <a:endParaRPr lang="en-US"/>
          </a:p>
        </p:txBody>
      </p:sp>
      <p:sp>
        <p:nvSpPr>
          <p:cNvPr id="3" name="Header Placeholder 2"/>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315281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381000" y="687388"/>
            <a:ext cx="6096000" cy="3429000"/>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
        <p:nvSpPr>
          <p:cNvPr id="5" name="Slide Number Placeholder 4"/>
          <p:cNvSpPr>
            <a:spLocks noGrp="1"/>
          </p:cNvSpPr>
          <p:nvPr>
            <p:ph type="sldNum" sz="quarter" idx="5"/>
          </p:nvPr>
        </p:nvSpPr>
        <p:spPr/>
        <p:txBody>
          <a:bodyPr/>
          <a:lstStyle/>
          <a:p>
            <a:pPr>
              <a:defRPr/>
            </a:pPr>
            <a:fld id="{22FE4EF3-9BE8-43A3-9AC8-5FE3FD0C2771}" type="slidenum">
              <a:rPr lang="en-US" sz="1100">
                <a:latin typeface="Arial" charset="0"/>
              </a:rPr>
              <a:pPr>
                <a:defRPr/>
              </a:pPr>
              <a:t>41</a:t>
            </a:fld>
            <a:endParaRPr lang="en-US" sz="1100">
              <a:latin typeface="Arial" charset="0"/>
            </a:endParaRPr>
          </a:p>
        </p:txBody>
      </p:sp>
      <p:sp>
        <p:nvSpPr>
          <p:cNvPr id="2" name="Footer Placeholder 1"/>
          <p:cNvSpPr>
            <a:spLocks noGrp="1"/>
          </p:cNvSpPr>
          <p:nvPr>
            <p:ph type="ftr" sz="quarter" idx="10"/>
          </p:nvPr>
        </p:nvSpPr>
        <p:spPr/>
        <p:txBody>
          <a:bodyPr/>
          <a:lstStyle/>
          <a:p>
            <a:pPr>
              <a:defRPr/>
            </a:pPr>
            <a:endParaRPr lang="en-US"/>
          </a:p>
        </p:txBody>
      </p:sp>
      <p:sp>
        <p:nvSpPr>
          <p:cNvPr id="3" name="Header Placeholder 2"/>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1277675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6"/>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8" y="2404535"/>
            <a:ext cx="7766937"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8" y="4050836"/>
            <a:ext cx="7766937"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1"/>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1"/>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43" y="3632201"/>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1"/>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2" y="2886557"/>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9"/>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4" y="4013201"/>
            <a:ext cx="8596668"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9"/>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2" y="2886557"/>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4" y="4013201"/>
            <a:ext cx="8596668"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9"/>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601"/>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49"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5" y="2160589"/>
            <a:ext cx="4184036"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4" y="2160591"/>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52"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52"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4"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8"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3"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9" y="514926"/>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3"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41"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41" y="5367339"/>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6"/>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1"/>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91"/>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2" y="6041364"/>
            <a:ext cx="91194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4/14/2021</a:t>
            </a:fld>
            <a:endParaRPr lang="en-US" dirty="0"/>
          </a:p>
        </p:txBody>
      </p:sp>
      <p:sp>
        <p:nvSpPr>
          <p:cNvPr id="5" name="Footer Placeholder 4"/>
          <p:cNvSpPr>
            <a:spLocks noGrp="1"/>
          </p:cNvSpPr>
          <p:nvPr>
            <p:ph type="ftr" sz="quarter" idx="3"/>
          </p:nvPr>
        </p:nvSpPr>
        <p:spPr>
          <a:xfrm>
            <a:off x="677340"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5374" y="2744504"/>
            <a:ext cx="6902837" cy="1646302"/>
          </a:xfrm>
        </p:spPr>
        <p:txBody>
          <a:bodyPr/>
          <a:lstStyle/>
          <a:p>
            <a:r>
              <a:rPr lang="id-ID" sz="4800" b="1" dirty="0" smtClean="0"/>
              <a:t/>
            </a:r>
            <a:br>
              <a:rPr lang="id-ID" sz="4800" b="1" dirty="0" smtClean="0"/>
            </a:br>
            <a:r>
              <a:rPr lang="id-ID" sz="4800" b="1" dirty="0"/>
              <a:t/>
            </a:r>
            <a:br>
              <a:rPr lang="id-ID" sz="4800" b="1" dirty="0"/>
            </a:br>
            <a:r>
              <a:rPr lang="id-ID" sz="4800" b="1" dirty="0" smtClean="0"/>
              <a:t/>
            </a:r>
            <a:br>
              <a:rPr lang="id-ID" sz="4800" b="1" dirty="0" smtClean="0"/>
            </a:br>
            <a:r>
              <a:rPr lang="id-ID" sz="4800" b="1" dirty="0" smtClean="0"/>
              <a:t>METODE GEORESISTIVITAS DAN ELEKTROMAGNETIK</a:t>
            </a:r>
            <a:br>
              <a:rPr lang="id-ID" sz="4800" b="1" dirty="0" smtClean="0"/>
            </a:br>
            <a:r>
              <a:rPr lang="id-ID" sz="4800" b="1" dirty="0"/>
              <a:t/>
            </a:r>
            <a:br>
              <a:rPr lang="id-ID" sz="4800" b="1" dirty="0"/>
            </a:br>
            <a:r>
              <a:rPr lang="id-ID" sz="2800" b="1" dirty="0">
                <a:solidFill>
                  <a:srgbClr val="BA0639"/>
                </a:solidFill>
              </a:rPr>
              <a:t>Konfigurasi Elektroda dan</a:t>
            </a:r>
            <a:br>
              <a:rPr lang="id-ID" sz="2800" b="1" dirty="0">
                <a:solidFill>
                  <a:srgbClr val="BA0639"/>
                </a:solidFill>
              </a:rPr>
            </a:br>
            <a:r>
              <a:rPr lang="id-ID" sz="2800" b="1" dirty="0">
                <a:solidFill>
                  <a:srgbClr val="BA0639"/>
                </a:solidFill>
              </a:rPr>
              <a:t>Factor Geometri</a:t>
            </a:r>
          </a:p>
        </p:txBody>
      </p:sp>
      <p:sp>
        <p:nvSpPr>
          <p:cNvPr id="3" name="Subtitle 2"/>
          <p:cNvSpPr>
            <a:spLocks noGrp="1"/>
          </p:cNvSpPr>
          <p:nvPr>
            <p:ph type="subTitle" idx="1"/>
          </p:nvPr>
        </p:nvSpPr>
        <p:spPr>
          <a:xfrm>
            <a:off x="539260" y="5154903"/>
            <a:ext cx="7766937" cy="1096899"/>
          </a:xfrm>
        </p:spPr>
        <p:txBody>
          <a:bodyPr>
            <a:normAutofit/>
          </a:bodyPr>
          <a:lstStyle/>
          <a:p>
            <a:pPr algn="l"/>
            <a:r>
              <a:rPr lang="id-ID" sz="2800" dirty="0" smtClean="0">
                <a:solidFill>
                  <a:srgbClr val="FF0000"/>
                </a:solidFill>
              </a:rPr>
              <a:t>FEBRIA ANITA, M.SC</a:t>
            </a:r>
            <a:endParaRPr lang="id-ID" sz="2800" dirty="0">
              <a:solidFill>
                <a:srgbClr val="FF0000"/>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311" y="37322"/>
            <a:ext cx="3428190" cy="1392234"/>
          </a:xfrm>
          <a:prstGeom prst="rect">
            <a:avLst/>
          </a:prstGeom>
        </p:spPr>
      </p:pic>
      <p:grpSp>
        <p:nvGrpSpPr>
          <p:cNvPr id="17" name="Group 16"/>
          <p:cNvGrpSpPr/>
          <p:nvPr/>
        </p:nvGrpSpPr>
        <p:grpSpPr>
          <a:xfrm>
            <a:off x="8716227" y="6067129"/>
            <a:ext cx="3275448" cy="651118"/>
            <a:chOff x="11554482" y="5550871"/>
            <a:chExt cx="437221" cy="1202655"/>
          </a:xfrm>
        </p:grpSpPr>
        <p:sp>
          <p:nvSpPr>
            <p:cNvPr id="18" name="Rectangle 17"/>
            <p:cNvSpPr/>
            <p:nvPr/>
          </p:nvSpPr>
          <p:spPr>
            <a:xfrm>
              <a:off x="11554482" y="5550871"/>
              <a:ext cx="437221" cy="682179"/>
            </a:xfrm>
            <a:prstGeom prst="rect">
              <a:avLst/>
            </a:prstGeom>
            <a:noFill/>
          </p:spPr>
          <p:txBody>
            <a:bodyPr wrap="none" lIns="91440" tIns="45720" rIns="91440" bIns="45720">
              <a:spAutoFit/>
            </a:bodyPr>
            <a:lstStyle/>
            <a:p>
              <a:pPr algn="r"/>
              <a:r>
                <a:rPr lang="id-ID"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FAKULTAS TEKNIK DAN SAINS</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9" name="Rectangle 18"/>
            <p:cNvSpPr/>
            <p:nvPr/>
          </p:nvSpPr>
          <p:spPr>
            <a:xfrm>
              <a:off x="11744946" y="6241892"/>
              <a:ext cx="246757" cy="511634"/>
            </a:xfrm>
            <a:prstGeom prst="rect">
              <a:avLst/>
            </a:prstGeom>
            <a:solidFill>
              <a:schemeClr val="accent3"/>
            </a:solidFill>
            <a:ln>
              <a:noFill/>
            </a:ln>
          </p:spPr>
          <p:txBody>
            <a:bodyPr wrap="none" lIns="91440" tIns="45720" rIns="91440" bIns="45720">
              <a:spAutoFit/>
            </a:bodyPr>
            <a:lstStyle/>
            <a:p>
              <a:pPr algn="r"/>
              <a:r>
                <a:rPr lang="en-US" sz="1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PROGRAM STUDI</a:t>
              </a:r>
              <a:r>
                <a:rPr lang="id-ID" sz="1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FISIKA</a:t>
              </a:r>
              <a:endParaRPr lang="en-US" sz="1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spTree>
    <p:extLst>
      <p:ext uri="{BB962C8B-B14F-4D97-AF65-F5344CB8AC3E}">
        <p14:creationId xmlns:p14="http://schemas.microsoft.com/office/powerpoint/2010/main" val="3217605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1. </a:t>
            </a:r>
            <a:r>
              <a:rPr lang="en-US" dirty="0" err="1" smtClean="0"/>
              <a:t>Sensitivitas</a:t>
            </a:r>
            <a:r>
              <a:rPr lang="en-US" dirty="0" smtClean="0"/>
              <a:t> </a:t>
            </a:r>
            <a:r>
              <a:rPr lang="en-US" dirty="0" err="1" smtClean="0"/>
              <a:t>konfigurasi</a:t>
            </a:r>
            <a:r>
              <a:rPr lang="en-US" dirty="0" smtClean="0"/>
              <a:t> dipole-dipole </a:t>
            </a:r>
            <a:r>
              <a:rPr lang="en-US" dirty="0" err="1" smtClean="0"/>
              <a:t>baik</a:t>
            </a:r>
            <a:r>
              <a:rPr lang="en-US" dirty="0" smtClean="0"/>
              <a:t> </a:t>
            </a:r>
            <a:r>
              <a:rPr lang="en-US" dirty="0" err="1" smtClean="0"/>
              <a:t>secara</a:t>
            </a:r>
            <a:r>
              <a:rPr lang="en-US" dirty="0" smtClean="0"/>
              <a:t> </a:t>
            </a:r>
            <a:r>
              <a:rPr lang="en-US" dirty="0" err="1" smtClean="0"/>
              <a:t>vertikal</a:t>
            </a:r>
            <a:r>
              <a:rPr lang="en-US" dirty="0" smtClean="0"/>
              <a:t> </a:t>
            </a:r>
            <a:r>
              <a:rPr lang="en-US" dirty="0" err="1" smtClean="0"/>
              <a:t>dan</a:t>
            </a:r>
            <a:r>
              <a:rPr lang="en-US" dirty="0" smtClean="0"/>
              <a:t> </a:t>
            </a:r>
            <a:r>
              <a:rPr lang="en-US" dirty="0" err="1" smtClean="0"/>
              <a:t>horisontal</a:t>
            </a:r>
            <a:r>
              <a:rPr lang="en-US" dirty="0" smtClean="0"/>
              <a:t> (lateral)</a:t>
            </a:r>
          </a:p>
          <a:p>
            <a:pPr>
              <a:buNone/>
            </a:pPr>
            <a:r>
              <a:rPr lang="en-US" dirty="0" smtClean="0"/>
              <a:t>  2. </a:t>
            </a:r>
            <a:r>
              <a:rPr lang="en-US" dirty="0" err="1" smtClean="0"/>
              <a:t>baik</a:t>
            </a:r>
            <a:r>
              <a:rPr lang="en-US" dirty="0" smtClean="0"/>
              <a:t> </a:t>
            </a:r>
            <a:r>
              <a:rPr lang="en-US" dirty="0" err="1" smtClean="0"/>
              <a:t>digunakan</a:t>
            </a:r>
            <a:r>
              <a:rPr lang="en-US" dirty="0" smtClean="0"/>
              <a:t> </a:t>
            </a:r>
            <a:r>
              <a:rPr lang="en-US" dirty="0" err="1" smtClean="0"/>
              <a:t>untuk</a:t>
            </a:r>
            <a:r>
              <a:rPr lang="en-US" dirty="0" smtClean="0"/>
              <a:t> target </a:t>
            </a:r>
            <a:r>
              <a:rPr lang="en-US" dirty="0" err="1" smtClean="0"/>
              <a:t>berupa</a:t>
            </a:r>
            <a:r>
              <a:rPr lang="en-US" dirty="0" smtClean="0"/>
              <a:t> </a:t>
            </a:r>
            <a:r>
              <a:rPr lang="en-US" dirty="0" err="1" smtClean="0"/>
              <a:t>intrusi</a:t>
            </a:r>
            <a:r>
              <a:rPr lang="en-US" dirty="0" smtClean="0"/>
              <a:t>, </a:t>
            </a:r>
            <a:r>
              <a:rPr lang="en-US" dirty="0" err="1" smtClean="0"/>
              <a:t>urat</a:t>
            </a:r>
            <a:r>
              <a:rPr lang="en-US" dirty="0" smtClean="0"/>
              <a:t> (vein) </a:t>
            </a:r>
            <a:r>
              <a:rPr lang="en-US" dirty="0" err="1" smtClean="0"/>
              <a:t>kuarsa</a:t>
            </a:r>
            <a:r>
              <a:rPr lang="en-US" dirty="0" smtClean="0"/>
              <a:t> </a:t>
            </a:r>
          </a:p>
          <a:p>
            <a:endParaRPr lang="en-US" dirty="0"/>
          </a:p>
        </p:txBody>
      </p:sp>
      <p:sp>
        <p:nvSpPr>
          <p:cNvPr id="2" name="Title 1"/>
          <p:cNvSpPr>
            <a:spLocks noGrp="1"/>
          </p:cNvSpPr>
          <p:nvPr>
            <p:ph type="title"/>
          </p:nvPr>
        </p:nvSpPr>
        <p:spPr/>
        <p:txBody>
          <a:bodyPr>
            <a:normAutofit/>
          </a:bodyPr>
          <a:lstStyle/>
          <a:p>
            <a:r>
              <a:rPr lang="en-US" dirty="0" smtClean="0"/>
              <a:t>KELEBIHAN </a:t>
            </a:r>
            <a:br>
              <a:rPr lang="en-US" dirty="0" smtClean="0"/>
            </a:br>
            <a:endParaRPr lang="en-US" dirty="0"/>
          </a:p>
        </p:txBody>
      </p:sp>
    </p:spTree>
    <p:extLst>
      <p:ext uri="{BB962C8B-B14F-4D97-AF65-F5344CB8AC3E}">
        <p14:creationId xmlns:p14="http://schemas.microsoft.com/office/powerpoint/2010/main" val="2910446662"/>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1.  IDENTIFIKASI LAPISAN BATUBARA </a:t>
            </a:r>
          </a:p>
          <a:p>
            <a:pPr>
              <a:buNone/>
            </a:pPr>
            <a:r>
              <a:rPr lang="en-US" dirty="0" smtClean="0"/>
              <a:t>2.  PENCARIAN PAGAR CANDI </a:t>
            </a:r>
          </a:p>
          <a:p>
            <a:pPr>
              <a:buNone/>
            </a:pPr>
            <a:r>
              <a:rPr lang="en-US" dirty="0" smtClean="0"/>
              <a:t>3.  ENERGI PANAS BUMI</a:t>
            </a:r>
          </a:p>
          <a:p>
            <a:pPr>
              <a:buNone/>
            </a:pPr>
            <a:r>
              <a:rPr lang="en-US" dirty="0" smtClean="0"/>
              <a:t>4.  EKSPLORASI MINERAL SULFIDA </a:t>
            </a:r>
          </a:p>
          <a:p>
            <a:pPr>
              <a:buNone/>
            </a:pPr>
            <a:r>
              <a:rPr lang="en-US" dirty="0" smtClean="0"/>
              <a:t>5.  PENAFSIRAN STRUKTUR GEOLOGI</a:t>
            </a:r>
          </a:p>
          <a:p>
            <a:pPr>
              <a:buNone/>
            </a:pPr>
            <a:r>
              <a:rPr lang="en-US" dirty="0" smtClean="0"/>
              <a:t>6.  INTRUSI </a:t>
            </a:r>
          </a:p>
          <a:p>
            <a:pPr>
              <a:buNone/>
            </a:pPr>
            <a:r>
              <a:rPr lang="en-US" dirty="0" smtClean="0"/>
              <a:t>7.  PILLOW LAVA</a:t>
            </a:r>
          </a:p>
          <a:p>
            <a:endParaRPr lang="en-US" dirty="0"/>
          </a:p>
        </p:txBody>
      </p:sp>
      <p:sp>
        <p:nvSpPr>
          <p:cNvPr id="2" name="Title 1"/>
          <p:cNvSpPr>
            <a:spLocks noGrp="1"/>
          </p:cNvSpPr>
          <p:nvPr>
            <p:ph type="title"/>
          </p:nvPr>
        </p:nvSpPr>
        <p:spPr/>
        <p:txBody>
          <a:bodyPr>
            <a:normAutofit/>
          </a:bodyPr>
          <a:lstStyle/>
          <a:p>
            <a:r>
              <a:rPr lang="en-US" dirty="0" smtClean="0"/>
              <a:t>APLIKASI </a:t>
            </a:r>
            <a:br>
              <a:rPr lang="en-US" dirty="0" smtClean="0"/>
            </a:br>
            <a:endParaRPr lang="en-US" dirty="0"/>
          </a:p>
        </p:txBody>
      </p:sp>
    </p:spTree>
    <p:extLst>
      <p:ext uri="{BB962C8B-B14F-4D97-AF65-F5344CB8AC3E}">
        <p14:creationId xmlns:p14="http://schemas.microsoft.com/office/powerpoint/2010/main" val="1191856505"/>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Elektroda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detektor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diletakkan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bagian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tengah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susunan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tersebut</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susunan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empat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elektroda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terletak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suatu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garis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lurus</a:t>
            </a:r>
            <a:r>
              <a:rPr lang="en-US" dirty="0" smtClean="0">
                <a:latin typeface="Times New Roman" pitchFamily="18" charset="0"/>
                <a:cs typeface="Times New Roman" pitchFamily="18" charset="0"/>
              </a:rPr>
              <a:t>.  </a:t>
            </a:r>
          </a:p>
          <a:p>
            <a:r>
              <a:rPr lang="en-US" dirty="0" err="1" smtClean="0">
                <a:latin typeface="Times New Roman" pitchFamily="18" charset="0"/>
                <a:cs typeface="Times New Roman" pitchFamily="18" charset="0"/>
              </a:rPr>
              <a:t>Elektroda</a:t>
            </a:r>
            <a:r>
              <a:rPr lang="en-US" dirty="0" smtClean="0">
                <a:latin typeface="Times New Roman" pitchFamily="18" charset="0"/>
                <a:cs typeface="Times New Roman" pitchFamily="18" charset="0"/>
              </a:rPr>
              <a:t> C2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P2 </a:t>
            </a:r>
            <a:r>
              <a:rPr lang="en-US" dirty="0" err="1" smtClean="0">
                <a:latin typeface="Times New Roman" pitchFamily="18" charset="0"/>
                <a:cs typeface="Times New Roman" pitchFamily="18" charset="0"/>
              </a:rPr>
              <a:t>diletakkan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sekitar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lokasi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penelitian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jarak</a:t>
            </a:r>
            <a:r>
              <a:rPr lang="en-US" dirty="0" smtClean="0">
                <a:latin typeface="Times New Roman" pitchFamily="18" charset="0"/>
                <a:cs typeface="Times New Roman" pitchFamily="18" charset="0"/>
              </a:rPr>
              <a:t> minimum 20 kali </a:t>
            </a:r>
            <a:r>
              <a:rPr lang="en-US" dirty="0" err="1" smtClean="0">
                <a:latin typeface="Times New Roman" pitchFamily="18" charset="0"/>
                <a:cs typeface="Times New Roman" pitchFamily="18" charset="0"/>
              </a:rPr>
              <a:t>spasi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terpanjang</a:t>
            </a:r>
            <a:r>
              <a:rPr lang="en-US" dirty="0" smtClean="0">
                <a:latin typeface="Times New Roman" pitchFamily="18" charset="0"/>
                <a:cs typeface="Times New Roman" pitchFamily="18" charset="0"/>
              </a:rPr>
              <a:t> C1-P1</a:t>
            </a:r>
          </a:p>
          <a:p>
            <a:r>
              <a:rPr lang="en-US" dirty="0" err="1" smtClean="0">
                <a:latin typeface="Times New Roman" pitchFamily="18" charset="0"/>
                <a:cs typeface="Times New Roman" pitchFamily="18" charset="0"/>
              </a:rPr>
              <a:t>Susunan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elektroda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untuk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konfigurasi</a:t>
            </a:r>
            <a:r>
              <a:rPr lang="en-US" dirty="0" smtClean="0">
                <a:latin typeface="Times New Roman" pitchFamily="18" charset="0"/>
                <a:cs typeface="Times New Roman" pitchFamily="18" charset="0"/>
              </a:rPr>
              <a:t>  Pole-Pole  </a:t>
            </a:r>
            <a:r>
              <a:rPr lang="en-US" dirty="0" err="1" smtClean="0">
                <a:latin typeface="Times New Roman" pitchFamily="18" charset="0"/>
                <a:cs typeface="Times New Roman" pitchFamily="18" charset="0"/>
              </a:rPr>
              <a:t>ditunjukkan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Gambar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bawah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ini</a:t>
            </a:r>
            <a:r>
              <a:rPr lang="en-US" dirty="0" smtClean="0">
                <a:latin typeface="Times New Roman" pitchFamily="18" charset="0"/>
                <a:cs typeface="Times New Roman" pitchFamily="18" charset="0"/>
              </a:rPr>
              <a:t>. Di </a:t>
            </a:r>
            <a:r>
              <a:rPr lang="en-US" dirty="0" err="1" smtClean="0">
                <a:latin typeface="Times New Roman" pitchFamily="18" charset="0"/>
                <a:cs typeface="Times New Roman" pitchFamily="18" charset="0"/>
              </a:rPr>
              <a:t>mana</a:t>
            </a:r>
            <a:r>
              <a:rPr lang="en-US" dirty="0" smtClean="0">
                <a:latin typeface="Times New Roman" pitchFamily="18" charset="0"/>
                <a:cs typeface="Times New Roman" pitchFamily="18" charset="0"/>
              </a:rPr>
              <a:t> C1=P1= </a:t>
            </a:r>
            <a:r>
              <a:rPr lang="en-US" dirty="0" err="1" smtClean="0">
                <a:latin typeface="Times New Roman" pitchFamily="18" charset="0"/>
                <a:cs typeface="Times New Roman" pitchFamily="18" charset="0"/>
              </a:rPr>
              <a:t>na</a:t>
            </a: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sedangkan</a:t>
            </a:r>
            <a:r>
              <a:rPr lang="en-US" dirty="0" smtClean="0">
                <a:latin typeface="Times New Roman" pitchFamily="18" charset="0"/>
                <a:cs typeface="Times New Roman" pitchFamily="18" charset="0"/>
              </a:rPr>
              <a:t> C2=P2= ∞: </a:t>
            </a: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dirty="0" smtClean="0"/>
              <a:t> </a:t>
            </a:r>
            <a:br>
              <a:rPr lang="en-US" dirty="0" smtClean="0"/>
            </a:br>
            <a:r>
              <a:rPr lang="en-US" b="1" dirty="0" err="1" smtClean="0"/>
              <a:t>Konfigurasi</a:t>
            </a:r>
            <a:r>
              <a:rPr lang="en-US" b="1" dirty="0" smtClean="0"/>
              <a:t> Pole-Pole </a:t>
            </a:r>
            <a:r>
              <a:rPr lang="en-US" dirty="0" smtClean="0"/>
              <a:t/>
            </a:r>
            <a:br>
              <a:rPr lang="en-US" dirty="0" smtClean="0"/>
            </a:br>
            <a:endParaRPr lang="en-US" dirty="0"/>
          </a:p>
        </p:txBody>
      </p:sp>
    </p:spTree>
    <p:extLst>
      <p:ext uri="{BB962C8B-B14F-4D97-AF65-F5344CB8AC3E}">
        <p14:creationId xmlns:p14="http://schemas.microsoft.com/office/powerpoint/2010/main" val="2355371114"/>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1930400" y="1828800"/>
            <a:ext cx="8162032" cy="3486944"/>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err="1" smtClean="0"/>
              <a:t>Pemasangan</a:t>
            </a:r>
            <a:r>
              <a:rPr lang="en-US" dirty="0" smtClean="0"/>
              <a:t> </a:t>
            </a:r>
            <a:r>
              <a:rPr lang="en-US" dirty="0" err="1" smtClean="0"/>
              <a:t>elektroda</a:t>
            </a:r>
            <a:r>
              <a:rPr lang="en-US" dirty="0" smtClean="0"/>
              <a:t> pole - pole</a:t>
            </a:r>
            <a:endParaRPr lang="en-US" dirty="0"/>
          </a:p>
        </p:txBody>
      </p:sp>
    </p:spTree>
    <p:extLst>
      <p:ext uri="{BB962C8B-B14F-4D97-AF65-F5344CB8AC3E}">
        <p14:creationId xmlns:p14="http://schemas.microsoft.com/office/powerpoint/2010/main" val="569168253"/>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poetrafic.files.wordpress.com/2012/01/pole-pole.jpg"/>
          <p:cNvPicPr>
            <a:picLocks noGrp="1"/>
          </p:cNvPicPr>
          <p:nvPr>
            <p:ph idx="1"/>
          </p:nvPr>
        </p:nvPicPr>
        <p:blipFill>
          <a:blip r:embed="rId2" cstate="print"/>
          <a:stretch>
            <a:fillRect/>
          </a:stretch>
        </p:blipFill>
        <p:spPr bwMode="auto">
          <a:xfrm>
            <a:off x="812800" y="1600200"/>
            <a:ext cx="9347200" cy="4048919"/>
          </a:xfrm>
          <a:prstGeom prst="rect">
            <a:avLst/>
          </a:prstGeom>
          <a:noFill/>
          <a:ln w="9525">
            <a:noFill/>
            <a:miter lim="800000"/>
            <a:headEnd/>
            <a:tailEnd/>
          </a:ln>
        </p:spPr>
      </p:pic>
      <p:sp>
        <p:nvSpPr>
          <p:cNvPr id="2" name="Title 1"/>
          <p:cNvSpPr>
            <a:spLocks noGrp="1"/>
          </p:cNvSpPr>
          <p:nvPr>
            <p:ph type="title"/>
          </p:nvPr>
        </p:nvSpPr>
        <p:spPr>
          <a:xfrm>
            <a:off x="609600" y="274638"/>
            <a:ext cx="10871200" cy="792162"/>
          </a:xfrm>
        </p:spPr>
        <p:txBody>
          <a:bodyPr>
            <a:normAutofit/>
          </a:bodyPr>
          <a:lstStyle/>
          <a:p>
            <a:r>
              <a:rPr lang="en-US" sz="2400" dirty="0" err="1" smtClean="0"/>
              <a:t>Faktor</a:t>
            </a:r>
            <a:r>
              <a:rPr lang="en-US" sz="2400" dirty="0" smtClean="0"/>
              <a:t> </a:t>
            </a:r>
            <a:r>
              <a:rPr lang="en-US" sz="2400" dirty="0" err="1" smtClean="0"/>
              <a:t>geometri</a:t>
            </a:r>
            <a:r>
              <a:rPr lang="en-US" sz="2400" dirty="0" smtClean="0"/>
              <a:t> </a:t>
            </a:r>
            <a:r>
              <a:rPr lang="en-US" sz="2400" dirty="0" err="1" smtClean="0"/>
              <a:t>konfigurasi</a:t>
            </a:r>
            <a:r>
              <a:rPr lang="en-US" sz="2400" dirty="0" smtClean="0"/>
              <a:t> pole - pole</a:t>
            </a:r>
            <a:endParaRPr lang="en-US" sz="2400" dirty="0"/>
          </a:p>
        </p:txBody>
      </p:sp>
    </p:spTree>
    <p:extLst>
      <p:ext uri="{BB962C8B-B14F-4D97-AF65-F5344CB8AC3E}">
        <p14:creationId xmlns:p14="http://schemas.microsoft.com/office/powerpoint/2010/main" val="3553953033"/>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err="1" smtClean="0">
                <a:latin typeface="Times New Roman" pitchFamily="18" charset="0"/>
                <a:cs typeface="Times New Roman" pitchFamily="18" charset="0"/>
              </a:rPr>
              <a:t>Konfigurasi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ini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bertujuan</a:t>
            </a:r>
            <a:r>
              <a:rPr lang="en-US" sz="3600"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mencatat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gradien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potensial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intensitas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listrik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menggunakan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pasangan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elektroda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detektor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potensial</a:t>
            </a:r>
            <a:r>
              <a:rPr lang="en-US" dirty="0" smtClean="0">
                <a:latin typeface="Times New Roman" pitchFamily="18" charset="0"/>
                <a:cs typeface="Times New Roman" pitchFamily="18" charset="0"/>
              </a:rPr>
              <a:t>)  yang  </a:t>
            </a:r>
            <a:r>
              <a:rPr lang="en-US" dirty="0" err="1" smtClean="0">
                <a:latin typeface="Times New Roman" pitchFamily="18" charset="0"/>
                <a:cs typeface="Times New Roman" pitchFamily="18" charset="0"/>
              </a:rPr>
              <a:t>berjarak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relatif</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dekat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dibanding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jarak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elektroda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arus</a:t>
            </a:r>
            <a:endParaRPr lang="en-US"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28869220"/>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err="1" smtClean="0"/>
              <a:t>Konfigurasi</a:t>
            </a:r>
            <a:r>
              <a:rPr lang="en-US" dirty="0" smtClean="0"/>
              <a:t>  Pole-Pole  </a:t>
            </a:r>
            <a:r>
              <a:rPr lang="en-US" dirty="0" err="1" smtClean="0"/>
              <a:t>memiliki</a:t>
            </a:r>
            <a:r>
              <a:rPr lang="en-US" dirty="0" smtClean="0"/>
              <a:t>  </a:t>
            </a:r>
            <a:r>
              <a:rPr lang="en-US" dirty="0" err="1" smtClean="0"/>
              <a:t>keunggulan</a:t>
            </a:r>
            <a:r>
              <a:rPr lang="en-US" dirty="0" smtClean="0"/>
              <a:t>  </a:t>
            </a:r>
            <a:r>
              <a:rPr lang="en-US" dirty="0" err="1" smtClean="0"/>
              <a:t>untuk</a:t>
            </a:r>
            <a:r>
              <a:rPr lang="en-US" dirty="0" smtClean="0"/>
              <a:t>  </a:t>
            </a:r>
            <a:r>
              <a:rPr lang="en-US" dirty="0" err="1" smtClean="0"/>
              <a:t>mendeteksi</a:t>
            </a:r>
            <a:r>
              <a:rPr lang="en-US" dirty="0" smtClean="0"/>
              <a:t>  </a:t>
            </a:r>
            <a:r>
              <a:rPr lang="en-US" dirty="0" err="1" smtClean="0"/>
              <a:t>adanya</a:t>
            </a:r>
            <a:r>
              <a:rPr lang="en-US" dirty="0" smtClean="0"/>
              <a:t> </a:t>
            </a:r>
            <a:r>
              <a:rPr lang="en-US" dirty="0" err="1" smtClean="0"/>
              <a:t>besarnya</a:t>
            </a:r>
            <a:r>
              <a:rPr lang="en-US" dirty="0" smtClean="0"/>
              <a:t> </a:t>
            </a:r>
            <a:r>
              <a:rPr lang="en-US" dirty="0" err="1" smtClean="0"/>
              <a:t>tahanan</a:t>
            </a:r>
            <a:r>
              <a:rPr lang="en-US" dirty="0" smtClean="0"/>
              <a:t> </a:t>
            </a:r>
            <a:r>
              <a:rPr lang="en-US" dirty="0" err="1" smtClean="0"/>
              <a:t>jenis</a:t>
            </a:r>
            <a:r>
              <a:rPr lang="en-US" dirty="0" smtClean="0"/>
              <a:t> (</a:t>
            </a:r>
            <a:r>
              <a:rPr lang="en-US" dirty="0" err="1" smtClean="0"/>
              <a:t>resistivitas</a:t>
            </a:r>
            <a:r>
              <a:rPr lang="en-US" dirty="0" smtClean="0"/>
              <a:t>) </a:t>
            </a:r>
            <a:r>
              <a:rPr lang="en-US" dirty="0" err="1" smtClean="0"/>
              <a:t>bawah</a:t>
            </a:r>
            <a:r>
              <a:rPr lang="en-US" dirty="0" smtClean="0"/>
              <a:t> </a:t>
            </a:r>
            <a:r>
              <a:rPr lang="en-US" dirty="0" err="1" smtClean="0"/>
              <a:t>permukaan</a:t>
            </a:r>
            <a:r>
              <a:rPr lang="en-US" dirty="0" smtClean="0"/>
              <a:t> </a:t>
            </a:r>
            <a:r>
              <a:rPr lang="en-US" dirty="0" err="1" smtClean="0"/>
              <a:t>tanah</a:t>
            </a:r>
            <a:endParaRPr lang="en-US" dirty="0" smtClean="0"/>
          </a:p>
          <a:p>
            <a:r>
              <a:rPr lang="en-US" dirty="0" err="1" smtClean="0"/>
              <a:t>Biaya</a:t>
            </a:r>
            <a:r>
              <a:rPr lang="en-US" dirty="0" smtClean="0"/>
              <a:t> yang </a:t>
            </a:r>
            <a:r>
              <a:rPr lang="en-US" dirty="0" err="1" smtClean="0"/>
              <a:t>dibutuhkan</a:t>
            </a:r>
            <a:r>
              <a:rPr lang="en-US" dirty="0" smtClean="0"/>
              <a:t> </a:t>
            </a:r>
            <a:r>
              <a:rPr lang="en-US" dirty="0" err="1" smtClean="0"/>
              <a:t>relatif</a:t>
            </a:r>
            <a:r>
              <a:rPr lang="en-US" dirty="0" smtClean="0"/>
              <a:t> </a:t>
            </a:r>
            <a:r>
              <a:rPr lang="en-US" dirty="0" err="1" smtClean="0"/>
              <a:t>murah</a:t>
            </a:r>
            <a:r>
              <a:rPr lang="en-US" dirty="0" smtClean="0"/>
              <a:t> </a:t>
            </a:r>
            <a:r>
              <a:rPr lang="en-US" dirty="0" err="1" smtClean="0"/>
              <a:t>dan</a:t>
            </a:r>
            <a:r>
              <a:rPr lang="en-US" dirty="0" smtClean="0"/>
              <a:t> </a:t>
            </a:r>
            <a:r>
              <a:rPr lang="en-US" dirty="0" err="1" smtClean="0"/>
              <a:t>efisien</a:t>
            </a:r>
            <a:r>
              <a:rPr lang="en-US" dirty="0" smtClean="0"/>
              <a:t> </a:t>
            </a:r>
            <a:r>
              <a:rPr lang="en-US" dirty="0" err="1" smtClean="0"/>
              <a:t>serta</a:t>
            </a:r>
            <a:r>
              <a:rPr lang="en-US" dirty="0" smtClean="0"/>
              <a:t> </a:t>
            </a:r>
            <a:r>
              <a:rPr lang="en-US" dirty="0" err="1" smtClean="0"/>
              <a:t>sangat</a:t>
            </a:r>
            <a:r>
              <a:rPr lang="en-US" dirty="0" smtClean="0"/>
              <a:t> </a:t>
            </a:r>
            <a:r>
              <a:rPr lang="en-US" dirty="0" err="1" smtClean="0"/>
              <a:t>sederhana</a:t>
            </a:r>
            <a:r>
              <a:rPr lang="en-US" dirty="0" smtClean="0"/>
              <a:t> </a:t>
            </a:r>
            <a:r>
              <a:rPr lang="en-US" dirty="0" err="1" smtClean="0"/>
              <a:t>dibandingkan</a:t>
            </a:r>
            <a:r>
              <a:rPr lang="en-US" dirty="0" smtClean="0"/>
              <a:t> </a:t>
            </a:r>
            <a:r>
              <a:rPr lang="en-US" dirty="0" err="1" smtClean="0"/>
              <a:t>dengan</a:t>
            </a:r>
            <a:r>
              <a:rPr lang="en-US" dirty="0" smtClean="0"/>
              <a:t> </a:t>
            </a:r>
            <a:r>
              <a:rPr lang="en-US" dirty="0" err="1" smtClean="0"/>
              <a:t>metode</a:t>
            </a:r>
            <a:r>
              <a:rPr lang="en-US" dirty="0" smtClean="0"/>
              <a:t> yang lain</a:t>
            </a:r>
          </a:p>
          <a:p>
            <a:r>
              <a:rPr lang="en-US" dirty="0" err="1" smtClean="0"/>
              <a:t>Dapat</a:t>
            </a:r>
            <a:r>
              <a:rPr lang="en-US" dirty="0" smtClean="0"/>
              <a:t> </a:t>
            </a:r>
            <a:r>
              <a:rPr lang="en-US" dirty="0" err="1" smtClean="0"/>
              <a:t>dikerjakan</a:t>
            </a:r>
            <a:r>
              <a:rPr lang="en-US" dirty="0" smtClean="0"/>
              <a:t> </a:t>
            </a:r>
            <a:r>
              <a:rPr lang="en-US" dirty="0" err="1" smtClean="0"/>
              <a:t>dengan</a:t>
            </a:r>
            <a:r>
              <a:rPr lang="en-US" dirty="0" smtClean="0"/>
              <a:t> 2-3 </a:t>
            </a:r>
            <a:r>
              <a:rPr lang="en-US" dirty="0" err="1" smtClean="0"/>
              <a:t>orang</a:t>
            </a:r>
            <a:r>
              <a:rPr lang="en-US" dirty="0" smtClean="0"/>
              <a:t> </a:t>
            </a:r>
            <a:r>
              <a:rPr lang="en-US" dirty="0" err="1" smtClean="0"/>
              <a:t>saja</a:t>
            </a:r>
            <a:endParaRPr lang="en-US" dirty="0" smtClean="0"/>
          </a:p>
          <a:p>
            <a:r>
              <a:rPr lang="en-US" dirty="0" smtClean="0"/>
              <a:t>Data yang </a:t>
            </a:r>
            <a:r>
              <a:rPr lang="en-US" dirty="0" err="1" smtClean="0"/>
              <a:t>diperoleh</a:t>
            </a:r>
            <a:r>
              <a:rPr lang="en-US" dirty="0" smtClean="0"/>
              <a:t> </a:t>
            </a:r>
            <a:r>
              <a:rPr lang="en-US" dirty="0" err="1" smtClean="0"/>
              <a:t>sangat</a:t>
            </a:r>
            <a:r>
              <a:rPr lang="en-US" dirty="0" smtClean="0"/>
              <a:t> </a:t>
            </a:r>
            <a:r>
              <a:rPr lang="en-US" dirty="0" err="1" smtClean="0"/>
              <a:t>akurat</a:t>
            </a:r>
            <a:endParaRPr lang="en-US" dirty="0" smtClean="0"/>
          </a:p>
        </p:txBody>
      </p:sp>
      <p:sp>
        <p:nvSpPr>
          <p:cNvPr id="2" name="Title 1"/>
          <p:cNvSpPr>
            <a:spLocks noGrp="1"/>
          </p:cNvSpPr>
          <p:nvPr>
            <p:ph type="title"/>
          </p:nvPr>
        </p:nvSpPr>
        <p:spPr/>
        <p:txBody>
          <a:bodyPr/>
          <a:lstStyle/>
          <a:p>
            <a:r>
              <a:rPr lang="en-US" dirty="0" smtClean="0"/>
              <a:t>KELEBIHAN</a:t>
            </a:r>
            <a:endParaRPr lang="en-US" dirty="0"/>
          </a:p>
        </p:txBody>
      </p:sp>
    </p:spTree>
    <p:extLst>
      <p:ext uri="{BB962C8B-B14F-4D97-AF65-F5344CB8AC3E}">
        <p14:creationId xmlns:p14="http://schemas.microsoft.com/office/powerpoint/2010/main" val="1684468039"/>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Metode</a:t>
            </a:r>
            <a:r>
              <a:rPr lang="en-US" dirty="0" smtClean="0"/>
              <a:t> sounding </a:t>
            </a:r>
            <a:r>
              <a:rPr lang="en-US" dirty="0" err="1" smtClean="0"/>
              <a:t>konfigurasi</a:t>
            </a:r>
            <a:r>
              <a:rPr lang="en-US" dirty="0" smtClean="0"/>
              <a:t> pole2 </a:t>
            </a:r>
            <a:r>
              <a:rPr lang="en-US" dirty="0" err="1" smtClean="0"/>
              <a:t>jarang</a:t>
            </a:r>
            <a:r>
              <a:rPr lang="en-US" dirty="0" smtClean="0"/>
              <a:t>  </a:t>
            </a:r>
            <a:r>
              <a:rPr lang="en-US" dirty="0" err="1" smtClean="0"/>
              <a:t>digunakan</a:t>
            </a:r>
            <a:r>
              <a:rPr lang="en-US" dirty="0" smtClean="0"/>
              <a:t>  </a:t>
            </a:r>
            <a:r>
              <a:rPr lang="en-US" dirty="0" err="1" smtClean="0"/>
              <a:t>dalam</a:t>
            </a:r>
            <a:r>
              <a:rPr lang="en-US" dirty="0" smtClean="0"/>
              <a:t> </a:t>
            </a:r>
            <a:r>
              <a:rPr lang="en-US" dirty="0" err="1" smtClean="0"/>
              <a:t>pencarian</a:t>
            </a:r>
            <a:r>
              <a:rPr lang="en-US" dirty="0" smtClean="0"/>
              <a:t>  </a:t>
            </a:r>
            <a:r>
              <a:rPr lang="en-US" dirty="0" err="1" smtClean="0"/>
              <a:t>struktur</a:t>
            </a:r>
            <a:r>
              <a:rPr lang="en-US" dirty="0" smtClean="0"/>
              <a:t>  </a:t>
            </a:r>
            <a:r>
              <a:rPr lang="en-US" dirty="0" err="1" smtClean="0"/>
              <a:t>bawah</a:t>
            </a:r>
            <a:r>
              <a:rPr lang="en-US" dirty="0" smtClean="0"/>
              <a:t>  </a:t>
            </a:r>
            <a:r>
              <a:rPr lang="en-US" dirty="0" err="1" smtClean="0"/>
              <a:t>permukaan</a:t>
            </a:r>
            <a:r>
              <a:rPr lang="en-US" dirty="0" smtClean="0"/>
              <a:t>  </a:t>
            </a:r>
            <a:r>
              <a:rPr lang="en-US" dirty="0" err="1" smtClean="0"/>
              <a:t>tanah,karena</a:t>
            </a:r>
            <a:r>
              <a:rPr lang="en-US" dirty="0" smtClean="0"/>
              <a:t>  </a:t>
            </a:r>
            <a:r>
              <a:rPr lang="en-US" dirty="0" err="1" smtClean="0"/>
              <a:t>biasanya</a:t>
            </a:r>
            <a:r>
              <a:rPr lang="en-US" dirty="0" smtClean="0"/>
              <a:t> </a:t>
            </a:r>
            <a:r>
              <a:rPr lang="en-US" dirty="0" err="1" smtClean="0"/>
              <a:t>metode</a:t>
            </a:r>
            <a:r>
              <a:rPr lang="en-US" dirty="0" smtClean="0"/>
              <a:t>  sounding </a:t>
            </a:r>
            <a:r>
              <a:rPr lang="en-US" dirty="0" err="1" smtClean="0"/>
              <a:t>dikonfigurasikan</a:t>
            </a:r>
            <a:r>
              <a:rPr lang="en-US" dirty="0" smtClean="0"/>
              <a:t> </a:t>
            </a:r>
            <a:r>
              <a:rPr lang="en-US" dirty="0" err="1" smtClean="0"/>
              <a:t>dengan</a:t>
            </a:r>
            <a:r>
              <a:rPr lang="en-US" dirty="0" smtClean="0"/>
              <a:t> </a:t>
            </a:r>
            <a:r>
              <a:rPr lang="en-US" dirty="0" err="1" smtClean="0"/>
              <a:t>konfigurasi</a:t>
            </a:r>
            <a:r>
              <a:rPr lang="en-US" dirty="0" smtClean="0"/>
              <a:t> </a:t>
            </a:r>
            <a:r>
              <a:rPr lang="en-US" dirty="0" err="1" smtClean="0"/>
              <a:t>wenner</a:t>
            </a:r>
            <a:r>
              <a:rPr lang="en-US" dirty="0" smtClean="0"/>
              <a:t> </a:t>
            </a:r>
            <a:r>
              <a:rPr lang="en-US" dirty="0" err="1" smtClean="0"/>
              <a:t>ataupun</a:t>
            </a:r>
            <a:r>
              <a:rPr lang="en-US" dirty="0" smtClean="0"/>
              <a:t> dipole-dipole. </a:t>
            </a:r>
          </a:p>
          <a:p>
            <a:pPr>
              <a:buNone/>
            </a:pPr>
            <a:endParaRPr lang="en-US" dirty="0"/>
          </a:p>
        </p:txBody>
      </p:sp>
      <p:sp>
        <p:nvSpPr>
          <p:cNvPr id="2" name="Title 1"/>
          <p:cNvSpPr>
            <a:spLocks noGrp="1"/>
          </p:cNvSpPr>
          <p:nvPr>
            <p:ph type="title"/>
          </p:nvPr>
        </p:nvSpPr>
        <p:spPr/>
        <p:txBody>
          <a:bodyPr/>
          <a:lstStyle/>
          <a:p>
            <a:r>
              <a:rPr lang="en-US" dirty="0" smtClean="0"/>
              <a:t>KELEMAHAN</a:t>
            </a:r>
            <a:endParaRPr lang="en-US" dirty="0"/>
          </a:p>
        </p:txBody>
      </p:sp>
    </p:spTree>
    <p:extLst>
      <p:ext uri="{BB962C8B-B14F-4D97-AF65-F5344CB8AC3E}">
        <p14:creationId xmlns:p14="http://schemas.microsoft.com/office/powerpoint/2010/main" val="4227654339"/>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Pada</a:t>
            </a:r>
            <a:r>
              <a:rPr lang="en-US" dirty="0" smtClean="0"/>
              <a:t> </a:t>
            </a:r>
            <a:r>
              <a:rPr lang="en-US" dirty="0" err="1" smtClean="0"/>
              <a:t>konfigurasi</a:t>
            </a:r>
            <a:r>
              <a:rPr lang="en-US" dirty="0" smtClean="0"/>
              <a:t> pole – dipole </a:t>
            </a:r>
            <a:r>
              <a:rPr lang="en-US" dirty="0" err="1" smtClean="0"/>
              <a:t>digunakan</a:t>
            </a:r>
            <a:r>
              <a:rPr lang="en-US" dirty="0" smtClean="0"/>
              <a:t> 4 </a:t>
            </a:r>
            <a:r>
              <a:rPr lang="en-US" dirty="0" err="1" smtClean="0"/>
              <a:t>elektroda</a:t>
            </a:r>
            <a:r>
              <a:rPr lang="en-US" dirty="0" smtClean="0"/>
              <a:t> ( 2 </a:t>
            </a:r>
            <a:r>
              <a:rPr lang="en-US" dirty="0" err="1" smtClean="0"/>
              <a:t>elektroda</a:t>
            </a:r>
            <a:r>
              <a:rPr lang="en-US" dirty="0" smtClean="0"/>
              <a:t> </a:t>
            </a:r>
            <a:r>
              <a:rPr lang="en-US" dirty="0" err="1" smtClean="0"/>
              <a:t>arus</a:t>
            </a:r>
            <a:r>
              <a:rPr lang="en-US" dirty="0" smtClean="0"/>
              <a:t> </a:t>
            </a:r>
            <a:r>
              <a:rPr lang="en-US" dirty="0" err="1" smtClean="0"/>
              <a:t>dan</a:t>
            </a:r>
            <a:r>
              <a:rPr lang="en-US" dirty="0" smtClean="0"/>
              <a:t> 2 </a:t>
            </a:r>
            <a:r>
              <a:rPr lang="en-US" dirty="0" err="1" smtClean="0"/>
              <a:t>elektroda</a:t>
            </a:r>
            <a:r>
              <a:rPr lang="en-US" dirty="0" smtClean="0"/>
              <a:t> </a:t>
            </a:r>
            <a:r>
              <a:rPr lang="en-US" dirty="0" err="1" smtClean="0"/>
              <a:t>potensial</a:t>
            </a:r>
            <a:r>
              <a:rPr lang="en-US" dirty="0" smtClean="0"/>
              <a:t> ) </a:t>
            </a:r>
            <a:r>
              <a:rPr lang="en-US" dirty="0" err="1" smtClean="0"/>
              <a:t>dengan</a:t>
            </a:r>
            <a:r>
              <a:rPr lang="en-US" dirty="0" smtClean="0"/>
              <a:t> 1 </a:t>
            </a:r>
            <a:r>
              <a:rPr lang="en-US" dirty="0" err="1" smtClean="0"/>
              <a:t>elektroda</a:t>
            </a:r>
            <a:r>
              <a:rPr lang="en-US" dirty="0" smtClean="0"/>
              <a:t> </a:t>
            </a:r>
            <a:r>
              <a:rPr lang="en-US" dirty="0" err="1" smtClean="0"/>
              <a:t>dipasang</a:t>
            </a:r>
            <a:r>
              <a:rPr lang="en-US" dirty="0" smtClean="0"/>
              <a:t> </a:t>
            </a:r>
            <a:r>
              <a:rPr lang="en-US" dirty="0" err="1" smtClean="0"/>
              <a:t>pada</a:t>
            </a:r>
            <a:r>
              <a:rPr lang="en-US" dirty="0" smtClean="0"/>
              <a:t> </a:t>
            </a:r>
            <a:r>
              <a:rPr lang="en-US" dirty="0" err="1" smtClean="0"/>
              <a:t>jarak</a:t>
            </a:r>
            <a:r>
              <a:rPr lang="en-US" dirty="0" smtClean="0"/>
              <a:t> </a:t>
            </a:r>
            <a:r>
              <a:rPr lang="en-US" dirty="0" err="1" smtClean="0"/>
              <a:t>tak</a:t>
            </a:r>
            <a:r>
              <a:rPr lang="en-US" dirty="0" smtClean="0"/>
              <a:t> </a:t>
            </a:r>
            <a:r>
              <a:rPr lang="en-US" dirty="0" err="1" smtClean="0"/>
              <a:t>hingga</a:t>
            </a:r>
            <a:r>
              <a:rPr lang="en-US" dirty="0" smtClean="0"/>
              <a:t>. </a:t>
            </a:r>
          </a:p>
          <a:p>
            <a:r>
              <a:rPr lang="en-US" dirty="0" err="1" smtClean="0"/>
              <a:t>Elektroda</a:t>
            </a:r>
            <a:r>
              <a:rPr lang="en-US" dirty="0" smtClean="0"/>
              <a:t> </a:t>
            </a:r>
            <a:r>
              <a:rPr lang="en-US" dirty="0" err="1" smtClean="0"/>
              <a:t>arus</a:t>
            </a:r>
            <a:r>
              <a:rPr lang="en-US" dirty="0" smtClean="0"/>
              <a:t> C2 </a:t>
            </a:r>
            <a:r>
              <a:rPr lang="en-US" dirty="0" err="1" smtClean="0"/>
              <a:t>ditempatkan</a:t>
            </a:r>
            <a:r>
              <a:rPr lang="en-US" dirty="0" smtClean="0"/>
              <a:t> </a:t>
            </a:r>
            <a:r>
              <a:rPr lang="en-US" dirty="0" err="1" smtClean="0"/>
              <a:t>pada</a:t>
            </a:r>
            <a:r>
              <a:rPr lang="en-US" dirty="0" smtClean="0"/>
              <a:t> </a:t>
            </a:r>
            <a:r>
              <a:rPr lang="en-US" dirty="0" err="1" smtClean="0"/>
              <a:t>sekitar</a:t>
            </a:r>
            <a:r>
              <a:rPr lang="en-US" dirty="0" smtClean="0"/>
              <a:t> </a:t>
            </a:r>
            <a:r>
              <a:rPr lang="en-US" dirty="0" err="1" smtClean="0"/>
              <a:t>lokasi</a:t>
            </a:r>
            <a:r>
              <a:rPr lang="en-US" dirty="0" smtClean="0"/>
              <a:t> </a:t>
            </a:r>
            <a:r>
              <a:rPr lang="en-US" dirty="0" err="1" smtClean="0"/>
              <a:t>penelitian</a:t>
            </a:r>
            <a:r>
              <a:rPr lang="en-US" dirty="0" smtClean="0"/>
              <a:t> </a:t>
            </a:r>
            <a:r>
              <a:rPr lang="en-US" dirty="0" err="1" smtClean="0"/>
              <a:t>dengan</a:t>
            </a:r>
            <a:r>
              <a:rPr lang="en-US" dirty="0" smtClean="0"/>
              <a:t> </a:t>
            </a:r>
            <a:r>
              <a:rPr lang="en-US" dirty="0" err="1" smtClean="0"/>
              <a:t>jarak</a:t>
            </a:r>
            <a:r>
              <a:rPr lang="en-US" dirty="0" smtClean="0"/>
              <a:t> minimum 5 kali </a:t>
            </a:r>
            <a:r>
              <a:rPr lang="en-US" dirty="0" err="1" smtClean="0"/>
              <a:t>spasi</a:t>
            </a:r>
            <a:r>
              <a:rPr lang="en-US" dirty="0" smtClean="0"/>
              <a:t> </a:t>
            </a:r>
            <a:r>
              <a:rPr lang="en-US" dirty="0" err="1" smtClean="0"/>
              <a:t>terpanjang</a:t>
            </a:r>
            <a:r>
              <a:rPr lang="en-US" dirty="0" smtClean="0"/>
              <a:t> C1-P1.</a:t>
            </a:r>
            <a:endParaRPr lang="en-US" dirty="0"/>
          </a:p>
        </p:txBody>
      </p:sp>
      <p:sp>
        <p:nvSpPr>
          <p:cNvPr id="2" name="Title 1"/>
          <p:cNvSpPr>
            <a:spLocks noGrp="1"/>
          </p:cNvSpPr>
          <p:nvPr>
            <p:ph type="title"/>
          </p:nvPr>
        </p:nvSpPr>
        <p:spPr/>
        <p:txBody>
          <a:bodyPr/>
          <a:lstStyle/>
          <a:p>
            <a:r>
              <a:rPr lang="en-US" dirty="0" err="1" smtClean="0"/>
              <a:t>Konfigurasi</a:t>
            </a:r>
            <a:r>
              <a:rPr lang="en-US" dirty="0" smtClean="0"/>
              <a:t> pole-dipole</a:t>
            </a:r>
            <a:endParaRPr lang="en-US" dirty="0"/>
          </a:p>
        </p:txBody>
      </p:sp>
    </p:spTree>
    <p:extLst>
      <p:ext uri="{BB962C8B-B14F-4D97-AF65-F5344CB8AC3E}">
        <p14:creationId xmlns:p14="http://schemas.microsoft.com/office/powerpoint/2010/main" val="330482835"/>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Pemasangan</a:t>
            </a:r>
            <a:r>
              <a:rPr lang="en-US" dirty="0" smtClean="0"/>
              <a:t> </a:t>
            </a:r>
            <a:r>
              <a:rPr lang="en-US" dirty="0" err="1" smtClean="0"/>
              <a:t>elektroda</a:t>
            </a:r>
            <a:r>
              <a:rPr lang="en-US" dirty="0" smtClean="0"/>
              <a:t> </a:t>
            </a:r>
            <a:r>
              <a:rPr lang="en-US" dirty="0" err="1" smtClean="0"/>
              <a:t>konfigurasi</a:t>
            </a:r>
            <a:r>
              <a:rPr lang="en-US" dirty="0" smtClean="0"/>
              <a:t> pole-dipole</a:t>
            </a:r>
            <a:endParaRPr lang="en-US" dirty="0"/>
          </a:p>
        </p:txBody>
      </p:sp>
      <p:pic>
        <p:nvPicPr>
          <p:cNvPr id="1026" name="Picture 2"/>
          <p:cNvPicPr>
            <a:picLocks noChangeAspect="1" noChangeArrowheads="1"/>
          </p:cNvPicPr>
          <p:nvPr/>
        </p:nvPicPr>
        <p:blipFill>
          <a:blip r:embed="rId2"/>
          <a:srcRect/>
          <a:stretch>
            <a:fillRect/>
          </a:stretch>
        </p:blipFill>
        <p:spPr bwMode="auto">
          <a:xfrm>
            <a:off x="2336801" y="2438401"/>
            <a:ext cx="7574481" cy="2695575"/>
          </a:xfrm>
          <a:prstGeom prst="rect">
            <a:avLst/>
          </a:prstGeom>
          <a:noFill/>
          <a:ln w="9525">
            <a:noFill/>
            <a:miter lim="800000"/>
            <a:headEnd/>
            <a:tailEnd/>
          </a:ln>
          <a:effectLst/>
        </p:spPr>
      </p:pic>
    </p:spTree>
    <p:extLst>
      <p:ext uri="{BB962C8B-B14F-4D97-AF65-F5344CB8AC3E}">
        <p14:creationId xmlns:p14="http://schemas.microsoft.com/office/powerpoint/2010/main" val="3239916272"/>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POKOK BAHASAN</a:t>
            </a:r>
            <a:endParaRPr lang="id-ID" dirty="0"/>
          </a:p>
        </p:txBody>
      </p:sp>
      <p:sp>
        <p:nvSpPr>
          <p:cNvPr id="3" name="Content Placeholder 2"/>
          <p:cNvSpPr>
            <a:spLocks noGrp="1"/>
          </p:cNvSpPr>
          <p:nvPr>
            <p:ph idx="1"/>
          </p:nvPr>
        </p:nvSpPr>
        <p:spPr/>
        <p:txBody>
          <a:bodyPr/>
          <a:lstStyle/>
          <a:p>
            <a:r>
              <a:rPr lang="id-ID" dirty="0"/>
              <a:t>Konfigurasi Elektroda dan</a:t>
            </a:r>
          </a:p>
          <a:p>
            <a:r>
              <a:rPr lang="id-ID" dirty="0"/>
              <a:t>Factor Geometri</a:t>
            </a:r>
          </a:p>
          <a:p>
            <a:r>
              <a:rPr lang="id-ID" dirty="0"/>
              <a:t>-    Wenner</a:t>
            </a:r>
          </a:p>
          <a:p>
            <a:r>
              <a:rPr lang="id-ID" dirty="0"/>
              <a:t>-    Schlumberger,</a:t>
            </a:r>
          </a:p>
          <a:p>
            <a:r>
              <a:rPr lang="id-ID" dirty="0"/>
              <a:t>-    Wenner-Schlumberger</a:t>
            </a:r>
          </a:p>
          <a:p>
            <a:r>
              <a:rPr lang="id-ID" dirty="0"/>
              <a:t>-    Pole-Dipole</a:t>
            </a:r>
          </a:p>
          <a:p>
            <a:r>
              <a:rPr lang="id-ID" dirty="0"/>
              <a:t>-    Pole-pole</a:t>
            </a:r>
          </a:p>
        </p:txBody>
      </p:sp>
    </p:spTree>
    <p:extLst>
      <p:ext uri="{BB962C8B-B14F-4D97-AF65-F5344CB8AC3E}">
        <p14:creationId xmlns:p14="http://schemas.microsoft.com/office/powerpoint/2010/main" val="264868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769600" cy="639762"/>
          </a:xfrm>
        </p:spPr>
        <p:txBody>
          <a:bodyPr>
            <a:normAutofit/>
          </a:bodyPr>
          <a:lstStyle/>
          <a:p>
            <a:r>
              <a:rPr lang="en-US" sz="2000" dirty="0" err="1" smtClean="0"/>
              <a:t>Faktor</a:t>
            </a:r>
            <a:r>
              <a:rPr lang="en-US" sz="2000" dirty="0" smtClean="0"/>
              <a:t> </a:t>
            </a:r>
            <a:r>
              <a:rPr lang="en-US" sz="2000" dirty="0" err="1" smtClean="0"/>
              <a:t>geometri</a:t>
            </a:r>
            <a:r>
              <a:rPr lang="en-US" sz="2000" dirty="0" smtClean="0"/>
              <a:t> </a:t>
            </a:r>
            <a:r>
              <a:rPr lang="en-US" sz="2000" dirty="0" err="1" smtClean="0"/>
              <a:t>konfigurasi</a:t>
            </a:r>
            <a:r>
              <a:rPr lang="en-US" sz="2000" dirty="0" smtClean="0"/>
              <a:t> pole - dipole</a:t>
            </a:r>
            <a:endParaRPr lang="en-US" sz="2000" dirty="0"/>
          </a:p>
        </p:txBody>
      </p:sp>
      <p:pic>
        <p:nvPicPr>
          <p:cNvPr id="4" name="Content Placeholder 3" descr="http://poetrafic.files.wordpress.com/2012/01/pole-dipole.jpg?w=630&amp;h=626"/>
          <p:cNvPicPr>
            <a:picLocks/>
          </p:cNvPicPr>
          <p:nvPr/>
        </p:nvPicPr>
        <p:blipFill>
          <a:blip r:embed="rId2" cstate="print"/>
          <a:srcRect/>
          <a:stretch>
            <a:fillRect/>
          </a:stretch>
        </p:blipFill>
        <p:spPr bwMode="auto">
          <a:xfrm>
            <a:off x="3059411" y="990600"/>
            <a:ext cx="8014989" cy="5715000"/>
          </a:xfrm>
          <a:prstGeom prst="rect">
            <a:avLst/>
          </a:prstGeom>
          <a:noFill/>
          <a:ln w="9525">
            <a:noFill/>
            <a:miter lim="800000"/>
            <a:headEnd/>
            <a:tailEnd/>
          </a:ln>
        </p:spPr>
      </p:pic>
    </p:spTree>
    <p:extLst>
      <p:ext uri="{BB962C8B-B14F-4D97-AF65-F5344CB8AC3E}">
        <p14:creationId xmlns:p14="http://schemas.microsoft.com/office/powerpoint/2010/main" val="2714085769"/>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Konfigurasi Dipole-Dipole&#10;M&#10;&#10;N&#10;&#10;A&#10;&#10;B&#10;&#10;Keunggulan : dapat digunakan untuk penetrasi&#10;yang lebih dalam dan waktu untuk peru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24" y="341452"/>
            <a:ext cx="11183814" cy="612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368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Konfigurasi Schlumberger&#10;&#10;ï&#10;ï&#10;&#10;Keunggulan : kemampuan untuk mendeteksi adanya&#10;non-homogenitas lapisan batuan pada permuk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92" y="395995"/>
            <a:ext cx="10421815" cy="592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27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Geolistrik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54" y="394619"/>
            <a:ext cx="10011508" cy="568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416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BBE017DA-B3A4-4D8E-B300-E1F3FFA6B8FF}" type="slidenum">
              <a:rPr lang="en-US" altLang="id-ID" sz="1000" smtClean="0"/>
              <a:pPr eaLnBrk="1" hangingPunct="1">
                <a:spcBef>
                  <a:spcPct val="0"/>
                </a:spcBef>
                <a:buClrTx/>
                <a:buSzTx/>
                <a:buFontTx/>
                <a:buNone/>
              </a:pPr>
              <a:t>24</a:t>
            </a:fld>
            <a:endParaRPr lang="en-US" altLang="id-ID" sz="1000"/>
          </a:p>
        </p:txBody>
      </p:sp>
      <p:sp>
        <p:nvSpPr>
          <p:cNvPr id="10243" name="Rectangle 42"/>
          <p:cNvSpPr>
            <a:spLocks noChangeArrowheads="1"/>
          </p:cNvSpPr>
          <p:nvPr/>
        </p:nvSpPr>
        <p:spPr bwMode="auto">
          <a:xfrm>
            <a:off x="4181278" y="28727"/>
            <a:ext cx="3618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a:spcBef>
                <a:spcPct val="0"/>
              </a:spcBef>
              <a:buClrTx/>
              <a:buSzTx/>
              <a:buFontTx/>
              <a:buNone/>
            </a:pPr>
            <a:r>
              <a:rPr lang="id-ID" altLang="id-ID" sz="2400" dirty="0">
                <a:solidFill>
                  <a:srgbClr val="FF0000"/>
                </a:solidFill>
                <a:latin typeface="Trebuchet MS" pitchFamily="34" charset="0"/>
                <a:cs typeface="Times New Roman" pitchFamily="18" charset="0"/>
              </a:rPr>
              <a:t>Tata cara Pendugaan VES</a:t>
            </a:r>
            <a:endParaRPr lang="id-ID" altLang="id-ID" sz="2400" dirty="0">
              <a:solidFill>
                <a:srgbClr val="FF0000"/>
              </a:solidFill>
            </a:endParaRPr>
          </a:p>
        </p:txBody>
      </p:sp>
      <p:sp>
        <p:nvSpPr>
          <p:cNvPr id="10244" name="Rectangle 5"/>
          <p:cNvSpPr>
            <a:spLocks noChangeArrowheads="1"/>
          </p:cNvSpPr>
          <p:nvPr/>
        </p:nvSpPr>
        <p:spPr bwMode="auto">
          <a:xfrm>
            <a:off x="4" y="6916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l"/>
              <a:tabLst>
                <a:tab pos="685800" algn="l"/>
              </a:tabLst>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tabLst>
                <a:tab pos="685800" algn="l"/>
              </a:tabLst>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tabLst>
                <a:tab pos="685800" algn="l"/>
              </a:tabLst>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tabLst>
                <a:tab pos="685800" algn="l"/>
              </a:tabLst>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tabLst>
                <a:tab pos="685800" algn="l"/>
              </a:tabLst>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tabLst>
                <a:tab pos="685800" algn="l"/>
              </a:tabLst>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tabLst>
                <a:tab pos="685800" algn="l"/>
              </a:tabLst>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tabLst>
                <a:tab pos="685800" algn="l"/>
              </a:tabLst>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tabLst>
                <a:tab pos="685800" algn="l"/>
              </a:tabLst>
              <a:defRPr sz="2000">
                <a:solidFill>
                  <a:schemeClr val="tx1"/>
                </a:solidFill>
                <a:latin typeface="Arial" charset="0"/>
              </a:defRPr>
            </a:lvl9pPr>
          </a:lstStyle>
          <a:p>
            <a:pPr>
              <a:spcBef>
                <a:spcPct val="0"/>
              </a:spcBef>
              <a:buClrTx/>
              <a:buSzTx/>
              <a:buFontTx/>
              <a:buNone/>
            </a:pPr>
            <a:endParaRPr lang="id-ID" altLang="id-ID" sz="1800"/>
          </a:p>
        </p:txBody>
      </p:sp>
      <p:pic>
        <p:nvPicPr>
          <p:cNvPr id="10245" name="Picture 2"/>
          <p:cNvPicPr>
            <a:picLocks noChangeAspect="1" noChangeArrowheads="1"/>
          </p:cNvPicPr>
          <p:nvPr/>
        </p:nvPicPr>
        <p:blipFill>
          <a:blip r:embed="rId3">
            <a:lum bright="-10000" contrast="30000"/>
            <a:extLst>
              <a:ext uri="{28A0092B-C50C-407E-A947-70E740481C1C}">
                <a14:useLocalDpi xmlns:a14="http://schemas.microsoft.com/office/drawing/2010/main" val="0"/>
              </a:ext>
            </a:extLst>
          </a:blip>
          <a:srcRect/>
          <a:stretch>
            <a:fillRect/>
          </a:stretch>
        </p:blipFill>
        <p:spPr bwMode="auto">
          <a:xfrm>
            <a:off x="586154" y="628372"/>
            <a:ext cx="6756404" cy="5880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3"/>
          <p:cNvSpPr>
            <a:spLocks noChangeArrowheads="1"/>
          </p:cNvSpPr>
          <p:nvPr/>
        </p:nvSpPr>
        <p:spPr bwMode="auto">
          <a:xfrm>
            <a:off x="7502769" y="2733040"/>
            <a:ext cx="4501662"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tx2"/>
              </a:buClr>
              <a:buSzPct val="70000"/>
              <a:buFont typeface="Wingdings" pitchFamily="2" charset="2"/>
              <a:buChar char="l"/>
              <a:tabLst>
                <a:tab pos="900113" algn="l"/>
                <a:tab pos="1262063" algn="l"/>
              </a:tabLst>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tabLst>
                <a:tab pos="900113" algn="l"/>
                <a:tab pos="1262063" algn="l"/>
              </a:tabLst>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tabLst>
                <a:tab pos="900113" algn="l"/>
                <a:tab pos="1262063" algn="l"/>
              </a:tabLst>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tabLst>
                <a:tab pos="900113" algn="l"/>
                <a:tab pos="1262063" algn="l"/>
              </a:tabLst>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tabLst>
                <a:tab pos="900113" algn="l"/>
                <a:tab pos="1262063" algn="l"/>
              </a:tabLst>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tabLst>
                <a:tab pos="900113" algn="l"/>
                <a:tab pos="1262063" algn="l"/>
              </a:tabLst>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tabLst>
                <a:tab pos="900113" algn="l"/>
                <a:tab pos="1262063" algn="l"/>
              </a:tabLst>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tabLst>
                <a:tab pos="900113" algn="l"/>
                <a:tab pos="1262063" algn="l"/>
              </a:tabLst>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tabLst>
                <a:tab pos="900113" algn="l"/>
                <a:tab pos="1262063" algn="l"/>
              </a:tabLst>
              <a:defRPr sz="2000">
                <a:solidFill>
                  <a:schemeClr val="tx1"/>
                </a:solidFill>
                <a:latin typeface="Arial" charset="0"/>
              </a:defRPr>
            </a:lvl9pPr>
          </a:lstStyle>
          <a:p>
            <a:pPr>
              <a:lnSpc>
                <a:spcPct val="150000"/>
              </a:lnSpc>
              <a:spcBef>
                <a:spcPct val="0"/>
              </a:spcBef>
              <a:buClrTx/>
              <a:buSzTx/>
              <a:buFontTx/>
              <a:buNone/>
            </a:pPr>
            <a:r>
              <a:rPr lang="id-ID" altLang="id-ID" sz="1400" b="1" dirty="0">
                <a:solidFill>
                  <a:srgbClr val="002060"/>
                </a:solidFill>
                <a:latin typeface="Trebuchet MS" pitchFamily="34" charset="0"/>
                <a:cs typeface="Times New Roman" pitchFamily="18" charset="0"/>
              </a:rPr>
              <a:t>Susunan Elektroda Schlumberger</a:t>
            </a:r>
          </a:p>
          <a:p>
            <a:pPr>
              <a:spcBef>
                <a:spcPct val="0"/>
              </a:spcBef>
              <a:buClrTx/>
              <a:buSzTx/>
              <a:buFontTx/>
              <a:buNone/>
            </a:pPr>
            <a:r>
              <a:rPr lang="id-ID" altLang="id-ID" sz="1400" dirty="0">
                <a:solidFill>
                  <a:srgbClr val="002060"/>
                </a:solidFill>
                <a:latin typeface="Trebuchet MS" pitchFamily="34" charset="0"/>
                <a:cs typeface="Times New Roman" pitchFamily="18" charset="0"/>
              </a:rPr>
              <a:t>A dan B	=	Posisi elektroda arus</a:t>
            </a:r>
            <a:endParaRPr lang="id-ID" altLang="id-ID" sz="1400" dirty="0">
              <a:solidFill>
                <a:srgbClr val="002060"/>
              </a:solidFill>
              <a:latin typeface="Trebuchet MS" pitchFamily="34" charset="0"/>
            </a:endParaRPr>
          </a:p>
          <a:p>
            <a:pPr>
              <a:spcBef>
                <a:spcPct val="0"/>
              </a:spcBef>
              <a:buClrTx/>
              <a:buSzTx/>
              <a:buFontTx/>
              <a:buNone/>
            </a:pPr>
            <a:r>
              <a:rPr lang="id-ID" altLang="id-ID" sz="1400" dirty="0">
                <a:solidFill>
                  <a:srgbClr val="002060"/>
                </a:solidFill>
                <a:latin typeface="Trebuchet MS" pitchFamily="34" charset="0"/>
                <a:cs typeface="Times New Roman" pitchFamily="18" charset="0"/>
              </a:rPr>
              <a:t>M dan N 	=	Posisi elektroda potensial</a:t>
            </a:r>
          </a:p>
          <a:p>
            <a:pPr>
              <a:spcBef>
                <a:spcPct val="0"/>
              </a:spcBef>
              <a:buClrTx/>
              <a:buSzTx/>
              <a:buFontTx/>
              <a:buNone/>
            </a:pPr>
            <a:r>
              <a:rPr lang="id-ID" altLang="id-ID" sz="1400" dirty="0">
                <a:solidFill>
                  <a:srgbClr val="002060"/>
                </a:solidFill>
                <a:latin typeface="Trebuchet MS" pitchFamily="34" charset="0"/>
              </a:rPr>
              <a:t>	=	Garis Equipotensial</a:t>
            </a:r>
          </a:p>
          <a:p>
            <a:pPr>
              <a:spcBef>
                <a:spcPct val="0"/>
              </a:spcBef>
              <a:buClrTx/>
              <a:buSzTx/>
              <a:buFontTx/>
              <a:buNone/>
            </a:pPr>
            <a:r>
              <a:rPr lang="id-ID" altLang="id-ID" sz="1400" dirty="0">
                <a:solidFill>
                  <a:srgbClr val="002060"/>
                </a:solidFill>
                <a:latin typeface="Trebuchet MS" pitchFamily="34" charset="0"/>
              </a:rPr>
              <a:t>	=	Garis arah arus listrik</a:t>
            </a:r>
          </a:p>
          <a:p>
            <a:pPr>
              <a:spcBef>
                <a:spcPct val="0"/>
              </a:spcBef>
              <a:buClrTx/>
              <a:buSzTx/>
              <a:buFontTx/>
              <a:buNone/>
            </a:pPr>
            <a:r>
              <a:rPr lang="id-ID" altLang="id-ID" sz="1400" dirty="0">
                <a:solidFill>
                  <a:srgbClr val="002060"/>
                </a:solidFill>
                <a:latin typeface="Trebuchet MS" pitchFamily="34" charset="0"/>
              </a:rPr>
              <a:t>     I	=	Arus (Ampere)</a:t>
            </a:r>
          </a:p>
          <a:p>
            <a:pPr>
              <a:spcBef>
                <a:spcPct val="0"/>
              </a:spcBef>
              <a:buClrTx/>
              <a:buSzTx/>
              <a:buFontTx/>
              <a:buNone/>
            </a:pPr>
            <a:r>
              <a:rPr lang="id-ID" altLang="id-ID" sz="1400" dirty="0">
                <a:solidFill>
                  <a:srgbClr val="002060"/>
                </a:solidFill>
                <a:latin typeface="Trebuchet MS" pitchFamily="34" charset="0"/>
              </a:rPr>
              <a:t>     V	=	Potensial (Volt)</a:t>
            </a:r>
          </a:p>
          <a:p>
            <a:pPr>
              <a:spcBef>
                <a:spcPct val="0"/>
              </a:spcBef>
              <a:buClrTx/>
              <a:buSzTx/>
              <a:buFontTx/>
              <a:buNone/>
            </a:pPr>
            <a:r>
              <a:rPr lang="id-ID" altLang="id-ID" sz="1400" dirty="0">
                <a:solidFill>
                  <a:srgbClr val="002060"/>
                </a:solidFill>
                <a:latin typeface="Trebuchet MS" pitchFamily="34" charset="0"/>
              </a:rPr>
              <a:t>Jarak AM   =   NB       MN</a:t>
            </a:r>
          </a:p>
        </p:txBody>
      </p:sp>
      <p:sp>
        <p:nvSpPr>
          <p:cNvPr id="10247" name="Line 39"/>
          <p:cNvSpPr>
            <a:spLocks noChangeShapeType="1"/>
          </p:cNvSpPr>
          <p:nvPr/>
        </p:nvSpPr>
        <p:spPr bwMode="auto">
          <a:xfrm>
            <a:off x="7715739" y="3703924"/>
            <a:ext cx="664308" cy="0"/>
          </a:xfrm>
          <a:prstGeom prst="line">
            <a:avLst/>
          </a:prstGeom>
          <a:noFill/>
          <a:ln w="19050" cmpd="sng">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id-ID" b="1" dirty="0"/>
          </a:p>
        </p:txBody>
      </p:sp>
      <p:sp>
        <p:nvSpPr>
          <p:cNvPr id="10248" name="Line 38"/>
          <p:cNvSpPr>
            <a:spLocks noChangeShapeType="1"/>
          </p:cNvSpPr>
          <p:nvPr/>
        </p:nvSpPr>
        <p:spPr bwMode="auto">
          <a:xfrm>
            <a:off x="7762631" y="3902075"/>
            <a:ext cx="664308" cy="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249" name="Rectangle 46"/>
          <p:cNvSpPr>
            <a:spLocks noChangeArrowheads="1"/>
          </p:cNvSpPr>
          <p:nvPr/>
        </p:nvSpPr>
        <p:spPr bwMode="auto">
          <a:xfrm>
            <a:off x="8971410" y="4333478"/>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id-ID" sz="1800" dirty="0">
                <a:solidFill>
                  <a:srgbClr val="0000CC"/>
                </a:solidFill>
                <a:sym typeface="Symbol" pitchFamily="18" charset="2"/>
              </a:rPr>
              <a:t></a:t>
            </a:r>
            <a:endParaRPr lang="id-ID" altLang="id-ID" sz="1800" dirty="0">
              <a:solidFill>
                <a:srgbClr val="0000CC"/>
              </a:solidFill>
            </a:endParaRPr>
          </a:p>
        </p:txBody>
      </p:sp>
      <p:sp>
        <p:nvSpPr>
          <p:cNvPr id="2" name="Arc 1"/>
          <p:cNvSpPr/>
          <p:nvPr/>
        </p:nvSpPr>
        <p:spPr>
          <a:xfrm flipH="1" flipV="1">
            <a:off x="5328178" y="1961332"/>
            <a:ext cx="1813934" cy="1465055"/>
          </a:xfrm>
          <a:prstGeom prst="arc">
            <a:avLst>
              <a:gd name="adj1" fmla="val 16200000"/>
              <a:gd name="adj2" fmla="val 20743688"/>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11" name="Arc 10"/>
          <p:cNvSpPr/>
          <p:nvPr/>
        </p:nvSpPr>
        <p:spPr>
          <a:xfrm flipH="1" flipV="1">
            <a:off x="4632148" y="1022079"/>
            <a:ext cx="3832937" cy="2972767"/>
          </a:xfrm>
          <a:prstGeom prst="arc">
            <a:avLst>
              <a:gd name="adj1" fmla="val 16320598"/>
              <a:gd name="adj2" fmla="val 20743688"/>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12" name="Arc 11"/>
          <p:cNvSpPr/>
          <p:nvPr/>
        </p:nvSpPr>
        <p:spPr>
          <a:xfrm flipV="1">
            <a:off x="-652411" y="1226871"/>
            <a:ext cx="3514884" cy="2629868"/>
          </a:xfrm>
          <a:prstGeom prst="arc">
            <a:avLst>
              <a:gd name="adj1" fmla="val 16320598"/>
              <a:gd name="adj2" fmla="val 20743688"/>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13" name="Arc 12"/>
          <p:cNvSpPr/>
          <p:nvPr/>
        </p:nvSpPr>
        <p:spPr>
          <a:xfrm flipV="1">
            <a:off x="-212034" y="1749299"/>
            <a:ext cx="2462875" cy="1819339"/>
          </a:xfrm>
          <a:prstGeom prst="arc">
            <a:avLst>
              <a:gd name="adj1" fmla="val 16320598"/>
              <a:gd name="adj2" fmla="val 20743688"/>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14" name="Arc 13"/>
          <p:cNvSpPr/>
          <p:nvPr/>
        </p:nvSpPr>
        <p:spPr>
          <a:xfrm flipV="1">
            <a:off x="-2006174" y="492395"/>
            <a:ext cx="5455818" cy="3960332"/>
          </a:xfrm>
          <a:prstGeom prst="arc">
            <a:avLst>
              <a:gd name="adj1" fmla="val 16320598"/>
              <a:gd name="adj2" fmla="val 20743688"/>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15" name="Arc 14"/>
          <p:cNvSpPr/>
          <p:nvPr/>
        </p:nvSpPr>
        <p:spPr>
          <a:xfrm flipH="1" flipV="1">
            <a:off x="3930797" y="172276"/>
            <a:ext cx="6116386" cy="4234070"/>
          </a:xfrm>
          <a:prstGeom prst="arc">
            <a:avLst>
              <a:gd name="adj1" fmla="val 16320598"/>
              <a:gd name="adj2" fmla="val 20743688"/>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Tree>
    <p:extLst>
      <p:ext uri="{BB962C8B-B14F-4D97-AF65-F5344CB8AC3E}">
        <p14:creationId xmlns:p14="http://schemas.microsoft.com/office/powerpoint/2010/main" val="2567552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AC32D5-D923-4D29-8218-2D79DC7E7377}" type="slidenum">
              <a:rPr lang="en-US" smtClean="0"/>
              <a:pPr>
                <a:defRPr/>
              </a:pPr>
              <a:t>25</a:t>
            </a:fld>
            <a:endParaRPr lang="en-US"/>
          </a:p>
        </p:txBody>
      </p:sp>
      <p:pic>
        <p:nvPicPr>
          <p:cNvPr id="5" name="Content Placeholder 4" descr="http://donie-geo-consult.de/en/aktuell/wts_neu.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738" y="433753"/>
            <a:ext cx="11359666" cy="6040951"/>
          </a:xfrm>
          <a:prstGeom prst="rect">
            <a:avLst/>
          </a:prstGeom>
          <a:noFill/>
          <a:ln>
            <a:noFill/>
          </a:ln>
        </p:spPr>
      </p:pic>
    </p:spTree>
    <p:extLst>
      <p:ext uri="{BB962C8B-B14F-4D97-AF65-F5344CB8AC3E}">
        <p14:creationId xmlns:p14="http://schemas.microsoft.com/office/powerpoint/2010/main" val="1905685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4"/>
          <p:cNvGraphicFramePr>
            <a:graphicFrameLocks noChangeAspect="1"/>
          </p:cNvGraphicFramePr>
          <p:nvPr>
            <p:extLst>
              <p:ext uri="{D42A27DB-BD31-4B8C-83A1-F6EECF244321}">
                <p14:modId xmlns:p14="http://schemas.microsoft.com/office/powerpoint/2010/main" val="3501995996"/>
              </p:ext>
            </p:extLst>
          </p:nvPr>
        </p:nvGraphicFramePr>
        <p:xfrm>
          <a:off x="3782736" y="2138094"/>
          <a:ext cx="3981938" cy="954087"/>
        </p:xfrm>
        <a:graphic>
          <a:graphicData uri="http://schemas.openxmlformats.org/presentationml/2006/ole">
            <mc:AlternateContent xmlns:mc="http://schemas.openxmlformats.org/markup-compatibility/2006">
              <mc:Choice xmlns:v="urn:schemas-microsoft-com:vml" Requires="v">
                <p:oleObj spid="_x0000_s1029" name="Equation" r:id="rId3" imgW="698197" imgH="393529" progId="Equation.3">
                  <p:embed/>
                </p:oleObj>
              </mc:Choice>
              <mc:Fallback>
                <p:oleObj name="Equation" r:id="rId3" imgW="698197"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2736" y="2138094"/>
                        <a:ext cx="3981938" cy="954087"/>
                      </a:xfrm>
                      <a:prstGeom prst="rect">
                        <a:avLst/>
                      </a:prstGeom>
                      <a:solidFill>
                        <a:srgbClr val="FFFFCC"/>
                      </a:solidFill>
                      <a:ln w="76200" cmpd="tri">
                        <a:solidFill>
                          <a:schemeClr val="accent2"/>
                        </a:solidFill>
                        <a:miter lim="800000"/>
                        <a:headEnd/>
                        <a:tailEnd/>
                      </a:ln>
                    </p:spPr>
                  </p:pic>
                </p:oleObj>
              </mc:Fallback>
            </mc:AlternateContent>
          </a:graphicData>
        </a:graphic>
      </p:graphicFrame>
      <p:sp>
        <p:nvSpPr>
          <p:cNvPr id="8195" name="Rectangle 6"/>
          <p:cNvSpPr>
            <a:spLocks noChangeArrowheads="1"/>
          </p:cNvSpPr>
          <p:nvPr/>
        </p:nvSpPr>
        <p:spPr bwMode="auto">
          <a:xfrm>
            <a:off x="890954" y="875261"/>
            <a:ext cx="102861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spcBef>
                <a:spcPct val="0"/>
              </a:spcBef>
              <a:buClrTx/>
              <a:buSzTx/>
              <a:buFontTx/>
              <a:buNone/>
            </a:pPr>
            <a:r>
              <a:rPr lang="id-ID" altLang="id-ID" sz="2200" dirty="0">
                <a:solidFill>
                  <a:srgbClr val="002060"/>
                </a:solidFill>
                <a:latin typeface="Trebuchet MS" pitchFamily="34" charset="0"/>
                <a:cs typeface="Times New Roman" pitchFamily="18" charset="0"/>
              </a:rPr>
              <a:t>Rumus dasar pengukuran geolistrik untuk bumi homogen (bertahanan jenis sama) dirumuskan sebagai berikut :</a:t>
            </a:r>
            <a:endParaRPr lang="id-ID" altLang="id-ID" sz="2200" dirty="0">
              <a:solidFill>
                <a:srgbClr val="002060"/>
              </a:solidFill>
              <a:latin typeface="Trebuchet MS" pitchFamily="34" charset="0"/>
            </a:endParaRPr>
          </a:p>
          <a:p>
            <a:pPr>
              <a:spcBef>
                <a:spcPct val="0"/>
              </a:spcBef>
              <a:buClrTx/>
              <a:buSzTx/>
              <a:buFontTx/>
              <a:buNone/>
            </a:pPr>
            <a:endParaRPr lang="id-ID" altLang="id-ID" sz="2000" dirty="0">
              <a:solidFill>
                <a:srgbClr val="0000CC"/>
              </a:solidFill>
              <a:latin typeface="Trebuchet MS" pitchFamily="34" charset="0"/>
              <a:cs typeface="Times New Roman" pitchFamily="18" charset="0"/>
            </a:endParaRPr>
          </a:p>
          <a:p>
            <a:pPr>
              <a:spcBef>
                <a:spcPct val="0"/>
              </a:spcBef>
              <a:buClrTx/>
              <a:buSzTx/>
              <a:buFontTx/>
              <a:buNone/>
            </a:pPr>
            <a:endParaRPr lang="id-ID" altLang="id-ID" sz="2000" dirty="0">
              <a:solidFill>
                <a:srgbClr val="0000CC"/>
              </a:solidFill>
              <a:latin typeface="Trebuchet MS" pitchFamily="34" charset="0"/>
              <a:cs typeface="Times New Roman" pitchFamily="18" charset="0"/>
            </a:endParaRPr>
          </a:p>
          <a:p>
            <a:pPr>
              <a:spcBef>
                <a:spcPct val="0"/>
              </a:spcBef>
              <a:buClrTx/>
              <a:buSzTx/>
              <a:buFontTx/>
              <a:buNone/>
            </a:pPr>
            <a:endParaRPr lang="id-ID" altLang="id-ID" sz="2000" dirty="0">
              <a:solidFill>
                <a:srgbClr val="0000CC"/>
              </a:solidFill>
              <a:latin typeface="Trebuchet MS" pitchFamily="34" charset="0"/>
              <a:cs typeface="Times New Roman" pitchFamily="18" charset="0"/>
            </a:endParaRPr>
          </a:p>
          <a:p>
            <a:pPr>
              <a:spcBef>
                <a:spcPct val="0"/>
              </a:spcBef>
              <a:buClrTx/>
              <a:buSzTx/>
              <a:buFontTx/>
              <a:buNone/>
            </a:pPr>
            <a:endParaRPr lang="id-ID" altLang="id-ID" sz="2000" dirty="0">
              <a:solidFill>
                <a:srgbClr val="0000CC"/>
              </a:solidFill>
              <a:latin typeface="Trebuchet MS" pitchFamily="34" charset="0"/>
              <a:cs typeface="Times New Roman" pitchFamily="18" charset="0"/>
            </a:endParaRPr>
          </a:p>
          <a:p>
            <a:pPr>
              <a:spcBef>
                <a:spcPct val="0"/>
              </a:spcBef>
              <a:buClrTx/>
              <a:buSzTx/>
              <a:buFontTx/>
              <a:buNone/>
            </a:pPr>
            <a:endParaRPr lang="id-ID" altLang="id-ID" sz="2000" dirty="0">
              <a:solidFill>
                <a:srgbClr val="0000CC"/>
              </a:solidFill>
              <a:latin typeface="Trebuchet MS" pitchFamily="34" charset="0"/>
              <a:cs typeface="Times New Roman" pitchFamily="18" charset="0"/>
            </a:endParaRPr>
          </a:p>
          <a:p>
            <a:pPr>
              <a:spcBef>
                <a:spcPct val="0"/>
              </a:spcBef>
              <a:buClrTx/>
              <a:buSzTx/>
              <a:buFontTx/>
              <a:buNone/>
            </a:pPr>
            <a:r>
              <a:rPr lang="id-ID" altLang="id-ID" sz="2000" dirty="0">
                <a:solidFill>
                  <a:srgbClr val="002060"/>
                </a:solidFill>
                <a:latin typeface="Trebuchet MS" pitchFamily="34" charset="0"/>
                <a:cs typeface="Times New Roman" pitchFamily="18" charset="0"/>
              </a:rPr>
              <a:t>dimana : </a:t>
            </a:r>
            <a:endParaRPr lang="id-ID" altLang="id-ID" sz="2000" dirty="0">
              <a:solidFill>
                <a:srgbClr val="002060"/>
              </a:solidFill>
              <a:latin typeface="Trebuchet MS" pitchFamily="34" charset="0"/>
            </a:endParaRPr>
          </a:p>
          <a:p>
            <a:pPr>
              <a:spcBef>
                <a:spcPct val="0"/>
              </a:spcBef>
              <a:buClrTx/>
              <a:buSzTx/>
              <a:buFontTx/>
              <a:buNone/>
              <a:tabLst>
                <a:tab pos="542925" algn="l"/>
                <a:tab pos="1338263" algn="l"/>
                <a:tab pos="1789113" algn="l"/>
              </a:tabLst>
            </a:pPr>
            <a:r>
              <a:rPr lang="id-ID" altLang="id-ID" sz="2000" i="1" dirty="0">
                <a:solidFill>
                  <a:srgbClr val="002060"/>
                </a:solidFill>
                <a:latin typeface="Trebuchet MS" pitchFamily="34" charset="0"/>
                <a:cs typeface="Times New Roman" pitchFamily="18" charset="0"/>
              </a:rPr>
              <a:t>	ρ α	</a:t>
            </a:r>
            <a:r>
              <a:rPr lang="id-ID" altLang="id-ID" sz="2000" dirty="0">
                <a:solidFill>
                  <a:srgbClr val="002060"/>
                </a:solidFill>
                <a:latin typeface="Trebuchet MS" pitchFamily="34" charset="0"/>
                <a:cs typeface="Times New Roman" pitchFamily="18" charset="0"/>
              </a:rPr>
              <a:t>=	Tahanan jenis dalam Ohm meter	</a:t>
            </a:r>
            <a:endParaRPr lang="id-ID" altLang="id-ID" sz="2000" dirty="0">
              <a:solidFill>
                <a:srgbClr val="002060"/>
              </a:solidFill>
              <a:latin typeface="Trebuchet MS" pitchFamily="34" charset="0"/>
            </a:endParaRPr>
          </a:p>
          <a:p>
            <a:pPr>
              <a:spcBef>
                <a:spcPct val="0"/>
              </a:spcBef>
              <a:buClrTx/>
              <a:buSzTx/>
              <a:buFontTx/>
              <a:buNone/>
              <a:tabLst>
                <a:tab pos="542925" algn="l"/>
                <a:tab pos="1338263" algn="l"/>
                <a:tab pos="1789113" algn="l"/>
              </a:tabLst>
            </a:pPr>
            <a:r>
              <a:rPr lang="id-ID" altLang="id-ID" sz="2000" dirty="0">
                <a:solidFill>
                  <a:srgbClr val="002060"/>
                </a:solidFill>
                <a:latin typeface="Trebuchet MS" pitchFamily="34" charset="0"/>
                <a:cs typeface="Times New Roman" pitchFamily="18" charset="0"/>
              </a:rPr>
              <a:t>	∆ V	=	Beda potensial dalam Volt</a:t>
            </a:r>
            <a:endParaRPr lang="id-ID" altLang="id-ID" sz="2000" dirty="0">
              <a:solidFill>
                <a:srgbClr val="002060"/>
              </a:solidFill>
              <a:latin typeface="Trebuchet MS" pitchFamily="34" charset="0"/>
            </a:endParaRPr>
          </a:p>
          <a:p>
            <a:pPr>
              <a:spcBef>
                <a:spcPct val="0"/>
              </a:spcBef>
              <a:buClrTx/>
              <a:buSzTx/>
              <a:buFontTx/>
              <a:buNone/>
              <a:tabLst>
                <a:tab pos="542925" algn="l"/>
                <a:tab pos="1338263" algn="l"/>
                <a:tab pos="1789113" algn="l"/>
              </a:tabLst>
            </a:pPr>
            <a:r>
              <a:rPr lang="id-ID" altLang="id-ID" sz="2000" dirty="0">
                <a:solidFill>
                  <a:srgbClr val="002060"/>
                </a:solidFill>
                <a:latin typeface="Trebuchet MS" pitchFamily="34" charset="0"/>
                <a:cs typeface="Times New Roman" pitchFamily="18" charset="0"/>
              </a:rPr>
              <a:t>	I	=	Kuat Arus dalam Ampere</a:t>
            </a:r>
            <a:endParaRPr lang="id-ID" altLang="id-ID" sz="2000" dirty="0">
              <a:solidFill>
                <a:srgbClr val="002060"/>
              </a:solidFill>
              <a:latin typeface="Trebuchet MS" pitchFamily="34" charset="0"/>
            </a:endParaRPr>
          </a:p>
          <a:p>
            <a:pPr>
              <a:spcBef>
                <a:spcPct val="0"/>
              </a:spcBef>
              <a:buClrTx/>
              <a:buSzTx/>
              <a:buFontTx/>
              <a:buNone/>
              <a:tabLst>
                <a:tab pos="542925" algn="l"/>
                <a:tab pos="1338263" algn="l"/>
                <a:tab pos="1789113" algn="l"/>
              </a:tabLst>
            </a:pPr>
            <a:r>
              <a:rPr lang="id-ID" altLang="id-ID" sz="2000" i="1" dirty="0">
                <a:solidFill>
                  <a:srgbClr val="002060"/>
                </a:solidFill>
                <a:latin typeface="Trebuchet MS" pitchFamily="34" charset="0"/>
                <a:cs typeface="Times New Roman" pitchFamily="18" charset="0"/>
              </a:rPr>
              <a:t>	k</a:t>
            </a:r>
            <a:r>
              <a:rPr lang="id-ID" altLang="id-ID" sz="2000" dirty="0">
                <a:solidFill>
                  <a:srgbClr val="002060"/>
                </a:solidFill>
                <a:latin typeface="Trebuchet MS" pitchFamily="34" charset="0"/>
                <a:cs typeface="Times New Roman" pitchFamily="18" charset="0"/>
              </a:rPr>
              <a:t>	=	Faktor geometris</a:t>
            </a:r>
            <a:endParaRPr lang="id-ID" altLang="id-ID" sz="2000" dirty="0">
              <a:solidFill>
                <a:srgbClr val="002060"/>
              </a:solidFill>
              <a:latin typeface="Trebuchet MS" pitchFamily="34" charset="0"/>
            </a:endParaRPr>
          </a:p>
          <a:p>
            <a:pPr>
              <a:spcBef>
                <a:spcPct val="0"/>
              </a:spcBef>
              <a:buClrTx/>
              <a:buSzTx/>
              <a:buFontTx/>
              <a:buNone/>
              <a:tabLst>
                <a:tab pos="542925" algn="l"/>
                <a:tab pos="2146300" algn="l"/>
              </a:tabLst>
            </a:pPr>
            <a:endParaRPr lang="id-ID" altLang="id-ID" sz="2000" dirty="0">
              <a:solidFill>
                <a:srgbClr val="0000CC"/>
              </a:solidFill>
              <a:latin typeface="Trebuchet MS" pitchFamily="34" charset="0"/>
            </a:endParaRPr>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79838A9E-819A-46EC-8F85-21A58D520B47}" type="slidenum">
              <a:rPr lang="en-US" altLang="id-ID" sz="1000" smtClean="0"/>
              <a:pPr eaLnBrk="1" hangingPunct="1">
                <a:spcBef>
                  <a:spcPct val="0"/>
                </a:spcBef>
                <a:buClrTx/>
                <a:buSzTx/>
                <a:buFontTx/>
                <a:buNone/>
              </a:pPr>
              <a:t>26</a:t>
            </a:fld>
            <a:endParaRPr lang="en-US" altLang="id-ID" sz="1000"/>
          </a:p>
        </p:txBody>
      </p:sp>
    </p:spTree>
    <p:extLst>
      <p:ext uri="{BB962C8B-B14F-4D97-AF65-F5344CB8AC3E}">
        <p14:creationId xmlns:p14="http://schemas.microsoft.com/office/powerpoint/2010/main" val="4041988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2989385" y="2573338"/>
          <a:ext cx="5836139" cy="881062"/>
        </p:xfrm>
        <a:graphic>
          <a:graphicData uri="http://schemas.openxmlformats.org/presentationml/2006/ole">
            <mc:AlternateContent xmlns:mc="http://schemas.openxmlformats.org/markup-compatibility/2006">
              <mc:Choice xmlns:v="urn:schemas-microsoft-com:vml" Requires="v">
                <p:oleObj spid="_x0000_s2052" name="Equation" r:id="rId3" imgW="1752600" imgH="419100" progId="Equation.3">
                  <p:embed/>
                </p:oleObj>
              </mc:Choice>
              <mc:Fallback>
                <p:oleObj name="Equation" r:id="rId3" imgW="17526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385" y="2573338"/>
                        <a:ext cx="5836139" cy="881062"/>
                      </a:xfrm>
                      <a:prstGeom prst="rect">
                        <a:avLst/>
                      </a:prstGeom>
                      <a:solidFill>
                        <a:srgbClr val="FFFF99"/>
                      </a:solidFill>
                      <a:ln w="76200" cmpd="tri">
                        <a:solidFill>
                          <a:srgbClr val="FF9900"/>
                        </a:solidFill>
                        <a:miter lim="800000"/>
                        <a:headEnd/>
                        <a:tailEnd/>
                      </a:ln>
                    </p:spPr>
                  </p:pic>
                </p:oleObj>
              </mc:Fallback>
            </mc:AlternateContent>
          </a:graphicData>
        </a:graphic>
      </p:graphicFrame>
      <p:sp>
        <p:nvSpPr>
          <p:cNvPr id="9219" name="Rectangle 5"/>
          <p:cNvSpPr>
            <a:spLocks noChangeArrowheads="1"/>
          </p:cNvSpPr>
          <p:nvPr/>
        </p:nvSpPr>
        <p:spPr bwMode="auto">
          <a:xfrm>
            <a:off x="4"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id-ID" altLang="id-ID" sz="1800"/>
          </a:p>
        </p:txBody>
      </p:sp>
      <p:sp>
        <p:nvSpPr>
          <p:cNvPr id="8199" name="Rectangle 7"/>
          <p:cNvSpPr>
            <a:spLocks noChangeArrowheads="1"/>
          </p:cNvSpPr>
          <p:nvPr/>
        </p:nvSpPr>
        <p:spPr bwMode="auto">
          <a:xfrm>
            <a:off x="267681" y="1295854"/>
            <a:ext cx="10950170" cy="3847207"/>
          </a:xfrm>
          <a:prstGeom prst="rect">
            <a:avLst/>
          </a:prstGeom>
          <a:noFill/>
          <a:ln w="9525">
            <a:noFill/>
            <a:miter lim="800000"/>
            <a:headEnd/>
            <a:tailEnd/>
          </a:ln>
          <a:effectLst/>
        </p:spPr>
        <p:txBody>
          <a:bodyPr wrap="square" anchor="ctr">
            <a:spAutoFit/>
          </a:bodyPr>
          <a:lstStyle/>
          <a:p>
            <a:pPr marL="363538" algn="just" eaLnBrk="0" hangingPunct="0">
              <a:defRPr/>
            </a:pPr>
            <a:r>
              <a:rPr lang="id-ID" sz="2400" dirty="0">
                <a:solidFill>
                  <a:srgbClr val="002060"/>
                </a:solidFill>
                <a:latin typeface="Trebuchet MS" pitchFamily="34" charset="0"/>
                <a:ea typeface="Times New Roman" pitchFamily="18" charset="0"/>
                <a:cs typeface="Arial" pitchFamily="34" charset="0"/>
              </a:rPr>
              <a:t>Sedangkan faktor geometris untuk cara Schlumberger dirumuskan sebagai  berikut :</a:t>
            </a:r>
            <a:endParaRPr lang="id-ID" sz="2400" dirty="0">
              <a:solidFill>
                <a:srgbClr val="002060"/>
              </a:solidFill>
              <a:latin typeface="Trebuchet MS" pitchFamily="34" charset="0"/>
              <a:cs typeface="Arial" pitchFamily="34" charset="0"/>
            </a:endParaRPr>
          </a:p>
          <a:p>
            <a:pPr indent="990600" algn="just" eaLnBrk="0" hangingPunct="0">
              <a:defRPr/>
            </a:pPr>
            <a:endParaRPr lang="id-ID" sz="2400" dirty="0">
              <a:solidFill>
                <a:srgbClr val="002060"/>
              </a:solidFill>
              <a:latin typeface="Trebuchet MS" pitchFamily="34" charset="0"/>
              <a:ea typeface="Times New Roman" pitchFamily="18" charset="0"/>
              <a:cs typeface="Arial" pitchFamily="34" charset="0"/>
            </a:endParaRPr>
          </a:p>
          <a:p>
            <a:pPr indent="990600" algn="just" eaLnBrk="0" hangingPunct="0">
              <a:defRPr/>
            </a:pPr>
            <a:endParaRPr lang="id-ID" sz="2000" dirty="0">
              <a:solidFill>
                <a:srgbClr val="0000CC"/>
              </a:solidFill>
              <a:latin typeface="Trebuchet MS" pitchFamily="34" charset="0"/>
              <a:ea typeface="Times New Roman" pitchFamily="18" charset="0"/>
              <a:cs typeface="Arial" pitchFamily="34" charset="0"/>
            </a:endParaRPr>
          </a:p>
          <a:p>
            <a:pPr indent="990600" algn="just" eaLnBrk="0" hangingPunct="0">
              <a:defRPr/>
            </a:pPr>
            <a:endParaRPr lang="id-ID" sz="2000" dirty="0">
              <a:solidFill>
                <a:srgbClr val="0000CC"/>
              </a:solidFill>
              <a:latin typeface="Trebuchet MS" pitchFamily="34" charset="0"/>
              <a:ea typeface="Times New Roman" pitchFamily="18" charset="0"/>
              <a:cs typeface="Arial" pitchFamily="34" charset="0"/>
            </a:endParaRPr>
          </a:p>
          <a:p>
            <a:pPr indent="990600" algn="just" eaLnBrk="0" hangingPunct="0">
              <a:defRPr/>
            </a:pPr>
            <a:endParaRPr lang="id-ID" sz="2000" dirty="0">
              <a:solidFill>
                <a:srgbClr val="0000CC"/>
              </a:solidFill>
              <a:latin typeface="Trebuchet MS" pitchFamily="34" charset="0"/>
              <a:ea typeface="Times New Roman" pitchFamily="18" charset="0"/>
              <a:cs typeface="Arial" pitchFamily="34" charset="0"/>
            </a:endParaRPr>
          </a:p>
          <a:p>
            <a:pPr indent="990600" algn="just" eaLnBrk="0" hangingPunct="0">
              <a:defRPr/>
            </a:pPr>
            <a:endParaRPr lang="id-ID" sz="2000" dirty="0">
              <a:solidFill>
                <a:srgbClr val="0000CC"/>
              </a:solidFill>
              <a:latin typeface="Trebuchet MS" pitchFamily="34" charset="0"/>
              <a:ea typeface="Times New Roman" pitchFamily="18" charset="0"/>
              <a:cs typeface="Arial" pitchFamily="34" charset="0"/>
            </a:endParaRPr>
          </a:p>
          <a:p>
            <a:pPr indent="990600" algn="just" eaLnBrk="0" hangingPunct="0">
              <a:defRPr/>
            </a:pPr>
            <a:endParaRPr lang="id-ID" sz="2000" dirty="0">
              <a:solidFill>
                <a:srgbClr val="0000CC"/>
              </a:solidFill>
              <a:latin typeface="Trebuchet MS" pitchFamily="34" charset="0"/>
              <a:ea typeface="Times New Roman" pitchFamily="18" charset="0"/>
              <a:cs typeface="Arial" pitchFamily="34" charset="0"/>
            </a:endParaRPr>
          </a:p>
          <a:p>
            <a:pPr indent="990600" algn="just" eaLnBrk="0" hangingPunct="0">
              <a:defRPr/>
            </a:pPr>
            <a:r>
              <a:rPr lang="id-ID" sz="2400" dirty="0">
                <a:solidFill>
                  <a:srgbClr val="002060"/>
                </a:solidFill>
                <a:latin typeface="Trebuchet MS" pitchFamily="34" charset="0"/>
                <a:ea typeface="Times New Roman" pitchFamily="18" charset="0"/>
                <a:cs typeface="Arial" pitchFamily="34" charset="0"/>
              </a:rPr>
              <a:t>dimana :</a:t>
            </a:r>
            <a:endParaRPr lang="id-ID" sz="2400" dirty="0">
              <a:solidFill>
                <a:srgbClr val="002060"/>
              </a:solidFill>
              <a:latin typeface="Trebuchet MS" pitchFamily="34" charset="0"/>
              <a:cs typeface="Arial" pitchFamily="34" charset="0"/>
            </a:endParaRPr>
          </a:p>
          <a:p>
            <a:pPr indent="990600" algn="just" eaLnBrk="0" hangingPunct="0">
              <a:tabLst>
                <a:tab pos="1800225" algn="l"/>
                <a:tab pos="2336800" algn="l"/>
              </a:tabLst>
              <a:defRPr/>
            </a:pPr>
            <a:r>
              <a:rPr lang="id-ID" sz="2400" dirty="0">
                <a:solidFill>
                  <a:srgbClr val="002060"/>
                </a:solidFill>
                <a:latin typeface="Trebuchet MS" pitchFamily="34" charset="0"/>
                <a:ea typeface="Times New Roman" pitchFamily="18" charset="0"/>
                <a:cs typeface="Arial" pitchFamily="34" charset="0"/>
              </a:rPr>
              <a:t>MN	=	Jarak bentangan elektroda potensial</a:t>
            </a:r>
            <a:endParaRPr lang="id-ID" sz="2400" dirty="0">
              <a:solidFill>
                <a:srgbClr val="002060"/>
              </a:solidFill>
              <a:latin typeface="Trebuchet MS" pitchFamily="34" charset="0"/>
              <a:cs typeface="Arial" pitchFamily="34" charset="0"/>
            </a:endParaRPr>
          </a:p>
          <a:p>
            <a:pPr indent="990600" algn="just" eaLnBrk="0" hangingPunct="0">
              <a:tabLst>
                <a:tab pos="1800225" algn="l"/>
                <a:tab pos="2336800" algn="l"/>
              </a:tabLst>
              <a:defRPr/>
            </a:pPr>
            <a:r>
              <a:rPr lang="id-ID" sz="2400" dirty="0">
                <a:solidFill>
                  <a:srgbClr val="002060"/>
                </a:solidFill>
                <a:latin typeface="Trebuchet MS" pitchFamily="34" charset="0"/>
                <a:ea typeface="Times New Roman" pitchFamily="18" charset="0"/>
                <a:cs typeface="Arial" pitchFamily="34" charset="0"/>
              </a:rPr>
              <a:t>AB	=	Jarak bentangan elektroda arus.</a:t>
            </a:r>
            <a:endParaRPr lang="id-ID" sz="2400" dirty="0">
              <a:solidFill>
                <a:srgbClr val="002060"/>
              </a:solidFill>
              <a:latin typeface="Arial" pitchFamily="34" charset="0"/>
              <a:cs typeface="Arial" pitchFamily="34" charset="0"/>
            </a:endParaRP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6ABF6542-CFDD-400A-828F-DD4FAC8FA3E8}" type="slidenum">
              <a:rPr lang="en-US" altLang="id-ID" sz="1000" smtClean="0"/>
              <a:pPr eaLnBrk="1" hangingPunct="1">
                <a:spcBef>
                  <a:spcPct val="0"/>
                </a:spcBef>
                <a:buClrTx/>
                <a:buSzTx/>
                <a:buFontTx/>
                <a:buNone/>
              </a:pPr>
              <a:t>27</a:t>
            </a:fld>
            <a:endParaRPr lang="en-US" altLang="id-ID" sz="1000"/>
          </a:p>
        </p:txBody>
      </p:sp>
    </p:spTree>
    <p:extLst>
      <p:ext uri="{BB962C8B-B14F-4D97-AF65-F5344CB8AC3E}">
        <p14:creationId xmlns:p14="http://schemas.microsoft.com/office/powerpoint/2010/main" val="260666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AC32D5-D923-4D29-8218-2D79DC7E7377}" type="slidenum">
              <a:rPr lang="en-US" smtClean="0"/>
              <a:pPr>
                <a:defRPr/>
              </a:pPr>
              <a:t>28</a:t>
            </a:fld>
            <a:endParaRPr lang="en-US"/>
          </a:p>
        </p:txBody>
      </p:sp>
      <p:pic>
        <p:nvPicPr>
          <p:cNvPr id="5" name="Picture 4" descr="File:Wenner.jpg"/>
          <p:cNvPicPr/>
          <p:nvPr/>
        </p:nvPicPr>
        <p:blipFill>
          <a:blip r:embed="rId2">
            <a:extLst>
              <a:ext uri="{28A0092B-C50C-407E-A947-70E740481C1C}">
                <a14:useLocalDpi xmlns:a14="http://schemas.microsoft.com/office/drawing/2010/main" val="0"/>
              </a:ext>
            </a:extLst>
          </a:blip>
          <a:srcRect/>
          <a:stretch>
            <a:fillRect/>
          </a:stretch>
        </p:blipFill>
        <p:spPr bwMode="auto">
          <a:xfrm>
            <a:off x="150368" y="255078"/>
            <a:ext cx="5040923" cy="2345690"/>
          </a:xfrm>
          <a:prstGeom prst="rect">
            <a:avLst/>
          </a:prstGeom>
          <a:noFill/>
          <a:ln>
            <a:noFill/>
          </a:ln>
        </p:spPr>
      </p:pic>
      <p:pic>
        <p:nvPicPr>
          <p:cNvPr id="6" name="Picture 5" descr="File:Schlumberger.jpg"/>
          <p:cNvPicPr/>
          <p:nvPr/>
        </p:nvPicPr>
        <p:blipFill>
          <a:blip r:embed="rId3">
            <a:extLst>
              <a:ext uri="{28A0092B-C50C-407E-A947-70E740481C1C}">
                <a14:useLocalDpi xmlns:a14="http://schemas.microsoft.com/office/drawing/2010/main" val="0"/>
              </a:ext>
            </a:extLst>
          </a:blip>
          <a:srcRect/>
          <a:stretch>
            <a:fillRect/>
          </a:stretch>
        </p:blipFill>
        <p:spPr bwMode="auto">
          <a:xfrm>
            <a:off x="5724935" y="400850"/>
            <a:ext cx="4505552" cy="2077302"/>
          </a:xfrm>
          <a:prstGeom prst="rect">
            <a:avLst/>
          </a:prstGeom>
          <a:noFill/>
          <a:ln>
            <a:noFill/>
          </a:ln>
        </p:spPr>
      </p:pic>
      <p:pic>
        <p:nvPicPr>
          <p:cNvPr id="7" name="Picture 6" descr="File:Mise-Á-La-Masse.PNG"/>
          <p:cNvPicPr/>
          <p:nvPr/>
        </p:nvPicPr>
        <p:blipFill>
          <a:blip r:embed="rId4">
            <a:extLst>
              <a:ext uri="{28A0092B-C50C-407E-A947-70E740481C1C}">
                <a14:useLocalDpi xmlns:a14="http://schemas.microsoft.com/office/drawing/2010/main" val="0"/>
              </a:ext>
            </a:extLst>
          </a:blip>
          <a:srcRect/>
          <a:stretch>
            <a:fillRect/>
          </a:stretch>
        </p:blipFill>
        <p:spPr bwMode="auto">
          <a:xfrm>
            <a:off x="534167" y="3908291"/>
            <a:ext cx="4220308" cy="2433955"/>
          </a:xfrm>
          <a:prstGeom prst="rect">
            <a:avLst/>
          </a:prstGeom>
          <a:noFill/>
          <a:ln>
            <a:noFill/>
          </a:ln>
        </p:spPr>
      </p:pic>
      <p:pic>
        <p:nvPicPr>
          <p:cNvPr id="8" name="Picture 7" descr="File:Dipole-Dipole array.jpg"/>
          <p:cNvPicPr/>
          <p:nvPr/>
        </p:nvPicPr>
        <p:blipFill>
          <a:blip r:embed="rId5">
            <a:extLst>
              <a:ext uri="{28A0092B-C50C-407E-A947-70E740481C1C}">
                <a14:useLocalDpi xmlns:a14="http://schemas.microsoft.com/office/drawing/2010/main" val="0"/>
              </a:ext>
            </a:extLst>
          </a:blip>
          <a:srcRect/>
          <a:stretch>
            <a:fillRect/>
          </a:stretch>
        </p:blipFill>
        <p:spPr bwMode="auto">
          <a:xfrm>
            <a:off x="5646773" y="2746540"/>
            <a:ext cx="4845538" cy="1790700"/>
          </a:xfrm>
          <a:prstGeom prst="rect">
            <a:avLst/>
          </a:prstGeom>
          <a:noFill/>
          <a:ln>
            <a:noFill/>
          </a:ln>
        </p:spPr>
      </p:pic>
      <p:pic>
        <p:nvPicPr>
          <p:cNvPr id="9" name="Picture 8" descr="File:PoleDipole.jpg"/>
          <p:cNvPicPr/>
          <p:nvPr/>
        </p:nvPicPr>
        <p:blipFill>
          <a:blip r:embed="rId6">
            <a:extLst>
              <a:ext uri="{28A0092B-C50C-407E-A947-70E740481C1C}">
                <a14:useLocalDpi xmlns:a14="http://schemas.microsoft.com/office/drawing/2010/main" val="0"/>
              </a:ext>
            </a:extLst>
          </a:blip>
          <a:srcRect/>
          <a:stretch>
            <a:fillRect/>
          </a:stretch>
        </p:blipFill>
        <p:spPr bwMode="auto">
          <a:xfrm>
            <a:off x="5874283" y="4935859"/>
            <a:ext cx="4618892" cy="1752600"/>
          </a:xfrm>
          <a:prstGeom prst="rect">
            <a:avLst/>
          </a:prstGeom>
          <a:noFill/>
          <a:ln>
            <a:noFill/>
          </a:ln>
        </p:spPr>
      </p:pic>
      <p:sp>
        <p:nvSpPr>
          <p:cNvPr id="10" name="Rectangle 42"/>
          <p:cNvSpPr>
            <a:spLocks noChangeArrowheads="1"/>
          </p:cNvSpPr>
          <p:nvPr/>
        </p:nvSpPr>
        <p:spPr bwMode="auto">
          <a:xfrm>
            <a:off x="2048969" y="85801"/>
            <a:ext cx="8789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a:spcBef>
                <a:spcPct val="0"/>
              </a:spcBef>
              <a:buClrTx/>
              <a:buSzTx/>
              <a:buFontTx/>
              <a:buNone/>
            </a:pPr>
            <a:r>
              <a:rPr lang="id-ID" altLang="id-ID" sz="1600" dirty="0">
                <a:solidFill>
                  <a:srgbClr val="FF0000"/>
                </a:solidFill>
                <a:latin typeface="Trebuchet MS" pitchFamily="34" charset="0"/>
                <a:cs typeface="Times New Roman" pitchFamily="18" charset="0"/>
              </a:rPr>
              <a:t>Wenner</a:t>
            </a:r>
            <a:endParaRPr lang="id-ID" altLang="id-ID" sz="1600" dirty="0">
              <a:solidFill>
                <a:srgbClr val="FF0000"/>
              </a:solidFill>
            </a:endParaRPr>
          </a:p>
        </p:txBody>
      </p:sp>
      <p:sp>
        <p:nvSpPr>
          <p:cNvPr id="12" name="Rectangle 42"/>
          <p:cNvSpPr>
            <a:spLocks noChangeArrowheads="1"/>
          </p:cNvSpPr>
          <p:nvPr/>
        </p:nvSpPr>
        <p:spPr bwMode="auto">
          <a:xfrm>
            <a:off x="7163645" y="85801"/>
            <a:ext cx="14414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a:spcBef>
                <a:spcPct val="0"/>
              </a:spcBef>
              <a:buClrTx/>
              <a:buSzTx/>
              <a:buFontTx/>
              <a:buNone/>
            </a:pPr>
            <a:r>
              <a:rPr lang="id-ID" altLang="id-ID" sz="1600" dirty="0">
                <a:solidFill>
                  <a:srgbClr val="FF0000"/>
                </a:solidFill>
                <a:latin typeface="Trebuchet MS" pitchFamily="34" charset="0"/>
                <a:cs typeface="Times New Roman" pitchFamily="18" charset="0"/>
              </a:rPr>
              <a:t>Schlumberger</a:t>
            </a:r>
            <a:endParaRPr lang="id-ID" altLang="id-ID" sz="1600" dirty="0">
              <a:solidFill>
                <a:srgbClr val="FF0000"/>
              </a:solidFill>
            </a:endParaRPr>
          </a:p>
        </p:txBody>
      </p:sp>
      <p:sp>
        <p:nvSpPr>
          <p:cNvPr id="13" name="Rectangle 42"/>
          <p:cNvSpPr>
            <a:spLocks noChangeArrowheads="1"/>
          </p:cNvSpPr>
          <p:nvPr/>
        </p:nvSpPr>
        <p:spPr bwMode="auto">
          <a:xfrm>
            <a:off x="1761299" y="3432857"/>
            <a:ext cx="16559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a:spcBef>
                <a:spcPct val="0"/>
              </a:spcBef>
              <a:buClrTx/>
              <a:buSzTx/>
              <a:buFontTx/>
              <a:buNone/>
            </a:pPr>
            <a:r>
              <a:rPr lang="id-ID" altLang="id-ID" sz="1600" dirty="0">
                <a:solidFill>
                  <a:srgbClr val="FF0000"/>
                </a:solidFill>
                <a:latin typeface="Trebuchet MS" pitchFamily="34" charset="0"/>
                <a:cs typeface="Times New Roman" pitchFamily="18" charset="0"/>
              </a:rPr>
              <a:t>Misse A la Masse</a:t>
            </a:r>
            <a:endParaRPr lang="id-ID" altLang="id-ID" sz="1600" dirty="0">
              <a:solidFill>
                <a:srgbClr val="FF0000"/>
              </a:solidFill>
            </a:endParaRPr>
          </a:p>
        </p:txBody>
      </p:sp>
      <p:sp>
        <p:nvSpPr>
          <p:cNvPr id="14" name="Rectangle 42"/>
          <p:cNvSpPr>
            <a:spLocks noChangeArrowheads="1"/>
          </p:cNvSpPr>
          <p:nvPr/>
        </p:nvSpPr>
        <p:spPr bwMode="auto">
          <a:xfrm>
            <a:off x="7270628" y="2496402"/>
            <a:ext cx="14141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a:spcBef>
                <a:spcPct val="0"/>
              </a:spcBef>
              <a:buClrTx/>
              <a:buSzTx/>
              <a:buFontTx/>
              <a:buNone/>
            </a:pPr>
            <a:r>
              <a:rPr lang="id-ID" altLang="id-ID" sz="1600" dirty="0">
                <a:solidFill>
                  <a:srgbClr val="FF0000"/>
                </a:solidFill>
                <a:latin typeface="Trebuchet MS" pitchFamily="34" charset="0"/>
                <a:cs typeface="Times New Roman" pitchFamily="18" charset="0"/>
              </a:rPr>
              <a:t>Dipole Dipole</a:t>
            </a:r>
            <a:endParaRPr lang="id-ID" altLang="id-ID" sz="1600" dirty="0">
              <a:solidFill>
                <a:srgbClr val="FF0000"/>
              </a:solidFill>
            </a:endParaRPr>
          </a:p>
        </p:txBody>
      </p:sp>
      <p:sp>
        <p:nvSpPr>
          <p:cNvPr id="15" name="Rectangle 42"/>
          <p:cNvSpPr>
            <a:spLocks noChangeArrowheads="1"/>
          </p:cNvSpPr>
          <p:nvPr/>
        </p:nvSpPr>
        <p:spPr bwMode="auto">
          <a:xfrm>
            <a:off x="7574427" y="4541939"/>
            <a:ext cx="12186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a:spcBef>
                <a:spcPct val="0"/>
              </a:spcBef>
              <a:buClrTx/>
              <a:buSzTx/>
              <a:buFontTx/>
              <a:buNone/>
            </a:pPr>
            <a:r>
              <a:rPr lang="id-ID" altLang="id-ID" sz="1600" dirty="0">
                <a:solidFill>
                  <a:srgbClr val="FF0000"/>
                </a:solidFill>
                <a:latin typeface="Trebuchet MS" pitchFamily="34" charset="0"/>
                <a:cs typeface="Times New Roman" pitchFamily="18" charset="0"/>
              </a:rPr>
              <a:t>Pole Dipole</a:t>
            </a:r>
            <a:endParaRPr lang="id-ID" altLang="id-ID" sz="1600" dirty="0">
              <a:solidFill>
                <a:srgbClr val="FF0000"/>
              </a:solidFill>
            </a:endParaRPr>
          </a:p>
        </p:txBody>
      </p:sp>
      <p:sp>
        <p:nvSpPr>
          <p:cNvPr id="16" name="Rectangle 42"/>
          <p:cNvSpPr>
            <a:spLocks noChangeArrowheads="1"/>
          </p:cNvSpPr>
          <p:nvPr/>
        </p:nvSpPr>
        <p:spPr bwMode="auto">
          <a:xfrm>
            <a:off x="1050245" y="2538936"/>
            <a:ext cx="4115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a:spcBef>
                <a:spcPct val="0"/>
              </a:spcBef>
              <a:buClrTx/>
              <a:buSzTx/>
              <a:buFontTx/>
              <a:buNone/>
            </a:pPr>
            <a:r>
              <a:rPr lang="id-ID" altLang="id-ID" sz="2000" b="1" dirty="0">
                <a:solidFill>
                  <a:srgbClr val="002060"/>
                </a:solidFill>
                <a:latin typeface="Trebuchet MS" pitchFamily="34" charset="0"/>
                <a:cs typeface="Times New Roman" pitchFamily="18" charset="0"/>
              </a:rPr>
              <a:t>Konfigurasi Pendugaan Geolistrik</a:t>
            </a:r>
            <a:endParaRPr lang="id-ID" altLang="id-ID" sz="2000" b="1" dirty="0">
              <a:solidFill>
                <a:srgbClr val="002060"/>
              </a:solidFill>
            </a:endParaRPr>
          </a:p>
        </p:txBody>
      </p:sp>
    </p:spTree>
    <p:extLst>
      <p:ext uri="{BB962C8B-B14F-4D97-AF65-F5344CB8AC3E}">
        <p14:creationId xmlns:p14="http://schemas.microsoft.com/office/powerpoint/2010/main" val="699822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 y="761676"/>
            <a:ext cx="8837247" cy="561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BBE017DA-B3A4-4D8E-B300-E1F3FFA6B8FF}" type="slidenum">
              <a:rPr lang="en-US" altLang="id-ID" sz="1000" smtClean="0"/>
              <a:pPr eaLnBrk="1" hangingPunct="1">
                <a:spcBef>
                  <a:spcPct val="0"/>
                </a:spcBef>
                <a:buClrTx/>
                <a:buSzTx/>
                <a:buFontTx/>
                <a:buNone/>
              </a:pPr>
              <a:t>29</a:t>
            </a:fld>
            <a:endParaRPr lang="en-US" altLang="id-ID" sz="1000"/>
          </a:p>
        </p:txBody>
      </p:sp>
      <p:sp>
        <p:nvSpPr>
          <p:cNvPr id="10243" name="Rectangle 42"/>
          <p:cNvSpPr>
            <a:spLocks noChangeArrowheads="1"/>
          </p:cNvSpPr>
          <p:nvPr/>
        </p:nvSpPr>
        <p:spPr bwMode="auto">
          <a:xfrm>
            <a:off x="3762095" y="28727"/>
            <a:ext cx="4456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a:spcBef>
                <a:spcPct val="0"/>
              </a:spcBef>
              <a:buClrTx/>
              <a:buSzTx/>
              <a:buFontTx/>
              <a:buNone/>
            </a:pPr>
            <a:r>
              <a:rPr lang="id-ID" altLang="id-ID" sz="2400" dirty="0">
                <a:solidFill>
                  <a:srgbClr val="FF0000"/>
                </a:solidFill>
                <a:latin typeface="Trebuchet MS" pitchFamily="34" charset="0"/>
                <a:cs typeface="Times New Roman" pitchFamily="18" charset="0"/>
              </a:rPr>
              <a:t>Tata cara Pendugaan Geolistrik</a:t>
            </a:r>
            <a:endParaRPr lang="id-ID" altLang="id-ID" sz="2400" dirty="0">
              <a:solidFill>
                <a:srgbClr val="FF0000"/>
              </a:solidFill>
            </a:endParaRPr>
          </a:p>
        </p:txBody>
      </p:sp>
      <p:sp>
        <p:nvSpPr>
          <p:cNvPr id="10244" name="Rectangle 5"/>
          <p:cNvSpPr>
            <a:spLocks noChangeArrowheads="1"/>
          </p:cNvSpPr>
          <p:nvPr/>
        </p:nvSpPr>
        <p:spPr bwMode="auto">
          <a:xfrm>
            <a:off x="4" y="6916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l"/>
              <a:tabLst>
                <a:tab pos="685800" algn="l"/>
              </a:tabLst>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tabLst>
                <a:tab pos="685800" algn="l"/>
              </a:tabLst>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tabLst>
                <a:tab pos="685800" algn="l"/>
              </a:tabLst>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tabLst>
                <a:tab pos="685800" algn="l"/>
              </a:tabLst>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tabLst>
                <a:tab pos="685800" algn="l"/>
              </a:tabLst>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tabLst>
                <a:tab pos="685800" algn="l"/>
              </a:tabLst>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tabLst>
                <a:tab pos="685800" algn="l"/>
              </a:tabLst>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tabLst>
                <a:tab pos="685800" algn="l"/>
              </a:tabLst>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tabLst>
                <a:tab pos="685800" algn="l"/>
              </a:tabLst>
              <a:defRPr sz="2000">
                <a:solidFill>
                  <a:schemeClr val="tx1"/>
                </a:solidFill>
                <a:latin typeface="Arial" charset="0"/>
              </a:defRPr>
            </a:lvl9pPr>
          </a:lstStyle>
          <a:p>
            <a:pPr>
              <a:spcBef>
                <a:spcPct val="0"/>
              </a:spcBef>
              <a:buClrTx/>
              <a:buSzTx/>
              <a:buFontTx/>
              <a:buNone/>
            </a:pPr>
            <a:endParaRPr lang="id-ID" altLang="id-ID" sz="1800"/>
          </a:p>
        </p:txBody>
      </p:sp>
      <p:sp>
        <p:nvSpPr>
          <p:cNvPr id="10246" name="Rectangle 3"/>
          <p:cNvSpPr>
            <a:spLocks noChangeArrowheads="1"/>
          </p:cNvSpPr>
          <p:nvPr/>
        </p:nvSpPr>
        <p:spPr bwMode="auto">
          <a:xfrm>
            <a:off x="7502769" y="2733040"/>
            <a:ext cx="4501662"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tx2"/>
              </a:buClr>
              <a:buSzPct val="70000"/>
              <a:buFont typeface="Wingdings" pitchFamily="2" charset="2"/>
              <a:buChar char="l"/>
              <a:tabLst>
                <a:tab pos="900113" algn="l"/>
                <a:tab pos="1262063" algn="l"/>
              </a:tabLst>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tabLst>
                <a:tab pos="900113" algn="l"/>
                <a:tab pos="1262063" algn="l"/>
              </a:tabLst>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tabLst>
                <a:tab pos="900113" algn="l"/>
                <a:tab pos="1262063" algn="l"/>
              </a:tabLst>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tabLst>
                <a:tab pos="900113" algn="l"/>
                <a:tab pos="1262063" algn="l"/>
              </a:tabLst>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tabLst>
                <a:tab pos="900113" algn="l"/>
                <a:tab pos="1262063" algn="l"/>
              </a:tabLst>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tabLst>
                <a:tab pos="900113" algn="l"/>
                <a:tab pos="1262063" algn="l"/>
              </a:tabLst>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tabLst>
                <a:tab pos="900113" algn="l"/>
                <a:tab pos="1262063" algn="l"/>
              </a:tabLst>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tabLst>
                <a:tab pos="900113" algn="l"/>
                <a:tab pos="1262063" algn="l"/>
              </a:tabLst>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tabLst>
                <a:tab pos="900113" algn="l"/>
                <a:tab pos="1262063" algn="l"/>
              </a:tabLst>
              <a:defRPr sz="2000">
                <a:solidFill>
                  <a:schemeClr val="tx1"/>
                </a:solidFill>
                <a:latin typeface="Arial" charset="0"/>
              </a:defRPr>
            </a:lvl9pPr>
          </a:lstStyle>
          <a:p>
            <a:pPr>
              <a:lnSpc>
                <a:spcPct val="150000"/>
              </a:lnSpc>
              <a:spcBef>
                <a:spcPct val="0"/>
              </a:spcBef>
              <a:buClrTx/>
              <a:buSzTx/>
              <a:buFontTx/>
              <a:buNone/>
            </a:pPr>
            <a:r>
              <a:rPr lang="id-ID" altLang="id-ID" sz="1600" b="1" dirty="0">
                <a:solidFill>
                  <a:srgbClr val="0000CC"/>
                </a:solidFill>
                <a:latin typeface="Trebuchet MS" pitchFamily="34" charset="0"/>
                <a:cs typeface="Times New Roman" pitchFamily="18" charset="0"/>
              </a:rPr>
              <a:t>Susunan Elektroda Schlumberger</a:t>
            </a:r>
          </a:p>
          <a:p>
            <a:pPr>
              <a:spcBef>
                <a:spcPct val="0"/>
              </a:spcBef>
              <a:buClrTx/>
              <a:buSzTx/>
              <a:buFontTx/>
              <a:buNone/>
            </a:pPr>
            <a:r>
              <a:rPr lang="id-ID" altLang="id-ID" sz="1400" dirty="0">
                <a:solidFill>
                  <a:srgbClr val="0000CC"/>
                </a:solidFill>
                <a:latin typeface="Trebuchet MS" pitchFamily="34" charset="0"/>
                <a:cs typeface="Times New Roman" pitchFamily="18" charset="0"/>
              </a:rPr>
              <a:t>A dan B	=	Posisi elektroda arus</a:t>
            </a:r>
            <a:endParaRPr lang="id-ID" altLang="id-ID" sz="1400" dirty="0">
              <a:solidFill>
                <a:srgbClr val="0000CC"/>
              </a:solidFill>
              <a:latin typeface="Trebuchet MS" pitchFamily="34" charset="0"/>
            </a:endParaRPr>
          </a:p>
          <a:p>
            <a:pPr>
              <a:spcBef>
                <a:spcPct val="0"/>
              </a:spcBef>
              <a:buClrTx/>
              <a:buSzTx/>
              <a:buFontTx/>
              <a:buNone/>
            </a:pPr>
            <a:r>
              <a:rPr lang="id-ID" altLang="id-ID" sz="1400" dirty="0">
                <a:solidFill>
                  <a:srgbClr val="0000CC"/>
                </a:solidFill>
                <a:latin typeface="Trebuchet MS" pitchFamily="34" charset="0"/>
                <a:cs typeface="Times New Roman" pitchFamily="18" charset="0"/>
              </a:rPr>
              <a:t>M dan N 	=	Posisi elektroda potensial</a:t>
            </a:r>
          </a:p>
          <a:p>
            <a:pPr>
              <a:spcBef>
                <a:spcPct val="0"/>
              </a:spcBef>
              <a:buClrTx/>
              <a:buSzTx/>
              <a:buFontTx/>
              <a:buNone/>
            </a:pPr>
            <a:r>
              <a:rPr lang="id-ID" altLang="id-ID" sz="1400" dirty="0">
                <a:solidFill>
                  <a:srgbClr val="0000CC"/>
                </a:solidFill>
                <a:latin typeface="Trebuchet MS" pitchFamily="34" charset="0"/>
              </a:rPr>
              <a:t>	=	Garis Equipotensial</a:t>
            </a:r>
          </a:p>
          <a:p>
            <a:pPr>
              <a:spcBef>
                <a:spcPct val="0"/>
              </a:spcBef>
              <a:buClrTx/>
              <a:buSzTx/>
              <a:buFontTx/>
              <a:buNone/>
            </a:pPr>
            <a:r>
              <a:rPr lang="id-ID" altLang="id-ID" sz="1400" dirty="0">
                <a:solidFill>
                  <a:srgbClr val="0000CC"/>
                </a:solidFill>
                <a:latin typeface="Trebuchet MS" pitchFamily="34" charset="0"/>
              </a:rPr>
              <a:t>	=	Garis arah arus listrik</a:t>
            </a:r>
          </a:p>
          <a:p>
            <a:pPr>
              <a:spcBef>
                <a:spcPct val="0"/>
              </a:spcBef>
              <a:buClrTx/>
              <a:buSzTx/>
              <a:buFontTx/>
              <a:buNone/>
            </a:pPr>
            <a:r>
              <a:rPr lang="id-ID" altLang="id-ID" sz="1400" dirty="0">
                <a:solidFill>
                  <a:srgbClr val="0000CC"/>
                </a:solidFill>
                <a:latin typeface="Trebuchet MS" pitchFamily="34" charset="0"/>
              </a:rPr>
              <a:t>     I	=	Arus (Ampere)</a:t>
            </a:r>
          </a:p>
          <a:p>
            <a:pPr>
              <a:spcBef>
                <a:spcPct val="0"/>
              </a:spcBef>
              <a:buClrTx/>
              <a:buSzTx/>
              <a:buFontTx/>
              <a:buNone/>
            </a:pPr>
            <a:r>
              <a:rPr lang="id-ID" altLang="id-ID" sz="1400" dirty="0">
                <a:solidFill>
                  <a:srgbClr val="0000CC"/>
                </a:solidFill>
                <a:latin typeface="Trebuchet MS" pitchFamily="34" charset="0"/>
              </a:rPr>
              <a:t>     V	=	Potensial (Volt)</a:t>
            </a:r>
          </a:p>
          <a:p>
            <a:pPr>
              <a:spcBef>
                <a:spcPct val="0"/>
              </a:spcBef>
              <a:buClrTx/>
              <a:buSzTx/>
              <a:buFontTx/>
              <a:buNone/>
            </a:pPr>
            <a:r>
              <a:rPr lang="id-ID" altLang="id-ID" sz="1400" dirty="0">
                <a:solidFill>
                  <a:srgbClr val="0000CC"/>
                </a:solidFill>
                <a:latin typeface="Trebuchet MS" pitchFamily="34" charset="0"/>
              </a:rPr>
              <a:t>Jarak AM   =   NB       MN</a:t>
            </a:r>
          </a:p>
        </p:txBody>
      </p:sp>
      <p:sp>
        <p:nvSpPr>
          <p:cNvPr id="10247" name="Line 39"/>
          <p:cNvSpPr>
            <a:spLocks noChangeShapeType="1"/>
          </p:cNvSpPr>
          <p:nvPr/>
        </p:nvSpPr>
        <p:spPr bwMode="auto">
          <a:xfrm>
            <a:off x="7715739" y="3608388"/>
            <a:ext cx="664308" cy="0"/>
          </a:xfrm>
          <a:prstGeom prst="line">
            <a:avLst/>
          </a:prstGeom>
          <a:noFill/>
          <a:ln w="12700">
            <a:solidFill>
              <a:srgbClr val="333399"/>
            </a:solidFill>
            <a:prstDash val="sysDot"/>
            <a:round/>
            <a:headEnd/>
            <a:tailEnd/>
          </a:ln>
          <a:extLst>
            <a:ext uri="{909E8E84-426E-40DD-AFC4-6F175D3DCCD1}">
              <a14:hiddenFill xmlns:a14="http://schemas.microsoft.com/office/drawing/2010/main">
                <a:noFill/>
              </a14:hiddenFill>
            </a:ext>
          </a:extLst>
        </p:spPr>
        <p:txBody>
          <a:bodyPr/>
          <a:lstStyle/>
          <a:p>
            <a:endParaRPr lang="id-ID"/>
          </a:p>
        </p:txBody>
      </p:sp>
      <p:sp>
        <p:nvSpPr>
          <p:cNvPr id="10248" name="Line 38"/>
          <p:cNvSpPr>
            <a:spLocks noChangeShapeType="1"/>
          </p:cNvSpPr>
          <p:nvPr/>
        </p:nvSpPr>
        <p:spPr bwMode="auto">
          <a:xfrm>
            <a:off x="7762631" y="3902075"/>
            <a:ext cx="664308"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249" name="Rectangle 46"/>
          <p:cNvSpPr>
            <a:spLocks noChangeArrowheads="1"/>
          </p:cNvSpPr>
          <p:nvPr/>
        </p:nvSpPr>
        <p:spPr bwMode="auto">
          <a:xfrm>
            <a:off x="8944067" y="4333478"/>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id-ID" sz="1800" dirty="0">
                <a:solidFill>
                  <a:srgbClr val="0000CC"/>
                </a:solidFill>
                <a:sym typeface="Symbol" pitchFamily="18" charset="2"/>
              </a:rPr>
              <a:t></a:t>
            </a:r>
            <a:endParaRPr lang="id-ID" altLang="id-ID" sz="1800" dirty="0">
              <a:solidFill>
                <a:srgbClr val="0000CC"/>
              </a:solidFill>
            </a:endParaRPr>
          </a:p>
        </p:txBody>
      </p:sp>
    </p:spTree>
    <p:extLst>
      <p:ext uri="{BB962C8B-B14F-4D97-AF65-F5344CB8AC3E}">
        <p14:creationId xmlns:p14="http://schemas.microsoft.com/office/powerpoint/2010/main" val="2202410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4566" y="2184036"/>
            <a:ext cx="8596668" cy="3880773"/>
          </a:xfrm>
        </p:spPr>
        <p:txBody>
          <a:bodyPr>
            <a:noAutofit/>
          </a:bodyPr>
          <a:lstStyle/>
          <a:p>
            <a:r>
              <a:rPr lang="en-US" sz="2400" dirty="0" err="1" smtClean="0"/>
              <a:t>Pada</a:t>
            </a:r>
            <a:r>
              <a:rPr lang="en-US" sz="2400" dirty="0" smtClean="0"/>
              <a:t> </a:t>
            </a:r>
            <a:r>
              <a:rPr lang="en-US" sz="2400" dirty="0" err="1" smtClean="0"/>
              <a:t>konfgurasi</a:t>
            </a:r>
            <a:r>
              <a:rPr lang="en-US" sz="2400" dirty="0" smtClean="0"/>
              <a:t> dipole-dipole, </a:t>
            </a:r>
            <a:r>
              <a:rPr lang="en-US" sz="2400" dirty="0" err="1" smtClean="0"/>
              <a:t>kedua</a:t>
            </a:r>
            <a:r>
              <a:rPr lang="en-US" sz="2400" dirty="0" smtClean="0"/>
              <a:t> </a:t>
            </a:r>
            <a:r>
              <a:rPr lang="en-US" sz="2400" dirty="0" err="1" smtClean="0"/>
              <a:t>elektroda</a:t>
            </a:r>
            <a:r>
              <a:rPr lang="en-US" sz="2400" dirty="0" smtClean="0"/>
              <a:t> </a:t>
            </a:r>
            <a:r>
              <a:rPr lang="en-US" sz="2400" dirty="0" err="1" smtClean="0"/>
              <a:t>arus</a:t>
            </a:r>
            <a:r>
              <a:rPr lang="en-US" sz="2400" dirty="0" smtClean="0"/>
              <a:t> </a:t>
            </a:r>
            <a:r>
              <a:rPr lang="en-US" sz="2400" dirty="0" err="1" smtClean="0"/>
              <a:t>dan</a:t>
            </a:r>
            <a:r>
              <a:rPr lang="en-US" sz="2400" dirty="0" smtClean="0"/>
              <a:t> </a:t>
            </a:r>
            <a:r>
              <a:rPr lang="en-US" sz="2400" dirty="0" err="1" smtClean="0"/>
              <a:t>elektroda</a:t>
            </a:r>
            <a:r>
              <a:rPr lang="en-US" sz="2400" dirty="0" smtClean="0"/>
              <a:t> </a:t>
            </a:r>
            <a:r>
              <a:rPr lang="en-US" sz="2400" dirty="0" err="1" smtClean="0"/>
              <a:t>potensial</a:t>
            </a:r>
            <a:r>
              <a:rPr lang="en-US" sz="2400" dirty="0" smtClean="0"/>
              <a:t> </a:t>
            </a:r>
            <a:r>
              <a:rPr lang="en-US" sz="2400" dirty="0" err="1" smtClean="0"/>
              <a:t>terpisah</a:t>
            </a:r>
            <a:r>
              <a:rPr lang="en-US" sz="2400" dirty="0" smtClean="0"/>
              <a:t> </a:t>
            </a:r>
            <a:r>
              <a:rPr lang="en-US" sz="2400" dirty="0" err="1" smtClean="0"/>
              <a:t>dengan</a:t>
            </a:r>
            <a:r>
              <a:rPr lang="en-US" sz="2400" dirty="0" smtClean="0"/>
              <a:t> </a:t>
            </a:r>
            <a:r>
              <a:rPr lang="en-US" sz="2400" dirty="0" err="1" smtClean="0"/>
              <a:t>jarak</a:t>
            </a:r>
            <a:r>
              <a:rPr lang="en-US" sz="2400" dirty="0" smtClean="0"/>
              <a:t> </a:t>
            </a:r>
            <a:r>
              <a:rPr lang="en-US" sz="2400" dirty="0" err="1" smtClean="0"/>
              <a:t>a.Sedangkan</a:t>
            </a:r>
            <a:r>
              <a:rPr lang="en-US" sz="2400" dirty="0" smtClean="0"/>
              <a:t> </a:t>
            </a:r>
            <a:r>
              <a:rPr lang="en-US" sz="2400" dirty="0" err="1" smtClean="0"/>
              <a:t>elektroda</a:t>
            </a:r>
            <a:r>
              <a:rPr lang="en-US" sz="2400" dirty="0" smtClean="0"/>
              <a:t> </a:t>
            </a:r>
            <a:r>
              <a:rPr lang="en-US" sz="2400" dirty="0" err="1" smtClean="0"/>
              <a:t>arus</a:t>
            </a:r>
            <a:r>
              <a:rPr lang="en-US" sz="2400" dirty="0" smtClean="0"/>
              <a:t> </a:t>
            </a:r>
            <a:r>
              <a:rPr lang="en-US" sz="2400" dirty="0" err="1" smtClean="0"/>
              <a:t>dan</a:t>
            </a:r>
            <a:r>
              <a:rPr lang="en-US" sz="2400" dirty="0" smtClean="0"/>
              <a:t> </a:t>
            </a:r>
            <a:r>
              <a:rPr lang="en-US" sz="2400" dirty="0" err="1" smtClean="0"/>
              <a:t>elektroda</a:t>
            </a:r>
            <a:r>
              <a:rPr lang="en-US" sz="2400" dirty="0" smtClean="0"/>
              <a:t> </a:t>
            </a:r>
            <a:r>
              <a:rPr lang="en-US" sz="2400" dirty="0" err="1" smtClean="0"/>
              <a:t>potensialn</a:t>
            </a:r>
            <a:r>
              <a:rPr lang="en-US" sz="2400" dirty="0" smtClean="0"/>
              <a:t> </a:t>
            </a:r>
            <a:r>
              <a:rPr lang="en-US" sz="2400" dirty="0" err="1" smtClean="0"/>
              <a:t>bagian</a:t>
            </a:r>
            <a:r>
              <a:rPr lang="en-US" sz="2400" dirty="0" smtClean="0"/>
              <a:t> </a:t>
            </a:r>
            <a:r>
              <a:rPr lang="en-US" sz="2400" dirty="0" err="1" smtClean="0"/>
              <a:t>dalam</a:t>
            </a:r>
            <a:r>
              <a:rPr lang="en-US" sz="2400" dirty="0" smtClean="0"/>
              <a:t> </a:t>
            </a:r>
            <a:r>
              <a:rPr lang="en-US" sz="2400" dirty="0" err="1" smtClean="0"/>
              <a:t>terpisah</a:t>
            </a:r>
            <a:r>
              <a:rPr lang="en-US" sz="2400" dirty="0" smtClean="0"/>
              <a:t> </a:t>
            </a:r>
            <a:r>
              <a:rPr lang="en-US" sz="2400" dirty="0" err="1" smtClean="0"/>
              <a:t>sejauh</a:t>
            </a:r>
            <a:r>
              <a:rPr lang="en-US" sz="2400" dirty="0" smtClean="0"/>
              <a:t> </a:t>
            </a:r>
            <a:r>
              <a:rPr lang="en-US" sz="2400" dirty="0" err="1" smtClean="0"/>
              <a:t>na,dengan</a:t>
            </a:r>
            <a:r>
              <a:rPr lang="en-US" sz="2400" dirty="0" smtClean="0"/>
              <a:t> n </a:t>
            </a:r>
            <a:r>
              <a:rPr lang="en-US" sz="2400" dirty="0" err="1" smtClean="0"/>
              <a:t>adalah</a:t>
            </a:r>
            <a:r>
              <a:rPr lang="en-US" sz="2400" dirty="0" smtClean="0"/>
              <a:t> </a:t>
            </a:r>
            <a:r>
              <a:rPr lang="en-US" sz="2400" dirty="0" err="1" smtClean="0"/>
              <a:t>bilangan</a:t>
            </a:r>
            <a:r>
              <a:rPr lang="en-US" sz="2400" dirty="0" smtClean="0"/>
              <a:t> </a:t>
            </a:r>
            <a:r>
              <a:rPr lang="en-US" sz="2400" dirty="0" err="1" smtClean="0"/>
              <a:t>bulat</a:t>
            </a:r>
            <a:r>
              <a:rPr lang="en-US" sz="2400" dirty="0" smtClean="0"/>
              <a:t>.</a:t>
            </a:r>
          </a:p>
          <a:p>
            <a:r>
              <a:rPr lang="en-US" sz="2400" dirty="0" err="1" smtClean="0"/>
              <a:t>Variasi</a:t>
            </a:r>
            <a:r>
              <a:rPr lang="en-US" sz="2400" dirty="0" smtClean="0"/>
              <a:t> n </a:t>
            </a:r>
            <a:r>
              <a:rPr lang="en-US" sz="2400" dirty="0" err="1" smtClean="0"/>
              <a:t>digunakan</a:t>
            </a:r>
            <a:r>
              <a:rPr lang="en-US" sz="2400" dirty="0" smtClean="0"/>
              <a:t> </a:t>
            </a:r>
            <a:r>
              <a:rPr lang="en-US" sz="2400" dirty="0" err="1" smtClean="0"/>
              <a:t>untuk</a:t>
            </a:r>
            <a:r>
              <a:rPr lang="en-US" sz="2400" dirty="0" smtClean="0"/>
              <a:t> </a:t>
            </a:r>
            <a:r>
              <a:rPr lang="en-US" sz="2400" dirty="0" err="1" smtClean="0"/>
              <a:t>mendapatkan</a:t>
            </a:r>
            <a:r>
              <a:rPr lang="en-US" sz="2400" dirty="0" smtClean="0"/>
              <a:t> </a:t>
            </a:r>
            <a:r>
              <a:rPr lang="en-US" sz="2400" dirty="0" err="1" smtClean="0"/>
              <a:t>berbagai</a:t>
            </a:r>
            <a:r>
              <a:rPr lang="en-US" sz="2400" dirty="0" smtClean="0"/>
              <a:t> </a:t>
            </a:r>
            <a:r>
              <a:rPr lang="en-US" sz="2400" dirty="0" err="1" smtClean="0"/>
              <a:t>kedalaman</a:t>
            </a:r>
            <a:r>
              <a:rPr lang="en-US" sz="2400" dirty="0" smtClean="0"/>
              <a:t> </a:t>
            </a:r>
            <a:r>
              <a:rPr lang="en-US" sz="2400" dirty="0" err="1" smtClean="0"/>
              <a:t>tertentu,semakin</a:t>
            </a:r>
            <a:r>
              <a:rPr lang="en-US" sz="2400" dirty="0" smtClean="0"/>
              <a:t> </a:t>
            </a:r>
            <a:r>
              <a:rPr lang="en-US" sz="2400" dirty="0" err="1" smtClean="0"/>
              <a:t>besar</a:t>
            </a:r>
            <a:r>
              <a:rPr lang="en-US" sz="2400" dirty="0" smtClean="0"/>
              <a:t> n </a:t>
            </a:r>
            <a:r>
              <a:rPr lang="en-US" sz="2400" dirty="0" err="1" smtClean="0"/>
              <a:t>maka</a:t>
            </a:r>
            <a:r>
              <a:rPr lang="en-US" sz="2400" dirty="0" smtClean="0"/>
              <a:t> </a:t>
            </a:r>
            <a:r>
              <a:rPr lang="en-US" sz="2400" dirty="0" err="1" smtClean="0"/>
              <a:t>kedalaman</a:t>
            </a:r>
            <a:r>
              <a:rPr lang="en-US" sz="2400" dirty="0" smtClean="0"/>
              <a:t> yang </a:t>
            </a:r>
            <a:r>
              <a:rPr lang="en-US" sz="2400" dirty="0" err="1" smtClean="0"/>
              <a:t>diperoleh</a:t>
            </a:r>
            <a:r>
              <a:rPr lang="en-US" sz="2400" dirty="0" smtClean="0"/>
              <a:t> </a:t>
            </a:r>
            <a:r>
              <a:rPr lang="en-US" sz="2400" dirty="0" err="1" smtClean="0"/>
              <a:t>juga</a:t>
            </a:r>
            <a:r>
              <a:rPr lang="en-US" sz="2400" dirty="0" smtClean="0"/>
              <a:t> </a:t>
            </a:r>
            <a:r>
              <a:rPr lang="en-US" sz="2400" dirty="0" err="1" smtClean="0"/>
              <a:t>semakin</a:t>
            </a:r>
            <a:r>
              <a:rPr lang="en-US" sz="2400" dirty="0" smtClean="0"/>
              <a:t> </a:t>
            </a:r>
            <a:r>
              <a:rPr lang="en-US" sz="2400" dirty="0" err="1" smtClean="0"/>
              <a:t>besar</a:t>
            </a:r>
            <a:r>
              <a:rPr lang="en-US" sz="2400" dirty="0" smtClean="0"/>
              <a:t>.</a:t>
            </a:r>
          </a:p>
          <a:p>
            <a:r>
              <a:rPr lang="en-US" sz="2400" dirty="0" smtClean="0"/>
              <a:t>Tingkat </a:t>
            </a:r>
            <a:r>
              <a:rPr lang="en-US" sz="2400" dirty="0" err="1" smtClean="0"/>
              <a:t>sensitivitas</a:t>
            </a:r>
            <a:r>
              <a:rPr lang="en-US" sz="2400" dirty="0" smtClean="0"/>
              <a:t> </a:t>
            </a:r>
            <a:r>
              <a:rPr lang="en-US" sz="2400" dirty="0" err="1" smtClean="0"/>
              <a:t>jangkauan</a:t>
            </a:r>
            <a:r>
              <a:rPr lang="en-US" sz="2400" dirty="0" smtClean="0"/>
              <a:t> </a:t>
            </a:r>
            <a:r>
              <a:rPr lang="en-US" sz="2400" dirty="0" err="1" smtClean="0"/>
              <a:t>pada</a:t>
            </a:r>
            <a:r>
              <a:rPr lang="en-US" sz="2400" dirty="0" smtClean="0"/>
              <a:t> </a:t>
            </a:r>
            <a:r>
              <a:rPr lang="en-US" sz="2400" dirty="0" err="1" smtClean="0"/>
              <a:t>konfgurasi</a:t>
            </a:r>
            <a:r>
              <a:rPr lang="en-US" sz="2400" dirty="0" smtClean="0"/>
              <a:t> dipole-dipole </a:t>
            </a:r>
            <a:r>
              <a:rPr lang="en-US" sz="2400" dirty="0" err="1" smtClean="0"/>
              <a:t>dipengaruhi</a:t>
            </a:r>
            <a:r>
              <a:rPr lang="en-US" sz="2400" dirty="0" smtClean="0"/>
              <a:t> </a:t>
            </a:r>
            <a:r>
              <a:rPr lang="en-US" sz="2400" dirty="0" err="1" smtClean="0"/>
              <a:t>oleh</a:t>
            </a:r>
            <a:r>
              <a:rPr lang="en-US" sz="2400" dirty="0" smtClean="0"/>
              <a:t> </a:t>
            </a:r>
            <a:r>
              <a:rPr lang="en-US" sz="2400" dirty="0" err="1" smtClean="0"/>
              <a:t>besarnya</a:t>
            </a:r>
            <a:r>
              <a:rPr lang="en-US" sz="2400" dirty="0" smtClean="0"/>
              <a:t> a </a:t>
            </a:r>
            <a:r>
              <a:rPr lang="en-US" sz="2400" dirty="0" err="1" smtClean="0"/>
              <a:t>dan</a:t>
            </a:r>
            <a:r>
              <a:rPr lang="en-US" sz="2400" dirty="0" smtClean="0"/>
              <a:t> </a:t>
            </a:r>
            <a:r>
              <a:rPr lang="en-US" sz="2400" dirty="0" err="1" smtClean="0"/>
              <a:t>variasi</a:t>
            </a:r>
            <a:r>
              <a:rPr lang="en-US" sz="2400" dirty="0" smtClean="0"/>
              <a:t> n</a:t>
            </a:r>
          </a:p>
          <a:p>
            <a:endParaRPr lang="en-US" sz="2800" dirty="0" smtClean="0"/>
          </a:p>
          <a:p>
            <a:endParaRPr lang="en-US" sz="2800" dirty="0"/>
          </a:p>
        </p:txBody>
      </p:sp>
      <p:sp>
        <p:nvSpPr>
          <p:cNvPr id="2" name="Title 1"/>
          <p:cNvSpPr>
            <a:spLocks noGrp="1"/>
          </p:cNvSpPr>
          <p:nvPr>
            <p:ph type="title"/>
          </p:nvPr>
        </p:nvSpPr>
        <p:spPr/>
        <p:txBody>
          <a:bodyPr>
            <a:normAutofit/>
          </a:bodyPr>
          <a:lstStyle/>
          <a:p>
            <a:r>
              <a:rPr lang="en-US" dirty="0" err="1" smtClean="0"/>
              <a:t>Metode</a:t>
            </a:r>
            <a:r>
              <a:rPr lang="en-US" dirty="0" smtClean="0"/>
              <a:t> </a:t>
            </a:r>
            <a:r>
              <a:rPr lang="en-US" dirty="0" err="1" smtClean="0"/>
              <a:t>resistivitas</a:t>
            </a:r>
            <a:r>
              <a:rPr lang="en-US" dirty="0" smtClean="0"/>
              <a:t> </a:t>
            </a:r>
            <a:r>
              <a:rPr lang="en-US" dirty="0" err="1" smtClean="0"/>
              <a:t>konfigurasi</a:t>
            </a:r>
            <a:r>
              <a:rPr lang="en-US" dirty="0" smtClean="0"/>
              <a:t> </a:t>
            </a:r>
            <a:r>
              <a:rPr lang="en-US" dirty="0" err="1" smtClean="0"/>
              <a:t>dipol</a:t>
            </a:r>
            <a:r>
              <a:rPr lang="en-US" dirty="0" smtClean="0"/>
              <a:t> - dipole</a:t>
            </a:r>
            <a:endParaRPr lang="en-US" dirty="0"/>
          </a:p>
        </p:txBody>
      </p:sp>
    </p:spTree>
    <p:extLst>
      <p:ext uri="{BB962C8B-B14F-4D97-AF65-F5344CB8AC3E}">
        <p14:creationId xmlns:p14="http://schemas.microsoft.com/office/powerpoint/2010/main" val="2095619719"/>
      </p:ext>
    </p:extLst>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06" t="32064" r="28154" b="8416"/>
          <a:stretch/>
        </p:blipFill>
        <p:spPr bwMode="auto">
          <a:xfrm>
            <a:off x="1125416" y="163755"/>
            <a:ext cx="8248230" cy="6412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180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543" t="33061" r="27838" b="9212"/>
          <a:stretch/>
        </p:blipFill>
        <p:spPr bwMode="auto">
          <a:xfrm>
            <a:off x="1348154" y="380741"/>
            <a:ext cx="7854461" cy="584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980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77" t="32486" r="27647" b="7910"/>
          <a:stretch/>
        </p:blipFill>
        <p:spPr bwMode="auto">
          <a:xfrm>
            <a:off x="973015" y="401484"/>
            <a:ext cx="8229600" cy="63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249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8EA1AFDA-537A-45F8-8872-ADB84D185C7D}" type="slidenum">
              <a:rPr lang="en-US" altLang="id-ID" sz="1000" smtClean="0"/>
              <a:pPr eaLnBrk="1" hangingPunct="1">
                <a:spcBef>
                  <a:spcPct val="0"/>
                </a:spcBef>
                <a:buClrTx/>
                <a:buSzTx/>
                <a:buFontTx/>
                <a:buNone/>
              </a:pPr>
              <a:t>33</a:t>
            </a:fld>
            <a:endParaRPr lang="en-US" altLang="id-ID" sz="1000"/>
          </a:p>
        </p:txBody>
      </p:sp>
      <p:sp>
        <p:nvSpPr>
          <p:cNvPr id="15364" name="Rectangle 1"/>
          <p:cNvSpPr>
            <a:spLocks noChangeArrowheads="1"/>
          </p:cNvSpPr>
          <p:nvPr/>
        </p:nvSpPr>
        <p:spPr bwMode="auto">
          <a:xfrm>
            <a:off x="260967" y="1010300"/>
            <a:ext cx="1113998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chemeClr val="tx2"/>
              </a:buClr>
              <a:buSzPct val="70000"/>
              <a:buFont typeface="Wingdings" pitchFamily="2" charset="2"/>
              <a:buChar char="l"/>
              <a:tabLst>
                <a:tab pos="538163" algn="l"/>
              </a:tabLst>
              <a:defRPr sz="3000">
                <a:solidFill>
                  <a:schemeClr val="tx1"/>
                </a:solidFill>
                <a:latin typeface="Arial" charset="0"/>
              </a:defRPr>
            </a:lvl1pPr>
            <a:lvl2pPr marL="1250950" indent="-349250" eaLnBrk="0" hangingPunct="0">
              <a:spcBef>
                <a:spcPct val="20000"/>
              </a:spcBef>
              <a:buClr>
                <a:schemeClr val="accent2"/>
              </a:buClr>
              <a:buSzPct val="70000"/>
              <a:buFont typeface="Wingdings" pitchFamily="2" charset="2"/>
              <a:buChar char="l"/>
              <a:tabLst>
                <a:tab pos="538163" algn="l"/>
              </a:tabLst>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tabLst>
                <a:tab pos="538163" algn="l"/>
              </a:tabLst>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tabLst>
                <a:tab pos="538163" algn="l"/>
              </a:tabLst>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tabLst>
                <a:tab pos="538163" algn="l"/>
              </a:tabLst>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tabLst>
                <a:tab pos="538163" algn="l"/>
              </a:tabLst>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tabLst>
                <a:tab pos="538163" algn="l"/>
              </a:tabLst>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tabLst>
                <a:tab pos="538163" algn="l"/>
              </a:tabLst>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tabLst>
                <a:tab pos="538163" algn="l"/>
              </a:tabLst>
              <a:defRPr sz="2000">
                <a:solidFill>
                  <a:schemeClr val="tx1"/>
                </a:solidFill>
                <a:latin typeface="Arial" charset="0"/>
              </a:defRPr>
            </a:lvl9pPr>
          </a:lstStyle>
          <a:p>
            <a:pPr>
              <a:spcBef>
                <a:spcPct val="0"/>
              </a:spcBef>
              <a:buClrTx/>
              <a:buSzTx/>
              <a:buFontTx/>
              <a:buNone/>
            </a:pPr>
            <a:r>
              <a:rPr lang="id-ID" altLang="id-ID" sz="2400" b="1" dirty="0">
                <a:solidFill>
                  <a:srgbClr val="FF0000"/>
                </a:solidFill>
                <a:latin typeface="Trebuchet MS" pitchFamily="34" charset="0"/>
                <a:cs typeface="Times New Roman" pitchFamily="18" charset="0"/>
              </a:rPr>
              <a:t>	</a:t>
            </a:r>
            <a:r>
              <a:rPr lang="id-ID" altLang="id-ID" sz="2800" b="1" dirty="0">
                <a:solidFill>
                  <a:srgbClr val="FF0000"/>
                </a:solidFill>
                <a:latin typeface="Trebuchet MS" pitchFamily="34" charset="0"/>
                <a:cs typeface="Times New Roman" pitchFamily="18" charset="0"/>
              </a:rPr>
              <a:t>Ketentuan Umum Pelaksanaan Survai Geolistrik</a:t>
            </a:r>
            <a:r>
              <a:rPr lang="id-ID" altLang="id-ID" sz="2800" dirty="0">
                <a:solidFill>
                  <a:srgbClr val="0000CC"/>
                </a:solidFill>
                <a:latin typeface="Trebuchet MS" pitchFamily="34" charset="0"/>
                <a:cs typeface="Times New Roman" pitchFamily="18" charset="0"/>
              </a:rPr>
              <a:t> </a:t>
            </a:r>
            <a:endParaRPr lang="id-ID" altLang="id-ID" sz="2800" dirty="0">
              <a:solidFill>
                <a:srgbClr val="0000CC"/>
              </a:solidFill>
              <a:latin typeface="Trebuchet MS" pitchFamily="34" charset="0"/>
            </a:endParaRPr>
          </a:p>
          <a:p>
            <a:pPr marL="450850" lvl="0" indent="-450850">
              <a:tabLst>
                <a:tab pos="450850" algn="l"/>
              </a:tabLst>
            </a:pPr>
            <a:r>
              <a:rPr lang="id-ID" altLang="id-ID" sz="2200" dirty="0">
                <a:solidFill>
                  <a:srgbClr val="002060"/>
                </a:solidFill>
                <a:latin typeface="Trebuchet MS" pitchFamily="34" charset="0"/>
                <a:cs typeface="Times New Roman" pitchFamily="18" charset="0"/>
              </a:rPr>
              <a:t>Peralatan </a:t>
            </a:r>
            <a:r>
              <a:rPr lang="id-ID" sz="2200" dirty="0">
                <a:solidFill>
                  <a:srgbClr val="002060"/>
                </a:solidFill>
                <a:latin typeface="Trebuchet MS" panose="020B0603020202020204" pitchFamily="34" charset="0"/>
              </a:rPr>
              <a:t>diletakkan diatas tanah dan dialasi papan, tidak bersentuhan langsung dengan tanah.</a:t>
            </a:r>
          </a:p>
          <a:p>
            <a:pPr marL="450850" lvl="0" indent="-450850">
              <a:tabLst>
                <a:tab pos="450850" algn="l"/>
              </a:tabLst>
            </a:pPr>
            <a:r>
              <a:rPr lang="id-ID" sz="2200" dirty="0">
                <a:solidFill>
                  <a:srgbClr val="002060"/>
                </a:solidFill>
                <a:latin typeface="Trebuchet MS" panose="020B0603020202020204" pitchFamily="34" charset="0"/>
              </a:rPr>
              <a:t>Apabila pengukuran geolistrik dilaksanakan didalam kendaraan bermotor harus memenuhi persayaratan yaitu sekitar 20 m dari jalur pengukuran untuk mencegah jika terjadi kebocoran pada elektroda potensial, tidak akan mempengaruhi pembacaan nilai potensial.</a:t>
            </a:r>
          </a:p>
          <a:p>
            <a:pPr marL="450850" lvl="0" indent="-450850">
              <a:tabLst>
                <a:tab pos="450850" algn="l"/>
              </a:tabLst>
            </a:pPr>
            <a:r>
              <a:rPr lang="id-ID" sz="2200" dirty="0">
                <a:solidFill>
                  <a:srgbClr val="002060"/>
                </a:solidFill>
                <a:latin typeface="Trebuchet MS" panose="020B0603020202020204" pitchFamily="34" charset="0"/>
              </a:rPr>
              <a:t>Kabel potensial selalu diletakkan diatas permukaan tanah dan kabel arus harus diatas kabel potensial.</a:t>
            </a:r>
          </a:p>
          <a:p>
            <a:pPr marL="450850" lvl="0" indent="-450850">
              <a:tabLst>
                <a:tab pos="450850" algn="l"/>
              </a:tabLst>
            </a:pPr>
            <a:r>
              <a:rPr lang="id-ID" sz="2200" dirty="0">
                <a:solidFill>
                  <a:srgbClr val="002060"/>
                </a:solidFill>
                <a:latin typeface="Trebuchet MS" panose="020B0603020202020204" pitchFamily="34" charset="0"/>
              </a:rPr>
              <a:t>Pemindahan elektroda arus dan elektroda potensial dilakukan pada saat yang bersamaan dan memakai jarak yang telah ditentukan dari titik nol.</a:t>
            </a:r>
          </a:p>
          <a:p>
            <a:pPr marL="450850" lvl="0" indent="-450850">
              <a:tabLst>
                <a:tab pos="450850" algn="l"/>
              </a:tabLst>
            </a:pPr>
            <a:r>
              <a:rPr lang="id-ID" sz="2200" dirty="0">
                <a:solidFill>
                  <a:srgbClr val="002060"/>
                </a:solidFill>
                <a:latin typeface="Trebuchet MS" panose="020B0603020202020204" pitchFamily="34" charset="0"/>
              </a:rPr>
              <a:t>Batang elektroda arus dan elektroda potensial harus ditanam sekitar 20 cm kedalam tanah dengan baik dan hubungan kabel ke alat harus baik, jangan ada kabel yang luka karena akan terjadi kebocoran.</a:t>
            </a:r>
          </a:p>
        </p:txBody>
      </p:sp>
    </p:spTree>
    <p:extLst>
      <p:ext uri="{BB962C8B-B14F-4D97-AF65-F5344CB8AC3E}">
        <p14:creationId xmlns:p14="http://schemas.microsoft.com/office/powerpoint/2010/main" val="3760241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8EA1AFDA-537A-45F8-8872-ADB84D185C7D}" type="slidenum">
              <a:rPr lang="en-US" altLang="id-ID" sz="1000" smtClean="0"/>
              <a:pPr eaLnBrk="1" hangingPunct="1">
                <a:spcBef>
                  <a:spcPct val="0"/>
                </a:spcBef>
                <a:buClrTx/>
                <a:buSzTx/>
                <a:buFontTx/>
                <a:buNone/>
              </a:pPr>
              <a:t>34</a:t>
            </a:fld>
            <a:endParaRPr lang="en-US" altLang="id-ID" sz="1000"/>
          </a:p>
        </p:txBody>
      </p:sp>
      <p:sp>
        <p:nvSpPr>
          <p:cNvPr id="15364" name="Rectangle 1"/>
          <p:cNvSpPr>
            <a:spLocks noChangeArrowheads="1"/>
          </p:cNvSpPr>
          <p:nvPr/>
        </p:nvSpPr>
        <p:spPr bwMode="auto">
          <a:xfrm>
            <a:off x="260967" y="1132900"/>
            <a:ext cx="10976878" cy="517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chemeClr val="tx2"/>
              </a:buClr>
              <a:buSzPct val="70000"/>
              <a:buFont typeface="Wingdings" pitchFamily="2" charset="2"/>
              <a:buChar char="l"/>
              <a:tabLst>
                <a:tab pos="538163" algn="l"/>
              </a:tabLst>
              <a:defRPr sz="3000">
                <a:solidFill>
                  <a:schemeClr val="tx1"/>
                </a:solidFill>
                <a:latin typeface="Arial" charset="0"/>
              </a:defRPr>
            </a:lvl1pPr>
            <a:lvl2pPr marL="1250950" indent="-349250" eaLnBrk="0" hangingPunct="0">
              <a:spcBef>
                <a:spcPct val="20000"/>
              </a:spcBef>
              <a:buClr>
                <a:schemeClr val="accent2"/>
              </a:buClr>
              <a:buSzPct val="70000"/>
              <a:buFont typeface="Wingdings" pitchFamily="2" charset="2"/>
              <a:buChar char="l"/>
              <a:tabLst>
                <a:tab pos="538163" algn="l"/>
              </a:tabLst>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tabLst>
                <a:tab pos="538163" algn="l"/>
              </a:tabLst>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tabLst>
                <a:tab pos="538163" algn="l"/>
              </a:tabLst>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tabLst>
                <a:tab pos="538163" algn="l"/>
              </a:tabLst>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tabLst>
                <a:tab pos="538163" algn="l"/>
              </a:tabLst>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tabLst>
                <a:tab pos="538163" algn="l"/>
              </a:tabLst>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tabLst>
                <a:tab pos="538163" algn="l"/>
              </a:tabLst>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tabLst>
                <a:tab pos="538163" algn="l"/>
              </a:tabLst>
              <a:defRPr sz="2000">
                <a:solidFill>
                  <a:schemeClr val="tx1"/>
                </a:solidFill>
                <a:latin typeface="Arial" charset="0"/>
              </a:defRPr>
            </a:lvl9pPr>
          </a:lstStyle>
          <a:p>
            <a:pPr lvl="0">
              <a:buNone/>
              <a:tabLst>
                <a:tab pos="450850" algn="l"/>
              </a:tabLst>
            </a:pPr>
            <a:r>
              <a:rPr lang="id-ID" altLang="id-ID" sz="1800" b="1" dirty="0">
                <a:solidFill>
                  <a:srgbClr val="FF0000"/>
                </a:solidFill>
                <a:latin typeface="Trebuchet MS" pitchFamily="34" charset="0"/>
                <a:cs typeface="Times New Roman" pitchFamily="18" charset="0"/>
              </a:rPr>
              <a:t>Ketentuan Umum Pelaksanaan Survai Geolistrik</a:t>
            </a:r>
            <a:endParaRPr lang="id-ID" sz="1800" dirty="0">
              <a:solidFill>
                <a:srgbClr val="002060"/>
              </a:solidFill>
              <a:latin typeface="Trebuchet MS" panose="020B0603020202020204" pitchFamily="34" charset="0"/>
            </a:endParaRPr>
          </a:p>
          <a:p>
            <a:pPr marL="450850" lvl="0" indent="-450850">
              <a:tabLst>
                <a:tab pos="450850" algn="l"/>
              </a:tabLst>
            </a:pPr>
            <a:r>
              <a:rPr lang="id-ID" sz="2200" dirty="0">
                <a:solidFill>
                  <a:srgbClr val="002060"/>
                </a:solidFill>
                <a:latin typeface="Trebuchet MS" panose="020B0603020202020204" pitchFamily="34" charset="0"/>
              </a:rPr>
              <a:t>Pendugaan geolistrik harus menghindari pagar kawat, saluran air dan aliran sungai. </a:t>
            </a:r>
          </a:p>
          <a:p>
            <a:pPr marL="450850" lvl="0" indent="-450850">
              <a:tabLst>
                <a:tab pos="450850" algn="l"/>
              </a:tabLst>
            </a:pPr>
            <a:r>
              <a:rPr lang="id-ID" sz="2200" dirty="0">
                <a:solidFill>
                  <a:srgbClr val="002060"/>
                </a:solidFill>
                <a:latin typeface="Trebuchet MS" panose="020B0603020202020204" pitchFamily="34" charset="0"/>
              </a:rPr>
              <a:t>Pendugaan geolistrik harus menghindari jalur kawat listrik tegangan tinggi (SUTET/SUTEM) dan saluran pipa air karena nilai pembacaan akan terganggu.</a:t>
            </a:r>
          </a:p>
          <a:p>
            <a:pPr marL="450850" lvl="0" indent="-450850">
              <a:tabLst>
                <a:tab pos="450850" algn="l"/>
              </a:tabLst>
            </a:pPr>
            <a:r>
              <a:rPr lang="id-ID" sz="2200" dirty="0">
                <a:solidFill>
                  <a:srgbClr val="002060"/>
                </a:solidFill>
                <a:latin typeface="Trebuchet MS" panose="020B0603020202020204" pitchFamily="34" charset="0"/>
              </a:rPr>
              <a:t>Penelitian air tanah dengan metode geolistrik dilakukan pada suatu jalur bentangan yang lurus dan dengan jarak elekroda arus dan potensial diukur dengan pita ukur.</a:t>
            </a:r>
          </a:p>
          <a:p>
            <a:pPr marL="450850" lvl="0" indent="-450850">
              <a:tabLst>
                <a:tab pos="450850" algn="l"/>
              </a:tabLst>
            </a:pPr>
            <a:r>
              <a:rPr lang="id-ID" sz="2200" dirty="0">
                <a:solidFill>
                  <a:srgbClr val="002060"/>
                </a:solidFill>
                <a:latin typeface="Trebuchet MS" panose="020B0603020202020204" pitchFamily="34" charset="0"/>
              </a:rPr>
              <a:t>Peralatan geolistrik sebaiknya mempergunakan komputerisasi, penafsiran data dengan perangkat lunak akan mempermudah dan mempercepat pelaksanaan pendugaan geoliustrik.</a:t>
            </a:r>
          </a:p>
          <a:p>
            <a:pPr marL="450850" lvl="0" indent="-450850">
              <a:tabLst>
                <a:tab pos="450850" algn="l"/>
              </a:tabLst>
            </a:pPr>
            <a:r>
              <a:rPr lang="id-ID" sz="2200" dirty="0">
                <a:solidFill>
                  <a:srgbClr val="002060"/>
                </a:solidFill>
                <a:latin typeface="Trebuchet MS" panose="020B0603020202020204" pitchFamily="34" charset="0"/>
              </a:rPr>
              <a:t>Arah bentangan kabel elektroda pendugaan harus sejajar dengan jurus lapisan.</a:t>
            </a:r>
          </a:p>
          <a:p>
            <a:pPr marL="450850" lvl="0" indent="-450850">
              <a:tabLst>
                <a:tab pos="450850" algn="l"/>
              </a:tabLst>
            </a:pPr>
            <a:r>
              <a:rPr lang="id-ID" sz="2200" dirty="0">
                <a:solidFill>
                  <a:srgbClr val="002060"/>
                </a:solidFill>
                <a:latin typeface="Trebuchet MS" panose="020B0603020202020204" pitchFamily="34" charset="0"/>
              </a:rPr>
              <a:t>Pendugaan geolistrik seharusnya menghindari daerah yang dipastikan daerah langka air.</a:t>
            </a:r>
          </a:p>
        </p:txBody>
      </p:sp>
    </p:spTree>
    <p:extLst>
      <p:ext uri="{BB962C8B-B14F-4D97-AF65-F5344CB8AC3E}">
        <p14:creationId xmlns:p14="http://schemas.microsoft.com/office/powerpoint/2010/main" val="3566364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800261" y="551069"/>
            <a:ext cx="10275276" cy="5329237"/>
          </a:xfrm>
        </p:spPr>
        <p:txBody>
          <a:bodyPr/>
          <a:lstStyle/>
          <a:p>
            <a:pPr marL="0" indent="0" eaLnBrk="1" hangingPunct="1">
              <a:buFont typeface="Wingdings" pitchFamily="2" charset="2"/>
              <a:buNone/>
              <a:defRPr/>
            </a:pPr>
            <a:r>
              <a:rPr lang="it-IT" sz="2200" dirty="0">
                <a:solidFill>
                  <a:srgbClr val="002060"/>
                </a:solidFill>
                <a:latin typeface="Trebuchet MS" pitchFamily="34" charset="0"/>
              </a:rPr>
              <a:t>Faktor – faktor yang harus diperhatikan sehingga pendugaan geolistrik dapat mencapai hasil maksimal :</a:t>
            </a:r>
            <a:endParaRPr lang="id-ID" sz="2200" dirty="0">
              <a:solidFill>
                <a:srgbClr val="002060"/>
              </a:solidFill>
              <a:latin typeface="Trebuchet MS" pitchFamily="34" charset="0"/>
            </a:endParaRPr>
          </a:p>
          <a:p>
            <a:pPr marL="0" indent="0" eaLnBrk="1" hangingPunct="1">
              <a:buFont typeface="Wingdings" pitchFamily="2" charset="2"/>
              <a:buNone/>
              <a:defRPr/>
            </a:pPr>
            <a:endParaRPr lang="it-IT" sz="1000" dirty="0">
              <a:solidFill>
                <a:srgbClr val="002060"/>
              </a:solidFill>
              <a:latin typeface="Trebuchet MS" pitchFamily="34" charset="0"/>
            </a:endParaRPr>
          </a:p>
          <a:p>
            <a:pPr marL="536575" indent="-536575" eaLnBrk="1" hangingPunct="1">
              <a:defRPr/>
            </a:pPr>
            <a:r>
              <a:rPr lang="it-IT" sz="2200" dirty="0">
                <a:solidFill>
                  <a:srgbClr val="002060"/>
                </a:solidFill>
                <a:latin typeface="Trebuchet MS" pitchFamily="34" charset="0"/>
              </a:rPr>
              <a:t>Peralatan duga yang memadai, mudah dibawa &amp; dioperasikan</a:t>
            </a:r>
          </a:p>
          <a:p>
            <a:pPr marL="536575" indent="-536575" eaLnBrk="1" hangingPunct="1">
              <a:defRPr/>
            </a:pPr>
            <a:r>
              <a:rPr lang="it-IT" sz="2200" dirty="0">
                <a:solidFill>
                  <a:srgbClr val="002060"/>
                </a:solidFill>
                <a:latin typeface="Trebuchet MS" pitchFamily="34" charset="0"/>
              </a:rPr>
              <a:t>Tenaga operator yang handal, paham mengoperasikan peralatan</a:t>
            </a:r>
            <a:endParaRPr lang="id-ID" sz="2200" dirty="0">
              <a:solidFill>
                <a:srgbClr val="002060"/>
              </a:solidFill>
              <a:latin typeface="Trebuchet MS" pitchFamily="34" charset="0"/>
            </a:endParaRPr>
          </a:p>
          <a:p>
            <a:pPr marL="536575" indent="-536575" eaLnBrk="1" hangingPunct="1">
              <a:defRPr/>
            </a:pPr>
            <a:r>
              <a:rPr lang="id-ID" sz="2200" dirty="0">
                <a:solidFill>
                  <a:srgbClr val="002060"/>
                </a:solidFill>
                <a:latin typeface="Trebuchet MS" pitchFamily="34" charset="0"/>
              </a:rPr>
              <a:t>Tersedia ahli Geofisika / Hidrogeologi yang berpengalaman</a:t>
            </a:r>
            <a:endParaRPr lang="sv-SE" sz="2200" dirty="0">
              <a:solidFill>
                <a:srgbClr val="002060"/>
              </a:solidFill>
              <a:latin typeface="Trebuchet MS" pitchFamily="34" charset="0"/>
            </a:endParaRPr>
          </a:p>
          <a:p>
            <a:pPr marL="536575" indent="-536575" eaLnBrk="1" hangingPunct="1">
              <a:defRPr/>
            </a:pPr>
            <a:r>
              <a:rPr lang="sv-SE" sz="2200" dirty="0">
                <a:solidFill>
                  <a:srgbClr val="002060"/>
                </a:solidFill>
                <a:latin typeface="Trebuchet MS" pitchFamily="34" charset="0"/>
              </a:rPr>
              <a:t>Kabel arus dan kabel potensial yang baik tidak luka / lecet</a:t>
            </a:r>
          </a:p>
          <a:p>
            <a:pPr marL="536575" indent="-536575" eaLnBrk="1" hangingPunct="1">
              <a:defRPr/>
            </a:pPr>
            <a:r>
              <a:rPr lang="sv-SE" sz="2200" dirty="0">
                <a:solidFill>
                  <a:srgbClr val="002060"/>
                </a:solidFill>
                <a:latin typeface="Trebuchet MS" pitchFamily="34" charset="0"/>
              </a:rPr>
              <a:t>Alat komunikasi yang cukup untuk mempercepat operasional</a:t>
            </a:r>
          </a:p>
          <a:p>
            <a:pPr marL="536575" indent="-536575" eaLnBrk="1" hangingPunct="1">
              <a:defRPr/>
            </a:pPr>
            <a:r>
              <a:rPr lang="sv-SE" sz="2200" dirty="0">
                <a:solidFill>
                  <a:srgbClr val="002060"/>
                </a:solidFill>
                <a:latin typeface="Trebuchet MS" pitchFamily="34" charset="0"/>
              </a:rPr>
              <a:t>Tenaga ahli hidrogeologi / geofisika yang dapat menafsirkan data</a:t>
            </a:r>
            <a:endParaRPr lang="en-US" sz="2200" dirty="0">
              <a:solidFill>
                <a:srgbClr val="002060"/>
              </a:solidFill>
              <a:latin typeface="Trebuchet MS" pitchFamily="34" charset="0"/>
            </a:endParaRPr>
          </a:p>
          <a:p>
            <a:pPr marL="536575" indent="-536575" eaLnBrk="1" hangingPunct="1">
              <a:defRPr/>
            </a:pPr>
            <a:r>
              <a:rPr lang="en-US" sz="2200" dirty="0" err="1">
                <a:solidFill>
                  <a:srgbClr val="002060"/>
                </a:solidFill>
                <a:latin typeface="Trebuchet MS" pitchFamily="34" charset="0"/>
              </a:rPr>
              <a:t>Alat</a:t>
            </a:r>
            <a:r>
              <a:rPr lang="en-US" sz="2200" dirty="0">
                <a:solidFill>
                  <a:srgbClr val="002060"/>
                </a:solidFill>
                <a:latin typeface="Trebuchet MS" pitchFamily="34" charset="0"/>
              </a:rPr>
              <a:t> </a:t>
            </a:r>
            <a:r>
              <a:rPr lang="en-US" sz="2200" dirty="0" err="1">
                <a:solidFill>
                  <a:srgbClr val="002060"/>
                </a:solidFill>
                <a:latin typeface="Trebuchet MS" pitchFamily="34" charset="0"/>
              </a:rPr>
              <a:t>pengukur</a:t>
            </a:r>
            <a:r>
              <a:rPr lang="en-US" sz="2200" dirty="0">
                <a:solidFill>
                  <a:srgbClr val="002060"/>
                </a:solidFill>
                <a:latin typeface="Trebuchet MS" pitchFamily="34" charset="0"/>
              </a:rPr>
              <a:t> </a:t>
            </a:r>
            <a:r>
              <a:rPr lang="en-US" sz="2200" dirty="0" err="1">
                <a:solidFill>
                  <a:srgbClr val="002060"/>
                </a:solidFill>
                <a:latin typeface="Trebuchet MS" pitchFamily="34" charset="0"/>
              </a:rPr>
              <a:t>daya</a:t>
            </a:r>
            <a:r>
              <a:rPr lang="en-US" sz="2200" dirty="0">
                <a:solidFill>
                  <a:srgbClr val="002060"/>
                </a:solidFill>
                <a:latin typeface="Trebuchet MS" pitchFamily="34" charset="0"/>
              </a:rPr>
              <a:t> </a:t>
            </a:r>
            <a:r>
              <a:rPr lang="en-US" sz="2200" dirty="0" err="1">
                <a:solidFill>
                  <a:srgbClr val="002060"/>
                </a:solidFill>
                <a:latin typeface="Trebuchet MS" pitchFamily="34" charset="0"/>
              </a:rPr>
              <a:t>hantar</a:t>
            </a:r>
            <a:r>
              <a:rPr lang="en-US" sz="2200" dirty="0">
                <a:solidFill>
                  <a:srgbClr val="002060"/>
                </a:solidFill>
                <a:latin typeface="Trebuchet MS" pitchFamily="34" charset="0"/>
              </a:rPr>
              <a:t> </a:t>
            </a:r>
            <a:r>
              <a:rPr lang="en-US" sz="2200" dirty="0" err="1">
                <a:solidFill>
                  <a:srgbClr val="002060"/>
                </a:solidFill>
                <a:latin typeface="Trebuchet MS" pitchFamily="34" charset="0"/>
              </a:rPr>
              <a:t>listrik</a:t>
            </a:r>
            <a:r>
              <a:rPr lang="en-US" sz="2200" dirty="0">
                <a:solidFill>
                  <a:srgbClr val="002060"/>
                </a:solidFill>
                <a:latin typeface="Trebuchet MS" pitchFamily="34" charset="0"/>
              </a:rPr>
              <a:t> (Electric Conductivity Meter)</a:t>
            </a:r>
            <a:r>
              <a:rPr lang="id-ID" sz="2200" dirty="0">
                <a:solidFill>
                  <a:srgbClr val="002060"/>
                </a:solidFill>
                <a:latin typeface="Trebuchet MS" pitchFamily="34" charset="0"/>
              </a:rPr>
              <a:t>, GPS, peta topo &amp; geologi-hidrogeologi</a:t>
            </a:r>
            <a:endParaRPr lang="sv-SE" sz="2200" dirty="0">
              <a:solidFill>
                <a:srgbClr val="002060"/>
              </a:solidFill>
              <a:latin typeface="Trebuchet MS" pitchFamily="34" charset="0"/>
            </a:endParaRPr>
          </a:p>
          <a:p>
            <a:pPr marL="536575" indent="-536575" eaLnBrk="1" hangingPunct="1">
              <a:defRPr/>
            </a:pPr>
            <a:r>
              <a:rPr lang="sv-SE" sz="2200" dirty="0">
                <a:solidFill>
                  <a:srgbClr val="002060"/>
                </a:solidFill>
                <a:latin typeface="Trebuchet MS" pitchFamily="34" charset="0"/>
              </a:rPr>
              <a:t>Palu, kompas geologi dan peralatan lain yang perlu.</a:t>
            </a:r>
            <a:endParaRPr lang="en-US" sz="2200" dirty="0">
              <a:solidFill>
                <a:srgbClr val="002060"/>
              </a:solidFill>
              <a:latin typeface="Trebuchet MS" pitchFamily="34" charset="0"/>
            </a:endParaRPr>
          </a:p>
        </p:txBody>
      </p:sp>
      <p:sp>
        <p:nvSpPr>
          <p:cNvPr id="1741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4183784F-59A4-4E6A-8AE2-4F5B7CC93B67}" type="slidenum">
              <a:rPr lang="en-US" altLang="id-ID" sz="1000" smtClean="0"/>
              <a:pPr eaLnBrk="1" hangingPunct="1">
                <a:spcBef>
                  <a:spcPct val="0"/>
                </a:spcBef>
                <a:buClrTx/>
                <a:buSzTx/>
                <a:buFontTx/>
                <a:buNone/>
              </a:pPr>
              <a:t>35</a:t>
            </a:fld>
            <a:endParaRPr lang="en-US" altLang="id-ID" sz="1000"/>
          </a:p>
        </p:txBody>
      </p:sp>
    </p:spTree>
    <p:extLst>
      <p:ext uri="{BB962C8B-B14F-4D97-AF65-F5344CB8AC3E}">
        <p14:creationId xmlns:p14="http://schemas.microsoft.com/office/powerpoint/2010/main" val="1809600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47436" y="566745"/>
            <a:ext cx="10414000" cy="5672137"/>
          </a:xfrm>
        </p:spPr>
        <p:txBody>
          <a:bodyPr/>
          <a:lstStyle/>
          <a:p>
            <a:pPr eaLnBrk="1" hangingPunct="1">
              <a:buFont typeface="Wingdings" pitchFamily="2" charset="2"/>
              <a:buNone/>
              <a:defRPr/>
            </a:pPr>
            <a:r>
              <a:rPr lang="id-ID" sz="2400" dirty="0">
                <a:solidFill>
                  <a:srgbClr val="002060"/>
                </a:solidFill>
                <a:latin typeface="Trebuchet MS" pitchFamily="34" charset="0"/>
              </a:rPr>
              <a:t>Pemilihan Aturan Bentangan</a:t>
            </a:r>
          </a:p>
          <a:p>
            <a:pPr eaLnBrk="1" hangingPunct="1">
              <a:buFont typeface="Wingdings" pitchFamily="2" charset="2"/>
              <a:buNone/>
              <a:defRPr/>
            </a:pPr>
            <a:endParaRPr lang="id-ID" sz="1000" dirty="0">
              <a:solidFill>
                <a:srgbClr val="002060"/>
              </a:solidFill>
              <a:latin typeface="Trebuchet MS" pitchFamily="34" charset="0"/>
            </a:endParaRPr>
          </a:p>
          <a:p>
            <a:pPr eaLnBrk="1" hangingPunct="1">
              <a:buFont typeface="Wingdings" pitchFamily="2" charset="2"/>
              <a:buChar char="v"/>
              <a:defRPr/>
            </a:pPr>
            <a:r>
              <a:rPr lang="sv-SE" sz="2200" dirty="0">
                <a:solidFill>
                  <a:srgbClr val="002060"/>
                </a:solidFill>
                <a:latin typeface="Trebuchet MS" pitchFamily="34" charset="0"/>
              </a:rPr>
              <a:t>Pendugaan Gejala Horisontal</a:t>
            </a:r>
          </a:p>
          <a:p>
            <a:pPr eaLnBrk="1" hangingPunct="1">
              <a:buFont typeface="Wingdings" pitchFamily="2" charset="2"/>
              <a:buNone/>
              <a:defRPr/>
            </a:pPr>
            <a:r>
              <a:rPr lang="sv-SE" sz="2200" dirty="0">
                <a:solidFill>
                  <a:srgbClr val="002060"/>
                </a:solidFill>
                <a:latin typeface="Trebuchet MS" pitchFamily="34" charset="0"/>
              </a:rPr>
              <a:t>	metoda penyelidikan untuk mempelajari struktur media horisontal dan perubahan yang diharapkan hanya kearah vertikal saja.</a:t>
            </a:r>
          </a:p>
          <a:p>
            <a:pPr marL="711200" indent="-347663" eaLnBrk="1" hangingPunct="1">
              <a:buFont typeface="Wingdings" pitchFamily="2" charset="2"/>
              <a:buChar char="Ø"/>
              <a:defRPr/>
            </a:pPr>
            <a:r>
              <a:rPr lang="sv-SE" sz="2200" dirty="0">
                <a:solidFill>
                  <a:srgbClr val="002060"/>
                </a:solidFill>
                <a:latin typeface="Trebuchet MS" pitchFamily="34" charset="0"/>
              </a:rPr>
              <a:t>Pendugaan geolistrik tahanan jenis (</a:t>
            </a:r>
            <a:r>
              <a:rPr lang="sv-SE" sz="2200" i="1" dirty="0">
                <a:solidFill>
                  <a:srgbClr val="002060"/>
                </a:solidFill>
                <a:latin typeface="Trebuchet MS" pitchFamily="34" charset="0"/>
              </a:rPr>
              <a:t>Resistivity Sounding</a:t>
            </a:r>
            <a:r>
              <a:rPr lang="sv-SE" sz="2200" dirty="0">
                <a:solidFill>
                  <a:srgbClr val="002060"/>
                </a:solidFill>
                <a:latin typeface="Trebuchet MS" pitchFamily="34" charset="0"/>
              </a:rPr>
              <a:t>) mempelajari urutan batuan dari atas kebawah.</a:t>
            </a:r>
          </a:p>
          <a:p>
            <a:pPr marL="711200" indent="-347663" eaLnBrk="1" hangingPunct="1">
              <a:buFont typeface="Wingdings" pitchFamily="2" charset="2"/>
              <a:buChar char="Ø"/>
              <a:defRPr/>
            </a:pPr>
            <a:r>
              <a:rPr lang="sv-SE" sz="2200" dirty="0">
                <a:solidFill>
                  <a:srgbClr val="002060"/>
                </a:solidFill>
                <a:latin typeface="Trebuchet MS" pitchFamily="34" charset="0"/>
              </a:rPr>
              <a:t>Pemetaan horisontal (H</a:t>
            </a:r>
            <a:r>
              <a:rPr lang="sv-SE" sz="2200" i="1" dirty="0">
                <a:solidFill>
                  <a:srgbClr val="002060"/>
                </a:solidFill>
                <a:latin typeface="Trebuchet MS" pitchFamily="34" charset="0"/>
              </a:rPr>
              <a:t>orizontal Profilling</a:t>
            </a:r>
            <a:r>
              <a:rPr lang="sv-SE" sz="2200" dirty="0">
                <a:solidFill>
                  <a:srgbClr val="002060"/>
                </a:solidFill>
                <a:latin typeface="Trebuchet MS" pitchFamily="34" charset="0"/>
              </a:rPr>
              <a:t>) dapat dipergunakan pada pendugaan horisontal untuk memetakan kedalaman batuan dasar. </a:t>
            </a:r>
          </a:p>
          <a:p>
            <a:pPr marL="711200" indent="-347663" eaLnBrk="1" hangingPunct="1">
              <a:buFont typeface="Wingdings" pitchFamily="2" charset="2"/>
              <a:buChar char="Ø"/>
              <a:defRPr/>
            </a:pPr>
            <a:r>
              <a:rPr lang="sv-SE" sz="2200" dirty="0">
                <a:solidFill>
                  <a:srgbClr val="002060"/>
                </a:solidFill>
                <a:latin typeface="Trebuchet MS" pitchFamily="34" charset="0"/>
              </a:rPr>
              <a:t>Pemilihan AB/2 dan a yang tepat akan memberikan nilai tahanan jenis yang meliputi daerah penelitian sehingga akan dapat menggambarkan kontur AB/2 = 50 m, 100 m, 150 m dan 200 m dan a = 10 m, 25 m dan 50 m.</a:t>
            </a:r>
            <a:endParaRPr lang="en-US" sz="2200" dirty="0">
              <a:solidFill>
                <a:srgbClr val="002060"/>
              </a:solidFill>
              <a:latin typeface="Trebuchet MS" pitchFamily="34" charset="0"/>
            </a:endParaRPr>
          </a:p>
        </p:txBody>
      </p:sp>
      <p:sp>
        <p:nvSpPr>
          <p:cNvPr id="235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879FFB04-BD18-4C08-995D-251581E82B91}" type="slidenum">
              <a:rPr lang="en-US" altLang="id-ID" sz="1000" smtClean="0"/>
              <a:pPr eaLnBrk="1" hangingPunct="1">
                <a:spcBef>
                  <a:spcPct val="0"/>
                </a:spcBef>
                <a:buClrTx/>
                <a:buSzTx/>
                <a:buFontTx/>
                <a:buNone/>
              </a:pPr>
              <a:t>36</a:t>
            </a:fld>
            <a:endParaRPr lang="en-US" altLang="id-ID" sz="1000"/>
          </a:p>
        </p:txBody>
      </p:sp>
    </p:spTree>
    <p:extLst>
      <p:ext uri="{BB962C8B-B14F-4D97-AF65-F5344CB8AC3E}">
        <p14:creationId xmlns:p14="http://schemas.microsoft.com/office/powerpoint/2010/main" val="3168235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662359" y="476250"/>
            <a:ext cx="10718859" cy="5905500"/>
          </a:xfrm>
        </p:spPr>
        <p:txBody>
          <a:bodyPr>
            <a:normAutofit lnSpcReduction="10000"/>
          </a:bodyPr>
          <a:lstStyle/>
          <a:p>
            <a:pPr eaLnBrk="1" hangingPunct="1">
              <a:lnSpc>
                <a:spcPct val="90000"/>
              </a:lnSpc>
              <a:buFont typeface="Wingdings" pitchFamily="2" charset="2"/>
              <a:buChar char="v"/>
              <a:defRPr/>
            </a:pPr>
            <a:r>
              <a:rPr lang="sv-SE" sz="2200" dirty="0">
                <a:solidFill>
                  <a:srgbClr val="002060"/>
                </a:solidFill>
                <a:latin typeface="Trebuchet MS" pitchFamily="34" charset="0"/>
              </a:rPr>
              <a:t>Pendugaan Gejala Vertikal</a:t>
            </a:r>
          </a:p>
          <a:p>
            <a:pPr eaLnBrk="1" hangingPunct="1">
              <a:lnSpc>
                <a:spcPct val="90000"/>
              </a:lnSpc>
              <a:buFont typeface="Wingdings" pitchFamily="2" charset="2"/>
              <a:buNone/>
              <a:defRPr/>
            </a:pPr>
            <a:r>
              <a:rPr lang="sv-SE" sz="2200" dirty="0">
                <a:solidFill>
                  <a:srgbClr val="002060"/>
                </a:solidFill>
                <a:latin typeface="Trebuchet MS" pitchFamily="34" charset="0"/>
              </a:rPr>
              <a:t>	</a:t>
            </a:r>
            <a:endParaRPr lang="id-ID" sz="2200" dirty="0">
              <a:solidFill>
                <a:srgbClr val="002060"/>
              </a:solidFill>
              <a:latin typeface="Trebuchet MS" pitchFamily="34" charset="0"/>
            </a:endParaRPr>
          </a:p>
          <a:p>
            <a:pPr marL="0" indent="0" eaLnBrk="1" hangingPunct="1">
              <a:lnSpc>
                <a:spcPct val="90000"/>
              </a:lnSpc>
              <a:buFont typeface="Wingdings" pitchFamily="2" charset="2"/>
              <a:buNone/>
              <a:defRPr/>
            </a:pPr>
            <a:r>
              <a:rPr lang="sv-SE" sz="2200" dirty="0">
                <a:solidFill>
                  <a:srgbClr val="002060"/>
                </a:solidFill>
                <a:latin typeface="Trebuchet MS" pitchFamily="34" charset="0"/>
              </a:rPr>
              <a:t>metoda pendugaan dirancang untuk mengetahui keadaan geologi bawah</a:t>
            </a:r>
            <a:r>
              <a:rPr lang="id-ID" sz="2200" dirty="0">
                <a:solidFill>
                  <a:srgbClr val="002060"/>
                </a:solidFill>
                <a:latin typeface="Trebuchet MS" pitchFamily="34" charset="0"/>
              </a:rPr>
              <a:t> </a:t>
            </a:r>
            <a:r>
              <a:rPr lang="sv-SE" sz="2200" dirty="0">
                <a:solidFill>
                  <a:srgbClr val="002060"/>
                </a:solidFill>
                <a:latin typeface="Trebuchet MS" pitchFamily="34" charset="0"/>
              </a:rPr>
              <a:t>permukaan secara geometris vertikal dan semi vertikal</a:t>
            </a:r>
            <a:endParaRPr lang="en-US" sz="2200" i="1" dirty="0">
              <a:solidFill>
                <a:srgbClr val="002060"/>
              </a:solidFill>
              <a:latin typeface="Trebuchet MS" pitchFamily="34" charset="0"/>
            </a:endParaRPr>
          </a:p>
          <a:p>
            <a:pPr eaLnBrk="1" hangingPunct="1">
              <a:lnSpc>
                <a:spcPct val="90000"/>
              </a:lnSpc>
              <a:defRPr/>
            </a:pPr>
            <a:r>
              <a:rPr lang="en-US" sz="2200" i="1" dirty="0">
                <a:solidFill>
                  <a:srgbClr val="FF0000"/>
                </a:solidFill>
                <a:latin typeface="Trebuchet MS" pitchFamily="34" charset="0"/>
              </a:rPr>
              <a:t>Vertical Resistivity </a:t>
            </a:r>
            <a:r>
              <a:rPr lang="en-US" sz="2200" i="1" dirty="0" err="1">
                <a:solidFill>
                  <a:srgbClr val="FF0000"/>
                </a:solidFill>
                <a:latin typeface="Trebuchet MS" pitchFamily="34" charset="0"/>
              </a:rPr>
              <a:t>Profilling</a:t>
            </a:r>
            <a:r>
              <a:rPr lang="en-US" sz="2200" dirty="0">
                <a:solidFill>
                  <a:srgbClr val="FF0000"/>
                </a:solidFill>
                <a:latin typeface="Trebuchet MS" pitchFamily="34" charset="0"/>
              </a:rPr>
              <a:t> </a:t>
            </a:r>
            <a:r>
              <a:rPr lang="en-US" sz="2200" dirty="0" err="1">
                <a:solidFill>
                  <a:srgbClr val="002060"/>
                </a:solidFill>
                <a:latin typeface="Trebuchet MS" pitchFamily="34" charset="0"/>
              </a:rPr>
              <a:t>dan</a:t>
            </a:r>
            <a:r>
              <a:rPr lang="en-US" sz="2200" dirty="0">
                <a:solidFill>
                  <a:srgbClr val="002060"/>
                </a:solidFill>
                <a:latin typeface="Trebuchet MS" pitchFamily="34" charset="0"/>
              </a:rPr>
              <a:t> </a:t>
            </a:r>
            <a:r>
              <a:rPr lang="en-US" sz="2200" dirty="0" err="1">
                <a:solidFill>
                  <a:srgbClr val="002060"/>
                </a:solidFill>
                <a:latin typeface="Trebuchet MS" pitchFamily="34" charset="0"/>
              </a:rPr>
              <a:t>pemetaan</a:t>
            </a:r>
            <a:r>
              <a:rPr lang="en-US" sz="2200" dirty="0">
                <a:solidFill>
                  <a:srgbClr val="002060"/>
                </a:solidFill>
                <a:latin typeface="Trebuchet MS" pitchFamily="34" charset="0"/>
              </a:rPr>
              <a:t> (</a:t>
            </a:r>
            <a:r>
              <a:rPr lang="en-US" sz="2200" i="1" dirty="0">
                <a:solidFill>
                  <a:srgbClr val="002060"/>
                </a:solidFill>
                <a:latin typeface="Trebuchet MS" pitchFamily="34" charset="0"/>
              </a:rPr>
              <a:t>mapping</a:t>
            </a:r>
            <a:r>
              <a:rPr lang="en-US" sz="2200" dirty="0">
                <a:solidFill>
                  <a:srgbClr val="002060"/>
                </a:solidFill>
                <a:latin typeface="Trebuchet MS" pitchFamily="34" charset="0"/>
              </a:rPr>
              <a:t>) </a:t>
            </a:r>
            <a:r>
              <a:rPr lang="en-US" sz="2200" dirty="0" err="1">
                <a:solidFill>
                  <a:srgbClr val="002060"/>
                </a:solidFill>
                <a:latin typeface="Trebuchet MS" pitchFamily="34" charset="0"/>
              </a:rPr>
              <a:t>yaitu</a:t>
            </a:r>
            <a:r>
              <a:rPr lang="en-US" sz="2200" dirty="0">
                <a:solidFill>
                  <a:srgbClr val="002060"/>
                </a:solidFill>
                <a:latin typeface="Trebuchet MS" pitchFamily="34" charset="0"/>
              </a:rPr>
              <a:t> resistivity sounding </a:t>
            </a:r>
            <a:r>
              <a:rPr lang="en-US" sz="2200" dirty="0" err="1">
                <a:solidFill>
                  <a:srgbClr val="002060"/>
                </a:solidFill>
                <a:latin typeface="Trebuchet MS" pitchFamily="34" charset="0"/>
              </a:rPr>
              <a:t>untuk</a:t>
            </a:r>
            <a:r>
              <a:rPr lang="en-US" sz="2200" dirty="0">
                <a:solidFill>
                  <a:srgbClr val="002060"/>
                </a:solidFill>
                <a:latin typeface="Trebuchet MS" pitchFamily="34" charset="0"/>
              </a:rPr>
              <a:t> media </a:t>
            </a:r>
            <a:r>
              <a:rPr lang="en-US" sz="2200" dirty="0" err="1">
                <a:solidFill>
                  <a:srgbClr val="002060"/>
                </a:solidFill>
                <a:latin typeface="Trebuchet MS" pitchFamily="34" charset="0"/>
              </a:rPr>
              <a:t>vertikal</a:t>
            </a:r>
            <a:r>
              <a:rPr lang="en-US" sz="2200" dirty="0">
                <a:solidFill>
                  <a:srgbClr val="002060"/>
                </a:solidFill>
                <a:latin typeface="Trebuchet MS" pitchFamily="34" charset="0"/>
              </a:rPr>
              <a:t>.</a:t>
            </a:r>
            <a:endParaRPr lang="en-US" sz="2200" i="1" dirty="0">
              <a:solidFill>
                <a:srgbClr val="002060"/>
              </a:solidFill>
              <a:latin typeface="Trebuchet MS" pitchFamily="34" charset="0"/>
            </a:endParaRPr>
          </a:p>
          <a:p>
            <a:pPr eaLnBrk="1" hangingPunct="1">
              <a:lnSpc>
                <a:spcPct val="90000"/>
              </a:lnSpc>
              <a:defRPr/>
            </a:pPr>
            <a:r>
              <a:rPr lang="en-US" sz="2200" i="1" dirty="0">
                <a:solidFill>
                  <a:srgbClr val="FF0000"/>
                </a:solidFill>
                <a:latin typeface="Trebuchet MS" pitchFamily="34" charset="0"/>
              </a:rPr>
              <a:t>Horizontal Resistivity </a:t>
            </a:r>
            <a:r>
              <a:rPr lang="en-US" sz="2200" i="1" dirty="0" err="1">
                <a:solidFill>
                  <a:srgbClr val="FF0000"/>
                </a:solidFill>
                <a:latin typeface="Trebuchet MS" pitchFamily="34" charset="0"/>
              </a:rPr>
              <a:t>Profilling</a:t>
            </a:r>
            <a:r>
              <a:rPr lang="en-US" sz="2200" i="1" dirty="0">
                <a:solidFill>
                  <a:srgbClr val="FF0000"/>
                </a:solidFill>
                <a:latin typeface="Trebuchet MS" pitchFamily="34" charset="0"/>
              </a:rPr>
              <a:t> </a:t>
            </a:r>
            <a:r>
              <a:rPr lang="en-US" sz="2200" dirty="0" err="1">
                <a:solidFill>
                  <a:srgbClr val="002060"/>
                </a:solidFill>
                <a:latin typeface="Trebuchet MS" pitchFamily="34" charset="0"/>
              </a:rPr>
              <a:t>untuk</a:t>
            </a:r>
            <a:r>
              <a:rPr lang="en-US" sz="2200" dirty="0">
                <a:solidFill>
                  <a:srgbClr val="002060"/>
                </a:solidFill>
                <a:latin typeface="Trebuchet MS" pitchFamily="34" charset="0"/>
              </a:rPr>
              <a:t> </a:t>
            </a:r>
            <a:r>
              <a:rPr lang="en-US" sz="2200" dirty="0" err="1">
                <a:solidFill>
                  <a:srgbClr val="002060"/>
                </a:solidFill>
                <a:latin typeface="Trebuchet MS" pitchFamily="34" charset="0"/>
              </a:rPr>
              <a:t>struktur</a:t>
            </a:r>
            <a:r>
              <a:rPr lang="en-US" sz="2200" dirty="0">
                <a:solidFill>
                  <a:srgbClr val="002060"/>
                </a:solidFill>
                <a:latin typeface="Trebuchet MS" pitchFamily="34" charset="0"/>
              </a:rPr>
              <a:t> </a:t>
            </a:r>
            <a:r>
              <a:rPr lang="en-US" sz="2200" dirty="0" err="1">
                <a:solidFill>
                  <a:srgbClr val="002060"/>
                </a:solidFill>
                <a:latin typeface="Trebuchet MS" pitchFamily="34" charset="0"/>
              </a:rPr>
              <a:t>vertikal</a:t>
            </a:r>
            <a:r>
              <a:rPr lang="en-US" sz="2200" dirty="0">
                <a:solidFill>
                  <a:srgbClr val="002060"/>
                </a:solidFill>
                <a:latin typeface="Trebuchet MS" pitchFamily="34" charset="0"/>
              </a:rPr>
              <a:t> </a:t>
            </a:r>
            <a:r>
              <a:rPr lang="en-US" sz="2200" dirty="0" err="1">
                <a:solidFill>
                  <a:srgbClr val="002060"/>
                </a:solidFill>
                <a:latin typeface="Trebuchet MS" pitchFamily="34" charset="0"/>
              </a:rPr>
              <a:t>dapat</a:t>
            </a:r>
            <a:r>
              <a:rPr lang="en-US" sz="2200" dirty="0">
                <a:solidFill>
                  <a:srgbClr val="002060"/>
                </a:solidFill>
                <a:latin typeface="Trebuchet MS" pitchFamily="34" charset="0"/>
              </a:rPr>
              <a:t> </a:t>
            </a:r>
            <a:r>
              <a:rPr lang="en-US" sz="2200" dirty="0" err="1">
                <a:solidFill>
                  <a:srgbClr val="002060"/>
                </a:solidFill>
                <a:latin typeface="Trebuchet MS" pitchFamily="34" charset="0"/>
              </a:rPr>
              <a:t>dilakukan</a:t>
            </a:r>
            <a:r>
              <a:rPr lang="en-US" sz="2200" dirty="0">
                <a:solidFill>
                  <a:srgbClr val="002060"/>
                </a:solidFill>
                <a:latin typeface="Trebuchet MS" pitchFamily="34" charset="0"/>
              </a:rPr>
              <a:t> </a:t>
            </a:r>
            <a:r>
              <a:rPr lang="en-US" sz="2200" dirty="0" err="1">
                <a:solidFill>
                  <a:srgbClr val="002060"/>
                </a:solidFill>
                <a:latin typeface="Trebuchet MS" pitchFamily="34" charset="0"/>
              </a:rPr>
              <a:t>dengan</a:t>
            </a:r>
            <a:r>
              <a:rPr lang="en-US" sz="2200" dirty="0">
                <a:solidFill>
                  <a:srgbClr val="002060"/>
                </a:solidFill>
                <a:latin typeface="Trebuchet MS" pitchFamily="34" charset="0"/>
              </a:rPr>
              <a:t> </a:t>
            </a:r>
            <a:r>
              <a:rPr lang="en-US" sz="2200" dirty="0" err="1">
                <a:solidFill>
                  <a:srgbClr val="002060"/>
                </a:solidFill>
                <a:latin typeface="Trebuchet MS" pitchFamily="34" charset="0"/>
              </a:rPr>
              <a:t>menggunakan</a:t>
            </a:r>
            <a:r>
              <a:rPr lang="en-US" sz="2200" dirty="0">
                <a:solidFill>
                  <a:srgbClr val="002060"/>
                </a:solidFill>
                <a:latin typeface="Trebuchet MS" pitchFamily="34" charset="0"/>
              </a:rPr>
              <a:t> </a:t>
            </a:r>
            <a:r>
              <a:rPr lang="en-US" sz="2200" dirty="0" err="1">
                <a:solidFill>
                  <a:srgbClr val="002060"/>
                </a:solidFill>
                <a:latin typeface="Trebuchet MS" pitchFamily="34" charset="0"/>
              </a:rPr>
              <a:t>elektroda</a:t>
            </a:r>
            <a:r>
              <a:rPr lang="en-US" sz="2200" dirty="0">
                <a:solidFill>
                  <a:srgbClr val="002060"/>
                </a:solidFill>
                <a:latin typeface="Trebuchet MS" pitchFamily="34" charset="0"/>
              </a:rPr>
              <a:t> </a:t>
            </a:r>
            <a:r>
              <a:rPr lang="en-US" sz="2200" dirty="0" err="1">
                <a:solidFill>
                  <a:srgbClr val="002060"/>
                </a:solidFill>
                <a:latin typeface="Trebuchet MS" pitchFamily="34" charset="0"/>
              </a:rPr>
              <a:t>Wenner</a:t>
            </a:r>
            <a:r>
              <a:rPr lang="en-US" sz="2200" dirty="0">
                <a:solidFill>
                  <a:srgbClr val="002060"/>
                </a:solidFill>
                <a:latin typeface="Trebuchet MS" pitchFamily="34" charset="0"/>
              </a:rPr>
              <a:t>, Schlumberger, </a:t>
            </a:r>
            <a:r>
              <a:rPr lang="en-US" sz="2200" dirty="0" err="1">
                <a:solidFill>
                  <a:srgbClr val="002060"/>
                </a:solidFill>
                <a:latin typeface="Trebuchet MS" pitchFamily="34" charset="0"/>
              </a:rPr>
              <a:t>Asymetrical</a:t>
            </a:r>
            <a:r>
              <a:rPr lang="en-US" sz="2200" dirty="0">
                <a:solidFill>
                  <a:srgbClr val="002060"/>
                </a:solidFill>
                <a:latin typeface="Trebuchet MS" pitchFamily="34" charset="0"/>
              </a:rPr>
              <a:t> Schlumberger, Dipole-dipole, Lee. </a:t>
            </a:r>
          </a:p>
          <a:p>
            <a:pPr eaLnBrk="1" hangingPunct="1">
              <a:lnSpc>
                <a:spcPct val="90000"/>
              </a:lnSpc>
              <a:defRPr/>
            </a:pPr>
            <a:r>
              <a:rPr lang="en-US" sz="2200" dirty="0" err="1">
                <a:solidFill>
                  <a:srgbClr val="002060"/>
                </a:solidFill>
                <a:latin typeface="Trebuchet MS" pitchFamily="34" charset="0"/>
              </a:rPr>
              <a:t>Dalam</a:t>
            </a:r>
            <a:r>
              <a:rPr lang="en-US" sz="2200" dirty="0">
                <a:solidFill>
                  <a:srgbClr val="002060"/>
                </a:solidFill>
                <a:latin typeface="Trebuchet MS" pitchFamily="34" charset="0"/>
              </a:rPr>
              <a:t> </a:t>
            </a:r>
            <a:r>
              <a:rPr lang="en-US" sz="2200" dirty="0" err="1">
                <a:solidFill>
                  <a:srgbClr val="002060"/>
                </a:solidFill>
                <a:latin typeface="Trebuchet MS" pitchFamily="34" charset="0"/>
              </a:rPr>
              <a:t>melakukan</a:t>
            </a:r>
            <a:r>
              <a:rPr lang="en-US" sz="2200" dirty="0">
                <a:solidFill>
                  <a:srgbClr val="002060"/>
                </a:solidFill>
                <a:latin typeface="Trebuchet MS" pitchFamily="34" charset="0"/>
              </a:rPr>
              <a:t> </a:t>
            </a:r>
            <a:r>
              <a:rPr lang="en-US" sz="2200" dirty="0" err="1">
                <a:solidFill>
                  <a:srgbClr val="002060"/>
                </a:solidFill>
                <a:latin typeface="Trebuchet MS" pitchFamily="34" charset="0"/>
              </a:rPr>
              <a:t>horisontal</a:t>
            </a:r>
            <a:r>
              <a:rPr lang="en-US" sz="2200" dirty="0">
                <a:solidFill>
                  <a:srgbClr val="002060"/>
                </a:solidFill>
                <a:latin typeface="Trebuchet MS" pitchFamily="34" charset="0"/>
              </a:rPr>
              <a:t> </a:t>
            </a:r>
            <a:r>
              <a:rPr lang="en-US" sz="2200" dirty="0" err="1">
                <a:solidFill>
                  <a:srgbClr val="002060"/>
                </a:solidFill>
                <a:latin typeface="Trebuchet MS" pitchFamily="34" charset="0"/>
              </a:rPr>
              <a:t>profilling</a:t>
            </a:r>
            <a:r>
              <a:rPr lang="en-US" sz="2200" dirty="0">
                <a:solidFill>
                  <a:srgbClr val="002060"/>
                </a:solidFill>
                <a:latin typeface="Trebuchet MS" pitchFamily="34" charset="0"/>
              </a:rPr>
              <a:t> </a:t>
            </a:r>
            <a:r>
              <a:rPr lang="en-US" sz="2200" dirty="0" err="1">
                <a:solidFill>
                  <a:srgbClr val="002060"/>
                </a:solidFill>
                <a:latin typeface="Trebuchet MS" pitchFamily="34" charset="0"/>
              </a:rPr>
              <a:t>harus</a:t>
            </a:r>
            <a:r>
              <a:rPr lang="en-US" sz="2200" dirty="0">
                <a:solidFill>
                  <a:srgbClr val="002060"/>
                </a:solidFill>
                <a:latin typeface="Trebuchet MS" pitchFamily="34" charset="0"/>
              </a:rPr>
              <a:t> </a:t>
            </a:r>
            <a:r>
              <a:rPr lang="en-US" sz="2200" dirty="0" err="1">
                <a:solidFill>
                  <a:srgbClr val="002060"/>
                </a:solidFill>
                <a:latin typeface="Trebuchet MS" pitchFamily="34" charset="0"/>
              </a:rPr>
              <a:t>memperhatikan</a:t>
            </a:r>
            <a:r>
              <a:rPr lang="en-US" sz="2200" dirty="0">
                <a:solidFill>
                  <a:srgbClr val="002060"/>
                </a:solidFill>
                <a:latin typeface="Trebuchet MS" pitchFamily="34" charset="0"/>
              </a:rPr>
              <a:t> :</a:t>
            </a:r>
          </a:p>
          <a:p>
            <a:pPr lvl="1" eaLnBrk="1" hangingPunct="1">
              <a:lnSpc>
                <a:spcPct val="90000"/>
              </a:lnSpc>
              <a:buClr>
                <a:srgbClr val="0000CC"/>
              </a:buClr>
              <a:buFont typeface="Wingdings" pitchFamily="2" charset="2"/>
              <a:buChar char="ü"/>
              <a:defRPr/>
            </a:pPr>
            <a:r>
              <a:rPr lang="en-US" sz="2200" dirty="0" err="1">
                <a:solidFill>
                  <a:srgbClr val="002060"/>
                </a:solidFill>
                <a:latin typeface="Trebuchet MS" pitchFamily="34" charset="0"/>
              </a:rPr>
              <a:t>Jarak</a:t>
            </a:r>
            <a:r>
              <a:rPr lang="en-US" sz="2200" dirty="0">
                <a:solidFill>
                  <a:srgbClr val="002060"/>
                </a:solidFill>
                <a:latin typeface="Trebuchet MS" pitchFamily="34" charset="0"/>
              </a:rPr>
              <a:t> a yang </a:t>
            </a:r>
            <a:r>
              <a:rPr lang="en-US" sz="2200" dirty="0" err="1">
                <a:solidFill>
                  <a:srgbClr val="002060"/>
                </a:solidFill>
                <a:latin typeface="Trebuchet MS" pitchFamily="34" charset="0"/>
              </a:rPr>
              <a:t>digunakan</a:t>
            </a:r>
            <a:endParaRPr lang="sv-SE" sz="2200" dirty="0">
              <a:solidFill>
                <a:srgbClr val="002060"/>
              </a:solidFill>
              <a:latin typeface="Trebuchet MS" pitchFamily="34" charset="0"/>
            </a:endParaRPr>
          </a:p>
          <a:p>
            <a:pPr lvl="1" eaLnBrk="1" hangingPunct="1">
              <a:lnSpc>
                <a:spcPct val="90000"/>
              </a:lnSpc>
              <a:buClr>
                <a:srgbClr val="0000CC"/>
              </a:buClr>
              <a:buFont typeface="Wingdings" pitchFamily="2" charset="2"/>
              <a:buChar char="ü"/>
              <a:defRPr/>
            </a:pPr>
            <a:r>
              <a:rPr lang="sv-SE" sz="2200" dirty="0">
                <a:solidFill>
                  <a:srgbClr val="002060"/>
                </a:solidFill>
                <a:latin typeface="Trebuchet MS" pitchFamily="34" charset="0"/>
              </a:rPr>
              <a:t>Arah bentangan tegak lurus atau sejajar jenis lapisan / jenis struktur dan pemetaan (</a:t>
            </a:r>
            <a:r>
              <a:rPr lang="sv-SE" sz="2200" i="1" dirty="0">
                <a:solidFill>
                  <a:srgbClr val="002060"/>
                </a:solidFill>
                <a:latin typeface="Trebuchet MS" pitchFamily="34" charset="0"/>
              </a:rPr>
              <a:t>mapping</a:t>
            </a:r>
            <a:r>
              <a:rPr lang="sv-SE" sz="2200" dirty="0">
                <a:solidFill>
                  <a:srgbClr val="002060"/>
                </a:solidFill>
                <a:latin typeface="Trebuchet MS" pitchFamily="34" charset="0"/>
              </a:rPr>
              <a:t>).</a:t>
            </a:r>
          </a:p>
          <a:p>
            <a:pPr eaLnBrk="1" hangingPunct="1">
              <a:lnSpc>
                <a:spcPct val="90000"/>
              </a:lnSpc>
              <a:buClr>
                <a:srgbClr val="0000CC"/>
              </a:buClr>
              <a:defRPr/>
            </a:pPr>
            <a:r>
              <a:rPr lang="es-AR" sz="2200" dirty="0">
                <a:solidFill>
                  <a:srgbClr val="002060"/>
                </a:solidFill>
                <a:latin typeface="Trebuchet MS" pitchFamily="34" charset="0"/>
              </a:rPr>
              <a:t>Peta </a:t>
            </a:r>
            <a:r>
              <a:rPr lang="es-AR" sz="2200" dirty="0" err="1">
                <a:solidFill>
                  <a:srgbClr val="002060"/>
                </a:solidFill>
                <a:latin typeface="Trebuchet MS" pitchFamily="34" charset="0"/>
              </a:rPr>
              <a:t>Ekuipotensial</a:t>
            </a:r>
            <a:r>
              <a:rPr lang="es-AR" sz="2200" dirty="0">
                <a:solidFill>
                  <a:srgbClr val="002060"/>
                </a:solidFill>
                <a:latin typeface="Trebuchet MS" pitchFamily="34" charset="0"/>
              </a:rPr>
              <a:t> (</a:t>
            </a:r>
            <a:r>
              <a:rPr lang="es-AR" sz="2200" dirty="0" err="1">
                <a:solidFill>
                  <a:srgbClr val="002060"/>
                </a:solidFill>
                <a:latin typeface="Trebuchet MS" pitchFamily="34" charset="0"/>
              </a:rPr>
              <a:t>Equipotential</a:t>
            </a:r>
            <a:r>
              <a:rPr lang="es-AR" sz="2200" dirty="0">
                <a:solidFill>
                  <a:srgbClr val="002060"/>
                </a:solidFill>
                <a:latin typeface="Trebuchet MS" pitchFamily="34" charset="0"/>
              </a:rPr>
              <a:t> </a:t>
            </a:r>
            <a:r>
              <a:rPr lang="es-AR" sz="2200" dirty="0" err="1">
                <a:solidFill>
                  <a:srgbClr val="002060"/>
                </a:solidFill>
                <a:latin typeface="Trebuchet MS" pitchFamily="34" charset="0"/>
              </a:rPr>
              <a:t>Map</a:t>
            </a:r>
            <a:r>
              <a:rPr lang="es-AR" sz="2200" dirty="0">
                <a:solidFill>
                  <a:srgbClr val="002060"/>
                </a:solidFill>
                <a:latin typeface="Trebuchet MS" pitchFamily="34" charset="0"/>
              </a:rPr>
              <a:t>) </a:t>
            </a:r>
            <a:r>
              <a:rPr lang="es-AR" sz="2200" dirty="0" err="1">
                <a:solidFill>
                  <a:srgbClr val="002060"/>
                </a:solidFill>
                <a:latin typeface="Trebuchet MS" pitchFamily="34" charset="0"/>
              </a:rPr>
              <a:t>terbagi</a:t>
            </a:r>
            <a:r>
              <a:rPr lang="es-AR" sz="2200" dirty="0">
                <a:solidFill>
                  <a:srgbClr val="002060"/>
                </a:solidFill>
                <a:latin typeface="Trebuchet MS" pitchFamily="34" charset="0"/>
              </a:rPr>
              <a:t> atas :</a:t>
            </a:r>
          </a:p>
          <a:p>
            <a:pPr lvl="1" eaLnBrk="1" hangingPunct="1">
              <a:lnSpc>
                <a:spcPct val="90000"/>
              </a:lnSpc>
              <a:buClr>
                <a:srgbClr val="0000CC"/>
              </a:buClr>
              <a:buFont typeface="Wingdings" pitchFamily="2" charset="2"/>
              <a:buChar char="ü"/>
              <a:defRPr/>
            </a:pPr>
            <a:r>
              <a:rPr lang="es-AR" sz="2200" dirty="0" err="1">
                <a:solidFill>
                  <a:srgbClr val="002060"/>
                </a:solidFill>
                <a:latin typeface="Trebuchet MS" pitchFamily="34" charset="0"/>
              </a:rPr>
              <a:t>Potential</a:t>
            </a:r>
            <a:r>
              <a:rPr lang="es-AR" sz="2200" dirty="0">
                <a:solidFill>
                  <a:srgbClr val="002060"/>
                </a:solidFill>
                <a:latin typeface="Trebuchet MS" pitchFamily="34" charset="0"/>
              </a:rPr>
              <a:t> </a:t>
            </a:r>
            <a:r>
              <a:rPr lang="es-AR" sz="2200" dirty="0" err="1">
                <a:solidFill>
                  <a:srgbClr val="002060"/>
                </a:solidFill>
                <a:latin typeface="Trebuchet MS" pitchFamily="34" charset="0"/>
              </a:rPr>
              <a:t>Mapping</a:t>
            </a:r>
            <a:endParaRPr lang="es-AR" sz="2200" dirty="0">
              <a:solidFill>
                <a:srgbClr val="002060"/>
              </a:solidFill>
              <a:latin typeface="Trebuchet MS" pitchFamily="34" charset="0"/>
            </a:endParaRPr>
          </a:p>
          <a:p>
            <a:pPr lvl="1" eaLnBrk="1" hangingPunct="1">
              <a:lnSpc>
                <a:spcPct val="90000"/>
              </a:lnSpc>
              <a:buClr>
                <a:srgbClr val="0000CC"/>
              </a:buClr>
              <a:buFont typeface="Wingdings" pitchFamily="2" charset="2"/>
              <a:buChar char="ü"/>
              <a:defRPr/>
            </a:pPr>
            <a:r>
              <a:rPr lang="es-AR" sz="2200" dirty="0" err="1">
                <a:solidFill>
                  <a:srgbClr val="002060"/>
                </a:solidFill>
                <a:latin typeface="Trebuchet MS" pitchFamily="34" charset="0"/>
              </a:rPr>
              <a:t>Misse</a:t>
            </a:r>
            <a:r>
              <a:rPr lang="es-AR" sz="2200" dirty="0">
                <a:solidFill>
                  <a:srgbClr val="002060"/>
                </a:solidFill>
                <a:latin typeface="Trebuchet MS" pitchFamily="34" charset="0"/>
              </a:rPr>
              <a:t> </a:t>
            </a:r>
            <a:r>
              <a:rPr lang="es-AR" sz="2200" dirty="0" err="1">
                <a:solidFill>
                  <a:srgbClr val="002060"/>
                </a:solidFill>
                <a:latin typeface="Trebuchet MS" pitchFamily="34" charset="0"/>
              </a:rPr>
              <a:t>alla</a:t>
            </a:r>
            <a:r>
              <a:rPr lang="es-AR" sz="2200" dirty="0">
                <a:solidFill>
                  <a:srgbClr val="002060"/>
                </a:solidFill>
                <a:latin typeface="Trebuchet MS" pitchFamily="34" charset="0"/>
              </a:rPr>
              <a:t> </a:t>
            </a:r>
            <a:r>
              <a:rPr lang="es-AR" sz="2200" dirty="0" err="1">
                <a:solidFill>
                  <a:srgbClr val="002060"/>
                </a:solidFill>
                <a:latin typeface="Trebuchet MS" pitchFamily="34" charset="0"/>
              </a:rPr>
              <a:t>Masse</a:t>
            </a:r>
            <a:endParaRPr lang="en-US" sz="2200" dirty="0">
              <a:solidFill>
                <a:srgbClr val="002060"/>
              </a:solidFill>
              <a:latin typeface="Trebuchet MS" pitchFamily="34" charset="0"/>
            </a:endParaRPr>
          </a:p>
        </p:txBody>
      </p:sp>
      <p:sp>
        <p:nvSpPr>
          <p:cNvPr id="2457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4E610BB3-2529-46E8-9B33-5B373E95934C}" type="slidenum">
              <a:rPr lang="en-US" altLang="id-ID" sz="1000" smtClean="0"/>
              <a:pPr eaLnBrk="1" hangingPunct="1">
                <a:spcBef>
                  <a:spcPct val="0"/>
                </a:spcBef>
                <a:buClrTx/>
                <a:buSzTx/>
                <a:buFontTx/>
                <a:buNone/>
              </a:pPr>
              <a:t>37</a:t>
            </a:fld>
            <a:endParaRPr lang="en-US" altLang="id-ID" sz="1000"/>
          </a:p>
        </p:txBody>
      </p:sp>
    </p:spTree>
    <p:extLst>
      <p:ext uri="{BB962C8B-B14F-4D97-AF65-F5344CB8AC3E}">
        <p14:creationId xmlns:p14="http://schemas.microsoft.com/office/powerpoint/2010/main" val="1673883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23ED4AA9-5952-4BFA-A4AE-F0A121C05D53}" type="slidenum">
              <a:rPr lang="en-US" altLang="id-ID" sz="1000" smtClean="0"/>
              <a:pPr eaLnBrk="1" hangingPunct="1">
                <a:spcBef>
                  <a:spcPct val="0"/>
                </a:spcBef>
                <a:buClrTx/>
                <a:buSzTx/>
                <a:buFontTx/>
                <a:buNone/>
              </a:pPr>
              <a:t>38</a:t>
            </a:fld>
            <a:endParaRPr lang="en-US" altLang="id-ID" sz="1000"/>
          </a:p>
        </p:txBody>
      </p:sp>
      <p:sp>
        <p:nvSpPr>
          <p:cNvPr id="25603" name="Rectangle 4"/>
          <p:cNvSpPr>
            <a:spLocks noGrp="1" noChangeArrowheads="1"/>
          </p:cNvSpPr>
          <p:nvPr>
            <p:ph idx="1"/>
          </p:nvPr>
        </p:nvSpPr>
        <p:spPr>
          <a:xfrm>
            <a:off x="734650" y="852891"/>
            <a:ext cx="10341708" cy="4723601"/>
          </a:xfrm>
        </p:spPr>
        <p:txBody>
          <a:bodyPr anchor="ctr">
            <a:spAutoFit/>
          </a:bodyPr>
          <a:lstStyle/>
          <a:p>
            <a:pPr marL="363538" indent="-363538" algn="just">
              <a:lnSpc>
                <a:spcPct val="114000"/>
              </a:lnSpc>
              <a:spcBef>
                <a:spcPct val="0"/>
              </a:spcBef>
              <a:buClrTx/>
              <a:buSzTx/>
              <a:buFontTx/>
              <a:buNone/>
              <a:tabLst>
                <a:tab pos="349250" algn="l"/>
              </a:tabLst>
            </a:pPr>
            <a:r>
              <a:rPr lang="sv-SE" altLang="id-ID" sz="2200" dirty="0">
                <a:solidFill>
                  <a:srgbClr val="002060"/>
                </a:solidFill>
                <a:latin typeface="Trebuchet MS" pitchFamily="34" charset="0"/>
                <a:ea typeface="Times New Roman" pitchFamily="18" charset="0"/>
                <a:cs typeface="Arial" charset="0"/>
              </a:rPr>
              <a:t>Cara penafsiran geolisrik tahanan jenis dapat dilakukan dengan :</a:t>
            </a:r>
            <a:endParaRPr lang="id-ID" altLang="id-ID" sz="2200" dirty="0">
              <a:solidFill>
                <a:srgbClr val="002060"/>
              </a:solidFill>
              <a:latin typeface="Trebuchet MS" pitchFamily="34" charset="0"/>
              <a:ea typeface="Times New Roman" pitchFamily="18" charset="0"/>
              <a:cs typeface="Arial" charset="0"/>
            </a:endParaRPr>
          </a:p>
          <a:p>
            <a:pPr marL="363538" indent="-363538" algn="just">
              <a:lnSpc>
                <a:spcPct val="114000"/>
              </a:lnSpc>
              <a:spcBef>
                <a:spcPct val="0"/>
              </a:spcBef>
              <a:buClrTx/>
              <a:buSzTx/>
              <a:buFontTx/>
              <a:buNone/>
              <a:tabLst>
                <a:tab pos="349250" algn="l"/>
              </a:tabLst>
            </a:pPr>
            <a:endParaRPr lang="id-ID" altLang="id-ID" sz="2200" dirty="0">
              <a:solidFill>
                <a:srgbClr val="0000CC"/>
              </a:solidFill>
              <a:latin typeface="Trebuchet MS" pitchFamily="34" charset="0"/>
              <a:ea typeface="Times New Roman" pitchFamily="18" charset="0"/>
              <a:cs typeface="Arial" charset="0"/>
            </a:endParaRPr>
          </a:p>
          <a:p>
            <a:pPr marL="363538" indent="-363538" algn="just">
              <a:lnSpc>
                <a:spcPct val="114000"/>
              </a:lnSpc>
              <a:spcBef>
                <a:spcPct val="0"/>
              </a:spcBef>
              <a:buClrTx/>
              <a:buSzTx/>
              <a:buFont typeface="Wingdings" pitchFamily="2" charset="2"/>
              <a:buChar char="§"/>
              <a:tabLst>
                <a:tab pos="349250" algn="l"/>
              </a:tabLst>
            </a:pPr>
            <a:r>
              <a:rPr lang="sv-SE" altLang="id-ID" sz="2200" b="1" dirty="0">
                <a:solidFill>
                  <a:srgbClr val="FF0000"/>
                </a:solidFill>
                <a:effectLst>
                  <a:outerShdw blurRad="38100" dist="38100" dir="2700000" algn="tl">
                    <a:srgbClr val="000000">
                      <a:alpha val="43137"/>
                    </a:srgbClr>
                  </a:outerShdw>
                </a:effectLst>
                <a:latin typeface="Trebuchet MS" pitchFamily="34" charset="0"/>
                <a:ea typeface="Times New Roman" pitchFamily="18" charset="0"/>
                <a:cs typeface="Arial" charset="0"/>
              </a:rPr>
              <a:t>Cara Manual </a:t>
            </a:r>
            <a:r>
              <a:rPr lang="sv-SE" altLang="id-ID" sz="2200" b="1" dirty="0">
                <a:solidFill>
                  <a:srgbClr val="002060"/>
                </a:solidFill>
                <a:latin typeface="Trebuchet MS" pitchFamily="34" charset="0"/>
                <a:ea typeface="Times New Roman" pitchFamily="18" charset="0"/>
                <a:cs typeface="Arial" charset="0"/>
              </a:rPr>
              <a:t>: </a:t>
            </a:r>
            <a:r>
              <a:rPr lang="sv-SE" altLang="id-ID" sz="2200" dirty="0">
                <a:solidFill>
                  <a:srgbClr val="002060"/>
                </a:solidFill>
                <a:latin typeface="Trebuchet MS" pitchFamily="34" charset="0"/>
                <a:ea typeface="Times New Roman" pitchFamily="18" charset="0"/>
                <a:cs typeface="Arial" charset="0"/>
              </a:rPr>
              <a:t>menggunakan Kurva Baku dan Kurva Tambahan d</a:t>
            </a:r>
            <a:r>
              <a:rPr lang="id-ID" altLang="id-ID" sz="2200" dirty="0">
                <a:solidFill>
                  <a:srgbClr val="002060"/>
                </a:solidFill>
                <a:latin typeface="Trebuchet MS" pitchFamily="34" charset="0"/>
                <a:ea typeface="Times New Roman" pitchFamily="18" charset="0"/>
                <a:cs typeface="Arial" charset="0"/>
              </a:rPr>
              <a:t>eng</a:t>
            </a:r>
            <a:r>
              <a:rPr lang="sv-SE" altLang="id-ID" sz="2200" dirty="0">
                <a:solidFill>
                  <a:srgbClr val="002060"/>
                </a:solidFill>
                <a:latin typeface="Trebuchet MS" pitchFamily="34" charset="0"/>
                <a:ea typeface="Times New Roman" pitchFamily="18" charset="0"/>
                <a:cs typeface="Arial" charset="0"/>
              </a:rPr>
              <a:t>an melakukan pencocokan lengkungan (”</a:t>
            </a:r>
            <a:r>
              <a:rPr lang="sv-SE" altLang="id-ID" sz="2200" i="1" dirty="0">
                <a:solidFill>
                  <a:srgbClr val="002060"/>
                </a:solidFill>
                <a:latin typeface="Trebuchet MS" pitchFamily="34" charset="0"/>
                <a:ea typeface="Times New Roman" pitchFamily="18" charset="0"/>
                <a:cs typeface="Arial" charset="0"/>
              </a:rPr>
              <a:t>matching curve</a:t>
            </a:r>
            <a:r>
              <a:rPr lang="sv-SE" altLang="id-ID" sz="2200" dirty="0">
                <a:solidFill>
                  <a:srgbClr val="002060"/>
                </a:solidFill>
                <a:latin typeface="Trebuchet MS" pitchFamily="34" charset="0"/>
                <a:ea typeface="Times New Roman" pitchFamily="18" charset="0"/>
                <a:cs typeface="Arial" charset="0"/>
              </a:rPr>
              <a:t>”). Penafsiran geolistrik dilakukan untuk memperoleh nilai tahanan jenis sebenarnya dan prakiraan ketebalan lapisa</a:t>
            </a:r>
            <a:r>
              <a:rPr lang="id-ID" altLang="id-ID" sz="2200" dirty="0">
                <a:solidFill>
                  <a:srgbClr val="002060"/>
                </a:solidFill>
                <a:latin typeface="Trebuchet MS" pitchFamily="34" charset="0"/>
                <a:ea typeface="Times New Roman" pitchFamily="18" charset="0"/>
                <a:cs typeface="Arial" charset="0"/>
              </a:rPr>
              <a:t>n</a:t>
            </a:r>
            <a:r>
              <a:rPr lang="sv-SE" altLang="id-ID" sz="2200" dirty="0">
                <a:solidFill>
                  <a:srgbClr val="002060"/>
                </a:solidFill>
                <a:latin typeface="Trebuchet MS" pitchFamily="34" charset="0"/>
                <a:ea typeface="Times New Roman" pitchFamily="18" charset="0"/>
                <a:cs typeface="Arial" charset="0"/>
              </a:rPr>
              <a:t>.</a:t>
            </a:r>
            <a:endParaRPr lang="id-ID" altLang="id-ID" sz="2200" dirty="0">
              <a:solidFill>
                <a:srgbClr val="002060"/>
              </a:solidFill>
              <a:latin typeface="Trebuchet MS" pitchFamily="34" charset="0"/>
              <a:ea typeface="Times New Roman" pitchFamily="18" charset="0"/>
              <a:cs typeface="Arial" charset="0"/>
            </a:endParaRPr>
          </a:p>
          <a:p>
            <a:pPr marL="363538" indent="-363538" algn="just">
              <a:lnSpc>
                <a:spcPct val="114000"/>
              </a:lnSpc>
              <a:spcBef>
                <a:spcPct val="0"/>
              </a:spcBef>
              <a:buClrTx/>
              <a:buSzTx/>
              <a:buFont typeface="Wingdings" pitchFamily="2" charset="2"/>
              <a:buChar char="§"/>
              <a:tabLst>
                <a:tab pos="349250" algn="l"/>
              </a:tabLst>
            </a:pPr>
            <a:r>
              <a:rPr lang="sv-SE" altLang="id-ID" sz="2200" dirty="0">
                <a:solidFill>
                  <a:srgbClr val="002060"/>
                </a:solidFill>
                <a:latin typeface="Trebuchet MS" pitchFamily="34" charset="0"/>
                <a:ea typeface="Times New Roman" pitchFamily="18" charset="0"/>
                <a:cs typeface="Arial" charset="0"/>
              </a:rPr>
              <a:t>Perhitungan dan pencocokan Kurva Baku dari dua macam lapisan (</a:t>
            </a:r>
            <a:r>
              <a:rPr lang="sv-SE" altLang="id-ID" sz="2200" i="1" dirty="0">
                <a:solidFill>
                  <a:srgbClr val="002060"/>
                </a:solidFill>
                <a:latin typeface="Trebuchet MS" pitchFamily="34" charset="0"/>
                <a:ea typeface="Times New Roman" pitchFamily="18" charset="0"/>
                <a:cs typeface="Arial" charset="0"/>
              </a:rPr>
              <a:t>two type layer</a:t>
            </a:r>
            <a:r>
              <a:rPr lang="sv-SE" altLang="id-ID" sz="2200" dirty="0">
                <a:solidFill>
                  <a:srgbClr val="002060"/>
                </a:solidFill>
                <a:latin typeface="Trebuchet MS" pitchFamily="34" charset="0"/>
                <a:ea typeface="Times New Roman" pitchFamily="18" charset="0"/>
                <a:cs typeface="Arial" charset="0"/>
              </a:rPr>
              <a:t>), tiga macam atau empat macam pada keadaan nilai tahanan jenis dan ketebalan lapisan yang berbeda. </a:t>
            </a:r>
            <a:endParaRPr lang="id-ID" altLang="id-ID" sz="2200" dirty="0">
              <a:solidFill>
                <a:srgbClr val="002060"/>
              </a:solidFill>
              <a:latin typeface="Trebuchet MS" pitchFamily="34" charset="0"/>
              <a:ea typeface="Times New Roman" pitchFamily="18" charset="0"/>
              <a:cs typeface="Arial" charset="0"/>
            </a:endParaRPr>
          </a:p>
          <a:p>
            <a:pPr marL="363538" indent="-363538" algn="just">
              <a:lnSpc>
                <a:spcPct val="114000"/>
              </a:lnSpc>
              <a:spcBef>
                <a:spcPct val="0"/>
              </a:spcBef>
              <a:buClrTx/>
              <a:buSzTx/>
              <a:buFont typeface="Wingdings" pitchFamily="2" charset="2"/>
              <a:buChar char="§"/>
              <a:tabLst>
                <a:tab pos="349250" algn="l"/>
              </a:tabLst>
            </a:pPr>
            <a:r>
              <a:rPr lang="sv-SE" altLang="id-ID" sz="2200" dirty="0">
                <a:solidFill>
                  <a:srgbClr val="002060"/>
                </a:solidFill>
                <a:latin typeface="Trebuchet MS" pitchFamily="34" charset="0"/>
                <a:ea typeface="Times New Roman" pitchFamily="18" charset="0"/>
                <a:cs typeface="Arial" charset="0"/>
              </a:rPr>
              <a:t>Kurva baku (Two layer curves) dan Kurva Tambahan (K, Q, A dan H) yang digunakan adalah Kurva Orellana dan Mooney (1966), Bhattacharya P.K. dan Patra H.P. (1968), Rijkswaterstaat (1969).</a:t>
            </a:r>
            <a:endParaRPr lang="id-ID" altLang="id-ID" sz="2200" dirty="0">
              <a:solidFill>
                <a:srgbClr val="002060"/>
              </a:solidFill>
              <a:latin typeface="Trebuchet MS" pitchFamily="34" charset="0"/>
              <a:ea typeface="Times New Roman" pitchFamily="18" charset="0"/>
              <a:cs typeface="Arial" charset="0"/>
            </a:endParaRPr>
          </a:p>
        </p:txBody>
      </p:sp>
    </p:spTree>
    <p:extLst>
      <p:ext uri="{BB962C8B-B14F-4D97-AF65-F5344CB8AC3E}">
        <p14:creationId xmlns:p14="http://schemas.microsoft.com/office/powerpoint/2010/main" val="3558898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7FB9BB19-C973-4F63-B9F9-203CB33D6E1A}" type="slidenum">
              <a:rPr lang="en-US" altLang="id-ID" sz="1000" smtClean="0"/>
              <a:pPr eaLnBrk="1" hangingPunct="1">
                <a:spcBef>
                  <a:spcPct val="0"/>
                </a:spcBef>
                <a:buClrTx/>
                <a:buSzTx/>
                <a:buFontTx/>
                <a:buNone/>
              </a:pPr>
              <a:t>39</a:t>
            </a:fld>
            <a:endParaRPr lang="en-US" altLang="id-ID" sz="1000"/>
          </a:p>
        </p:txBody>
      </p:sp>
      <p:sp>
        <p:nvSpPr>
          <p:cNvPr id="26627" name="Rectangle 4"/>
          <p:cNvSpPr>
            <a:spLocks noGrp="1" noChangeArrowheads="1"/>
          </p:cNvSpPr>
          <p:nvPr>
            <p:ph idx="1"/>
          </p:nvPr>
        </p:nvSpPr>
        <p:spPr>
          <a:xfrm>
            <a:off x="359511" y="1128953"/>
            <a:ext cx="9970794" cy="3425361"/>
          </a:xfrm>
        </p:spPr>
        <p:txBody>
          <a:bodyPr wrap="square" anchor="ctr">
            <a:spAutoFit/>
          </a:bodyPr>
          <a:lstStyle/>
          <a:p>
            <a:pPr marL="363538" indent="-363538" algn="just">
              <a:lnSpc>
                <a:spcPct val="114000"/>
              </a:lnSpc>
              <a:spcBef>
                <a:spcPct val="0"/>
              </a:spcBef>
              <a:buClrTx/>
              <a:buSzTx/>
              <a:buFontTx/>
              <a:buChar char="•"/>
              <a:tabLst>
                <a:tab pos="349250" algn="l"/>
              </a:tabLst>
            </a:pPr>
            <a:r>
              <a:rPr lang="sv-SE" altLang="id-ID" sz="2400" b="1" dirty="0">
                <a:solidFill>
                  <a:srgbClr val="FF0000"/>
                </a:solidFill>
                <a:effectLst>
                  <a:outerShdw blurRad="38100" dist="38100" dir="2700000" algn="tl">
                    <a:srgbClr val="000000">
                      <a:alpha val="43137"/>
                    </a:srgbClr>
                  </a:outerShdw>
                </a:effectLst>
                <a:latin typeface="Trebuchet MS" pitchFamily="34" charset="0"/>
                <a:ea typeface="Times New Roman" pitchFamily="18" charset="0"/>
                <a:cs typeface="Arial" charset="0"/>
              </a:rPr>
              <a:t>Cara komputerisasi </a:t>
            </a:r>
            <a:r>
              <a:rPr lang="sv-SE" altLang="id-ID" sz="2400" b="1" dirty="0">
                <a:solidFill>
                  <a:srgbClr val="002060"/>
                </a:solidFill>
                <a:effectLst>
                  <a:outerShdw blurRad="38100" dist="38100" dir="2700000" algn="tl">
                    <a:srgbClr val="000000">
                      <a:alpha val="43137"/>
                    </a:srgbClr>
                  </a:outerShdw>
                </a:effectLst>
                <a:latin typeface="Trebuchet MS" pitchFamily="34" charset="0"/>
                <a:ea typeface="Times New Roman" pitchFamily="18" charset="0"/>
                <a:cs typeface="Arial" charset="0"/>
              </a:rPr>
              <a:t>: </a:t>
            </a:r>
            <a:r>
              <a:rPr lang="sv-SE" altLang="id-ID" sz="2400" dirty="0">
                <a:solidFill>
                  <a:srgbClr val="002060"/>
                </a:solidFill>
                <a:latin typeface="Trebuchet MS" pitchFamily="34" charset="0"/>
                <a:ea typeface="Times New Roman" pitchFamily="18" charset="0"/>
                <a:cs typeface="Arial" charset="0"/>
              </a:rPr>
              <a:t>yaitu dengan mempergunakan perangkat lunak yang beredar dipasaran seperti RESINT 53, VESPC, </a:t>
            </a:r>
            <a:r>
              <a:rPr lang="sv-SE" altLang="id-ID" sz="2400" dirty="0" smtClean="0">
                <a:solidFill>
                  <a:srgbClr val="002060"/>
                </a:solidFill>
                <a:latin typeface="Trebuchet MS" pitchFamily="34" charset="0"/>
                <a:ea typeface="Times New Roman" pitchFamily="18" charset="0"/>
                <a:cs typeface="Arial" charset="0"/>
              </a:rPr>
              <a:t>GRIVEL</a:t>
            </a:r>
            <a:r>
              <a:rPr lang="id-ID" altLang="id-ID" sz="2400" dirty="0" smtClean="0">
                <a:solidFill>
                  <a:srgbClr val="002060"/>
                </a:solidFill>
                <a:latin typeface="Trebuchet MS" pitchFamily="34" charset="0"/>
                <a:ea typeface="Times New Roman" pitchFamily="18" charset="0"/>
                <a:cs typeface="Arial" charset="0"/>
              </a:rPr>
              <a:t>,</a:t>
            </a:r>
            <a:r>
              <a:rPr lang="sv-SE" altLang="id-ID" sz="2400" dirty="0" smtClean="0">
                <a:solidFill>
                  <a:srgbClr val="002060"/>
                </a:solidFill>
                <a:latin typeface="Trebuchet MS" pitchFamily="34" charset="0"/>
                <a:ea typeface="Times New Roman" pitchFamily="18" charset="0"/>
                <a:cs typeface="Arial" charset="0"/>
              </a:rPr>
              <a:t> RESIXv3</a:t>
            </a:r>
            <a:r>
              <a:rPr lang="id-ID" altLang="id-ID" sz="2400" dirty="0" smtClean="0">
                <a:solidFill>
                  <a:srgbClr val="002060"/>
                </a:solidFill>
                <a:latin typeface="Trebuchet MS" pitchFamily="34" charset="0"/>
                <a:ea typeface="Times New Roman" pitchFamily="18" charset="0"/>
                <a:cs typeface="Arial" charset="0"/>
              </a:rPr>
              <a:t> dan Program FMIPA ITB  </a:t>
            </a:r>
            <a:r>
              <a:rPr lang="id-ID" altLang="id-ID" sz="2400" dirty="0">
                <a:solidFill>
                  <a:srgbClr val="002060"/>
                </a:solidFill>
                <a:latin typeface="Trebuchet MS" pitchFamily="34" charset="0"/>
                <a:ea typeface="Times New Roman" pitchFamily="18" charset="0"/>
                <a:cs typeface="Arial" charset="0"/>
              </a:rPr>
              <a:t>dll.</a:t>
            </a:r>
          </a:p>
          <a:p>
            <a:pPr marL="363538" indent="-363538" algn="just">
              <a:lnSpc>
                <a:spcPct val="114000"/>
              </a:lnSpc>
              <a:spcBef>
                <a:spcPct val="0"/>
              </a:spcBef>
              <a:buClrTx/>
              <a:buSzTx/>
              <a:buFontTx/>
              <a:buChar char="•"/>
              <a:tabLst>
                <a:tab pos="349250" algn="l"/>
              </a:tabLst>
            </a:pPr>
            <a:r>
              <a:rPr lang="sv-SE" altLang="id-ID" sz="2400" dirty="0">
                <a:solidFill>
                  <a:srgbClr val="002060"/>
                </a:solidFill>
                <a:latin typeface="Trebuchet MS" pitchFamily="34" charset="0"/>
                <a:ea typeface="Times New Roman" pitchFamily="18" charset="0"/>
                <a:cs typeface="Arial" charset="0"/>
              </a:rPr>
              <a:t>Perangkat lunak digunakan dengan memasukan data lapangan dan memasukkan nilai tahanan jenis (Ω). Untuk memilih tahanan jenis dan ketebalan lapisan dapat dilakukan dengan cara ”</a:t>
            </a:r>
            <a:r>
              <a:rPr lang="sv-SE" altLang="id-ID" sz="2400" i="1" dirty="0">
                <a:solidFill>
                  <a:srgbClr val="002060"/>
                </a:solidFill>
                <a:latin typeface="Trebuchet MS" pitchFamily="34" charset="0"/>
                <a:ea typeface="Times New Roman" pitchFamily="18" charset="0"/>
                <a:cs typeface="Arial" charset="0"/>
              </a:rPr>
              <a:t>trial and error</a:t>
            </a:r>
            <a:r>
              <a:rPr lang="sv-SE" altLang="id-ID" sz="2400" dirty="0">
                <a:solidFill>
                  <a:srgbClr val="002060"/>
                </a:solidFill>
                <a:latin typeface="Trebuchet MS" pitchFamily="34" charset="0"/>
                <a:ea typeface="Times New Roman" pitchFamily="18" charset="0"/>
                <a:cs typeface="Arial" charset="0"/>
              </a:rPr>
              <a:t>” dengan memilih ”</a:t>
            </a:r>
            <a:r>
              <a:rPr lang="sv-SE" altLang="id-ID" sz="2400" i="1" dirty="0">
                <a:solidFill>
                  <a:srgbClr val="002060"/>
                </a:solidFill>
                <a:latin typeface="Trebuchet MS" pitchFamily="34" charset="0"/>
                <a:ea typeface="Times New Roman" pitchFamily="18" charset="0"/>
                <a:cs typeface="Arial" charset="0"/>
              </a:rPr>
              <a:t>root mean square</a:t>
            </a:r>
            <a:r>
              <a:rPr lang="sv-SE" altLang="id-ID" sz="2400" dirty="0">
                <a:solidFill>
                  <a:srgbClr val="002060"/>
                </a:solidFill>
                <a:latin typeface="Trebuchet MS" pitchFamily="34" charset="0"/>
                <a:ea typeface="Times New Roman" pitchFamily="18" charset="0"/>
                <a:cs typeface="Arial" charset="0"/>
              </a:rPr>
              <a:t>” (RMS) dibawah 5%.</a:t>
            </a:r>
            <a:endParaRPr lang="id-ID" altLang="id-ID" sz="2400" dirty="0">
              <a:solidFill>
                <a:srgbClr val="002060"/>
              </a:solidFill>
              <a:latin typeface="Trebuchet MS" pitchFamily="34" charset="0"/>
              <a:ea typeface="Times New Roman" pitchFamily="18" charset="0"/>
              <a:cs typeface="Arial" charset="0"/>
            </a:endParaRPr>
          </a:p>
          <a:p>
            <a:pPr marL="363538" indent="-363538" algn="just">
              <a:lnSpc>
                <a:spcPct val="114000"/>
              </a:lnSpc>
              <a:spcBef>
                <a:spcPct val="0"/>
              </a:spcBef>
              <a:buClrTx/>
              <a:buSzTx/>
              <a:buFontTx/>
              <a:buChar char="•"/>
              <a:tabLst>
                <a:tab pos="349250" algn="l"/>
              </a:tabLst>
            </a:pPr>
            <a:endParaRPr lang="sv-SE" altLang="id-ID" sz="2200" dirty="0">
              <a:solidFill>
                <a:srgbClr val="0000CC"/>
              </a:solidFill>
              <a:latin typeface="Trebuchet MS" pitchFamily="34" charset="0"/>
              <a:ea typeface="Times New Roman" pitchFamily="18" charset="0"/>
              <a:cs typeface="Arial" charset="0"/>
            </a:endParaRPr>
          </a:p>
        </p:txBody>
      </p:sp>
    </p:spTree>
    <p:extLst>
      <p:ext uri="{BB962C8B-B14F-4D97-AF65-F5344CB8AC3E}">
        <p14:creationId xmlns:p14="http://schemas.microsoft.com/office/powerpoint/2010/main" val="406431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828800" y="1371600"/>
            <a:ext cx="9269093" cy="2667000"/>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dirty="0" err="1" smtClean="0"/>
              <a:t>Pemasangan</a:t>
            </a:r>
            <a:r>
              <a:rPr lang="en-US" dirty="0" smtClean="0"/>
              <a:t> </a:t>
            </a:r>
            <a:r>
              <a:rPr lang="en-US" dirty="0" err="1" smtClean="0"/>
              <a:t>elektroda</a:t>
            </a:r>
            <a:r>
              <a:rPr lang="en-US" dirty="0" smtClean="0"/>
              <a:t> </a:t>
            </a:r>
            <a:r>
              <a:rPr lang="en-US" dirty="0" err="1" smtClean="0"/>
              <a:t>konfiguasi</a:t>
            </a:r>
            <a:r>
              <a:rPr lang="en-US" dirty="0" smtClean="0"/>
              <a:t> dipole - dipole</a:t>
            </a:r>
            <a:endParaRPr lang="en-US" dirty="0"/>
          </a:p>
        </p:txBody>
      </p:sp>
      <p:pic>
        <p:nvPicPr>
          <p:cNvPr id="4099" name="Picture 3"/>
          <p:cNvPicPr>
            <a:picLocks noChangeAspect="1" noChangeArrowheads="1"/>
          </p:cNvPicPr>
          <p:nvPr/>
        </p:nvPicPr>
        <p:blipFill>
          <a:blip r:embed="rId3"/>
          <a:srcRect/>
          <a:stretch>
            <a:fillRect/>
          </a:stretch>
        </p:blipFill>
        <p:spPr bwMode="auto">
          <a:xfrm>
            <a:off x="3048000" y="4191001"/>
            <a:ext cx="6553200" cy="2352675"/>
          </a:xfrm>
          <a:prstGeom prst="rect">
            <a:avLst/>
          </a:prstGeom>
          <a:noFill/>
          <a:ln w="9525">
            <a:noFill/>
            <a:miter lim="800000"/>
            <a:headEnd/>
            <a:tailEnd/>
          </a:ln>
          <a:effectLst/>
        </p:spPr>
      </p:pic>
    </p:spTree>
    <p:extLst>
      <p:ext uri="{BB962C8B-B14F-4D97-AF65-F5344CB8AC3E}">
        <p14:creationId xmlns:p14="http://schemas.microsoft.com/office/powerpoint/2010/main" val="720173306"/>
      </p:ext>
    </p:extLst>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D0113D04-5DA4-4B4D-BBE9-1FC87438088E}" type="slidenum">
              <a:rPr lang="en-US" altLang="id-ID" sz="1000" smtClean="0"/>
              <a:pPr eaLnBrk="1" hangingPunct="1">
                <a:spcBef>
                  <a:spcPct val="0"/>
                </a:spcBef>
                <a:buClrTx/>
                <a:buSzTx/>
                <a:buFontTx/>
                <a:buNone/>
              </a:pPr>
              <a:t>40</a:t>
            </a:fld>
            <a:endParaRPr lang="en-US" altLang="id-ID" sz="1000"/>
          </a:p>
        </p:txBody>
      </p:sp>
      <p:sp>
        <p:nvSpPr>
          <p:cNvPr id="54273" name="Rectangle 1"/>
          <p:cNvSpPr>
            <a:spLocks noChangeArrowheads="1"/>
          </p:cNvSpPr>
          <p:nvPr/>
        </p:nvSpPr>
        <p:spPr bwMode="auto">
          <a:xfrm>
            <a:off x="392728" y="538857"/>
            <a:ext cx="11189673" cy="5786649"/>
          </a:xfrm>
          <a:prstGeom prst="rect">
            <a:avLst/>
          </a:prstGeom>
          <a:noFill/>
          <a:ln w="9525">
            <a:noFill/>
            <a:miter lim="800000"/>
            <a:headEnd/>
            <a:tailEnd/>
          </a:ln>
          <a:effectLst/>
        </p:spPr>
        <p:txBody>
          <a:bodyPr wrap="square" anchor="ctr">
            <a:spAutoFit/>
          </a:bodyPr>
          <a:lstStyle/>
          <a:p>
            <a:pPr eaLnBrk="0" hangingPunct="0">
              <a:tabLst>
                <a:tab pos="349250" algn="l"/>
              </a:tabLst>
              <a:defRPr/>
            </a:pPr>
            <a:r>
              <a:rPr lang="sv-SE" sz="2200" b="1" dirty="0">
                <a:solidFill>
                  <a:srgbClr val="002060"/>
                </a:solidFill>
                <a:latin typeface="Trebuchet MS" pitchFamily="34" charset="0"/>
                <a:ea typeface="Times New Roman" pitchFamily="18" charset="0"/>
                <a:cs typeface="Arial" pitchFamily="34" charset="0"/>
              </a:rPr>
              <a:t>HUBUNGAN PENAFSIRAN PENDUGAAN GEOLISTRIK DENGAN AKIFER</a:t>
            </a:r>
            <a:endParaRPr lang="id-ID" sz="2200" dirty="0">
              <a:solidFill>
                <a:srgbClr val="002060"/>
              </a:solidFill>
              <a:latin typeface="Trebuchet MS" pitchFamily="34" charset="0"/>
              <a:cs typeface="Arial" pitchFamily="34" charset="0"/>
            </a:endParaRPr>
          </a:p>
          <a:p>
            <a:pPr eaLnBrk="0" hangingPunct="0">
              <a:tabLst>
                <a:tab pos="349250" algn="l"/>
              </a:tabLst>
              <a:defRPr/>
            </a:pPr>
            <a:endParaRPr lang="id-ID" sz="2200" dirty="0">
              <a:solidFill>
                <a:srgbClr val="002060"/>
              </a:solidFill>
              <a:latin typeface="Trebuchet MS" pitchFamily="34" charset="0"/>
              <a:ea typeface="Times New Roman" pitchFamily="18" charset="0"/>
              <a:cs typeface="Arial" pitchFamily="34" charset="0"/>
            </a:endParaRPr>
          </a:p>
          <a:p>
            <a:pPr eaLnBrk="0" hangingPunct="0">
              <a:lnSpc>
                <a:spcPct val="114000"/>
              </a:lnSpc>
              <a:tabLst>
                <a:tab pos="349250" algn="l"/>
              </a:tabLst>
              <a:defRPr/>
            </a:pPr>
            <a:r>
              <a:rPr lang="sv-SE" sz="2200" dirty="0">
                <a:solidFill>
                  <a:srgbClr val="002060"/>
                </a:solidFill>
                <a:latin typeface="Trebuchet MS" pitchFamily="34" charset="0"/>
                <a:ea typeface="Times New Roman" pitchFamily="18" charset="0"/>
                <a:cs typeface="Arial" pitchFamily="34" charset="0"/>
              </a:rPr>
              <a:t>Hubungan antara besaran nilai tahanan jenis dengan jenis batuan dapat dipengaruhi oleh beberapa hal antara lain :</a:t>
            </a:r>
            <a:endParaRPr lang="id-ID" sz="2200" dirty="0">
              <a:solidFill>
                <a:srgbClr val="002060"/>
              </a:solidFill>
              <a:latin typeface="Trebuchet MS" pitchFamily="34" charset="0"/>
              <a:cs typeface="Arial" pitchFamily="34" charset="0"/>
            </a:endParaRPr>
          </a:p>
          <a:p>
            <a:pPr marL="449263" indent="-449263" eaLnBrk="0" hangingPunct="0">
              <a:lnSpc>
                <a:spcPct val="114000"/>
              </a:lnSpc>
              <a:buFontTx/>
              <a:buChar char="•"/>
              <a:tabLst>
                <a:tab pos="349250" algn="l"/>
              </a:tabLst>
              <a:defRPr/>
            </a:pPr>
            <a:r>
              <a:rPr lang="sv-SE" sz="2200" dirty="0">
                <a:solidFill>
                  <a:srgbClr val="002060"/>
                </a:solidFill>
                <a:latin typeface="Trebuchet MS" pitchFamily="34" charset="0"/>
                <a:ea typeface="Times New Roman" pitchFamily="18" charset="0"/>
                <a:cs typeface="Arial" pitchFamily="34" charset="0"/>
              </a:rPr>
              <a:t>Batuan sedimen yang lepas (</a:t>
            </a:r>
            <a:r>
              <a:rPr lang="sv-SE" sz="2200" i="1" dirty="0">
                <a:solidFill>
                  <a:srgbClr val="002060"/>
                </a:solidFill>
                <a:latin typeface="Trebuchet MS" pitchFamily="34" charset="0"/>
                <a:ea typeface="Times New Roman" pitchFamily="18" charset="0"/>
                <a:cs typeface="Arial" pitchFamily="34" charset="0"/>
              </a:rPr>
              <a:t>unconsolidated material</a:t>
            </a:r>
            <a:r>
              <a:rPr lang="sv-SE" sz="2200" dirty="0">
                <a:solidFill>
                  <a:srgbClr val="002060"/>
                </a:solidFill>
                <a:latin typeface="Trebuchet MS" pitchFamily="34" charset="0"/>
                <a:ea typeface="Times New Roman" pitchFamily="18" charset="0"/>
                <a:cs typeface="Arial" pitchFamily="34" charset="0"/>
              </a:rPr>
              <a:t>) mempunyai nilai tahanan jenis yang lebih rendah dibandingkan dengan batuan sedimen yang kompak.</a:t>
            </a:r>
            <a:endParaRPr lang="id-ID" sz="2200" dirty="0">
              <a:solidFill>
                <a:srgbClr val="002060"/>
              </a:solidFill>
              <a:latin typeface="Trebuchet MS" pitchFamily="34" charset="0"/>
              <a:cs typeface="Arial" pitchFamily="34" charset="0"/>
            </a:endParaRPr>
          </a:p>
          <a:p>
            <a:pPr marL="449263" indent="-449263" eaLnBrk="0" hangingPunct="0">
              <a:lnSpc>
                <a:spcPct val="114000"/>
              </a:lnSpc>
              <a:buFontTx/>
              <a:buChar char="•"/>
              <a:tabLst>
                <a:tab pos="349250" algn="l"/>
              </a:tabLst>
              <a:defRPr/>
            </a:pPr>
            <a:r>
              <a:rPr lang="sv-SE" sz="2200" dirty="0">
                <a:solidFill>
                  <a:srgbClr val="002060"/>
                </a:solidFill>
                <a:latin typeface="Trebuchet MS" pitchFamily="34" charset="0"/>
                <a:ea typeface="Times New Roman" pitchFamily="18" charset="0"/>
                <a:cs typeface="Arial" pitchFamily="34" charset="0"/>
              </a:rPr>
              <a:t>Jika batuan mengandung air akan mempunyai nilai tahanan jenis yang lebih rendah dibandingkan dengan yang kering </a:t>
            </a:r>
            <a:r>
              <a:rPr lang="id-ID" sz="2200" dirty="0">
                <a:solidFill>
                  <a:srgbClr val="002060"/>
                </a:solidFill>
                <a:latin typeface="Trebuchet MS" pitchFamily="34" charset="0"/>
                <a:ea typeface="Times New Roman" pitchFamily="18" charset="0"/>
                <a:cs typeface="Arial" pitchFamily="34" charset="0"/>
              </a:rPr>
              <a:t>&amp;</a:t>
            </a:r>
            <a:r>
              <a:rPr lang="sv-SE" sz="2200" dirty="0">
                <a:solidFill>
                  <a:srgbClr val="002060"/>
                </a:solidFill>
                <a:latin typeface="Trebuchet MS" pitchFamily="34" charset="0"/>
                <a:ea typeface="Times New Roman" pitchFamily="18" charset="0"/>
                <a:cs typeface="Arial" pitchFamily="34" charset="0"/>
              </a:rPr>
              <a:t> dibandingkan dengan yang mengandung kadar garam yang tinggi.</a:t>
            </a:r>
            <a:endParaRPr lang="id-ID" sz="2200" dirty="0">
              <a:solidFill>
                <a:srgbClr val="002060"/>
              </a:solidFill>
              <a:latin typeface="Trebuchet MS" pitchFamily="34" charset="0"/>
              <a:cs typeface="Arial" pitchFamily="34" charset="0"/>
            </a:endParaRPr>
          </a:p>
          <a:p>
            <a:pPr marL="449263" indent="-449263" eaLnBrk="0" hangingPunct="0">
              <a:lnSpc>
                <a:spcPct val="114000"/>
              </a:lnSpc>
              <a:buFontTx/>
              <a:buChar char="•"/>
              <a:tabLst>
                <a:tab pos="349250" algn="l"/>
              </a:tabLst>
              <a:defRPr/>
            </a:pPr>
            <a:r>
              <a:rPr lang="sv-SE" sz="2200" dirty="0">
                <a:solidFill>
                  <a:srgbClr val="002060"/>
                </a:solidFill>
                <a:latin typeface="Trebuchet MS" pitchFamily="34" charset="0"/>
                <a:ea typeface="Times New Roman" pitchFamily="18" charset="0"/>
                <a:cs typeface="Arial" pitchFamily="34" charset="0"/>
              </a:rPr>
              <a:t>Kesarangan / porositas batuan. Kesarangan batuan adalah perbandingan antara volume rongga batuan dengan batuan keseluruhan (V</a:t>
            </a:r>
            <a:r>
              <a:rPr lang="sv-SE" sz="2200" baseline="-30000" dirty="0">
                <a:solidFill>
                  <a:srgbClr val="002060"/>
                </a:solidFill>
                <a:latin typeface="Trebuchet MS" pitchFamily="34" charset="0"/>
                <a:ea typeface="Times New Roman" pitchFamily="18" charset="0"/>
                <a:cs typeface="Arial" pitchFamily="34" charset="0"/>
              </a:rPr>
              <a:t>r</a:t>
            </a:r>
            <a:r>
              <a:rPr lang="id-ID" sz="2200" baseline="-30000" dirty="0">
                <a:solidFill>
                  <a:srgbClr val="002060"/>
                </a:solidFill>
                <a:latin typeface="Trebuchet MS" pitchFamily="34" charset="0"/>
                <a:ea typeface="Times New Roman" pitchFamily="18" charset="0"/>
                <a:cs typeface="Arial" pitchFamily="34" charset="0"/>
              </a:rPr>
              <a:t> </a:t>
            </a:r>
            <a:r>
              <a:rPr lang="sv-SE" sz="2200" dirty="0">
                <a:solidFill>
                  <a:srgbClr val="002060"/>
                </a:solidFill>
                <a:latin typeface="Trebuchet MS" pitchFamily="34" charset="0"/>
                <a:ea typeface="Times New Roman" pitchFamily="18" charset="0"/>
                <a:cs typeface="Arial" pitchFamily="34" charset="0"/>
              </a:rPr>
              <a:t>/</a:t>
            </a:r>
            <a:r>
              <a:rPr lang="id-ID" sz="2200" dirty="0">
                <a:solidFill>
                  <a:srgbClr val="002060"/>
                </a:solidFill>
                <a:latin typeface="Trebuchet MS" pitchFamily="34" charset="0"/>
                <a:ea typeface="Times New Roman" pitchFamily="18" charset="0"/>
                <a:cs typeface="Arial" pitchFamily="34" charset="0"/>
              </a:rPr>
              <a:t> </a:t>
            </a:r>
            <a:r>
              <a:rPr lang="sv-SE" sz="2200" dirty="0">
                <a:solidFill>
                  <a:srgbClr val="002060"/>
                </a:solidFill>
                <a:latin typeface="Trebuchet MS" pitchFamily="34" charset="0"/>
                <a:ea typeface="Times New Roman" pitchFamily="18" charset="0"/>
                <a:cs typeface="Arial" pitchFamily="34" charset="0"/>
              </a:rPr>
              <a:t>V x 100%). </a:t>
            </a:r>
            <a:r>
              <a:rPr lang="id-ID" sz="2200" dirty="0">
                <a:solidFill>
                  <a:srgbClr val="002060"/>
                </a:solidFill>
                <a:latin typeface="Trebuchet MS" pitchFamily="34" charset="0"/>
                <a:ea typeface="Times New Roman" pitchFamily="18" charset="0"/>
                <a:cs typeface="Arial" pitchFamily="34" charset="0"/>
              </a:rPr>
              <a:t>Maka k</a:t>
            </a:r>
            <a:r>
              <a:rPr lang="sv-SE" sz="2200" dirty="0">
                <a:solidFill>
                  <a:srgbClr val="002060"/>
                </a:solidFill>
                <a:latin typeface="Trebuchet MS" pitchFamily="34" charset="0"/>
                <a:ea typeface="Times New Roman" pitchFamily="18" charset="0"/>
                <a:cs typeface="Arial" pitchFamily="34" charset="0"/>
              </a:rPr>
              <a:t>esarangan besar berarti volume air besar pula.</a:t>
            </a:r>
            <a:endParaRPr lang="id-ID" sz="2200" dirty="0">
              <a:solidFill>
                <a:srgbClr val="002060"/>
              </a:solidFill>
              <a:latin typeface="Trebuchet MS" pitchFamily="34" charset="0"/>
              <a:cs typeface="Arial" pitchFamily="34" charset="0"/>
            </a:endParaRPr>
          </a:p>
          <a:p>
            <a:pPr marL="449263" indent="-449263" eaLnBrk="0" hangingPunct="0">
              <a:lnSpc>
                <a:spcPct val="114000"/>
              </a:lnSpc>
              <a:buFontTx/>
              <a:buChar char="•"/>
              <a:tabLst>
                <a:tab pos="349250" algn="l"/>
              </a:tabLst>
              <a:defRPr/>
            </a:pPr>
            <a:r>
              <a:rPr lang="sv-SE" sz="2200" dirty="0">
                <a:solidFill>
                  <a:srgbClr val="002060"/>
                </a:solidFill>
                <a:latin typeface="Trebuchet MS" pitchFamily="34" charset="0"/>
                <a:ea typeface="Times New Roman" pitchFamily="18" charset="0"/>
                <a:cs typeface="Arial" pitchFamily="34" charset="0"/>
              </a:rPr>
              <a:t>pH air yang terkandung pada rongga batuan.</a:t>
            </a:r>
            <a:endParaRPr lang="id-ID" sz="2200" dirty="0">
              <a:solidFill>
                <a:srgbClr val="002060"/>
              </a:solidFill>
              <a:latin typeface="Trebuchet MS" pitchFamily="34" charset="0"/>
              <a:cs typeface="Arial" pitchFamily="34" charset="0"/>
            </a:endParaRPr>
          </a:p>
          <a:p>
            <a:pPr marL="449263" indent="-449263" eaLnBrk="0" hangingPunct="0">
              <a:lnSpc>
                <a:spcPct val="114000"/>
              </a:lnSpc>
              <a:buFontTx/>
              <a:buChar char="•"/>
              <a:tabLst>
                <a:tab pos="349250" algn="l"/>
              </a:tabLst>
              <a:defRPr/>
            </a:pPr>
            <a:r>
              <a:rPr lang="sv-SE" sz="2200" dirty="0">
                <a:solidFill>
                  <a:srgbClr val="002060"/>
                </a:solidFill>
                <a:latin typeface="Trebuchet MS" pitchFamily="34" charset="0"/>
                <a:ea typeface="Times New Roman" pitchFamily="18" charset="0"/>
                <a:cs typeface="Arial" pitchFamily="34" charset="0"/>
              </a:rPr>
              <a:t>Tahanan jenis batuan akan bervariasi dari satu tempat ketempat lain dan tergantung pada keadaan setempat.</a:t>
            </a:r>
            <a:endParaRPr lang="id-ID" sz="2200" dirty="0">
              <a:solidFill>
                <a:srgbClr val="002060"/>
              </a:solidFill>
              <a:latin typeface="Trebuchet MS" pitchFamily="34" charset="0"/>
              <a:cs typeface="Arial" pitchFamily="34" charset="0"/>
            </a:endParaRPr>
          </a:p>
        </p:txBody>
      </p:sp>
    </p:spTree>
    <p:extLst>
      <p:ext uri="{BB962C8B-B14F-4D97-AF65-F5344CB8AC3E}">
        <p14:creationId xmlns:p14="http://schemas.microsoft.com/office/powerpoint/2010/main" val="770114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9042B804-38A3-4D04-BF6E-1EA89F14AEA9}" type="slidenum">
              <a:rPr lang="en-US" altLang="id-ID" sz="1000" smtClean="0"/>
              <a:pPr eaLnBrk="1" hangingPunct="1">
                <a:spcBef>
                  <a:spcPct val="0"/>
                </a:spcBef>
                <a:buClrTx/>
                <a:buSzTx/>
                <a:buFontTx/>
                <a:buNone/>
              </a:pPr>
              <a:t>41</a:t>
            </a:fld>
            <a:endParaRPr lang="en-US" altLang="id-ID" sz="1000"/>
          </a:p>
        </p:txBody>
      </p:sp>
      <p:sp>
        <p:nvSpPr>
          <p:cNvPr id="54273" name="Rectangle 1"/>
          <p:cNvSpPr>
            <a:spLocks noChangeArrowheads="1"/>
          </p:cNvSpPr>
          <p:nvPr/>
        </p:nvSpPr>
        <p:spPr bwMode="auto">
          <a:xfrm>
            <a:off x="392728" y="785634"/>
            <a:ext cx="10468708" cy="4653325"/>
          </a:xfrm>
          <a:prstGeom prst="rect">
            <a:avLst/>
          </a:prstGeom>
          <a:noFill/>
          <a:ln w="9525">
            <a:noFill/>
            <a:miter lim="800000"/>
            <a:headEnd/>
            <a:tailEnd/>
          </a:ln>
          <a:effectLst/>
        </p:spPr>
        <p:txBody>
          <a:bodyPr anchor="ctr">
            <a:spAutoFit/>
          </a:bodyPr>
          <a:lstStyle/>
          <a:p>
            <a:pPr eaLnBrk="0" hangingPunct="0">
              <a:lnSpc>
                <a:spcPct val="114000"/>
              </a:lnSpc>
              <a:tabLst>
                <a:tab pos="349250" algn="l"/>
              </a:tabLst>
              <a:defRPr/>
            </a:pPr>
            <a:r>
              <a:rPr lang="sv-SE" sz="2200" b="1" dirty="0">
                <a:solidFill>
                  <a:srgbClr val="002060"/>
                </a:solidFill>
                <a:latin typeface="Trebuchet MS" pitchFamily="34" charset="0"/>
                <a:ea typeface="Times New Roman" pitchFamily="18" charset="0"/>
                <a:cs typeface="Arial" pitchFamily="34" charset="0"/>
              </a:rPr>
              <a:t>HUBUNGAN PENAFSIRAN PENDUGAAN GEOLISTRIK DENGAN AKIFER</a:t>
            </a:r>
            <a:endParaRPr lang="id-ID" sz="2200" dirty="0">
              <a:solidFill>
                <a:srgbClr val="002060"/>
              </a:solidFill>
              <a:latin typeface="Trebuchet MS" pitchFamily="34" charset="0"/>
              <a:cs typeface="Arial" pitchFamily="34" charset="0"/>
            </a:endParaRPr>
          </a:p>
          <a:p>
            <a:pPr eaLnBrk="0" hangingPunct="0">
              <a:lnSpc>
                <a:spcPct val="114000"/>
              </a:lnSpc>
              <a:tabLst>
                <a:tab pos="349250" algn="l"/>
              </a:tabLst>
              <a:defRPr/>
            </a:pPr>
            <a:endParaRPr lang="id-ID" sz="2200" dirty="0">
              <a:solidFill>
                <a:srgbClr val="002060"/>
              </a:solidFill>
              <a:latin typeface="Trebuchet MS" pitchFamily="34" charset="0"/>
              <a:ea typeface="Times New Roman" pitchFamily="18" charset="0"/>
              <a:cs typeface="Arial" pitchFamily="34" charset="0"/>
            </a:endParaRPr>
          </a:p>
          <a:p>
            <a:pPr marL="449263" indent="-449263" eaLnBrk="0" hangingPunct="0">
              <a:lnSpc>
                <a:spcPct val="114000"/>
              </a:lnSpc>
              <a:buFontTx/>
              <a:buChar char="•"/>
              <a:tabLst>
                <a:tab pos="349250" algn="l"/>
              </a:tabLst>
              <a:defRPr/>
            </a:pPr>
            <a:r>
              <a:rPr lang="sv-SE" sz="2400" dirty="0">
                <a:solidFill>
                  <a:srgbClr val="002060"/>
                </a:solidFill>
                <a:latin typeface="Trebuchet MS" pitchFamily="34" charset="0"/>
                <a:ea typeface="Times New Roman" pitchFamily="18" charset="0"/>
                <a:cs typeface="Arial" pitchFamily="34" charset="0"/>
              </a:rPr>
              <a:t>Tahanan jenis dapat berbeda secara menyolok, tidak saja dari satu lapisan kelapisan yang lain, tetapi juga dalam satu lapisan batuan.</a:t>
            </a:r>
            <a:endParaRPr lang="id-ID" sz="2400" dirty="0">
              <a:solidFill>
                <a:srgbClr val="002060"/>
              </a:solidFill>
              <a:latin typeface="Trebuchet MS" pitchFamily="34" charset="0"/>
              <a:cs typeface="Arial" pitchFamily="34" charset="0"/>
            </a:endParaRPr>
          </a:p>
          <a:p>
            <a:pPr marL="449263" indent="-449263" eaLnBrk="0" hangingPunct="0">
              <a:lnSpc>
                <a:spcPct val="114000"/>
              </a:lnSpc>
              <a:buFontTx/>
              <a:buChar char="•"/>
              <a:tabLst>
                <a:tab pos="349250" algn="l"/>
              </a:tabLst>
              <a:defRPr/>
            </a:pPr>
            <a:r>
              <a:rPr lang="id-ID" sz="2400" dirty="0">
                <a:solidFill>
                  <a:srgbClr val="002060"/>
                </a:solidFill>
                <a:latin typeface="Trebuchet MS" pitchFamily="34" charset="0"/>
                <a:ea typeface="Times New Roman" pitchFamily="18" charset="0"/>
                <a:cs typeface="Arial" pitchFamily="34" charset="0"/>
              </a:rPr>
              <a:t>Perbedaan t</a:t>
            </a:r>
            <a:r>
              <a:rPr lang="sv-SE" sz="2400" dirty="0">
                <a:solidFill>
                  <a:srgbClr val="002060"/>
                </a:solidFill>
                <a:latin typeface="Trebuchet MS" pitchFamily="34" charset="0"/>
                <a:ea typeface="Times New Roman" pitchFamily="18" charset="0"/>
                <a:cs typeface="Arial" pitchFamily="34" charset="0"/>
              </a:rPr>
              <a:t>emperatur air.</a:t>
            </a:r>
            <a:endParaRPr lang="id-ID" sz="2400" dirty="0">
              <a:solidFill>
                <a:srgbClr val="002060"/>
              </a:solidFill>
              <a:latin typeface="Trebuchet MS" pitchFamily="34" charset="0"/>
              <a:ea typeface="Times New Roman" pitchFamily="18" charset="0"/>
              <a:cs typeface="Arial" pitchFamily="34" charset="0"/>
            </a:endParaRPr>
          </a:p>
          <a:p>
            <a:pPr marL="449263" indent="-449263" eaLnBrk="0" hangingPunct="0">
              <a:lnSpc>
                <a:spcPct val="114000"/>
              </a:lnSpc>
              <a:buFontTx/>
              <a:buChar char="•"/>
              <a:tabLst>
                <a:tab pos="349250" algn="l"/>
              </a:tabLst>
              <a:defRPr/>
            </a:pPr>
            <a:r>
              <a:rPr lang="sv-SE" sz="2400" dirty="0">
                <a:solidFill>
                  <a:srgbClr val="002060"/>
                </a:solidFill>
                <a:latin typeface="Trebuchet MS" pitchFamily="34" charset="0"/>
                <a:ea typeface="Times New Roman" pitchFamily="18" charset="0"/>
                <a:cs typeface="Arial" pitchFamily="34" charset="0"/>
              </a:rPr>
              <a:t>Permeabilitas / kesanggupan suatu batuan yang mempunyai pori – pori untuk mengalirkan cairan.</a:t>
            </a:r>
            <a:r>
              <a:rPr lang="id-ID" sz="2400" dirty="0">
                <a:solidFill>
                  <a:srgbClr val="002060"/>
                </a:solidFill>
                <a:latin typeface="Trebuchet MS" pitchFamily="34" charset="0"/>
                <a:cs typeface="Arial" pitchFamily="34" charset="0"/>
              </a:rPr>
              <a:t> </a:t>
            </a:r>
          </a:p>
          <a:p>
            <a:pPr marL="449263" indent="-449263" eaLnBrk="0" hangingPunct="0">
              <a:lnSpc>
                <a:spcPct val="114000"/>
              </a:lnSpc>
              <a:buFontTx/>
              <a:buChar char="•"/>
              <a:tabLst>
                <a:tab pos="349250" algn="l"/>
              </a:tabLst>
              <a:defRPr/>
            </a:pPr>
            <a:endParaRPr lang="id-ID" sz="2400" dirty="0">
              <a:solidFill>
                <a:srgbClr val="002060"/>
              </a:solidFill>
              <a:latin typeface="Trebuchet MS" pitchFamily="34" charset="0"/>
              <a:cs typeface="Arial" pitchFamily="34" charset="0"/>
            </a:endParaRPr>
          </a:p>
          <a:p>
            <a:pPr marL="449263" indent="-449263" eaLnBrk="0" hangingPunct="0">
              <a:lnSpc>
                <a:spcPct val="114000"/>
              </a:lnSpc>
              <a:buFont typeface="Wingdings" panose="05000000000000000000" pitchFamily="2" charset="2"/>
              <a:buChar char="v"/>
              <a:tabLst>
                <a:tab pos="349250" algn="l"/>
              </a:tabLst>
              <a:defRPr/>
            </a:pPr>
            <a:r>
              <a:rPr lang="id-ID" sz="2400" b="1" dirty="0">
                <a:solidFill>
                  <a:srgbClr val="FF0000"/>
                </a:solidFill>
                <a:latin typeface="Trebuchet MS" pitchFamily="34" charset="0"/>
                <a:cs typeface="Arial" pitchFamily="34" charset="0"/>
              </a:rPr>
              <a:t>Nilai Tahanan Jenis </a:t>
            </a:r>
          </a:p>
          <a:p>
            <a:pPr marL="449263" indent="-4763" eaLnBrk="0" hangingPunct="0">
              <a:lnSpc>
                <a:spcPct val="114000"/>
              </a:lnSpc>
              <a:buSzPct val="70000"/>
              <a:buFont typeface="Wingdings" pitchFamily="2" charset="2"/>
              <a:buChar char="Ø"/>
              <a:tabLst>
                <a:tab pos="901700" algn="l"/>
              </a:tabLst>
              <a:defRPr/>
            </a:pPr>
            <a:r>
              <a:rPr lang="id-ID" sz="2400" dirty="0">
                <a:solidFill>
                  <a:srgbClr val="002060"/>
                </a:solidFill>
                <a:latin typeface="Trebuchet MS" pitchFamily="34" charset="0"/>
                <a:cs typeface="Arial" pitchFamily="34" charset="0"/>
              </a:rPr>
              <a:t>	Air tanah segar berkisar antara 10 ~ 100 0hm-meter</a:t>
            </a:r>
          </a:p>
          <a:p>
            <a:pPr marL="449263" indent="-4763" eaLnBrk="0" hangingPunct="0">
              <a:lnSpc>
                <a:spcPct val="114000"/>
              </a:lnSpc>
              <a:buSzPct val="70000"/>
              <a:buFont typeface="Wingdings" pitchFamily="2" charset="2"/>
              <a:buChar char="Ø"/>
              <a:tabLst>
                <a:tab pos="901700" algn="l"/>
              </a:tabLst>
              <a:defRPr/>
            </a:pPr>
            <a:r>
              <a:rPr lang="id-ID" sz="2400" dirty="0">
                <a:solidFill>
                  <a:srgbClr val="002060"/>
                </a:solidFill>
                <a:latin typeface="Trebuchet MS" pitchFamily="34" charset="0"/>
                <a:cs typeface="Arial" pitchFamily="34" charset="0"/>
              </a:rPr>
              <a:t>	Air payau / air asin berkisar 1 ~ 10 ohm-meter</a:t>
            </a:r>
          </a:p>
        </p:txBody>
      </p:sp>
    </p:spTree>
    <p:extLst>
      <p:ext uri="{BB962C8B-B14F-4D97-AF65-F5344CB8AC3E}">
        <p14:creationId xmlns:p14="http://schemas.microsoft.com/office/powerpoint/2010/main" val="3176616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010" t="31813" r="26889" b="8331"/>
          <a:stretch/>
        </p:blipFill>
        <p:spPr bwMode="auto">
          <a:xfrm>
            <a:off x="644769" y="399757"/>
            <a:ext cx="8405446" cy="627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743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575" y="1484785"/>
            <a:ext cx="7760583" cy="3899693"/>
          </a:xfrm>
          <a:prstGeom prst="rect">
            <a:avLst/>
          </a:prstGeom>
          <a:ln/>
        </p:spPr>
        <p:style>
          <a:lnRef idx="3">
            <a:schemeClr val="lt1"/>
          </a:lnRef>
          <a:fillRef idx="1">
            <a:schemeClr val="accent2"/>
          </a:fillRef>
          <a:effectRef idx="1">
            <a:schemeClr val="accent2"/>
          </a:effectRef>
          <a:fontRef idx="minor">
            <a:schemeClr val="lt1"/>
          </a:fontRef>
        </p:style>
      </p:pic>
      <p:sp>
        <p:nvSpPr>
          <p:cNvPr id="3" name="Rectangle 2"/>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3940865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 y="685800"/>
            <a:ext cx="5888175" cy="505307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892800" y="2667001"/>
            <a:ext cx="4724400" cy="2822097"/>
          </a:xfrm>
          <a:prstGeom prst="rect">
            <a:avLst/>
          </a:prstGeom>
          <a:noFill/>
          <a:ln w="9525">
            <a:noFill/>
            <a:miter lim="800000"/>
            <a:headEnd/>
            <a:tailEnd/>
          </a:ln>
          <a:effectLst/>
        </p:spPr>
      </p:pic>
    </p:spTree>
    <p:extLst>
      <p:ext uri="{BB962C8B-B14F-4D97-AF65-F5344CB8AC3E}">
        <p14:creationId xmlns:p14="http://schemas.microsoft.com/office/powerpoint/2010/main" val="105950269"/>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poetrafic.files.wordpress.com/2012/01/dipole-dipole11.jpg?w=630&amp;h=667"/>
          <p:cNvPicPr>
            <a:picLocks noGrp="1"/>
          </p:cNvPicPr>
          <p:nvPr>
            <p:ph idx="1"/>
          </p:nvPr>
        </p:nvPicPr>
        <p:blipFill>
          <a:blip r:embed="rId2" cstate="print"/>
          <a:stretch>
            <a:fillRect/>
          </a:stretch>
        </p:blipFill>
        <p:spPr bwMode="auto">
          <a:xfrm>
            <a:off x="1422401" y="1066800"/>
            <a:ext cx="9550400" cy="5410200"/>
          </a:xfrm>
          <a:prstGeom prst="rect">
            <a:avLst/>
          </a:prstGeom>
          <a:noFill/>
          <a:ln w="9525">
            <a:noFill/>
            <a:miter lim="800000"/>
            <a:headEnd/>
            <a:tailEnd/>
          </a:ln>
        </p:spPr>
      </p:pic>
      <p:sp>
        <p:nvSpPr>
          <p:cNvPr id="2" name="Title 1"/>
          <p:cNvSpPr>
            <a:spLocks noGrp="1"/>
          </p:cNvSpPr>
          <p:nvPr>
            <p:ph type="title"/>
          </p:nvPr>
        </p:nvSpPr>
        <p:spPr>
          <a:xfrm>
            <a:off x="609600" y="274638"/>
            <a:ext cx="10464800" cy="792162"/>
          </a:xfrm>
        </p:spPr>
        <p:txBody>
          <a:bodyPr>
            <a:normAutofit/>
          </a:bodyPr>
          <a:lstStyle/>
          <a:p>
            <a:r>
              <a:rPr lang="en-US" sz="1800" dirty="0" err="1" smtClean="0"/>
              <a:t>Faktor</a:t>
            </a:r>
            <a:r>
              <a:rPr lang="en-US" sz="1800" dirty="0" smtClean="0"/>
              <a:t> </a:t>
            </a:r>
            <a:r>
              <a:rPr lang="en-US" sz="1800" dirty="0" err="1" smtClean="0"/>
              <a:t>geometri</a:t>
            </a:r>
            <a:r>
              <a:rPr lang="en-US" sz="1800" dirty="0" smtClean="0"/>
              <a:t> </a:t>
            </a:r>
            <a:r>
              <a:rPr lang="en-US" sz="1800" dirty="0" err="1" smtClean="0"/>
              <a:t>pada</a:t>
            </a:r>
            <a:r>
              <a:rPr lang="en-US" sz="1800" dirty="0" smtClean="0"/>
              <a:t> </a:t>
            </a:r>
            <a:r>
              <a:rPr lang="en-US" sz="1800" dirty="0" err="1" smtClean="0"/>
              <a:t>konfigurasi</a:t>
            </a:r>
            <a:r>
              <a:rPr lang="en-US" sz="1800" dirty="0" smtClean="0"/>
              <a:t> </a:t>
            </a:r>
            <a:r>
              <a:rPr lang="en-US" sz="1800" dirty="0" err="1" smtClean="0"/>
              <a:t>elektroda</a:t>
            </a:r>
            <a:r>
              <a:rPr lang="en-US" sz="1800" dirty="0" smtClean="0"/>
              <a:t> </a:t>
            </a:r>
            <a:r>
              <a:rPr lang="en-US" sz="1800" dirty="0" err="1" smtClean="0"/>
              <a:t>dipol</a:t>
            </a:r>
            <a:r>
              <a:rPr lang="en-US" sz="1800" dirty="0" smtClean="0"/>
              <a:t> - </a:t>
            </a:r>
            <a:r>
              <a:rPr lang="en-US" sz="1800" dirty="0" err="1" smtClean="0"/>
              <a:t>dipol</a:t>
            </a:r>
            <a:endParaRPr lang="en-US" sz="1800" dirty="0"/>
          </a:p>
        </p:txBody>
      </p:sp>
    </p:spTree>
    <p:extLst>
      <p:ext uri="{BB962C8B-B14F-4D97-AF65-F5344CB8AC3E}">
        <p14:creationId xmlns:p14="http://schemas.microsoft.com/office/powerpoint/2010/main" val="2329243867"/>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poetrafic.files.wordpress.com/2012/01/dipole-dipole21.jpg?w=649&amp;h=730"/>
          <p:cNvPicPr>
            <a:picLocks noGrp="1"/>
          </p:cNvPicPr>
          <p:nvPr>
            <p:ph idx="1"/>
          </p:nvPr>
        </p:nvPicPr>
        <p:blipFill>
          <a:blip r:embed="rId2" cstate="print"/>
          <a:srcRect/>
          <a:stretch>
            <a:fillRect/>
          </a:stretch>
        </p:blipFill>
        <p:spPr bwMode="auto">
          <a:xfrm>
            <a:off x="406400" y="533400"/>
            <a:ext cx="11074400" cy="6172200"/>
          </a:xfrm>
          <a:prstGeom prst="rect">
            <a:avLst/>
          </a:prstGeom>
          <a:noFill/>
          <a:ln w="9525">
            <a:noFill/>
            <a:miter lim="800000"/>
            <a:headEnd/>
            <a:tailEnd/>
          </a:ln>
        </p:spPr>
      </p:pic>
    </p:spTree>
    <p:extLst>
      <p:ext uri="{BB962C8B-B14F-4D97-AF65-F5344CB8AC3E}">
        <p14:creationId xmlns:p14="http://schemas.microsoft.com/office/powerpoint/2010/main" val="1959648478"/>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r>
              <a:rPr lang="en-US" dirty="0" err="1" smtClean="0"/>
              <a:t>Normalisasi</a:t>
            </a:r>
            <a:r>
              <a:rPr lang="en-US" dirty="0" smtClean="0"/>
              <a:t> </a:t>
            </a:r>
            <a:r>
              <a:rPr lang="en-US" dirty="0" err="1" smtClean="0"/>
              <a:t>arus</a:t>
            </a:r>
            <a:r>
              <a:rPr lang="en-US" dirty="0" smtClean="0"/>
              <a:t> yang </a:t>
            </a:r>
            <a:r>
              <a:rPr lang="en-US" dirty="0" err="1" smtClean="0"/>
              <a:t>masuk</a:t>
            </a:r>
            <a:r>
              <a:rPr lang="en-US" dirty="0" smtClean="0"/>
              <a:t> </a:t>
            </a:r>
            <a:r>
              <a:rPr lang="en-US" dirty="0" err="1" smtClean="0"/>
              <a:t>kedalam</a:t>
            </a:r>
            <a:r>
              <a:rPr lang="en-US" dirty="0" smtClean="0"/>
              <a:t> </a:t>
            </a:r>
            <a:r>
              <a:rPr lang="en-US" dirty="0" err="1" smtClean="0"/>
              <a:t>bumi</a:t>
            </a:r>
            <a:r>
              <a:rPr lang="en-US" dirty="0" smtClean="0"/>
              <a:t> </a:t>
            </a:r>
          </a:p>
          <a:p>
            <a:pPr>
              <a:buNone/>
            </a:pPr>
            <a:r>
              <a:rPr lang="en-US" dirty="0" smtClean="0"/>
              <a:t>•  </a:t>
            </a:r>
            <a:r>
              <a:rPr lang="en-US" dirty="0" err="1" smtClean="0"/>
              <a:t>Faktor</a:t>
            </a:r>
            <a:r>
              <a:rPr lang="en-US" dirty="0" smtClean="0"/>
              <a:t> </a:t>
            </a:r>
            <a:r>
              <a:rPr lang="en-US" dirty="0" err="1" smtClean="0"/>
              <a:t>pengali</a:t>
            </a:r>
            <a:r>
              <a:rPr lang="en-US" dirty="0" smtClean="0"/>
              <a:t> </a:t>
            </a:r>
            <a:r>
              <a:rPr lang="en-US" dirty="0" err="1" smtClean="0"/>
              <a:t>arus</a:t>
            </a:r>
            <a:r>
              <a:rPr lang="en-US" dirty="0" smtClean="0"/>
              <a:t> </a:t>
            </a:r>
            <a:r>
              <a:rPr lang="en-US" dirty="0" err="1" smtClean="0"/>
              <a:t>dan</a:t>
            </a:r>
            <a:r>
              <a:rPr lang="en-US" dirty="0" smtClean="0"/>
              <a:t> </a:t>
            </a:r>
            <a:r>
              <a:rPr lang="en-US" dirty="0" err="1" smtClean="0"/>
              <a:t>respon</a:t>
            </a:r>
            <a:r>
              <a:rPr lang="en-US" dirty="0" smtClean="0"/>
              <a:t> </a:t>
            </a:r>
            <a:r>
              <a:rPr lang="en-US" dirty="0" err="1" smtClean="0"/>
              <a:t>potensial</a:t>
            </a:r>
            <a:r>
              <a:rPr lang="en-US" dirty="0" smtClean="0"/>
              <a:t> </a:t>
            </a:r>
            <a:r>
              <a:rPr lang="en-US" dirty="0" err="1" smtClean="0"/>
              <a:t>terhadap</a:t>
            </a:r>
            <a:r>
              <a:rPr lang="en-US" dirty="0" smtClean="0"/>
              <a:t> </a:t>
            </a:r>
            <a:r>
              <a:rPr lang="en-US" dirty="0" err="1" smtClean="0"/>
              <a:t>kedalaman</a:t>
            </a:r>
            <a:r>
              <a:rPr lang="en-US" dirty="0" smtClean="0"/>
              <a:t> </a:t>
            </a:r>
          </a:p>
          <a:p>
            <a:endParaRPr lang="en-US" dirty="0"/>
          </a:p>
        </p:txBody>
      </p:sp>
      <p:sp>
        <p:nvSpPr>
          <p:cNvPr id="2" name="Title 1"/>
          <p:cNvSpPr>
            <a:spLocks noGrp="1"/>
          </p:cNvSpPr>
          <p:nvPr>
            <p:ph type="title"/>
          </p:nvPr>
        </p:nvSpPr>
        <p:spPr/>
        <p:txBody>
          <a:bodyPr>
            <a:normAutofit/>
          </a:bodyPr>
          <a:lstStyle/>
          <a:p>
            <a:r>
              <a:rPr lang="en-US" dirty="0" smtClean="0"/>
              <a:t>FUNGSI FAKTOR GEOMETRI </a:t>
            </a:r>
            <a:br>
              <a:rPr lang="en-US" dirty="0" smtClean="0"/>
            </a:br>
            <a:endParaRPr lang="en-US" dirty="0"/>
          </a:p>
        </p:txBody>
      </p:sp>
    </p:spTree>
    <p:extLst>
      <p:ext uri="{BB962C8B-B14F-4D97-AF65-F5344CB8AC3E}">
        <p14:creationId xmlns:p14="http://schemas.microsoft.com/office/powerpoint/2010/main" val="4114482955"/>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1.  Survey Dipole-dipole </a:t>
            </a:r>
            <a:r>
              <a:rPr lang="en-US" dirty="0" err="1" smtClean="0"/>
              <a:t>mebutuhkan</a:t>
            </a:r>
            <a:r>
              <a:rPr lang="en-US" dirty="0" smtClean="0"/>
              <a:t> </a:t>
            </a:r>
            <a:r>
              <a:rPr lang="en-US" dirty="0" err="1" smtClean="0"/>
              <a:t>waktu</a:t>
            </a:r>
            <a:r>
              <a:rPr lang="en-US" dirty="0" smtClean="0"/>
              <a:t> yang relative lama. </a:t>
            </a:r>
          </a:p>
          <a:p>
            <a:pPr>
              <a:buNone/>
            </a:pPr>
            <a:r>
              <a:rPr lang="en-US" dirty="0" smtClean="0"/>
              <a:t>2.  </a:t>
            </a:r>
            <a:r>
              <a:rPr lang="en-US" dirty="0" err="1" smtClean="0"/>
              <a:t>Kedalaman</a:t>
            </a:r>
            <a:r>
              <a:rPr lang="en-US" dirty="0" smtClean="0"/>
              <a:t> </a:t>
            </a:r>
            <a:r>
              <a:rPr lang="en-US" dirty="0" err="1" smtClean="0"/>
              <a:t>maksimal</a:t>
            </a:r>
            <a:r>
              <a:rPr lang="en-US" dirty="0" smtClean="0"/>
              <a:t> yang </a:t>
            </a:r>
            <a:r>
              <a:rPr lang="en-US" dirty="0" err="1" smtClean="0"/>
              <a:t>masih</a:t>
            </a:r>
            <a:r>
              <a:rPr lang="en-US" dirty="0" smtClean="0"/>
              <a:t> </a:t>
            </a:r>
            <a:r>
              <a:rPr lang="en-US" dirty="0" err="1" smtClean="0"/>
              <a:t>bisa</a:t>
            </a:r>
            <a:r>
              <a:rPr lang="en-US" dirty="0" smtClean="0"/>
              <a:t> </a:t>
            </a:r>
            <a:r>
              <a:rPr lang="en-US" dirty="0" err="1" smtClean="0"/>
              <a:t>di</a:t>
            </a:r>
            <a:r>
              <a:rPr lang="en-US" dirty="0" smtClean="0"/>
              <a:t> </a:t>
            </a:r>
            <a:r>
              <a:rPr lang="en-US" dirty="0" err="1" smtClean="0"/>
              <a:t>tafsir</a:t>
            </a:r>
            <a:r>
              <a:rPr lang="en-US" dirty="0" smtClean="0"/>
              <a:t> </a:t>
            </a:r>
            <a:r>
              <a:rPr lang="en-US" dirty="0" err="1" smtClean="0"/>
              <a:t>dengan</a:t>
            </a:r>
            <a:r>
              <a:rPr lang="en-US" dirty="0" smtClean="0"/>
              <a:t> </a:t>
            </a:r>
            <a:r>
              <a:rPr lang="en-US" dirty="0" err="1" smtClean="0"/>
              <a:t>baik</a:t>
            </a:r>
            <a:r>
              <a:rPr lang="en-US" dirty="0" smtClean="0"/>
              <a:t> &lt;100 m </a:t>
            </a:r>
          </a:p>
          <a:p>
            <a:pPr>
              <a:buNone/>
            </a:pPr>
            <a:r>
              <a:rPr lang="en-US" dirty="0" smtClean="0"/>
              <a:t>3.  </a:t>
            </a:r>
            <a:r>
              <a:rPr lang="en-US" dirty="0" err="1" smtClean="0"/>
              <a:t>Kurang</a:t>
            </a:r>
            <a:r>
              <a:rPr lang="en-US" dirty="0" smtClean="0"/>
              <a:t> </a:t>
            </a:r>
            <a:r>
              <a:rPr lang="en-US" dirty="0" err="1" smtClean="0"/>
              <a:t>sensitif</a:t>
            </a:r>
            <a:r>
              <a:rPr lang="en-US" dirty="0" smtClean="0"/>
              <a:t> </a:t>
            </a:r>
            <a:r>
              <a:rPr lang="en-US" dirty="0" err="1" smtClean="0"/>
              <a:t>digunakan</a:t>
            </a:r>
            <a:r>
              <a:rPr lang="en-US" dirty="0" smtClean="0"/>
              <a:t> </a:t>
            </a:r>
            <a:r>
              <a:rPr lang="en-US" dirty="0" err="1" smtClean="0"/>
              <a:t>untuk</a:t>
            </a:r>
            <a:r>
              <a:rPr lang="en-US" dirty="0" smtClean="0"/>
              <a:t> target yang </a:t>
            </a:r>
            <a:r>
              <a:rPr lang="en-US" dirty="0" err="1" smtClean="0"/>
              <a:t>berlapis</a:t>
            </a:r>
            <a:r>
              <a:rPr lang="en-US" dirty="0" smtClean="0"/>
              <a:t> </a:t>
            </a:r>
          </a:p>
          <a:p>
            <a:endParaRPr lang="en-US" dirty="0"/>
          </a:p>
        </p:txBody>
      </p:sp>
      <p:sp>
        <p:nvSpPr>
          <p:cNvPr id="2" name="Title 1"/>
          <p:cNvSpPr>
            <a:spLocks noGrp="1"/>
          </p:cNvSpPr>
          <p:nvPr>
            <p:ph type="title"/>
          </p:nvPr>
        </p:nvSpPr>
        <p:spPr/>
        <p:txBody>
          <a:bodyPr>
            <a:normAutofit/>
          </a:bodyPr>
          <a:lstStyle/>
          <a:p>
            <a:r>
              <a:rPr lang="en-US" dirty="0" smtClean="0"/>
              <a:t>KELEMAHAN </a:t>
            </a:r>
            <a:br>
              <a:rPr lang="en-US" dirty="0" smtClean="0"/>
            </a:br>
            <a:endParaRPr lang="en-US" dirty="0"/>
          </a:p>
        </p:txBody>
      </p:sp>
    </p:spTree>
    <p:extLst>
      <p:ext uri="{BB962C8B-B14F-4D97-AF65-F5344CB8AC3E}">
        <p14:creationId xmlns:p14="http://schemas.microsoft.com/office/powerpoint/2010/main" val="1915028548"/>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Template>
  <TotalTime>1046</TotalTime>
  <Words>1115</Words>
  <Application>Microsoft Office PowerPoint</Application>
  <PresentationFormat>Custom</PresentationFormat>
  <Paragraphs>195</Paragraphs>
  <Slides>43</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Facet</vt:lpstr>
      <vt:lpstr>Equation</vt:lpstr>
      <vt:lpstr>   METODE GEORESISTIVITAS DAN ELEKTROMAGNETIK  Konfigurasi Elektroda dan Factor Geometri</vt:lpstr>
      <vt:lpstr>POKOK BAHASAN</vt:lpstr>
      <vt:lpstr>Metode resistivitas konfigurasi dipol - dipole</vt:lpstr>
      <vt:lpstr>Pemasangan elektroda konfiguasi dipole - dipole</vt:lpstr>
      <vt:lpstr>PowerPoint Presentation</vt:lpstr>
      <vt:lpstr>Faktor geometri pada konfigurasi elektroda dipol - dipol</vt:lpstr>
      <vt:lpstr>PowerPoint Presentation</vt:lpstr>
      <vt:lpstr>FUNGSI FAKTOR GEOMETRI  </vt:lpstr>
      <vt:lpstr>KELEMAHAN  </vt:lpstr>
      <vt:lpstr>KELEBIHAN  </vt:lpstr>
      <vt:lpstr>APLIKASI  </vt:lpstr>
      <vt:lpstr>  Konfigurasi Pole-Pole  </vt:lpstr>
      <vt:lpstr>Pemasangan elektroda pole - pole</vt:lpstr>
      <vt:lpstr>Faktor geometri konfigurasi pole - pole</vt:lpstr>
      <vt:lpstr>PowerPoint Presentation</vt:lpstr>
      <vt:lpstr>KELEBIHAN</vt:lpstr>
      <vt:lpstr>KELEMAHAN</vt:lpstr>
      <vt:lpstr>Konfigurasi pole-dipole</vt:lpstr>
      <vt:lpstr>Pemasangan elektroda konfigurasi pole-dipole</vt:lpstr>
      <vt:lpstr>Faktor geometri konfigurasi pole - dipole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SISTEM INFORMASI</dc:title>
  <dc:creator>Windows User</dc:creator>
  <cp:lastModifiedBy>ismail - [2010]</cp:lastModifiedBy>
  <cp:revision>30</cp:revision>
  <dcterms:created xsi:type="dcterms:W3CDTF">2019-04-08T14:20:26Z</dcterms:created>
  <dcterms:modified xsi:type="dcterms:W3CDTF">2021-04-14T09:37:11Z</dcterms:modified>
</cp:coreProperties>
</file>