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2" r:id="rId2"/>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1" r:id="rId16"/>
    <p:sldId id="273" r:id="rId17"/>
    <p:sldId id="275" r:id="rId18"/>
    <p:sldId id="276" r:id="rId19"/>
    <p:sldId id="280"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46" autoAdjust="0"/>
    <p:restoredTop sz="83483" autoAdjust="0"/>
  </p:normalViewPr>
  <p:slideViewPr>
    <p:cSldViewPr>
      <p:cViewPr varScale="1">
        <p:scale>
          <a:sx n="62" d="100"/>
          <a:sy n="62" d="100"/>
        </p:scale>
        <p:origin x="200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1DE7BC-6A2D-4BC5-9A5F-8343EE00BF7D}" type="datetimeFigureOut">
              <a:rPr lang="en-US" smtClean="0"/>
              <a:t>4/20/2016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10511-0A70-40DD-9F65-6D2D7B8BA804}" type="slidenum">
              <a:rPr lang="en-US" smtClean="0"/>
              <a:t>‹#›</a:t>
            </a:fld>
            <a:endParaRPr lang="en-US"/>
          </a:p>
        </p:txBody>
      </p:sp>
    </p:spTree>
    <p:extLst>
      <p:ext uri="{BB962C8B-B14F-4D97-AF65-F5344CB8AC3E}">
        <p14:creationId xmlns:p14="http://schemas.microsoft.com/office/powerpoint/2010/main" val="137518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2</a:t>
            </a:fld>
            <a:endParaRPr lang="en-US"/>
          </a:p>
        </p:txBody>
      </p:sp>
    </p:spTree>
    <p:extLst>
      <p:ext uri="{BB962C8B-B14F-4D97-AF65-F5344CB8AC3E}">
        <p14:creationId xmlns:p14="http://schemas.microsoft.com/office/powerpoint/2010/main" val="4031217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12</a:t>
            </a:fld>
            <a:endParaRPr lang="en-US"/>
          </a:p>
        </p:txBody>
      </p:sp>
    </p:spTree>
    <p:extLst>
      <p:ext uri="{BB962C8B-B14F-4D97-AF65-F5344CB8AC3E}">
        <p14:creationId xmlns:p14="http://schemas.microsoft.com/office/powerpoint/2010/main" val="3486658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13</a:t>
            </a:fld>
            <a:endParaRPr lang="en-US"/>
          </a:p>
        </p:txBody>
      </p:sp>
    </p:spTree>
    <p:extLst>
      <p:ext uri="{BB962C8B-B14F-4D97-AF65-F5344CB8AC3E}">
        <p14:creationId xmlns:p14="http://schemas.microsoft.com/office/powerpoint/2010/main" val="2164580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14</a:t>
            </a:fld>
            <a:endParaRPr lang="en-US"/>
          </a:p>
        </p:txBody>
      </p:sp>
    </p:spTree>
    <p:extLst>
      <p:ext uri="{BB962C8B-B14F-4D97-AF65-F5344CB8AC3E}">
        <p14:creationId xmlns:p14="http://schemas.microsoft.com/office/powerpoint/2010/main" val="690638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15</a:t>
            </a:fld>
            <a:endParaRPr lang="en-US"/>
          </a:p>
        </p:txBody>
      </p:sp>
    </p:spTree>
    <p:extLst>
      <p:ext uri="{BB962C8B-B14F-4D97-AF65-F5344CB8AC3E}">
        <p14:creationId xmlns:p14="http://schemas.microsoft.com/office/powerpoint/2010/main" val="1592214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16</a:t>
            </a:fld>
            <a:endParaRPr lang="en-US"/>
          </a:p>
        </p:txBody>
      </p:sp>
    </p:spTree>
    <p:extLst>
      <p:ext uri="{BB962C8B-B14F-4D97-AF65-F5344CB8AC3E}">
        <p14:creationId xmlns:p14="http://schemas.microsoft.com/office/powerpoint/2010/main" val="2579683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17</a:t>
            </a:fld>
            <a:endParaRPr lang="en-US"/>
          </a:p>
        </p:txBody>
      </p:sp>
    </p:spTree>
    <p:extLst>
      <p:ext uri="{BB962C8B-B14F-4D97-AF65-F5344CB8AC3E}">
        <p14:creationId xmlns:p14="http://schemas.microsoft.com/office/powerpoint/2010/main" val="1890221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18</a:t>
            </a:fld>
            <a:endParaRPr lang="en-US"/>
          </a:p>
        </p:txBody>
      </p:sp>
    </p:spTree>
    <p:extLst>
      <p:ext uri="{BB962C8B-B14F-4D97-AF65-F5344CB8AC3E}">
        <p14:creationId xmlns:p14="http://schemas.microsoft.com/office/powerpoint/2010/main" val="3873991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19</a:t>
            </a:fld>
            <a:endParaRPr lang="en-US"/>
          </a:p>
        </p:txBody>
      </p:sp>
    </p:spTree>
    <p:extLst>
      <p:ext uri="{BB962C8B-B14F-4D97-AF65-F5344CB8AC3E}">
        <p14:creationId xmlns:p14="http://schemas.microsoft.com/office/powerpoint/2010/main" val="372012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Lecture</a:t>
            </a:r>
            <a:r>
              <a:rPr lang="en-US" baseline="0" dirty="0" smtClean="0"/>
              <a:t> Notes :</a:t>
            </a: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3</a:t>
            </a:fld>
            <a:endParaRPr lang="en-US"/>
          </a:p>
        </p:txBody>
      </p:sp>
    </p:spTree>
    <p:extLst>
      <p:ext uri="{BB962C8B-B14F-4D97-AF65-F5344CB8AC3E}">
        <p14:creationId xmlns:p14="http://schemas.microsoft.com/office/powerpoint/2010/main" val="225458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5</a:t>
            </a:fld>
            <a:endParaRPr lang="en-US"/>
          </a:p>
        </p:txBody>
      </p:sp>
    </p:spTree>
    <p:extLst>
      <p:ext uri="{BB962C8B-B14F-4D97-AF65-F5344CB8AC3E}">
        <p14:creationId xmlns:p14="http://schemas.microsoft.com/office/powerpoint/2010/main" val="1756504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6</a:t>
            </a:fld>
            <a:endParaRPr lang="en-US"/>
          </a:p>
        </p:txBody>
      </p:sp>
    </p:spTree>
    <p:extLst>
      <p:ext uri="{BB962C8B-B14F-4D97-AF65-F5344CB8AC3E}">
        <p14:creationId xmlns:p14="http://schemas.microsoft.com/office/powerpoint/2010/main" val="4127001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7</a:t>
            </a:fld>
            <a:endParaRPr lang="en-US"/>
          </a:p>
        </p:txBody>
      </p:sp>
    </p:spTree>
    <p:extLst>
      <p:ext uri="{BB962C8B-B14F-4D97-AF65-F5344CB8AC3E}">
        <p14:creationId xmlns:p14="http://schemas.microsoft.com/office/powerpoint/2010/main" val="1150027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8</a:t>
            </a:fld>
            <a:endParaRPr lang="en-US"/>
          </a:p>
        </p:txBody>
      </p:sp>
    </p:spTree>
    <p:extLst>
      <p:ext uri="{BB962C8B-B14F-4D97-AF65-F5344CB8AC3E}">
        <p14:creationId xmlns:p14="http://schemas.microsoft.com/office/powerpoint/2010/main" val="2490327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9</a:t>
            </a:fld>
            <a:endParaRPr lang="en-US"/>
          </a:p>
        </p:txBody>
      </p:sp>
    </p:spTree>
    <p:extLst>
      <p:ext uri="{BB962C8B-B14F-4D97-AF65-F5344CB8AC3E}">
        <p14:creationId xmlns:p14="http://schemas.microsoft.com/office/powerpoint/2010/main" val="1235132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10</a:t>
            </a:fld>
            <a:endParaRPr lang="en-US"/>
          </a:p>
        </p:txBody>
      </p:sp>
    </p:spTree>
    <p:extLst>
      <p:ext uri="{BB962C8B-B14F-4D97-AF65-F5344CB8AC3E}">
        <p14:creationId xmlns:p14="http://schemas.microsoft.com/office/powerpoint/2010/main" val="1604631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10511-0A70-40DD-9F65-6D2D7B8BA804}" type="slidenum">
              <a:rPr lang="en-US" smtClean="0"/>
              <a:t>11</a:t>
            </a:fld>
            <a:endParaRPr lang="en-US"/>
          </a:p>
        </p:txBody>
      </p:sp>
    </p:spTree>
    <p:extLst>
      <p:ext uri="{BB962C8B-B14F-4D97-AF65-F5344CB8AC3E}">
        <p14:creationId xmlns:p14="http://schemas.microsoft.com/office/powerpoint/2010/main" val="3650852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600200"/>
          </a:xfrm>
        </p:spPr>
        <p:txBody>
          <a:bodyPr>
            <a:normAutofit/>
          </a:bodyPr>
          <a:lstStyle>
            <a:lvl1pPr algn="ctr">
              <a:defRPr sz="4400" b="1">
                <a:solidFill>
                  <a:srgbClr val="002060"/>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10000"/>
            <a:ext cx="6400800" cy="838200"/>
          </a:xfrm>
        </p:spPr>
        <p:txBody>
          <a:bodyPr>
            <a:normAutofit/>
          </a:bodyPr>
          <a:lstStyle>
            <a:lvl1pPr marL="0" indent="0" algn="ctr">
              <a:buNone/>
              <a:defRPr sz="2800" b="1">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
        <p:nvSpPr>
          <p:cNvPr id="7" name="Subtitle 2"/>
          <p:cNvSpPr txBox="1">
            <a:spLocks/>
          </p:cNvSpPr>
          <p:nvPr userDrawn="1"/>
        </p:nvSpPr>
        <p:spPr>
          <a:xfrm>
            <a:off x="1219200" y="5715000"/>
            <a:ext cx="4038600" cy="40011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800" b="1" kern="1200">
                <a:solidFill>
                  <a:schemeClr val="accent6">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000" dirty="0" err="1" smtClean="0">
                <a:solidFill>
                  <a:srgbClr val="002060"/>
                </a:solidFill>
              </a:rPr>
              <a:t>Nama</a:t>
            </a:r>
            <a:r>
              <a:rPr lang="en-US" sz="2000" dirty="0" smtClean="0">
                <a:solidFill>
                  <a:srgbClr val="002060"/>
                </a:solidFill>
              </a:rPr>
              <a:t> </a:t>
            </a:r>
            <a:r>
              <a:rPr lang="en-US" sz="2000" dirty="0" err="1" smtClean="0">
                <a:solidFill>
                  <a:srgbClr val="002060"/>
                </a:solidFill>
              </a:rPr>
              <a:t>Dosen</a:t>
            </a:r>
            <a:endParaRPr lang="en-US" sz="2000" dirty="0">
              <a:solidFill>
                <a:srgbClr val="002060"/>
              </a:solidFill>
            </a:endParaRPr>
          </a:p>
        </p:txBody>
      </p:sp>
      <p:sp>
        <p:nvSpPr>
          <p:cNvPr id="8" name="TextBox 7"/>
          <p:cNvSpPr txBox="1"/>
          <p:nvPr userDrawn="1"/>
        </p:nvSpPr>
        <p:spPr>
          <a:xfrm>
            <a:off x="174661" y="5715000"/>
            <a:ext cx="1120739" cy="400110"/>
          </a:xfrm>
          <a:prstGeom prst="rect">
            <a:avLst/>
          </a:prstGeom>
        </p:spPr>
        <p:txBody>
          <a:bodyPr vert="horz" lIns="91440" tIns="45720" rIns="91440" bIns="45720" rtlCol="0">
            <a:normAutofit/>
          </a:bodyPr>
          <a:lstStyle>
            <a:defPPr>
              <a:defRPr lang="en-US"/>
            </a:defPPr>
            <a:lvl1pPr indent="0">
              <a:spcBef>
                <a:spcPct val="20000"/>
              </a:spcBef>
              <a:buFont typeface="Arial" panose="020B0604020202020204" pitchFamily="34" charset="0"/>
              <a:buNone/>
              <a:defRPr sz="2000" b="1">
                <a:solidFill>
                  <a:srgbClr val="002060"/>
                </a:solidFill>
              </a:defRPr>
            </a:lvl1pPr>
            <a:lvl2pPr indent="0" algn="ctr">
              <a:spcBef>
                <a:spcPct val="20000"/>
              </a:spcBef>
              <a:buFont typeface="Arial" panose="020B0604020202020204" pitchFamily="34" charset="0"/>
              <a:buNone/>
              <a:defRPr sz="2800">
                <a:solidFill>
                  <a:schemeClr val="tx1">
                    <a:tint val="75000"/>
                  </a:schemeClr>
                </a:solidFill>
              </a:defRPr>
            </a:lvl2pPr>
            <a:lvl3pPr indent="0" algn="ctr">
              <a:spcBef>
                <a:spcPct val="20000"/>
              </a:spcBef>
              <a:buFont typeface="Arial" panose="020B0604020202020204" pitchFamily="34" charset="0"/>
              <a:buNone/>
              <a:defRPr sz="2400">
                <a:solidFill>
                  <a:schemeClr val="tx1">
                    <a:tint val="75000"/>
                  </a:schemeClr>
                </a:solidFill>
              </a:defRPr>
            </a:lvl3pPr>
            <a:lvl4pPr indent="0" algn="ctr">
              <a:spcBef>
                <a:spcPct val="20000"/>
              </a:spcBef>
              <a:buFont typeface="Arial" panose="020B0604020202020204" pitchFamily="34" charset="0"/>
              <a:buNone/>
              <a:defRPr sz="2000">
                <a:solidFill>
                  <a:schemeClr val="tx1">
                    <a:tint val="75000"/>
                  </a:schemeClr>
                </a:solidFill>
              </a:defRPr>
            </a:lvl4pPr>
            <a:lvl5pPr indent="0" algn="ctr">
              <a:spcBef>
                <a:spcPct val="20000"/>
              </a:spcBef>
              <a:buFont typeface="Arial" panose="020B0604020202020204" pitchFamily="34" charset="0"/>
              <a:buNone/>
              <a:defRPr sz="2000">
                <a:solidFill>
                  <a:schemeClr val="tx1">
                    <a:tint val="75000"/>
                  </a:schemeClr>
                </a:solidFill>
              </a:defRPr>
            </a:lvl5pPr>
            <a:lvl6pPr indent="0" algn="ctr">
              <a:spcBef>
                <a:spcPct val="20000"/>
              </a:spcBef>
              <a:buFont typeface="Arial" panose="020B0604020202020204" pitchFamily="34" charset="0"/>
              <a:buNone/>
              <a:defRPr sz="2000">
                <a:solidFill>
                  <a:schemeClr val="tx1">
                    <a:tint val="75000"/>
                  </a:schemeClr>
                </a:solidFill>
              </a:defRPr>
            </a:lvl6pPr>
            <a:lvl7pPr indent="0" algn="ctr">
              <a:spcBef>
                <a:spcPct val="20000"/>
              </a:spcBef>
              <a:buFont typeface="Arial" panose="020B0604020202020204" pitchFamily="34" charset="0"/>
              <a:buNone/>
              <a:defRPr sz="2000">
                <a:solidFill>
                  <a:schemeClr val="tx1">
                    <a:tint val="75000"/>
                  </a:schemeClr>
                </a:solidFill>
              </a:defRPr>
            </a:lvl7pPr>
            <a:lvl8pPr indent="0" algn="ctr">
              <a:spcBef>
                <a:spcPct val="20000"/>
              </a:spcBef>
              <a:buFont typeface="Arial" panose="020B0604020202020204" pitchFamily="34" charset="0"/>
              <a:buNone/>
              <a:defRPr sz="2000">
                <a:solidFill>
                  <a:schemeClr val="tx1">
                    <a:tint val="75000"/>
                  </a:schemeClr>
                </a:solidFill>
              </a:defRPr>
            </a:lvl8pPr>
            <a:lvl9pPr indent="0" algn="ctr">
              <a:spcBef>
                <a:spcPct val="20000"/>
              </a:spcBef>
              <a:buFont typeface="Arial" panose="020B0604020202020204" pitchFamily="34" charset="0"/>
              <a:buNone/>
              <a:defRPr sz="2000">
                <a:solidFill>
                  <a:schemeClr val="tx1">
                    <a:tint val="75000"/>
                  </a:schemeClr>
                </a:solidFill>
              </a:defRPr>
            </a:lvl9pPr>
          </a:lstStyle>
          <a:p>
            <a:pPr lvl="0"/>
            <a:r>
              <a:rPr lang="en-US" dirty="0" smtClean="0"/>
              <a:t>DOSEN : </a:t>
            </a:r>
            <a:endParaRPr lang="en-US" dirty="0"/>
          </a:p>
        </p:txBody>
      </p:sp>
    </p:spTree>
    <p:extLst>
      <p:ext uri="{BB962C8B-B14F-4D97-AF65-F5344CB8AC3E}">
        <p14:creationId xmlns:p14="http://schemas.microsoft.com/office/powerpoint/2010/main" val="41574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07962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13822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7142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B2422-387D-4E7D-BD13-DA96FC6E0F1E}" type="datetimeFigureOut">
              <a:rPr lang="en-US" smtClean="0"/>
              <a:t>4/20/2016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223291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34188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DB2422-387D-4E7D-BD13-DA96FC6E0F1E}" type="datetimeFigureOut">
              <a:rPr lang="en-US" smtClean="0"/>
              <a:t>4/20/2016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0961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DB2422-387D-4E7D-BD13-DA96FC6E0F1E}" type="datetimeFigureOut">
              <a:rPr lang="en-US" smtClean="0"/>
              <a:t>4/20/2016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675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B2422-387D-4E7D-BD13-DA96FC6E0F1E}" type="datetimeFigureOut">
              <a:rPr lang="en-US" smtClean="0"/>
              <a:t>4/20/2016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4182593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865253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B2422-387D-4E7D-BD13-DA96FC6E0F1E}" type="datetimeFigureOut">
              <a:rPr lang="en-US" smtClean="0"/>
              <a:t>4/20/2016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F74CC-6543-45BD-9478-04BA9142D5A0}" type="slidenum">
              <a:rPr lang="en-US" smtClean="0"/>
              <a:t>‹#›</a:t>
            </a:fld>
            <a:endParaRPr lang="en-US"/>
          </a:p>
        </p:txBody>
      </p:sp>
    </p:spTree>
    <p:extLst>
      <p:ext uri="{BB962C8B-B14F-4D97-AF65-F5344CB8AC3E}">
        <p14:creationId xmlns:p14="http://schemas.microsoft.com/office/powerpoint/2010/main" val="1975217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76200"/>
            <a:ext cx="7010400" cy="990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04800" y="14478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6200" y="6553200"/>
            <a:ext cx="1752600" cy="304800"/>
          </a:xfrm>
          <a:prstGeom prst="rect">
            <a:avLst/>
          </a:prstGeom>
        </p:spPr>
        <p:txBody>
          <a:bodyPr vert="horz" lIns="91440" tIns="45720" rIns="91440" bIns="45720" rtlCol="0" anchor="ctr"/>
          <a:lstStyle>
            <a:lvl1pPr algn="l">
              <a:defRPr sz="1100">
                <a:solidFill>
                  <a:schemeClr val="bg1"/>
                </a:solidFill>
              </a:defRPr>
            </a:lvl1pPr>
          </a:lstStyle>
          <a:p>
            <a:fld id="{31DB2422-387D-4E7D-BD13-DA96FC6E0F1E}" type="datetimeFigureOut">
              <a:rPr lang="en-US" smtClean="0"/>
              <a:pPr/>
              <a:t>4/20/2016</a:t>
            </a:fld>
            <a:endParaRPr lang="en-US"/>
          </a:p>
        </p:txBody>
      </p:sp>
      <p:sp>
        <p:nvSpPr>
          <p:cNvPr id="5" name="Footer Placeholder 4"/>
          <p:cNvSpPr>
            <a:spLocks noGrp="1"/>
          </p:cNvSpPr>
          <p:nvPr>
            <p:ph type="ftr" sz="quarter" idx="3"/>
          </p:nvPr>
        </p:nvSpPr>
        <p:spPr>
          <a:xfrm>
            <a:off x="1905000" y="6553200"/>
            <a:ext cx="4953000" cy="304800"/>
          </a:xfrm>
          <a:prstGeom prst="rect">
            <a:avLst/>
          </a:prstGeom>
        </p:spPr>
        <p:txBody>
          <a:bodyPr vert="horz" lIns="91440" tIns="45720" rIns="91440" bIns="45720" rtlCol="0" anchor="ctr"/>
          <a:lstStyle>
            <a:lvl1pPr algn="ctr">
              <a:defRPr sz="1100">
                <a:solidFill>
                  <a:schemeClr val="bg1"/>
                </a:solidFill>
              </a:defRPr>
            </a:lvl1pPr>
          </a:lstStyle>
          <a:p>
            <a:endParaRPr lang="en-US" dirty="0"/>
          </a:p>
        </p:txBody>
      </p:sp>
      <p:sp>
        <p:nvSpPr>
          <p:cNvPr id="6" name="Slide Number Placeholder 5"/>
          <p:cNvSpPr>
            <a:spLocks noGrp="1"/>
          </p:cNvSpPr>
          <p:nvPr>
            <p:ph type="sldNum" sz="quarter" idx="4"/>
          </p:nvPr>
        </p:nvSpPr>
        <p:spPr>
          <a:xfrm>
            <a:off x="6934200" y="6553200"/>
            <a:ext cx="2133600" cy="304800"/>
          </a:xfrm>
          <a:prstGeom prst="rect">
            <a:avLst/>
          </a:prstGeom>
        </p:spPr>
        <p:txBody>
          <a:bodyPr vert="horz" lIns="91440" tIns="45720" rIns="91440" bIns="45720" rtlCol="0" anchor="ctr"/>
          <a:lstStyle>
            <a:lvl1pPr algn="r">
              <a:defRPr sz="1100">
                <a:solidFill>
                  <a:schemeClr val="bg1"/>
                </a:solidFill>
              </a:defRPr>
            </a:lvl1pPr>
          </a:lstStyle>
          <a:p>
            <a:fld id="{DB3F74CC-6543-45BD-9478-04BA9142D5A0}" type="slidenum">
              <a:rPr lang="en-US" smtClean="0"/>
              <a:pPr/>
              <a:t>‹#›</a:t>
            </a:fld>
            <a:endParaRPr lang="en-US"/>
          </a:p>
        </p:txBody>
      </p:sp>
    </p:spTree>
    <p:extLst>
      <p:ext uri="{BB962C8B-B14F-4D97-AF65-F5344CB8AC3E}">
        <p14:creationId xmlns:p14="http://schemas.microsoft.com/office/powerpoint/2010/main" val="242717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7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slide" Target="slide5.xml"/><Relationship Id="rId7" Type="http://schemas.openxmlformats.org/officeDocument/2006/relationships/slide" Target="slide16.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1.xml"/><Relationship Id="rId4" Type="http://schemas.openxmlformats.org/officeDocument/2006/relationships/slide" Target="slide7.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slide" Target="slide1.xml"/><Relationship Id="rId4" Type="http://schemas.openxmlformats.org/officeDocument/2006/relationships/image" Target="../media/image9.gif"/></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slide" Target="slide20.xml"/><Relationship Id="rId4" Type="http://schemas.openxmlformats.org/officeDocument/2006/relationships/image" Target="../media/image12.gif"/></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n 3"/>
          <p:cNvSpPr/>
          <p:nvPr/>
        </p:nvSpPr>
        <p:spPr>
          <a:xfrm>
            <a:off x="1143000" y="3581400"/>
            <a:ext cx="1828800" cy="838200"/>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Topik</a:t>
            </a:r>
            <a:r>
              <a:rPr lang="en-US" dirty="0" smtClean="0"/>
              <a:t>, TIK,  </a:t>
            </a:r>
            <a:r>
              <a:rPr lang="en-US" dirty="0" err="1" smtClean="0"/>
              <a:t>Referensi</a:t>
            </a:r>
            <a:endParaRPr lang="en-US" dirty="0"/>
          </a:p>
        </p:txBody>
      </p:sp>
      <p:sp>
        <p:nvSpPr>
          <p:cNvPr id="5" name="Cloud 4"/>
          <p:cNvSpPr/>
          <p:nvPr/>
        </p:nvSpPr>
        <p:spPr>
          <a:xfrm>
            <a:off x="228600" y="1600200"/>
            <a:ext cx="2362200" cy="1447800"/>
          </a:xfrm>
          <a:prstGeom prst="cloud">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err="1" smtClean="0"/>
              <a:t>Ekonomi</a:t>
            </a:r>
            <a:r>
              <a:rPr lang="en-US" dirty="0" smtClean="0"/>
              <a:t> </a:t>
            </a:r>
            <a:r>
              <a:rPr lang="en-US" dirty="0" err="1" smtClean="0"/>
              <a:t>dan</a:t>
            </a:r>
            <a:r>
              <a:rPr lang="en-US" dirty="0" smtClean="0"/>
              <a:t> </a:t>
            </a:r>
            <a:r>
              <a:rPr lang="en-US" dirty="0" err="1"/>
              <a:t>Masyarakat</a:t>
            </a:r>
            <a:r>
              <a:rPr lang="en-US" dirty="0"/>
              <a:t> </a:t>
            </a:r>
          </a:p>
        </p:txBody>
      </p:sp>
      <p:sp>
        <p:nvSpPr>
          <p:cNvPr id="6" name="Oval Callout 5"/>
          <p:cNvSpPr/>
          <p:nvPr/>
        </p:nvSpPr>
        <p:spPr>
          <a:xfrm>
            <a:off x="2667000" y="1295400"/>
            <a:ext cx="2362200" cy="1755648"/>
          </a:xfrm>
          <a:prstGeom prst="wedgeEllipseCallout">
            <a:avLst>
              <a:gd name="adj1" fmla="val -43055"/>
              <a:gd name="adj2" fmla="val 6828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smtClean="0"/>
              <a:t> </a:t>
            </a:r>
            <a:r>
              <a:rPr lang="en-US" dirty="0" err="1"/>
              <a:t>Perubahan</a:t>
            </a:r>
            <a:r>
              <a:rPr lang="en-US" dirty="0"/>
              <a:t> </a:t>
            </a:r>
            <a:r>
              <a:rPr lang="en-US" dirty="0" err="1"/>
              <a:t>Ekonomi</a:t>
            </a:r>
            <a:r>
              <a:rPr lang="en-US" dirty="0"/>
              <a:t> Global </a:t>
            </a:r>
          </a:p>
        </p:txBody>
      </p:sp>
      <p:sp>
        <p:nvSpPr>
          <p:cNvPr id="7" name="Rounded Rectangular Callout 6"/>
          <p:cNvSpPr/>
          <p:nvPr/>
        </p:nvSpPr>
        <p:spPr>
          <a:xfrm>
            <a:off x="5638800" y="1752600"/>
            <a:ext cx="1752600" cy="1603248"/>
          </a:xfrm>
          <a:prstGeom prst="wedgeRoundRectCallout">
            <a:avLst>
              <a:gd name="adj1" fmla="val -175422"/>
              <a:gd name="adj2" fmla="val 81511"/>
              <a:gd name="adj3" fmla="val 16667"/>
            </a:avLst>
          </a:prstGeom>
        </p:spPr>
        <p:style>
          <a:lnRef idx="3">
            <a:schemeClr val="lt1"/>
          </a:lnRef>
          <a:fillRef idx="1">
            <a:schemeClr val="accent4"/>
          </a:fillRef>
          <a:effectRef idx="1">
            <a:schemeClr val="accent4"/>
          </a:effectRef>
          <a:fontRef idx="minor">
            <a:schemeClr val="lt1"/>
          </a:fontRef>
        </p:style>
        <p:txBody>
          <a:bodyPr rtlCol="0" anchor="ctr"/>
          <a:lstStyle/>
          <a:p>
            <a:pPr algn="just"/>
            <a:r>
              <a:rPr lang="en-US" dirty="0" smtClean="0"/>
              <a:t> </a:t>
            </a:r>
            <a:r>
              <a:rPr lang="en-US" dirty="0" err="1"/>
              <a:t>Perspektif</a:t>
            </a:r>
            <a:r>
              <a:rPr lang="en-US" dirty="0"/>
              <a:t> / </a:t>
            </a:r>
            <a:r>
              <a:rPr lang="en-US" dirty="0" err="1"/>
              <a:t>Teori</a:t>
            </a:r>
            <a:r>
              <a:rPr lang="en-US" dirty="0"/>
              <a:t> </a:t>
            </a:r>
            <a:r>
              <a:rPr lang="en-US" dirty="0" err="1"/>
              <a:t>Dalam</a:t>
            </a:r>
            <a:r>
              <a:rPr lang="en-US" dirty="0"/>
              <a:t> </a:t>
            </a:r>
            <a:r>
              <a:rPr lang="en-US" dirty="0" err="1"/>
              <a:t>Bekerja</a:t>
            </a:r>
            <a:r>
              <a:rPr lang="en-US" dirty="0"/>
              <a:t> </a:t>
            </a:r>
          </a:p>
        </p:txBody>
      </p:sp>
      <p:sp>
        <p:nvSpPr>
          <p:cNvPr id="8" name="Cloud Callout 7"/>
          <p:cNvSpPr/>
          <p:nvPr/>
        </p:nvSpPr>
        <p:spPr>
          <a:xfrm>
            <a:off x="5410200" y="3810000"/>
            <a:ext cx="2362200" cy="1146048"/>
          </a:xfrm>
          <a:prstGeom prst="cloudCallout">
            <a:avLst>
              <a:gd name="adj1" fmla="val -119041"/>
              <a:gd name="adj2" fmla="val -12855"/>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dirty="0" err="1" smtClean="0"/>
              <a:t>Karakteristik</a:t>
            </a:r>
            <a:r>
              <a:rPr lang="en-US" dirty="0" smtClean="0"/>
              <a:t> </a:t>
            </a:r>
            <a:r>
              <a:rPr lang="en-US" dirty="0" err="1"/>
              <a:t>Angkatan</a:t>
            </a:r>
            <a:r>
              <a:rPr lang="en-US" dirty="0"/>
              <a:t> </a:t>
            </a:r>
            <a:r>
              <a:rPr lang="en-US" dirty="0" err="1"/>
              <a:t>Kerja</a:t>
            </a:r>
            <a:r>
              <a:rPr lang="en-US" dirty="0"/>
              <a:t> </a:t>
            </a:r>
          </a:p>
        </p:txBody>
      </p:sp>
      <p:sp>
        <p:nvSpPr>
          <p:cNvPr id="9" name="Rectangular Callout 8"/>
          <p:cNvSpPr/>
          <p:nvPr/>
        </p:nvSpPr>
        <p:spPr>
          <a:xfrm>
            <a:off x="3886200" y="5105400"/>
            <a:ext cx="2057400" cy="841248"/>
          </a:xfrm>
          <a:prstGeom prst="wedgeRectCallout">
            <a:avLst>
              <a:gd name="adj1" fmla="val -94084"/>
              <a:gd name="adj2" fmla="val -120672"/>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err="1" smtClean="0"/>
              <a:t>Keragaman</a:t>
            </a:r>
            <a:r>
              <a:rPr lang="en-US" dirty="0" smtClean="0"/>
              <a:t> </a:t>
            </a:r>
            <a:r>
              <a:rPr lang="en-US" dirty="0" err="1"/>
              <a:t>Sistem</a:t>
            </a:r>
            <a:r>
              <a:rPr lang="en-US" dirty="0"/>
              <a:t> </a:t>
            </a:r>
            <a:r>
              <a:rPr lang="en-US" dirty="0" err="1"/>
              <a:t>Kerja</a:t>
            </a:r>
            <a:r>
              <a:rPr lang="en-US" dirty="0"/>
              <a:t> </a:t>
            </a:r>
          </a:p>
        </p:txBody>
      </p:sp>
      <p:sp>
        <p:nvSpPr>
          <p:cNvPr id="11" name="Explosion 2 10"/>
          <p:cNvSpPr/>
          <p:nvPr/>
        </p:nvSpPr>
        <p:spPr>
          <a:xfrm>
            <a:off x="304800" y="4572000"/>
            <a:ext cx="3124200" cy="1752600"/>
          </a:xfrm>
          <a:prstGeom prst="irregularSeal2">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dirty="0" err="1" smtClean="0"/>
              <a:t>Kekuasaan</a:t>
            </a:r>
            <a:r>
              <a:rPr lang="en-US" dirty="0" smtClean="0"/>
              <a:t> di </a:t>
            </a:r>
            <a:r>
              <a:rPr lang="en-US" dirty="0" err="1"/>
              <a:t>Tempat</a:t>
            </a:r>
            <a:r>
              <a:rPr lang="en-US" dirty="0"/>
              <a:t> </a:t>
            </a:r>
            <a:r>
              <a:rPr lang="en-US" dirty="0" err="1"/>
              <a:t>Kerja</a:t>
            </a:r>
            <a:r>
              <a:rPr lang="en-US" dirty="0"/>
              <a:t> </a:t>
            </a:r>
          </a:p>
        </p:txBody>
      </p:sp>
      <p:sp>
        <p:nvSpPr>
          <p:cNvPr id="12" name="Action Button: Custom 11">
            <a:hlinkClick r:id="rId2" action="ppaction://hlinksldjump" highlightClick="1"/>
          </p:cNvPr>
          <p:cNvSpPr/>
          <p:nvPr/>
        </p:nvSpPr>
        <p:spPr>
          <a:xfrm>
            <a:off x="1143000" y="3505200"/>
            <a:ext cx="1828800" cy="914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ction Button: Custom 12">
            <a:hlinkClick r:id="rId3" action="ppaction://hlinksldjump" highlightClick="1"/>
          </p:cNvPr>
          <p:cNvSpPr/>
          <p:nvPr/>
        </p:nvSpPr>
        <p:spPr>
          <a:xfrm>
            <a:off x="457200" y="1905000"/>
            <a:ext cx="1981200" cy="9906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ction Button: Custom 13">
            <a:hlinkClick r:id="rId4" action="ppaction://hlinksldjump" highlightClick="1"/>
          </p:cNvPr>
          <p:cNvSpPr/>
          <p:nvPr/>
        </p:nvSpPr>
        <p:spPr>
          <a:xfrm>
            <a:off x="2743200" y="1600200"/>
            <a:ext cx="2133600" cy="1295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ction Button: Custom 14">
            <a:hlinkClick r:id="rId5" action="ppaction://hlinksldjump" highlightClick="1"/>
          </p:cNvPr>
          <p:cNvSpPr/>
          <p:nvPr/>
        </p:nvSpPr>
        <p:spPr>
          <a:xfrm>
            <a:off x="5638800" y="1905000"/>
            <a:ext cx="1752600" cy="13716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ction Button: Custom 15">
            <a:hlinkClick r:id="rId6" action="ppaction://hlinksldjump" highlightClick="1"/>
          </p:cNvPr>
          <p:cNvSpPr/>
          <p:nvPr/>
        </p:nvSpPr>
        <p:spPr>
          <a:xfrm>
            <a:off x="5638800" y="3962400"/>
            <a:ext cx="2133600" cy="9144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ction Button: Custom 16">
            <a:hlinkClick r:id="rId7" action="ppaction://hlinksldjump" highlightClick="1"/>
          </p:cNvPr>
          <p:cNvSpPr/>
          <p:nvPr/>
        </p:nvSpPr>
        <p:spPr>
          <a:xfrm>
            <a:off x="3886200" y="5029200"/>
            <a:ext cx="2057400" cy="9906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ction Button: Custom 17">
            <a:hlinkClick r:id="rId8" action="ppaction://hlinksldjump" highlightClick="1"/>
          </p:cNvPr>
          <p:cNvSpPr/>
          <p:nvPr/>
        </p:nvSpPr>
        <p:spPr>
          <a:xfrm>
            <a:off x="914400" y="4953000"/>
            <a:ext cx="1828800" cy="1066800"/>
          </a:xfrm>
          <a:prstGeom prst="actionButtonBlan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442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304800" y="1066800"/>
            <a:ext cx="2743200" cy="533400"/>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dirty="0" smtClean="0"/>
          </a:p>
          <a:p>
            <a:r>
              <a:rPr lang="id-ID" dirty="0" smtClean="0"/>
              <a:t>c</a:t>
            </a:r>
            <a:r>
              <a:rPr lang="id-ID" dirty="0"/>
              <a:t>. Perubahan teknologi</a:t>
            </a:r>
            <a:endParaRPr lang="en-US" dirty="0"/>
          </a:p>
          <a:p>
            <a:endParaRPr lang="en-US" dirty="0"/>
          </a:p>
        </p:txBody>
      </p:sp>
      <p:sp>
        <p:nvSpPr>
          <p:cNvPr id="5" name="Snip Single Corner Rectangle 4"/>
          <p:cNvSpPr/>
          <p:nvPr/>
        </p:nvSpPr>
        <p:spPr>
          <a:xfrm>
            <a:off x="990600" y="1981200"/>
            <a:ext cx="8382000" cy="4876800"/>
          </a:xfrm>
          <a:prstGeom prst="snip1Rect">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indent="-285750" algn="just">
              <a:buBlip>
                <a:blip r:embed="rId3"/>
              </a:buBlip>
            </a:pPr>
            <a:r>
              <a:rPr lang="id-ID" dirty="0"/>
              <a:t>Deindustrialisasi </a:t>
            </a:r>
            <a:r>
              <a:rPr lang="en-US" dirty="0" smtClean="0"/>
              <a:t>c</a:t>
            </a:r>
            <a:r>
              <a:rPr lang="id-ID" dirty="0" smtClean="0"/>
              <a:t>epat </a:t>
            </a:r>
            <a:r>
              <a:rPr lang="id-ID" dirty="0"/>
              <a:t>berubah dengan menggunakan dan mengembangkan teknologi menyebabkan terjadi perubahan besar dalam pekerjaan; termasuk bagaimana ia diorganisir, siapa yang melakukannya, dan berapa banyak hasil yang diperoleh. Kecanggihan teknologi dengan menggunakan chip komputer memiliki banyak arti penting bagi perubahan sosial sebagai penemuan sebelumnya terhadap roda dan mesin uap</a:t>
            </a:r>
            <a:r>
              <a:rPr lang="id-ID" dirty="0" smtClean="0"/>
              <a:t>.</a:t>
            </a:r>
            <a:endParaRPr lang="en-US" dirty="0" smtClean="0"/>
          </a:p>
          <a:p>
            <a:pPr marL="285750" indent="-285750" algn="just">
              <a:buBlip>
                <a:blip r:embed="rId3"/>
              </a:buBlip>
            </a:pPr>
            <a:r>
              <a:rPr lang="en-US" dirty="0" smtClean="0"/>
              <a:t>I</a:t>
            </a:r>
            <a:r>
              <a:rPr lang="id-ID" dirty="0" smtClean="0"/>
              <a:t>novasi </a:t>
            </a:r>
            <a:r>
              <a:rPr lang="id-ID" dirty="0"/>
              <a:t>teknologi di tempat kerja merupakan perpaduan antara tenaga manusia dan teknologi. </a:t>
            </a:r>
            <a:endParaRPr lang="en-US" dirty="0" smtClean="0"/>
          </a:p>
          <a:p>
            <a:pPr marL="285750" indent="-285750" algn="just">
              <a:buBlip>
                <a:blip r:embed="rId3"/>
              </a:buBlip>
            </a:pPr>
            <a:r>
              <a:rPr lang="id-ID" dirty="0" smtClean="0"/>
              <a:t>Otomasi </a:t>
            </a:r>
            <a:r>
              <a:rPr lang="id-ID" dirty="0"/>
              <a:t>proses dimana tenaga manusia digantikan oleh mesin yang menghilangkan banyak tugas yang berulang dan melelahkan,  membuat berkurangnya komunikasi dan akses informasi. </a:t>
            </a:r>
            <a:endParaRPr lang="en-US" dirty="0" smtClean="0"/>
          </a:p>
          <a:p>
            <a:pPr marL="285750" indent="-285750" algn="just">
              <a:buBlip>
                <a:blip r:embed="rId3"/>
              </a:buBlip>
            </a:pPr>
            <a:r>
              <a:rPr lang="id-ID" dirty="0" smtClean="0"/>
              <a:t>Deskilling </a:t>
            </a:r>
            <a:r>
              <a:rPr lang="id-ID" dirty="0"/>
              <a:t>adalah efek samping dari otomatisasi dan kemajuan teknologi, di mana tingkat </a:t>
            </a:r>
            <a:r>
              <a:rPr lang="id-ID" dirty="0" smtClean="0"/>
              <a:t>ketrampilan </a:t>
            </a:r>
            <a:r>
              <a:rPr lang="id-ID" dirty="0"/>
              <a:t>yang dibutuhkan untuk melakukan pekerjaan tertentu menurun dari waktu ke waktu</a:t>
            </a:r>
            <a:r>
              <a:rPr lang="en-US" dirty="0"/>
              <a:t>.</a:t>
            </a:r>
            <a:r>
              <a:rPr lang="id-ID" dirty="0"/>
              <a:t> Hal ini dapat terjadi bila pekerjaan otomatis, atau ketika pekerjaan yang lebih kompleks dibagi menjadi urutan yang mudah </a:t>
            </a:r>
            <a:r>
              <a:rPr lang="id-ID" dirty="0" smtClean="0"/>
              <a:t>dilakukan</a:t>
            </a:r>
            <a:r>
              <a:rPr lang="en-US" dirty="0" smtClean="0"/>
              <a:t>.</a:t>
            </a:r>
            <a:endParaRPr lang="en-US" dirty="0"/>
          </a:p>
        </p:txBody>
      </p:sp>
      <p:sp>
        <p:nvSpPr>
          <p:cNvPr id="2" name="Sun 1"/>
          <p:cNvSpPr/>
          <p:nvPr/>
        </p:nvSpPr>
        <p:spPr>
          <a:xfrm>
            <a:off x="609600" y="1676400"/>
            <a:ext cx="762000" cy="762000"/>
          </a:xfrm>
          <a:prstGeom prst="sun">
            <a:avLst>
              <a:gd name="adj" fmla="val 35764"/>
            </a:avLst>
          </a:prstGeom>
          <a:ln>
            <a:solidFill>
              <a:srgbClr val="7030A0"/>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3" name="Action Button: Home 2">
            <a:hlinkClick r:id="rId4" action="ppaction://hlinksldjump" highlightClick="1"/>
          </p:cNvPr>
          <p:cNvSpPr/>
          <p:nvPr/>
        </p:nvSpPr>
        <p:spPr>
          <a:xfrm>
            <a:off x="304800" y="6172200"/>
            <a:ext cx="533400" cy="5334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5061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Perspektif / Teori dalam Bekerja</a:t>
            </a:r>
            <a:endParaRPr lang="en-US" dirty="0"/>
          </a:p>
        </p:txBody>
      </p:sp>
      <p:sp>
        <p:nvSpPr>
          <p:cNvPr id="4" name="Vertical Scroll 3"/>
          <p:cNvSpPr/>
          <p:nvPr/>
        </p:nvSpPr>
        <p:spPr>
          <a:xfrm>
            <a:off x="-381000" y="1447800"/>
            <a:ext cx="10515600" cy="5181600"/>
          </a:xfrm>
          <a:prstGeom prst="verticalScroll">
            <a:avLst>
              <a:gd name="adj" fmla="val 25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285750" indent="-285750" algn="just">
              <a:buBlip>
                <a:blip r:embed="rId3"/>
              </a:buBlip>
            </a:pPr>
            <a:r>
              <a:rPr lang="en-US" dirty="0" smtClean="0"/>
              <a:t>Be</a:t>
            </a:r>
            <a:r>
              <a:rPr lang="id-ID" dirty="0" smtClean="0"/>
              <a:t>kerja </a:t>
            </a:r>
            <a:r>
              <a:rPr lang="id-ID" dirty="0"/>
              <a:t>adalah sikap atau tindakan yang dilakukan untuk mengurangi nilai pekerjaan yang dilakukan orang tanpa membayar. Pekerjaan yang belum dibayar seperti pekerjaan rumah tangga, perawatan anak, dan kegiatan sukarela, membuat banyak pekerjaan yang dilakukan di dunia. </a:t>
            </a:r>
            <a:endParaRPr lang="en-US" dirty="0" smtClean="0"/>
          </a:p>
          <a:p>
            <a:pPr marL="285750" indent="-285750" algn="just">
              <a:buBlip>
                <a:blip r:embed="rId3"/>
              </a:buBlip>
            </a:pPr>
            <a:r>
              <a:rPr lang="id-ID" dirty="0" smtClean="0"/>
              <a:t>Sosiolog </a:t>
            </a:r>
            <a:r>
              <a:rPr lang="id-ID" dirty="0"/>
              <a:t>mendefinisikan pekerjaan sebagai aktivitas manusia produktif yang menciptakan sesuatu yang bernilai, baik barang atau jasa. Pekerjaan mengambil banyak bentuk seperti;  mungkin dibayar atau tidak dibayar,  mungkin di dalam atau di luar rumah,  mungkin melibatkan kerja fisik atau mental,  atau kedua-duanya dari setiap bentuk. </a:t>
            </a:r>
            <a:endParaRPr lang="en-US" dirty="0" smtClean="0"/>
          </a:p>
          <a:p>
            <a:pPr marL="285750" indent="-285750" algn="just">
              <a:buBlip>
                <a:blip r:embed="rId3"/>
              </a:buBlip>
            </a:pPr>
            <a:r>
              <a:rPr lang="en-US" dirty="0" smtClean="0"/>
              <a:t>B</a:t>
            </a:r>
            <a:r>
              <a:rPr lang="id-ID" dirty="0" smtClean="0"/>
              <a:t>eberapa </a:t>
            </a:r>
            <a:r>
              <a:rPr lang="id-ID" dirty="0"/>
              <a:t>sosiolog berpendapat bahwa pekerjaan telah terlalu sempit didefinisikan karena lebih  mengacu hanya kerja fisik dan mental. </a:t>
            </a:r>
            <a:endParaRPr lang="en-US" dirty="0" smtClean="0"/>
          </a:p>
          <a:p>
            <a:pPr marL="285750" indent="-285750" algn="just">
              <a:buBlip>
                <a:blip r:embed="rId3"/>
              </a:buBlip>
            </a:pPr>
            <a:r>
              <a:rPr lang="id-ID" dirty="0" smtClean="0"/>
              <a:t>Arlie </a:t>
            </a:r>
            <a:r>
              <a:rPr lang="id-ID" dirty="0"/>
              <a:t>Hochschild telah memperkenalkan konsep kerja emosional untuk mengatasi beberapa bentuk pekerjaan yang umum dalam ekonomi berbasis layanan. Tenaga kerja emosional adalah pekerjaan yang khusus ditujukan untuk menghasilkan keadaan yang diinginkan klien.</a:t>
            </a:r>
          </a:p>
          <a:p>
            <a:endParaRPr lang="id-ID" dirty="0"/>
          </a:p>
        </p:txBody>
      </p:sp>
      <p:sp>
        <p:nvSpPr>
          <p:cNvPr id="7" name="Down Ribbon 6"/>
          <p:cNvSpPr/>
          <p:nvPr/>
        </p:nvSpPr>
        <p:spPr>
          <a:xfrm>
            <a:off x="-838200" y="1295400"/>
            <a:ext cx="4419600" cy="612648"/>
          </a:xfrm>
          <a:prstGeom prst="ribbon">
            <a:avLst/>
          </a:prstGeom>
        </p:spPr>
        <p:style>
          <a:lnRef idx="1">
            <a:schemeClr val="accent5"/>
          </a:lnRef>
          <a:fillRef idx="2">
            <a:schemeClr val="accent5"/>
          </a:fillRef>
          <a:effectRef idx="1">
            <a:schemeClr val="accent5"/>
          </a:effectRef>
          <a:fontRef idx="minor">
            <a:schemeClr val="dk1"/>
          </a:fontRef>
        </p:style>
        <p:txBody>
          <a:bodyPr rtlCol="0" anchor="ctr"/>
          <a:lstStyle/>
          <a:p>
            <a:pPr marL="514350" indent="-514350">
              <a:buAutoNum type="alphaLcPeriod"/>
            </a:pPr>
            <a:r>
              <a:rPr lang="id-ID" dirty="0"/>
              <a:t>Definisi Bekerja</a:t>
            </a:r>
          </a:p>
        </p:txBody>
      </p:sp>
      <p:sp>
        <p:nvSpPr>
          <p:cNvPr id="3" name="Action Button: Forward or Next 2">
            <a:hlinkClick r:id="rId4" action="ppaction://hlinksldjump" highlightClick="1"/>
          </p:cNvPr>
          <p:cNvSpPr/>
          <p:nvPr/>
        </p:nvSpPr>
        <p:spPr>
          <a:xfrm>
            <a:off x="7467600" y="6172200"/>
            <a:ext cx="6096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9365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304800" y="228600"/>
            <a:ext cx="5562600" cy="612648"/>
          </a:xfrm>
          <a:prstGeom prst="ribbon">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b. </a:t>
            </a:r>
            <a:r>
              <a:rPr lang="id-ID" dirty="0" smtClean="0"/>
              <a:t>Definisi </a:t>
            </a:r>
            <a:r>
              <a:rPr lang="en-US" dirty="0" err="1" smtClean="0"/>
              <a:t>Pembagian</a:t>
            </a:r>
            <a:r>
              <a:rPr lang="en-US" dirty="0" smtClean="0"/>
              <a:t> </a:t>
            </a:r>
            <a:r>
              <a:rPr lang="en-US" dirty="0" err="1" smtClean="0"/>
              <a:t>Kerja</a:t>
            </a:r>
            <a:endParaRPr lang="id-ID" dirty="0"/>
          </a:p>
        </p:txBody>
      </p:sp>
      <p:sp>
        <p:nvSpPr>
          <p:cNvPr id="5" name="Horizontal Scroll 4"/>
          <p:cNvSpPr/>
          <p:nvPr/>
        </p:nvSpPr>
        <p:spPr>
          <a:xfrm>
            <a:off x="762000" y="152400"/>
            <a:ext cx="8001000" cy="7086600"/>
          </a:xfrm>
          <a:prstGeom prst="horizontalScroll">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lgn="just">
              <a:buBlip>
                <a:blip r:embed="rId3"/>
              </a:buBlip>
            </a:pPr>
            <a:r>
              <a:rPr lang="id-ID" dirty="0"/>
              <a:t>Pembagian kerja adalah keterkaitan sistematis tugas yang berbeda yang berkembang dalam masyarakat yang kompleks. Ketika kelompok yang berbeda terlibat dalam kegiatan ekonomi yang berbeda, maka terdapat pembagian kerja. Dalam sebuah kegiatan kerja relatif   sederhana;  satu kelompok mungkin bertanggung jawab untuk menanam dan memanen tanaman, sedangkan kelompok lain bertanggung jawab untuk berburu. Sebagai sistem ekonomi menjadi lebih kompleks, ketika pembagian kerja menjadi lebih rumit</a:t>
            </a:r>
            <a:r>
              <a:rPr lang="id-ID" dirty="0" smtClean="0"/>
              <a:t>.</a:t>
            </a:r>
            <a:endParaRPr lang="en-US" dirty="0" smtClean="0"/>
          </a:p>
          <a:p>
            <a:pPr marL="285750" indent="-285750" algn="just">
              <a:buBlip>
                <a:blip r:embed="rId3"/>
              </a:buBlip>
            </a:pPr>
            <a:r>
              <a:rPr lang="en-US" dirty="0" smtClean="0"/>
              <a:t>P</a:t>
            </a:r>
            <a:r>
              <a:rPr lang="id-ID" dirty="0" smtClean="0"/>
              <a:t>embagian </a:t>
            </a:r>
            <a:r>
              <a:rPr lang="id-ID" dirty="0"/>
              <a:t>kerja berdasarkan gender mengacu pada pekerjaan yang berbeda, yang diberlakukan dalam masyarakat terhadap perempuan dan laki-laki. Dalam masyarakat;  pembagian kerja berdasarkan kekuatan </a:t>
            </a:r>
            <a:r>
              <a:rPr lang="id-ID" dirty="0" smtClean="0"/>
              <a:t>fisik</a:t>
            </a:r>
            <a:r>
              <a:rPr lang="en-US" dirty="0" smtClean="0"/>
              <a:t>, </a:t>
            </a:r>
            <a:r>
              <a:rPr lang="en-US" dirty="0" err="1" smtClean="0"/>
              <a:t>karena</a:t>
            </a:r>
            <a:r>
              <a:rPr lang="id-ID" dirty="0" smtClean="0"/>
              <a:t> </a:t>
            </a:r>
            <a:r>
              <a:rPr lang="id-ID" dirty="0"/>
              <a:t>adanya keyakinan bahwa beberapa pekerjaan </a:t>
            </a:r>
            <a:r>
              <a:rPr lang="id-ID" dirty="0" smtClean="0"/>
              <a:t>perempuan</a:t>
            </a:r>
            <a:r>
              <a:rPr lang="en-US" dirty="0" smtClean="0"/>
              <a:t>;</a:t>
            </a:r>
            <a:r>
              <a:rPr lang="id-ID" dirty="0" smtClean="0"/>
              <a:t> </a:t>
            </a:r>
            <a:r>
              <a:rPr lang="id-ID" dirty="0"/>
              <a:t>misalnya, </a:t>
            </a:r>
            <a:r>
              <a:rPr lang="id-ID" dirty="0" smtClean="0"/>
              <a:t> </a:t>
            </a:r>
            <a:r>
              <a:rPr lang="id-ID" dirty="0"/>
              <a:t>sekretaris dan aktivitas pekerjaan </a:t>
            </a:r>
            <a:r>
              <a:rPr lang="id-ID" dirty="0" smtClean="0"/>
              <a:t>laki-laki</a:t>
            </a:r>
            <a:r>
              <a:rPr lang="en-US" dirty="0" smtClean="0"/>
              <a:t>;</a:t>
            </a:r>
            <a:r>
              <a:rPr lang="id-ID" dirty="0" smtClean="0"/>
              <a:t> </a:t>
            </a:r>
            <a:r>
              <a:rPr lang="id-ID" dirty="0"/>
              <a:t>misalnya, konstruksi memberikan kontribusi besar terhadap penyebaran ketidak-setaraan antara perempuan dan laki-laki, terutama karena budaya harapan biasanya menempatkan nilai lebih, baik sosial dan ekonomi pada pekerjaan laki-laki. Di sinilah masalah yang dihadapi gender.</a:t>
            </a:r>
          </a:p>
        </p:txBody>
      </p:sp>
      <p:sp>
        <p:nvSpPr>
          <p:cNvPr id="2" name="Action Button: Forward or Next 1">
            <a:hlinkClick r:id="rId4" action="ppaction://hlinksldjump" highlightClick="1"/>
          </p:cNvPr>
          <p:cNvSpPr/>
          <p:nvPr/>
        </p:nvSpPr>
        <p:spPr>
          <a:xfrm>
            <a:off x="8001000" y="6096000"/>
            <a:ext cx="5334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457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Callout 9"/>
          <p:cNvSpPr/>
          <p:nvPr/>
        </p:nvSpPr>
        <p:spPr>
          <a:xfrm>
            <a:off x="2743200" y="3200400"/>
            <a:ext cx="6629400" cy="3505200"/>
          </a:xfrm>
          <a:prstGeom prst="wedgeEllipseCallout">
            <a:avLst>
              <a:gd name="adj1" fmla="val -56477"/>
              <a:gd name="adj2" fmla="val 485"/>
            </a:avLst>
          </a:prstGeom>
        </p:spPr>
        <p:style>
          <a:lnRef idx="0">
            <a:schemeClr val="accent5"/>
          </a:lnRef>
          <a:fillRef idx="3">
            <a:schemeClr val="accent5"/>
          </a:fillRef>
          <a:effectRef idx="3">
            <a:schemeClr val="accent5"/>
          </a:effectRef>
          <a:fontRef idx="minor">
            <a:schemeClr val="lt1"/>
          </a:fontRef>
        </p:style>
        <p:txBody>
          <a:bodyPr rtlCol="0" anchor="ctr"/>
          <a:lstStyle/>
          <a:p>
            <a:pPr marL="285750" indent="-285750" algn="just">
              <a:buFont typeface="Wingdings" pitchFamily="2" charset="2"/>
              <a:buChar char="ü"/>
            </a:pPr>
            <a:endParaRPr lang="en-US" dirty="0" smtClean="0"/>
          </a:p>
          <a:p>
            <a:pPr marL="285750" indent="-285750" algn="just">
              <a:buFont typeface="Wingdings" pitchFamily="2" charset="2"/>
              <a:buChar char="ü"/>
            </a:pPr>
            <a:endParaRPr lang="en-US" sz="1600" dirty="0" smtClean="0"/>
          </a:p>
          <a:p>
            <a:pPr marL="285750" indent="-285750" algn="just">
              <a:buFont typeface="Wingdings" pitchFamily="2" charset="2"/>
              <a:buChar char="ü"/>
            </a:pPr>
            <a:r>
              <a:rPr lang="en-US" sz="1600" dirty="0" smtClean="0"/>
              <a:t>T</a:t>
            </a:r>
            <a:r>
              <a:rPr lang="id-ID" sz="1600" dirty="0"/>
              <a:t>eori konflik melihat transformasi yang terjadi di tempat kerja sebagai hasil dari ketegangan yang melekat dalam sistem sosial</a:t>
            </a:r>
            <a:r>
              <a:rPr lang="en-US" sz="1600" dirty="0"/>
              <a:t>.</a:t>
            </a:r>
          </a:p>
          <a:p>
            <a:pPr marL="285750" indent="-285750" algn="just">
              <a:buFont typeface="Wingdings" pitchFamily="2" charset="2"/>
              <a:buChar char="ü"/>
            </a:pPr>
            <a:r>
              <a:rPr lang="id-ID" sz="1600" dirty="0"/>
              <a:t>Konflik kelas menjadi elemen utama dari struktur sosial pekerjaan. </a:t>
            </a:r>
            <a:endParaRPr lang="en-US" sz="1600" dirty="0"/>
          </a:p>
          <a:p>
            <a:pPr marL="285750" indent="-285750" algn="just">
              <a:buFont typeface="Wingdings" pitchFamily="2" charset="2"/>
              <a:buChar char="ü"/>
            </a:pPr>
            <a:r>
              <a:rPr lang="en-US" sz="1600" dirty="0"/>
              <a:t>T</a:t>
            </a:r>
            <a:r>
              <a:rPr lang="id-ID" sz="1600" dirty="0"/>
              <a:t>eori konflik </a:t>
            </a:r>
            <a:r>
              <a:rPr lang="en-US" sz="1600" dirty="0"/>
              <a:t>:</a:t>
            </a:r>
            <a:r>
              <a:rPr lang="id-ID" sz="1600" dirty="0"/>
              <a:t> pembagian kelas kerja sebagai sumber imbalan yang tidak setara antara  pekerja, bekerja, dan imbalan yang tidak merata antar pekerja dengan alasan jenis pekerjaan yang berbeda.</a:t>
            </a:r>
            <a:endParaRPr lang="en-US" sz="1600" dirty="0"/>
          </a:p>
          <a:p>
            <a:pPr marL="285750" indent="-285750" algn="just">
              <a:buFont typeface="Wingdings" pitchFamily="2" charset="2"/>
              <a:buChar char="ü"/>
            </a:pPr>
            <a:endParaRPr lang="en-US" dirty="0"/>
          </a:p>
        </p:txBody>
      </p:sp>
      <p:sp>
        <p:nvSpPr>
          <p:cNvPr id="11" name="Notched Right Arrow 10"/>
          <p:cNvSpPr/>
          <p:nvPr/>
        </p:nvSpPr>
        <p:spPr>
          <a:xfrm>
            <a:off x="0" y="1371600"/>
            <a:ext cx="1905000" cy="1143000"/>
          </a:xfrm>
          <a:prstGeom prst="notch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n-US" dirty="0" err="1"/>
              <a:t>Teori</a:t>
            </a:r>
            <a:r>
              <a:rPr lang="en-US" dirty="0"/>
              <a:t> </a:t>
            </a:r>
            <a:r>
              <a:rPr lang="en-US" dirty="0" err="1"/>
              <a:t>Fungsional</a:t>
            </a:r>
            <a:endParaRPr lang="en-US" dirty="0"/>
          </a:p>
        </p:txBody>
      </p:sp>
      <p:sp>
        <p:nvSpPr>
          <p:cNvPr id="12" name="Notched Right Arrow 11"/>
          <p:cNvSpPr/>
          <p:nvPr/>
        </p:nvSpPr>
        <p:spPr>
          <a:xfrm>
            <a:off x="228600" y="4572000"/>
            <a:ext cx="1740408" cy="941832"/>
          </a:xfrm>
          <a:prstGeom prst="notch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dirty="0" err="1"/>
              <a:t>Teori</a:t>
            </a:r>
            <a:r>
              <a:rPr lang="en-US" dirty="0"/>
              <a:t> </a:t>
            </a:r>
            <a:r>
              <a:rPr lang="en-US" dirty="0" err="1"/>
              <a:t>Konflik</a:t>
            </a:r>
            <a:endParaRPr lang="en-US" dirty="0"/>
          </a:p>
        </p:txBody>
      </p:sp>
      <p:sp>
        <p:nvSpPr>
          <p:cNvPr id="14" name="Rectangular Callout 13"/>
          <p:cNvSpPr/>
          <p:nvPr/>
        </p:nvSpPr>
        <p:spPr>
          <a:xfrm>
            <a:off x="2286000" y="838200"/>
            <a:ext cx="6858000" cy="2895600"/>
          </a:xfrm>
          <a:prstGeom prst="wedgeRectCallout">
            <a:avLst>
              <a:gd name="adj1" fmla="val -53280"/>
              <a:gd name="adj2" fmla="val -8818"/>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lgn="just">
              <a:buFont typeface="Wingdings" pitchFamily="2" charset="2"/>
              <a:buChar char="ü"/>
            </a:pPr>
            <a:r>
              <a:rPr lang="en-US" sz="1600" dirty="0" err="1"/>
              <a:t>Te</a:t>
            </a:r>
            <a:r>
              <a:rPr lang="id-ID" sz="1600" dirty="0"/>
              <a:t>ori fungsionalis menafsirkan kerja dan ekonomi sebagai kebutuhan fungsional bagi masyarakat. Tugas-tugas tertentu harus dilakukan untuk mempertahankan masyarakat. </a:t>
            </a:r>
            <a:endParaRPr lang="en-US" sz="1600" dirty="0"/>
          </a:p>
          <a:p>
            <a:pPr marL="285750" indent="-285750" algn="just">
              <a:buFont typeface="Wingdings" pitchFamily="2" charset="2"/>
              <a:buChar char="ü"/>
            </a:pPr>
            <a:r>
              <a:rPr lang="id-ID" sz="1600" dirty="0"/>
              <a:t>Fungsionalis berpendapat masyarakat  dibedakan berdasarkan ‘tipe’  </a:t>
            </a:r>
            <a:r>
              <a:rPr lang="en-US" sz="1600" dirty="0" err="1" smtClean="0"/>
              <a:t>kemampuan</a:t>
            </a:r>
            <a:r>
              <a:rPr lang="en-US" sz="1600" dirty="0" smtClean="0"/>
              <a:t> </a:t>
            </a:r>
            <a:r>
              <a:rPr lang="id-ID" sz="1600" dirty="0" smtClean="0"/>
              <a:t>orang  untuk </a:t>
            </a:r>
            <a:r>
              <a:rPr lang="id-ID" sz="1600" dirty="0"/>
              <a:t>bekerja.</a:t>
            </a:r>
            <a:endParaRPr lang="en-US" sz="1600" dirty="0"/>
          </a:p>
          <a:p>
            <a:pPr marL="285750" indent="-285750" algn="just">
              <a:buFont typeface="Wingdings" pitchFamily="2" charset="2"/>
              <a:buChar char="ü"/>
            </a:pPr>
            <a:r>
              <a:rPr lang="en-US" sz="1600" dirty="0"/>
              <a:t>F</a:t>
            </a:r>
            <a:r>
              <a:rPr lang="id-ID" sz="1600" dirty="0"/>
              <a:t>ungsionalis berpendapat model ini lebih berharga bagi masyarakat karena memiliki  fungsi; dimana orang tetap akan menerima upah sekalipun upahnya sangat kecil. Karena </a:t>
            </a:r>
            <a:r>
              <a:rPr lang="en-US" sz="1600" dirty="0"/>
              <a:t>b</a:t>
            </a:r>
            <a:r>
              <a:rPr lang="id-ID" sz="1600" dirty="0"/>
              <a:t>ila masyarakat berubah terlalu cepat, dibarengi oleh perkembangan teknologi dan globalisasi, menyebabkan masyarakat tidak bisa bekerja</a:t>
            </a:r>
            <a:r>
              <a:rPr lang="en-US" sz="1600" dirty="0"/>
              <a:t>,</a:t>
            </a:r>
            <a:r>
              <a:rPr lang="id-ID" sz="1600" dirty="0"/>
              <a:t> akhirnya menghasilkan disorganisasi yang dapat menciptakan keterasingan, perasaan ketidak-berdayaan dan memisahkan diri dari masyarakat.</a:t>
            </a:r>
          </a:p>
        </p:txBody>
      </p:sp>
      <p:sp>
        <p:nvSpPr>
          <p:cNvPr id="2" name="Action Button: Forward or Next 1">
            <a:hlinkClick r:id="rId3" action="ppaction://hlinksldjump" highlightClick="1"/>
          </p:cNvPr>
          <p:cNvSpPr/>
          <p:nvPr/>
        </p:nvSpPr>
        <p:spPr>
          <a:xfrm>
            <a:off x="1828800" y="5867400"/>
            <a:ext cx="5334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0241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3276600" y="838200"/>
            <a:ext cx="5486400" cy="5486400"/>
          </a:xfrm>
          <a:prstGeom prst="wedgeRoundRectCallout">
            <a:avLst>
              <a:gd name="adj1" fmla="val -61050"/>
              <a:gd name="adj2" fmla="val -15278"/>
              <a:gd name="adj3" fmla="val 16667"/>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indent="-285750" algn="just">
              <a:buFont typeface="Wingdings" pitchFamily="2" charset="2"/>
              <a:buChar char="ü"/>
            </a:pPr>
            <a:endParaRPr lang="en-US" dirty="0" smtClean="0"/>
          </a:p>
          <a:p>
            <a:pPr marL="285750" indent="-285750" algn="just">
              <a:buFont typeface="Wingdings" pitchFamily="2" charset="2"/>
              <a:buChar char="ü"/>
            </a:pPr>
            <a:endParaRPr lang="en-US" dirty="0"/>
          </a:p>
          <a:p>
            <a:pPr marL="285750" indent="-285750" algn="just">
              <a:buFont typeface="Wingdings" pitchFamily="2" charset="2"/>
              <a:buChar char="ü"/>
            </a:pPr>
            <a:endParaRPr lang="en-US" dirty="0" smtClean="0"/>
          </a:p>
          <a:p>
            <a:pPr marL="285750" indent="-285750" algn="just">
              <a:buFont typeface="Wingdings" pitchFamily="2" charset="2"/>
              <a:buChar char="ü"/>
            </a:pPr>
            <a:r>
              <a:rPr lang="id-ID" dirty="0" smtClean="0"/>
              <a:t>Perspektif </a:t>
            </a:r>
            <a:r>
              <a:rPr lang="en-US" dirty="0" err="1" smtClean="0"/>
              <a:t>interaksionis</a:t>
            </a:r>
            <a:r>
              <a:rPr lang="en-US" dirty="0" smtClean="0"/>
              <a:t> </a:t>
            </a:r>
            <a:r>
              <a:rPr lang="en-US" dirty="0" err="1" smtClean="0"/>
              <a:t>simbolik</a:t>
            </a:r>
            <a:r>
              <a:rPr lang="id-ID" dirty="0" smtClean="0"/>
              <a:t> </a:t>
            </a:r>
            <a:r>
              <a:rPr lang="id-ID" dirty="0"/>
              <a:t>kurang tertarik pada cara kerja dari seluruh masyarakat. </a:t>
            </a:r>
            <a:endParaRPr lang="en-US" dirty="0" smtClean="0"/>
          </a:p>
          <a:p>
            <a:pPr marL="285750" indent="-285750" algn="just">
              <a:buFont typeface="Wingdings" pitchFamily="2" charset="2"/>
              <a:buChar char="ü"/>
            </a:pPr>
            <a:r>
              <a:rPr lang="id-ID" dirty="0" smtClean="0"/>
              <a:t>Teori </a:t>
            </a:r>
            <a:r>
              <a:rPr lang="id-ID" dirty="0"/>
              <a:t>interaksi simbolik mempelajari  tentang manfaat pekerjaan sebagai hasil dari interaksi sosial ditempat kerja yang akhirnya membentuk ikatan sosial antara orang-orang yang ada di lingkungan tersebut. </a:t>
            </a:r>
            <a:endParaRPr lang="en-US" dirty="0"/>
          </a:p>
          <a:p>
            <a:pPr marL="285750" indent="-285750" algn="just">
              <a:buFont typeface="Wingdings" pitchFamily="2" charset="2"/>
              <a:buChar char="ü"/>
            </a:pPr>
            <a:r>
              <a:rPr lang="id-ID" dirty="0"/>
              <a:t>Perspektif interaksi simbolik melihat </a:t>
            </a:r>
            <a:r>
              <a:rPr lang="id-ID" dirty="0" smtClean="0"/>
              <a:t>orang </a:t>
            </a:r>
            <a:r>
              <a:rPr lang="id-ID" dirty="0"/>
              <a:t>yang </a:t>
            </a:r>
            <a:r>
              <a:rPr lang="id-ID" dirty="0" smtClean="0"/>
              <a:t>bekerja </a:t>
            </a:r>
            <a:r>
              <a:rPr lang="id-ID" dirty="0"/>
              <a:t>kemudian dapat membentuk identitas.</a:t>
            </a:r>
            <a:endParaRPr lang="en-US" dirty="0"/>
          </a:p>
          <a:p>
            <a:pPr marL="285750" indent="-285750" algn="just">
              <a:buFont typeface="Wingdings" pitchFamily="2" charset="2"/>
              <a:buChar char="ü"/>
            </a:pPr>
            <a:r>
              <a:rPr lang="id-ID" dirty="0"/>
              <a:t>Penelitian interaksionis simbolik juga melihat tentang cara-cara kreatif  yang rumit hubungannya dalam pekerjaan yang dirutinkan, sehingga  pekerjaan kadang-kadang mengembangkan dan menampilkan sesuatu yang rumit dan tugas berlebihan yang rutin untuk membawa dimensi manusia  bekerja tapi tidak manusiawi.</a:t>
            </a:r>
          </a:p>
          <a:p>
            <a:pPr algn="just"/>
            <a:endParaRPr lang="en-US" dirty="0"/>
          </a:p>
          <a:p>
            <a:pPr marL="285750" indent="-285750" algn="just">
              <a:buFont typeface="Wingdings" pitchFamily="2" charset="2"/>
              <a:buChar char="ü"/>
            </a:pPr>
            <a:endParaRPr lang="en-US" dirty="0"/>
          </a:p>
          <a:p>
            <a:pPr marL="285750" indent="-285750" algn="just">
              <a:buFont typeface="Wingdings" pitchFamily="2" charset="2"/>
              <a:buChar char="ü"/>
            </a:pPr>
            <a:endParaRPr lang="en-US" dirty="0"/>
          </a:p>
        </p:txBody>
      </p:sp>
      <p:sp>
        <p:nvSpPr>
          <p:cNvPr id="6" name="Notched Right Arrow 5"/>
          <p:cNvSpPr/>
          <p:nvPr/>
        </p:nvSpPr>
        <p:spPr>
          <a:xfrm>
            <a:off x="0" y="2133600"/>
            <a:ext cx="2590800" cy="1143000"/>
          </a:xfrm>
          <a:prstGeom prst="notch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dirty="0" err="1"/>
              <a:t>Teori</a:t>
            </a:r>
            <a:r>
              <a:rPr lang="en-US" dirty="0"/>
              <a:t> </a:t>
            </a:r>
            <a:r>
              <a:rPr lang="en-US" dirty="0" err="1"/>
              <a:t>Interaksionis</a:t>
            </a:r>
            <a:r>
              <a:rPr lang="en-US" dirty="0"/>
              <a:t> </a:t>
            </a:r>
            <a:r>
              <a:rPr lang="en-US" dirty="0" err="1"/>
              <a:t>Simbolik</a:t>
            </a:r>
            <a:endParaRPr lang="en-US" dirty="0"/>
          </a:p>
        </p:txBody>
      </p:sp>
      <p:sp>
        <p:nvSpPr>
          <p:cNvPr id="2" name="4-Point Star 1"/>
          <p:cNvSpPr/>
          <p:nvPr/>
        </p:nvSpPr>
        <p:spPr>
          <a:xfrm>
            <a:off x="2895600" y="5257800"/>
            <a:ext cx="914400" cy="914400"/>
          </a:xfrm>
          <a:prstGeom prst="star4">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7" name="4-Point Star 6"/>
          <p:cNvSpPr/>
          <p:nvPr/>
        </p:nvSpPr>
        <p:spPr>
          <a:xfrm>
            <a:off x="2667000" y="5486400"/>
            <a:ext cx="914400" cy="914400"/>
          </a:xfrm>
          <a:prstGeom prst="star4">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4-Point Star 7"/>
          <p:cNvSpPr/>
          <p:nvPr/>
        </p:nvSpPr>
        <p:spPr>
          <a:xfrm>
            <a:off x="2819400" y="5029200"/>
            <a:ext cx="914400" cy="914400"/>
          </a:xfrm>
          <a:prstGeom prst="star4">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9" name="4-Point Star 8"/>
          <p:cNvSpPr/>
          <p:nvPr/>
        </p:nvSpPr>
        <p:spPr>
          <a:xfrm>
            <a:off x="3048000" y="5562600"/>
            <a:ext cx="914400" cy="914400"/>
          </a:xfrm>
          <a:prstGeom prst="star4">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4" name="Action Button: Home 3">
            <a:hlinkClick r:id="rId3" action="ppaction://hlinksldjump" highlightClick="1"/>
          </p:cNvPr>
          <p:cNvSpPr/>
          <p:nvPr/>
        </p:nvSpPr>
        <p:spPr>
          <a:xfrm>
            <a:off x="8077200" y="5943600"/>
            <a:ext cx="609600" cy="5334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5392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Karakteristik Angkatan Kerja</a:t>
            </a:r>
            <a:endParaRPr lang="en-US" dirty="0"/>
          </a:p>
        </p:txBody>
      </p:sp>
      <p:sp>
        <p:nvSpPr>
          <p:cNvPr id="4" name="Wave 3"/>
          <p:cNvSpPr/>
          <p:nvPr/>
        </p:nvSpPr>
        <p:spPr>
          <a:xfrm>
            <a:off x="228600" y="1219200"/>
            <a:ext cx="1752600" cy="762000"/>
          </a:xfrm>
          <a:prstGeom prst="wave">
            <a:avLst/>
          </a:prstGeom>
        </p:spPr>
        <p:style>
          <a:lnRef idx="1">
            <a:schemeClr val="accent2"/>
          </a:lnRef>
          <a:fillRef idx="2">
            <a:schemeClr val="accent2"/>
          </a:fillRef>
          <a:effectRef idx="1">
            <a:schemeClr val="accent2"/>
          </a:effectRef>
          <a:fontRef idx="minor">
            <a:schemeClr val="dk1"/>
          </a:fontRef>
        </p:style>
        <p:txBody>
          <a:bodyPr rtlCol="0" anchor="ctr"/>
          <a:lstStyle/>
          <a:p>
            <a:r>
              <a:rPr lang="id-ID" dirty="0"/>
              <a:t>a. Orang Bekerja</a:t>
            </a:r>
          </a:p>
        </p:txBody>
      </p:sp>
      <p:sp>
        <p:nvSpPr>
          <p:cNvPr id="5" name="Double Wave 4"/>
          <p:cNvSpPr/>
          <p:nvPr/>
        </p:nvSpPr>
        <p:spPr>
          <a:xfrm>
            <a:off x="152400" y="4572000"/>
            <a:ext cx="2190750" cy="685800"/>
          </a:xfrm>
          <a:prstGeom prst="doubleWave">
            <a:avLst>
              <a:gd name="adj1" fmla="val 6250"/>
              <a:gd name="adj2" fmla="val 1563"/>
            </a:avLst>
          </a:prstGeom>
        </p:spPr>
        <p:style>
          <a:lnRef idx="1">
            <a:schemeClr val="dk1"/>
          </a:lnRef>
          <a:fillRef idx="2">
            <a:schemeClr val="dk1"/>
          </a:fillRef>
          <a:effectRef idx="1">
            <a:schemeClr val="dk1"/>
          </a:effectRef>
          <a:fontRef idx="minor">
            <a:schemeClr val="dk1"/>
          </a:fontRef>
        </p:style>
        <p:txBody>
          <a:bodyPr rtlCol="0" anchor="ctr"/>
          <a:lstStyle/>
          <a:p>
            <a:endParaRPr lang="en-US" dirty="0" smtClean="0"/>
          </a:p>
          <a:p>
            <a:r>
              <a:rPr lang="id-ID" dirty="0" smtClean="0"/>
              <a:t>b</a:t>
            </a:r>
            <a:r>
              <a:rPr lang="id-ID" dirty="0"/>
              <a:t>. Tidak Bekerja dan Pengangguran</a:t>
            </a:r>
          </a:p>
          <a:p>
            <a:endParaRPr lang="en-US" dirty="0"/>
          </a:p>
        </p:txBody>
      </p:sp>
      <p:sp>
        <p:nvSpPr>
          <p:cNvPr id="6" name="Snip Single Corner Rectangle 5"/>
          <p:cNvSpPr/>
          <p:nvPr/>
        </p:nvSpPr>
        <p:spPr>
          <a:xfrm>
            <a:off x="1981200" y="914400"/>
            <a:ext cx="7315200" cy="3429000"/>
          </a:xfrm>
          <a:prstGeom prst="snip1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lgn="just">
              <a:buBlip>
                <a:blip r:embed="rId3"/>
              </a:buBlip>
            </a:pPr>
            <a:r>
              <a:rPr lang="en-US" dirty="0" smtClean="0"/>
              <a:t>S</a:t>
            </a:r>
            <a:r>
              <a:rPr lang="id-ID" dirty="0" smtClean="0"/>
              <a:t>ejak </a:t>
            </a:r>
            <a:r>
              <a:rPr lang="id-ID" dirty="0"/>
              <a:t>perang dunia kedua </a:t>
            </a:r>
            <a:r>
              <a:rPr lang="id-ID" dirty="0" smtClean="0"/>
              <a:t>terjadi  </a:t>
            </a:r>
            <a:r>
              <a:rPr lang="id-ID" dirty="0"/>
              <a:t>peningkatan jumlah perempuan </a:t>
            </a:r>
            <a:r>
              <a:rPr lang="id-ID" dirty="0" smtClean="0"/>
              <a:t>bekerja.</a:t>
            </a:r>
            <a:endParaRPr lang="en-US" dirty="0" smtClean="0"/>
          </a:p>
          <a:p>
            <a:pPr marL="285750" indent="-285750" algn="just">
              <a:buBlip>
                <a:blip r:embed="rId3"/>
              </a:buBlip>
            </a:pPr>
            <a:r>
              <a:rPr lang="en-US" dirty="0" err="1" smtClean="0"/>
              <a:t>Tenaga</a:t>
            </a:r>
            <a:r>
              <a:rPr lang="en-US" dirty="0" smtClean="0"/>
              <a:t> </a:t>
            </a:r>
            <a:r>
              <a:rPr lang="en-US" dirty="0" err="1"/>
              <a:t>kerja</a:t>
            </a:r>
            <a:r>
              <a:rPr lang="en-US" dirty="0"/>
              <a:t>  </a:t>
            </a:r>
            <a:r>
              <a:rPr lang="en-US" dirty="0" err="1"/>
              <a:t>kulit</a:t>
            </a:r>
            <a:r>
              <a:rPr lang="en-US" dirty="0"/>
              <a:t> </a:t>
            </a:r>
            <a:r>
              <a:rPr lang="en-US" dirty="0" err="1"/>
              <a:t>berwarna</a:t>
            </a:r>
            <a:r>
              <a:rPr lang="en-US" dirty="0"/>
              <a:t> </a:t>
            </a:r>
            <a:r>
              <a:rPr lang="en-US" dirty="0" err="1"/>
              <a:t>justru</a:t>
            </a:r>
            <a:r>
              <a:rPr lang="en-US" dirty="0"/>
              <a:t> </a:t>
            </a:r>
            <a:r>
              <a:rPr lang="en-US" dirty="0" err="1"/>
              <a:t>banyak</a:t>
            </a:r>
            <a:r>
              <a:rPr lang="en-US" dirty="0"/>
              <a:t> </a:t>
            </a:r>
            <a:r>
              <a:rPr lang="en-US" dirty="0" err="1"/>
              <a:t>dipekerjakan</a:t>
            </a:r>
            <a:r>
              <a:rPr lang="en-US" dirty="0"/>
              <a:t> </a:t>
            </a:r>
            <a:r>
              <a:rPr lang="id-ID" dirty="0"/>
              <a:t>namun</a:t>
            </a:r>
            <a:r>
              <a:rPr lang="en-US" dirty="0"/>
              <a:t> </a:t>
            </a:r>
            <a:r>
              <a:rPr lang="en-US" dirty="0" smtClean="0"/>
              <a:t> </a:t>
            </a:r>
            <a:r>
              <a:rPr lang="en-US" dirty="0" err="1"/>
              <a:t>diperuntukkan</a:t>
            </a:r>
            <a:r>
              <a:rPr lang="en-US" dirty="0"/>
              <a:t> </a:t>
            </a:r>
            <a:r>
              <a:rPr lang="en-US" dirty="0" smtClean="0"/>
              <a:t> </a:t>
            </a:r>
            <a:r>
              <a:rPr lang="en-US" dirty="0" err="1" smtClean="0"/>
              <a:t>pada</a:t>
            </a:r>
            <a:r>
              <a:rPr lang="en-US" dirty="0" smtClean="0"/>
              <a:t>  </a:t>
            </a:r>
            <a:r>
              <a:rPr lang="en-US" dirty="0" err="1"/>
              <a:t>pekerjaan</a:t>
            </a:r>
            <a:r>
              <a:rPr lang="en-US" dirty="0"/>
              <a:t> </a:t>
            </a:r>
            <a:r>
              <a:rPr lang="en-US" dirty="0" err="1"/>
              <a:t>kasar</a:t>
            </a:r>
            <a:r>
              <a:rPr lang="en-US" dirty="0"/>
              <a:t>. </a:t>
            </a:r>
            <a:endParaRPr lang="en-US" dirty="0" smtClean="0"/>
          </a:p>
          <a:p>
            <a:pPr marL="285750" indent="-285750" algn="just">
              <a:buBlip>
                <a:blip r:embed="rId3"/>
              </a:buBlip>
            </a:pPr>
            <a:r>
              <a:rPr lang="en-US" dirty="0" smtClean="0"/>
              <a:t>Hal </a:t>
            </a:r>
            <a:r>
              <a:rPr lang="en-US" dirty="0"/>
              <a:t>yang </a:t>
            </a:r>
            <a:r>
              <a:rPr lang="en-US" dirty="0" err="1"/>
              <a:t>sama</a:t>
            </a:r>
            <a:r>
              <a:rPr lang="en-US" dirty="0"/>
              <a:t> </a:t>
            </a:r>
            <a:r>
              <a:rPr lang="en-US" dirty="0" err="1"/>
              <a:t>juga</a:t>
            </a:r>
            <a:r>
              <a:rPr lang="en-US" dirty="0"/>
              <a:t> </a:t>
            </a:r>
            <a:r>
              <a:rPr lang="en-US" dirty="0" err="1"/>
              <a:t>dialami</a:t>
            </a:r>
            <a:r>
              <a:rPr lang="en-US" dirty="0"/>
              <a:t> </a:t>
            </a:r>
            <a:r>
              <a:rPr lang="en-US" dirty="0" err="1"/>
              <a:t>oleh</a:t>
            </a:r>
            <a:r>
              <a:rPr lang="en-US" dirty="0"/>
              <a:t> </a:t>
            </a:r>
            <a:r>
              <a:rPr lang="en-US" dirty="0" err="1"/>
              <a:t>tenaga</a:t>
            </a:r>
            <a:r>
              <a:rPr lang="en-US" dirty="0"/>
              <a:t> </a:t>
            </a:r>
            <a:r>
              <a:rPr lang="en-US" dirty="0" err="1"/>
              <a:t>kerja</a:t>
            </a:r>
            <a:r>
              <a:rPr lang="en-US" dirty="0"/>
              <a:t> </a:t>
            </a:r>
            <a:r>
              <a:rPr lang="en-US" dirty="0" err="1"/>
              <a:t>perempuan</a:t>
            </a:r>
            <a:r>
              <a:rPr lang="en-US" dirty="0"/>
              <a:t>. </a:t>
            </a:r>
            <a:r>
              <a:rPr lang="en-US" dirty="0" err="1"/>
              <a:t>Ironisnya</a:t>
            </a:r>
            <a:r>
              <a:rPr lang="en-US" dirty="0"/>
              <a:t>;</a:t>
            </a:r>
            <a:r>
              <a:rPr lang="id-ID" dirty="0"/>
              <a:t> kedua kelompok ini,</a:t>
            </a:r>
            <a:r>
              <a:rPr lang="en-US" dirty="0"/>
              <a:t>  </a:t>
            </a:r>
            <a:r>
              <a:rPr lang="en-US" dirty="0" err="1"/>
              <a:t>sekalipun</a:t>
            </a:r>
            <a:r>
              <a:rPr lang="en-US" dirty="0"/>
              <a:t> </a:t>
            </a:r>
            <a:r>
              <a:rPr lang="en-US" dirty="0" err="1"/>
              <a:t>bekerja</a:t>
            </a:r>
            <a:r>
              <a:rPr lang="en-US" dirty="0"/>
              <a:t> </a:t>
            </a:r>
            <a:r>
              <a:rPr lang="en-US" dirty="0" err="1"/>
              <a:t>kasar</a:t>
            </a:r>
            <a:r>
              <a:rPr lang="en-US" dirty="0"/>
              <a:t> </a:t>
            </a:r>
            <a:r>
              <a:rPr lang="en-US" dirty="0" err="1"/>
              <a:t>dan</a:t>
            </a:r>
            <a:r>
              <a:rPr lang="en-US" dirty="0"/>
              <a:t> </a:t>
            </a:r>
            <a:r>
              <a:rPr lang="en-US" dirty="0" err="1"/>
              <a:t>berat</a:t>
            </a:r>
            <a:r>
              <a:rPr lang="en-US" dirty="0"/>
              <a:t> </a:t>
            </a:r>
            <a:r>
              <a:rPr lang="en-US" dirty="0" err="1"/>
              <a:t>tetapi</a:t>
            </a:r>
            <a:r>
              <a:rPr lang="en-US" dirty="0"/>
              <a:t> </a:t>
            </a:r>
            <a:r>
              <a:rPr lang="id-ID" dirty="0"/>
              <a:t>upah </a:t>
            </a:r>
            <a:r>
              <a:rPr lang="en-US" dirty="0"/>
              <a:t> </a:t>
            </a:r>
            <a:r>
              <a:rPr lang="en-US" dirty="0" err="1" smtClean="0"/>
              <a:t>sangat</a:t>
            </a:r>
            <a:r>
              <a:rPr lang="en-US" dirty="0" smtClean="0"/>
              <a:t>  </a:t>
            </a:r>
            <a:r>
              <a:rPr lang="en-US" dirty="0" err="1"/>
              <a:t>murah</a:t>
            </a:r>
            <a:r>
              <a:rPr lang="en-US" dirty="0"/>
              <a:t>. </a:t>
            </a:r>
            <a:endParaRPr lang="en-US" dirty="0" smtClean="0"/>
          </a:p>
          <a:p>
            <a:pPr marL="285750" indent="-285750" algn="just">
              <a:buBlip>
                <a:blip r:embed="rId3"/>
              </a:buBlip>
            </a:pPr>
            <a:r>
              <a:rPr lang="en-US" dirty="0" err="1" smtClean="0"/>
              <a:t>Kon</a:t>
            </a:r>
            <a:r>
              <a:rPr lang="id-ID" dirty="0"/>
              <a:t>flik </a:t>
            </a:r>
            <a:r>
              <a:rPr lang="en-US" dirty="0"/>
              <a:t> </a:t>
            </a:r>
            <a:r>
              <a:rPr lang="id-ID" dirty="0"/>
              <a:t>terhadap</a:t>
            </a:r>
            <a:r>
              <a:rPr lang="en-US" dirty="0"/>
              <a:t> </a:t>
            </a:r>
            <a:r>
              <a:rPr lang="en-US" dirty="0" err="1"/>
              <a:t>isu</a:t>
            </a:r>
            <a:r>
              <a:rPr lang="en-US" dirty="0"/>
              <a:t>-</a:t>
            </a:r>
            <a:r>
              <a:rPr lang="id-ID" dirty="0"/>
              <a:t>isu pasar tenaga kerja antara lain;</a:t>
            </a:r>
            <a:r>
              <a:rPr lang="en-US" dirty="0"/>
              <a:t>  </a:t>
            </a:r>
            <a:r>
              <a:rPr lang="en-US" dirty="0" err="1"/>
              <a:t>negara-negara</a:t>
            </a:r>
            <a:r>
              <a:rPr lang="en-US" dirty="0"/>
              <a:t> </a:t>
            </a:r>
            <a:r>
              <a:rPr lang="en-US" dirty="0" err="1"/>
              <a:t>sejahtera</a:t>
            </a:r>
            <a:r>
              <a:rPr lang="en-US" dirty="0"/>
              <a:t> </a:t>
            </a:r>
            <a:r>
              <a:rPr lang="en-US" dirty="0" err="1"/>
              <a:t>menjadi</a:t>
            </a:r>
            <a:r>
              <a:rPr lang="en-US" dirty="0"/>
              <a:t>  </a:t>
            </a:r>
            <a:r>
              <a:rPr lang="en-US" dirty="0" err="1"/>
              <a:t>tujuan</a:t>
            </a:r>
            <a:r>
              <a:rPr lang="en-US" dirty="0"/>
              <a:t> </a:t>
            </a:r>
            <a:r>
              <a:rPr lang="en-US" dirty="0" err="1"/>
              <a:t>serbuan</a:t>
            </a:r>
            <a:r>
              <a:rPr lang="en-US" dirty="0"/>
              <a:t> </a:t>
            </a:r>
            <a:r>
              <a:rPr lang="en-US" dirty="0" err="1"/>
              <a:t>dari</a:t>
            </a:r>
            <a:r>
              <a:rPr lang="en-US" dirty="0"/>
              <a:t> </a:t>
            </a:r>
            <a:r>
              <a:rPr lang="en-US" dirty="0" err="1"/>
              <a:t>tenaga</a:t>
            </a:r>
            <a:r>
              <a:rPr lang="en-US" dirty="0"/>
              <a:t> </a:t>
            </a:r>
            <a:r>
              <a:rPr lang="en-US" dirty="0" err="1"/>
              <a:t>kerja</a:t>
            </a:r>
            <a:r>
              <a:rPr lang="en-US" dirty="0"/>
              <a:t> </a:t>
            </a:r>
            <a:r>
              <a:rPr lang="en-US" dirty="0" err="1"/>
              <a:t>negara</a:t>
            </a:r>
            <a:r>
              <a:rPr lang="en-US" dirty="0"/>
              <a:t> </a:t>
            </a:r>
            <a:r>
              <a:rPr lang="en-US" dirty="0" err="1"/>
              <a:t>miskin</a:t>
            </a:r>
            <a:r>
              <a:rPr lang="en-US" dirty="0"/>
              <a:t>, </a:t>
            </a:r>
            <a:r>
              <a:rPr lang="en-US" dirty="0" err="1"/>
              <a:t>persaingan</a:t>
            </a:r>
            <a:r>
              <a:rPr lang="en-US" dirty="0"/>
              <a:t> </a:t>
            </a:r>
            <a:r>
              <a:rPr lang="en-US" dirty="0" err="1"/>
              <a:t>antar</a:t>
            </a:r>
            <a:r>
              <a:rPr lang="en-US" dirty="0"/>
              <a:t> </a:t>
            </a:r>
            <a:r>
              <a:rPr lang="en-US" dirty="0" err="1"/>
              <a:t>kelompok</a:t>
            </a:r>
            <a:r>
              <a:rPr lang="en-US" dirty="0"/>
              <a:t> </a:t>
            </a:r>
            <a:r>
              <a:rPr lang="en-US" dirty="0" err="1"/>
              <a:t>untuk</a:t>
            </a:r>
            <a:r>
              <a:rPr lang="id-ID" dirty="0"/>
              <a:t> </a:t>
            </a:r>
            <a:r>
              <a:rPr lang="id-ID" dirty="0" smtClean="0"/>
              <a:t>posisi, </a:t>
            </a:r>
            <a:r>
              <a:rPr lang="id-ID" dirty="0"/>
              <a:t>dan perdebatan tentang peran kerja</a:t>
            </a:r>
            <a:r>
              <a:rPr lang="en-US" dirty="0"/>
              <a:t> </a:t>
            </a:r>
            <a:r>
              <a:rPr lang="en-US" dirty="0" err="1"/>
              <a:t>lainnya</a:t>
            </a:r>
            <a:r>
              <a:rPr lang="en-US" dirty="0"/>
              <a:t> </a:t>
            </a:r>
            <a:r>
              <a:rPr lang="en-US" dirty="0" err="1"/>
              <a:t>merupakan</a:t>
            </a:r>
            <a:r>
              <a:rPr lang="id-ID" dirty="0"/>
              <a:t> </a:t>
            </a:r>
            <a:r>
              <a:rPr lang="en-US" dirty="0" smtClean="0"/>
              <a:t> </a:t>
            </a:r>
            <a:r>
              <a:rPr lang="id-ID" dirty="0" smtClean="0"/>
              <a:t>hasil </a:t>
            </a:r>
            <a:r>
              <a:rPr lang="en-US" dirty="0" smtClean="0"/>
              <a:t>  </a:t>
            </a:r>
            <a:r>
              <a:rPr lang="id-ID" dirty="0" smtClean="0"/>
              <a:t>transformasi </a:t>
            </a:r>
            <a:r>
              <a:rPr lang="en-US" dirty="0" smtClean="0"/>
              <a:t> </a:t>
            </a:r>
            <a:r>
              <a:rPr lang="id-ID" dirty="0" smtClean="0"/>
              <a:t>struktural </a:t>
            </a:r>
            <a:r>
              <a:rPr lang="en-US" dirty="0" smtClean="0"/>
              <a:t> </a:t>
            </a:r>
            <a:r>
              <a:rPr lang="id-ID" dirty="0" smtClean="0"/>
              <a:t>sosial</a:t>
            </a:r>
            <a:r>
              <a:rPr lang="en-US" dirty="0"/>
              <a:t>.</a:t>
            </a:r>
            <a:endParaRPr lang="id-ID" dirty="0"/>
          </a:p>
        </p:txBody>
      </p:sp>
      <p:sp>
        <p:nvSpPr>
          <p:cNvPr id="7" name="Snip and Round Single Corner Rectangle 6"/>
          <p:cNvSpPr/>
          <p:nvPr/>
        </p:nvSpPr>
        <p:spPr>
          <a:xfrm>
            <a:off x="2133600" y="4419600"/>
            <a:ext cx="7010400" cy="2209800"/>
          </a:xfrm>
          <a:prstGeom prst="snipRoundRect">
            <a:avLst/>
          </a:prstGeom>
        </p:spPr>
        <p:style>
          <a:lnRef idx="0">
            <a:schemeClr val="dk1"/>
          </a:lnRef>
          <a:fillRef idx="3">
            <a:schemeClr val="dk1"/>
          </a:fillRef>
          <a:effectRef idx="3">
            <a:schemeClr val="dk1"/>
          </a:effectRef>
          <a:fontRef idx="minor">
            <a:schemeClr val="lt1"/>
          </a:fontRef>
        </p:style>
        <p:txBody>
          <a:bodyPr rtlCol="0" anchor="ctr"/>
          <a:lstStyle/>
          <a:p>
            <a:pPr marL="285750" indent="-285750" algn="just">
              <a:buBlip>
                <a:blip r:embed="rId4"/>
              </a:buBlip>
            </a:pPr>
            <a:r>
              <a:rPr lang="id-ID" dirty="0"/>
              <a:t>Pada negara-negara maju seperti Amerika, ternyata dalam data statistik resmi memasukkan orang-orang pengangguran sebagai kelompok orang yang mencari pekerjaan</a:t>
            </a:r>
            <a:r>
              <a:rPr lang="en-US" dirty="0"/>
              <a:t>.</a:t>
            </a:r>
            <a:r>
              <a:rPr lang="id-ID" dirty="0"/>
              <a:t> Namun tidak semua orang yang menganggur dimasukkan ke dalam kelompok tersebut. </a:t>
            </a:r>
            <a:endParaRPr lang="en-US" dirty="0" smtClean="0"/>
          </a:p>
          <a:p>
            <a:pPr marL="285750" indent="-285750" algn="just">
              <a:buBlip>
                <a:blip r:embed="rId4"/>
              </a:buBlip>
            </a:pPr>
            <a:r>
              <a:rPr lang="id-ID" dirty="0" smtClean="0"/>
              <a:t>Sementara </a:t>
            </a:r>
            <a:r>
              <a:rPr lang="id-ID" dirty="0"/>
              <a:t>di negara-negara sedang berkembang termasuk Indonesia; data statistik untuk tidak bekerja atau pencari kerja, dan pengangguran sulit ditentukan dalam waktu yang pendek.  </a:t>
            </a:r>
          </a:p>
        </p:txBody>
      </p:sp>
      <p:sp>
        <p:nvSpPr>
          <p:cNvPr id="8" name="Action Button: Home 7">
            <a:hlinkClick r:id="rId5" action="ppaction://hlinksldjump" highlightClick="1"/>
          </p:cNvPr>
          <p:cNvSpPr/>
          <p:nvPr/>
        </p:nvSpPr>
        <p:spPr>
          <a:xfrm>
            <a:off x="609600" y="5791200"/>
            <a:ext cx="6858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022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Keragaman Sistem Kerja</a:t>
            </a:r>
            <a:endParaRPr lang="en-US" dirty="0"/>
          </a:p>
        </p:txBody>
      </p:sp>
      <p:sp>
        <p:nvSpPr>
          <p:cNvPr id="6" name="Flowchart: Internal Storage 5"/>
          <p:cNvSpPr/>
          <p:nvPr/>
        </p:nvSpPr>
        <p:spPr>
          <a:xfrm>
            <a:off x="1981200" y="762000"/>
            <a:ext cx="6934200" cy="5867400"/>
          </a:xfrm>
          <a:prstGeom prst="flowChartInternalStorag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lgn="just">
              <a:buBlip>
                <a:blip r:embed="rId3"/>
              </a:buBlip>
            </a:pPr>
            <a:r>
              <a:rPr lang="id-ID" sz="1600" dirty="0" smtClean="0"/>
              <a:t>Teori </a:t>
            </a:r>
            <a:r>
              <a:rPr lang="id-ID" sz="1600" dirty="0"/>
              <a:t>pasar tenaga kerja  ganda merupakan cabang dari teori </a:t>
            </a:r>
            <a:r>
              <a:rPr lang="id-ID" sz="1600" dirty="0" smtClean="0"/>
              <a:t>konflik</a:t>
            </a:r>
            <a:r>
              <a:rPr lang="en-US" sz="1600" dirty="0" smtClean="0"/>
              <a:t>,</a:t>
            </a:r>
            <a:r>
              <a:rPr lang="id-ID" sz="1600" dirty="0" smtClean="0"/>
              <a:t> </a:t>
            </a:r>
            <a:r>
              <a:rPr lang="id-ID" sz="1600" dirty="0"/>
              <a:t>yang memandang pasar tenaga kerja  terdiri dari dua segmen utama yakni;  pasar tenaga kerja primer dan pasar tenaga kerja sekunder. </a:t>
            </a:r>
            <a:endParaRPr lang="en-US" sz="1600" dirty="0" smtClean="0"/>
          </a:p>
          <a:p>
            <a:pPr marL="285750" indent="-285750" algn="just">
              <a:buFont typeface="Wingdings" panose="05000000000000000000" pitchFamily="2" charset="2"/>
              <a:buChar char="ü"/>
            </a:pPr>
            <a:r>
              <a:rPr lang="id-ID" sz="1600" dirty="0" smtClean="0"/>
              <a:t>Pasar </a:t>
            </a:r>
            <a:r>
              <a:rPr lang="id-ID" sz="1600" dirty="0"/>
              <a:t>tenaga kerja primer menawarkan pekerjaan dengan upah yang relatif tinggi, manfaat, stabilitas, kondisi kerja yang baik, kesempatan untuk promosi, perlindungan kerja, dan adanya proses hukum bagi para pekerja  di mana  pekerja diperlakukan menurut aturan dan </a:t>
            </a:r>
            <a:r>
              <a:rPr lang="id-ID" sz="1600" dirty="0" smtClean="0"/>
              <a:t>prosedur</a:t>
            </a:r>
            <a:r>
              <a:rPr lang="en-US" sz="1600" dirty="0" smtClean="0"/>
              <a:t>.</a:t>
            </a:r>
            <a:r>
              <a:rPr lang="id-ID" sz="1600" dirty="0" smtClean="0"/>
              <a:t> </a:t>
            </a:r>
            <a:r>
              <a:rPr lang="id-ID" sz="1600" dirty="0"/>
              <a:t>Para pembesar  perusahaan atau disebut juga kerah putih (</a:t>
            </a:r>
            <a:r>
              <a:rPr lang="id-ID" sz="1600" i="1" dirty="0"/>
              <a:t>white </a:t>
            </a:r>
            <a:r>
              <a:rPr lang="id-ID" sz="1600" i="1" dirty="0" smtClean="0"/>
              <a:t>collar</a:t>
            </a:r>
            <a:r>
              <a:rPr lang="en-US" sz="1600" i="1" dirty="0" smtClean="0"/>
              <a:t> </a:t>
            </a:r>
            <a:r>
              <a:rPr lang="id-ID" sz="1600" i="1" dirty="0" smtClean="0"/>
              <a:t>-</a:t>
            </a:r>
            <a:r>
              <a:rPr lang="en-US" sz="1600" i="1" dirty="0" smtClean="0"/>
              <a:t> </a:t>
            </a:r>
            <a:r>
              <a:rPr lang="id-ID" sz="1600" i="1" dirty="0" smtClean="0"/>
              <a:t>bule </a:t>
            </a:r>
            <a:r>
              <a:rPr lang="id-ID" sz="1600" i="1" dirty="0"/>
              <a:t>collar</a:t>
            </a:r>
            <a:r>
              <a:rPr lang="id-ID" sz="1600" dirty="0"/>
              <a:t>) dan layanan pekerja di pasar tenaga kerja primer sering membentuk serikat pekerja yang mengarah ke taruhan yang lebih baik dan manfaat pekerjaan</a:t>
            </a:r>
            <a:r>
              <a:rPr lang="id-ID" sz="1600" dirty="0" smtClean="0"/>
              <a:t>.</a:t>
            </a:r>
            <a:endParaRPr lang="en-US" sz="1600" dirty="0" smtClean="0"/>
          </a:p>
          <a:p>
            <a:pPr marL="285750" indent="-285750" algn="just">
              <a:buFont typeface="Wingdings" panose="05000000000000000000" pitchFamily="2" charset="2"/>
              <a:buChar char="ü"/>
            </a:pPr>
            <a:r>
              <a:rPr lang="id-ID" sz="1600" dirty="0"/>
              <a:t>Pasar tenaga kerja sekunder ditandai dengan upah rendah, sedikit manfaat, omset tinggi, kondisi kerja </a:t>
            </a:r>
            <a:r>
              <a:rPr lang="id-ID" sz="1600" dirty="0" smtClean="0"/>
              <a:t>buruk</a:t>
            </a:r>
            <a:r>
              <a:rPr lang="id-ID" sz="1600" dirty="0"/>
              <a:t>, sedikit kesempatan untuk kemajuan, tidak ada perlindungan kerja, dan perlakuan sewenang-wenang. Banyak pekerjaan jasa seperti </a:t>
            </a:r>
            <a:r>
              <a:rPr lang="id-ID" sz="1600" i="1" dirty="0"/>
              <a:t>outsoursing</a:t>
            </a:r>
            <a:r>
              <a:rPr lang="id-ID" sz="1600" dirty="0"/>
              <a:t>, Lembaga Penyedia Jasa Tenaga Kerja (LPJTK), dan pekerjaan domestik di pasar tenaga kerja sekunder. Perempuan dan pekerja minoritas adalah kelompok yang paling mungkin untuk dipekerjakan di pasar sekunder. Teori pasar tenaga kerja ganda menemukan beberapa penyebab ras dan ketidak-setaraan gender yang  dimasukkan ke dalam pasar tenaga kerja.</a:t>
            </a:r>
          </a:p>
          <a:p>
            <a:pPr marL="285750" indent="-285750" algn="just">
              <a:buBlip>
                <a:blip r:embed="rId3"/>
              </a:buBlip>
            </a:pPr>
            <a:endParaRPr lang="id-ID"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3352800"/>
            <a:ext cx="1371600" cy="952500"/>
          </a:xfrm>
          <a:prstGeom prst="ellipse">
            <a:avLst/>
          </a:prstGeom>
          <a:ln>
            <a:noFill/>
          </a:ln>
          <a:effectLst>
            <a:softEdge rad="112500"/>
          </a:effectLst>
        </p:spPr>
      </p:pic>
      <p:sp>
        <p:nvSpPr>
          <p:cNvPr id="4" name="Action Button: Forward or Next 3">
            <a:hlinkClick r:id="rId4" action="ppaction://hlinksldjump" highlightClick="1"/>
          </p:cNvPr>
          <p:cNvSpPr/>
          <p:nvPr/>
        </p:nvSpPr>
        <p:spPr>
          <a:xfrm>
            <a:off x="304800" y="5943600"/>
            <a:ext cx="685800" cy="4572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solidFill>
                <a:srgbClr val="FF0000"/>
              </a:solidFill>
            </a:endParaRPr>
          </a:p>
        </p:txBody>
      </p:sp>
      <p:sp>
        <p:nvSpPr>
          <p:cNvPr id="7" name="Striped Right Arrow 6"/>
          <p:cNvSpPr/>
          <p:nvPr/>
        </p:nvSpPr>
        <p:spPr>
          <a:xfrm>
            <a:off x="304800" y="1143000"/>
            <a:ext cx="2667000" cy="1905000"/>
          </a:xfrm>
          <a:prstGeom prst="stripedRightArrow">
            <a:avLst>
              <a:gd name="adj1" fmla="val 35715"/>
              <a:gd name="adj2" fmla="val 99913"/>
            </a:avLst>
          </a:prstGeom>
        </p:spPr>
        <p:style>
          <a:lnRef idx="3">
            <a:schemeClr val="lt1"/>
          </a:lnRef>
          <a:fillRef idx="1">
            <a:schemeClr val="accent3"/>
          </a:fillRef>
          <a:effectRef idx="1">
            <a:schemeClr val="accent3"/>
          </a:effectRef>
          <a:fontRef idx="minor">
            <a:schemeClr val="lt1"/>
          </a:fontRef>
        </p:style>
        <p:txBody>
          <a:bodyPr rtlCol="0" anchor="ctr"/>
          <a:lstStyle/>
          <a:p>
            <a:pPr marL="514350" indent="-514350">
              <a:buAutoNum type="alphaLcPeriod"/>
            </a:pPr>
            <a:r>
              <a:rPr lang="id-ID" dirty="0"/>
              <a:t>Pasar Tenaga Kerja Ganda</a:t>
            </a:r>
          </a:p>
        </p:txBody>
      </p:sp>
    </p:spTree>
    <p:extLst>
      <p:ext uri="{BB962C8B-B14F-4D97-AF65-F5344CB8AC3E}">
        <p14:creationId xmlns:p14="http://schemas.microsoft.com/office/powerpoint/2010/main" val="3254965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381000" y="1066800"/>
            <a:ext cx="3657600" cy="1752600"/>
          </a:xfrm>
          <a:prstGeom prst="notchedRightArrow">
            <a:avLst>
              <a:gd name="adj1" fmla="val 50000"/>
              <a:gd name="adj2" fmla="val 82173"/>
            </a:avLst>
          </a:prstGeom>
        </p:spPr>
        <p:style>
          <a:lnRef idx="0">
            <a:schemeClr val="accent4"/>
          </a:lnRef>
          <a:fillRef idx="3">
            <a:schemeClr val="accent4"/>
          </a:fillRef>
          <a:effectRef idx="3">
            <a:schemeClr val="accent4"/>
          </a:effectRef>
          <a:fontRef idx="minor">
            <a:schemeClr val="lt1"/>
          </a:fontRef>
        </p:style>
        <p:txBody>
          <a:bodyPr rtlCol="0" anchor="ctr"/>
          <a:lstStyle/>
          <a:p>
            <a:r>
              <a:rPr lang="id-ID" dirty="0"/>
              <a:t>b. Distribusi Kerja</a:t>
            </a:r>
          </a:p>
        </p:txBody>
      </p:sp>
      <p:sp>
        <p:nvSpPr>
          <p:cNvPr id="5" name="Flowchart: Multidocument 4"/>
          <p:cNvSpPr/>
          <p:nvPr/>
        </p:nvSpPr>
        <p:spPr>
          <a:xfrm>
            <a:off x="2209800" y="677333"/>
            <a:ext cx="7162800" cy="6172200"/>
          </a:xfrm>
          <a:prstGeom prst="flowChartMultidocumen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indent="-285750" algn="just">
              <a:buBlip>
                <a:blip r:embed="rId3"/>
              </a:buBlip>
            </a:pPr>
            <a:r>
              <a:rPr lang="id-ID" dirty="0"/>
              <a:t>Distribusi kerja menggambarkan pola dimana pekerja berada dalam angkatan kerja. Pekerja tersebar di seluruh sistem kerja dalam pola yang sangat bervariasi  berdasarkan ras, kelas, dan jenis kelamin, </a:t>
            </a:r>
            <a:r>
              <a:rPr lang="id-ID" dirty="0" smtClean="0"/>
              <a:t> </a:t>
            </a:r>
            <a:r>
              <a:rPr lang="id-ID" dirty="0"/>
              <a:t>mengungkapkan segregasi pekerjaan tertentu berdasarkan karakteristik tersebut. Perempuan paling mungkin untuk bekerja  teknis admistratif  seperti; </a:t>
            </a:r>
            <a:r>
              <a:rPr lang="id-ID" dirty="0" smtClean="0"/>
              <a:t>penjualan,  </a:t>
            </a:r>
            <a:r>
              <a:rPr lang="id-ID" dirty="0"/>
              <a:t>administrasi, </a:t>
            </a:r>
            <a:r>
              <a:rPr lang="id-ID" dirty="0" smtClean="0"/>
              <a:t>karena </a:t>
            </a:r>
            <a:r>
              <a:rPr lang="id-ID" dirty="0"/>
              <a:t>dibutuhkan konsentrasi </a:t>
            </a:r>
            <a:r>
              <a:rPr lang="id-ID" dirty="0" smtClean="0"/>
              <a:t>tinggi. </a:t>
            </a:r>
            <a:r>
              <a:rPr lang="id-ID" dirty="0"/>
              <a:t>Pemilihan penempatan untuk bekerja, terjadi juga berdasarkan ras. Namun sebagian perempuan memilih tempat dan waktu sendiri, meskipun  berada pada posisi tidak menguntungkan. Hal ini disebabkan karena mereka ingin menggunakan kesempatan yang diberikan.</a:t>
            </a:r>
          </a:p>
        </p:txBody>
      </p:sp>
      <p:sp>
        <p:nvSpPr>
          <p:cNvPr id="2" name="Smiley Face 1"/>
          <p:cNvSpPr/>
          <p:nvPr/>
        </p:nvSpPr>
        <p:spPr>
          <a:xfrm>
            <a:off x="7924800" y="1524000"/>
            <a:ext cx="304800" cy="457200"/>
          </a:xfrm>
          <a:prstGeom prst="smileyFace">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Smiley Face 5"/>
          <p:cNvSpPr/>
          <p:nvPr/>
        </p:nvSpPr>
        <p:spPr>
          <a:xfrm>
            <a:off x="8229600" y="1066800"/>
            <a:ext cx="304800" cy="457200"/>
          </a:xfrm>
          <a:prstGeom prst="smileyFac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7" name="Smiley Face 6"/>
          <p:cNvSpPr/>
          <p:nvPr/>
        </p:nvSpPr>
        <p:spPr>
          <a:xfrm>
            <a:off x="8686800" y="533400"/>
            <a:ext cx="304800" cy="457200"/>
          </a:xfrm>
          <a:prstGeom prst="smileyFace">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7772400" y="6019800"/>
            <a:ext cx="533400" cy="4572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327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Document 4"/>
          <p:cNvSpPr/>
          <p:nvPr/>
        </p:nvSpPr>
        <p:spPr>
          <a:xfrm>
            <a:off x="533400" y="762000"/>
            <a:ext cx="8382000" cy="6324600"/>
          </a:xfrm>
          <a:prstGeom prst="flowChartDocument">
            <a:avLst/>
          </a:prstGeom>
        </p:spPr>
        <p:style>
          <a:lnRef idx="1">
            <a:schemeClr val="accent6"/>
          </a:lnRef>
          <a:fillRef idx="2">
            <a:schemeClr val="accent6"/>
          </a:fillRef>
          <a:effectRef idx="1">
            <a:schemeClr val="accent6"/>
          </a:effectRef>
          <a:fontRef idx="minor">
            <a:schemeClr val="dk1"/>
          </a:fontRef>
        </p:style>
        <p:txBody>
          <a:bodyPr rtlCol="0" anchor="ctr"/>
          <a:lstStyle/>
          <a:p>
            <a:pPr marL="285750" indent="-285750" algn="just">
              <a:buBlip>
                <a:blip r:embed="rId3"/>
              </a:buBlip>
            </a:pPr>
            <a:endParaRPr lang="en-US" dirty="0" smtClean="0"/>
          </a:p>
          <a:p>
            <a:pPr marL="285750" indent="-285750" algn="just">
              <a:buBlip>
                <a:blip r:embed="rId3"/>
              </a:buBlip>
            </a:pPr>
            <a:endParaRPr lang="en-US" dirty="0" smtClean="0"/>
          </a:p>
          <a:p>
            <a:pPr marL="285750" indent="-285750" algn="just">
              <a:buBlip>
                <a:blip r:embed="rId3"/>
              </a:buBlip>
            </a:pPr>
            <a:endParaRPr lang="en-US" dirty="0"/>
          </a:p>
          <a:p>
            <a:pPr marL="285750" indent="-285750" algn="just">
              <a:buBlip>
                <a:blip r:embed="rId3"/>
              </a:buBlip>
            </a:pPr>
            <a:endParaRPr lang="en-US" dirty="0" smtClean="0"/>
          </a:p>
          <a:p>
            <a:pPr marL="285750" indent="-285750" algn="just">
              <a:buBlip>
                <a:blip r:embed="rId3"/>
              </a:buBlip>
            </a:pPr>
            <a:endParaRPr lang="en-US" dirty="0"/>
          </a:p>
          <a:p>
            <a:pPr marL="285750" indent="-285750" algn="just">
              <a:buBlip>
                <a:blip r:embed="rId3"/>
              </a:buBlip>
            </a:pPr>
            <a:endParaRPr lang="en-US" dirty="0" smtClean="0"/>
          </a:p>
          <a:p>
            <a:pPr marL="285750" indent="-285750" algn="just">
              <a:buBlip>
                <a:blip r:embed="rId3"/>
              </a:buBlip>
            </a:pPr>
            <a:r>
              <a:rPr lang="id-ID" sz="1600" dirty="0" smtClean="0"/>
              <a:t>Prestise kerja adalah nilai sosial yang dirasakan dari suatu pekerjaan di mata masyarakat umum. </a:t>
            </a:r>
            <a:endParaRPr lang="en-US" sz="1600" dirty="0" smtClean="0"/>
          </a:p>
          <a:p>
            <a:pPr marL="285750" indent="-285750" algn="just">
              <a:buBlip>
                <a:blip r:embed="rId3"/>
              </a:buBlip>
            </a:pPr>
            <a:r>
              <a:rPr lang="id-ID" sz="1600" dirty="0" smtClean="0"/>
              <a:t>Sosiolog  </a:t>
            </a:r>
            <a:r>
              <a:rPr lang="id-ID" sz="1600" dirty="0"/>
              <a:t>Coleman </a:t>
            </a:r>
            <a:r>
              <a:rPr lang="en-US" sz="1600" dirty="0" err="1" smtClean="0"/>
              <a:t>dlm</a:t>
            </a:r>
            <a:r>
              <a:rPr lang="en-US" sz="1600" dirty="0" smtClean="0"/>
              <a:t> </a:t>
            </a:r>
            <a:r>
              <a:rPr lang="en-US" sz="1600" dirty="0" err="1" smtClean="0"/>
              <a:t>tulisannya</a:t>
            </a:r>
            <a:r>
              <a:rPr lang="en-US" sz="1600" dirty="0" smtClean="0"/>
              <a:t> </a:t>
            </a:r>
            <a:r>
              <a:rPr lang="id-ID" sz="1600" dirty="0" smtClean="0"/>
              <a:t>tahun </a:t>
            </a:r>
            <a:r>
              <a:rPr lang="id-ID" sz="1600" dirty="0"/>
              <a:t>1990 menemukan korelasi kuat antara prestise kerja,  </a:t>
            </a:r>
            <a:r>
              <a:rPr lang="id-ID" sz="1600" dirty="0" smtClean="0"/>
              <a:t>ras</a:t>
            </a:r>
            <a:r>
              <a:rPr lang="en-US" sz="1600" dirty="0" smtClean="0"/>
              <a:t>,</a:t>
            </a:r>
            <a:r>
              <a:rPr lang="id-ID" sz="1600" dirty="0" smtClean="0"/>
              <a:t> </a:t>
            </a:r>
            <a:r>
              <a:rPr lang="id-ID" sz="1600" dirty="0"/>
              <a:t>dan jenis kelamin dari orang </a:t>
            </a:r>
            <a:r>
              <a:rPr lang="id-ID" sz="1600" dirty="0" smtClean="0"/>
              <a:t>bekerja </a:t>
            </a:r>
            <a:r>
              <a:rPr lang="id-ID" sz="1600" dirty="0"/>
              <a:t>pada bidang pekerjaan yang diberikan. </a:t>
            </a:r>
            <a:endParaRPr lang="en-US" sz="1600" dirty="0" smtClean="0"/>
          </a:p>
          <a:p>
            <a:pPr marL="285750" indent="-285750" algn="just">
              <a:buBlip>
                <a:blip r:embed="rId3"/>
              </a:buBlip>
            </a:pPr>
            <a:r>
              <a:rPr lang="id-ID" sz="1600" dirty="0" smtClean="0"/>
              <a:t>Pengaruh </a:t>
            </a:r>
            <a:r>
              <a:rPr lang="id-ID" sz="1600" dirty="0"/>
              <a:t>ras pada prestise kerja lebih kuat dibandingkan dengan gender</a:t>
            </a:r>
            <a:r>
              <a:rPr lang="id-ID" sz="1600" dirty="0" smtClean="0"/>
              <a:t>.</a:t>
            </a:r>
            <a:r>
              <a:rPr lang="en-US" sz="1600" dirty="0" smtClean="0"/>
              <a:t> </a:t>
            </a:r>
            <a:r>
              <a:rPr lang="id-ID" sz="1600" dirty="0"/>
              <a:t>Ada tiga pola yang jelas. Pertama; perempuan menerima prestise  yang kurang untuk pekerjaan yang sama dengan pria. Kedua; komposisi gender dalam pekerjaan dan prestise </a:t>
            </a:r>
            <a:r>
              <a:rPr lang="en-US" sz="1600" dirty="0" smtClean="0"/>
              <a:t> </a:t>
            </a:r>
            <a:r>
              <a:rPr lang="id-ID" sz="1600" dirty="0" smtClean="0"/>
              <a:t>pekerjaan </a:t>
            </a:r>
            <a:r>
              <a:rPr lang="en-US" sz="1600" dirty="0" smtClean="0"/>
              <a:t> yang </a:t>
            </a:r>
            <a:r>
              <a:rPr lang="id-ID" sz="1600" dirty="0" smtClean="0"/>
              <a:t> terkait</a:t>
            </a:r>
            <a:r>
              <a:rPr lang="en-US" sz="1600" dirty="0" smtClean="0"/>
              <a:t>. </a:t>
            </a:r>
            <a:r>
              <a:rPr lang="en-US" sz="1600" dirty="0" err="1" smtClean="0"/>
              <a:t>Ketiga</a:t>
            </a:r>
            <a:r>
              <a:rPr lang="en-US" sz="1600" dirty="0" smtClean="0"/>
              <a:t>; </a:t>
            </a:r>
            <a:r>
              <a:rPr lang="en-US" sz="1600" dirty="0" err="1" smtClean="0"/>
              <a:t>ketidak</a:t>
            </a:r>
            <a:r>
              <a:rPr lang="en-US" sz="1600" dirty="0" smtClean="0"/>
              <a:t> </a:t>
            </a:r>
            <a:r>
              <a:rPr lang="en-US" sz="1600" dirty="0" err="1" smtClean="0"/>
              <a:t>merataan</a:t>
            </a:r>
            <a:r>
              <a:rPr lang="en-US" sz="1600" dirty="0" smtClean="0"/>
              <a:t> </a:t>
            </a:r>
            <a:r>
              <a:rPr lang="en-US" sz="1600" dirty="0" err="1" smtClean="0"/>
              <a:t>dalam</a:t>
            </a:r>
            <a:r>
              <a:rPr lang="en-US" sz="1600" dirty="0" smtClean="0"/>
              <a:t> </a:t>
            </a:r>
            <a:r>
              <a:rPr lang="en-US" sz="1600" dirty="0" err="1" smtClean="0"/>
              <a:t>pekerjaan</a:t>
            </a:r>
            <a:r>
              <a:rPr lang="en-US" sz="1600" dirty="0" smtClean="0"/>
              <a:t>.</a:t>
            </a:r>
          </a:p>
          <a:p>
            <a:pPr marL="285750" indent="-285750" algn="just">
              <a:buBlip>
                <a:blip r:embed="rId3"/>
              </a:buBlip>
            </a:pPr>
            <a:r>
              <a:rPr lang="en-US" sz="1600" dirty="0" smtClean="0"/>
              <a:t>T</a:t>
            </a:r>
            <a:r>
              <a:rPr lang="id-ID" sz="1600" dirty="0" smtClean="0"/>
              <a:t>eori fungsionalis  </a:t>
            </a:r>
            <a:r>
              <a:rPr lang="id-ID" sz="1600" dirty="0" smtClean="0"/>
              <a:t>melihat</a:t>
            </a:r>
            <a:r>
              <a:rPr lang="en-US" sz="1600" dirty="0" smtClean="0"/>
              <a:t> </a:t>
            </a:r>
            <a:r>
              <a:rPr lang="en-US" sz="1600" dirty="0" err="1" smtClean="0"/>
              <a:t>adanya</a:t>
            </a:r>
            <a:r>
              <a:rPr lang="id-ID" sz="1600" dirty="0" smtClean="0"/>
              <a:t> </a:t>
            </a:r>
            <a:r>
              <a:rPr lang="id-ID" sz="1600" dirty="0" smtClean="0"/>
              <a:t>ketimpangan  terhadap motivasi orang  bekerja.</a:t>
            </a:r>
            <a:r>
              <a:rPr lang="en-US" sz="1600" dirty="0" smtClean="0"/>
              <a:t> </a:t>
            </a:r>
            <a:r>
              <a:rPr lang="id-ID" sz="1600" dirty="0" smtClean="0"/>
              <a:t>Dari sudut pandang ini, upah tinggi dan hadiah lain yang terkait dengan beberapa pekerjaan merupakan insentif bagi orang untuk mau menghabiskan waktu bertahun-tahun dalam pelatihan ketrampilan dan mengumpulkan pengalaman. Karena bagaimanapun manusia pasti tetap harus bekerja.</a:t>
            </a:r>
            <a:endParaRPr lang="en-US" sz="1600" dirty="0" smtClean="0"/>
          </a:p>
          <a:p>
            <a:pPr marL="285750" indent="-285750" algn="just">
              <a:buBlip>
                <a:blip r:embed="rId3"/>
              </a:buBlip>
            </a:pPr>
            <a:r>
              <a:rPr lang="en-US" sz="1600" dirty="0" smtClean="0"/>
              <a:t>T</a:t>
            </a:r>
            <a:r>
              <a:rPr lang="id-ID" sz="1600" dirty="0" smtClean="0"/>
              <a:t>eori </a:t>
            </a:r>
            <a:r>
              <a:rPr lang="id-ID" sz="1600" dirty="0"/>
              <a:t>konflik radikal tidak setuju dengan titik pandang fungsionalis di atas. Alasannya </a:t>
            </a:r>
            <a:r>
              <a:rPr lang="en-US" sz="1600" dirty="0" smtClean="0"/>
              <a:t>:</a:t>
            </a:r>
            <a:r>
              <a:rPr lang="id-ID" sz="1600" dirty="0" smtClean="0"/>
              <a:t> </a:t>
            </a:r>
            <a:r>
              <a:rPr lang="id-ID" sz="1600" dirty="0"/>
              <a:t>banyak orang berbakat yang digagalkan oleh sistem ketidak-setaraan yang mereka hadapi dalam masyarakat. Jadi tidak hanya sekedar untuk memastikan </a:t>
            </a:r>
            <a:r>
              <a:rPr lang="id-ID" sz="1600" dirty="0" smtClean="0"/>
              <a:t>yang </a:t>
            </a:r>
            <a:r>
              <a:rPr lang="id-ID" sz="1600" dirty="0"/>
              <a:t>paling berbakat akan mengisi pekerjaan yang paling penting. Karena teori konflik mencatat bahwa beberapa pekerjaan yang paling penting, dalam kenyataannya justru  paling mendevaluasi dan di bawah yang dihargai.  Hal yang sama  dikemukakan juga oleh peneliti tentang feminis yang mempelajari pekerjaan perempuan; berada pada dibayar dan belum dibayar. Oleh sebab itu  perspektif konflik beranggapan bahwa ketimpangan upah adalah salah satu cara bahwa sistem ras, kelas, dan ketidak-setaraan gender dipertahankan.</a:t>
            </a:r>
          </a:p>
          <a:p>
            <a:endParaRPr lang="id-ID" dirty="0"/>
          </a:p>
          <a:p>
            <a:pPr marL="285750" indent="-285750" algn="just">
              <a:buBlip>
                <a:blip r:embed="rId3"/>
              </a:buBlip>
            </a:pPr>
            <a:endParaRPr lang="id-ID" dirty="0"/>
          </a:p>
          <a:p>
            <a:pPr marL="285750" indent="-285750" algn="just">
              <a:buBlip>
                <a:blip r:embed="rId3"/>
              </a:buBlip>
            </a:pPr>
            <a:endParaRPr lang="en-US" dirty="0" smtClean="0"/>
          </a:p>
          <a:p>
            <a:pPr marL="285750" indent="-285750" algn="just">
              <a:buBlip>
                <a:blip r:embed="rId3"/>
              </a:buBlip>
            </a:pPr>
            <a:endParaRPr lang="id-ID" dirty="0"/>
          </a:p>
        </p:txBody>
      </p:sp>
      <p:sp>
        <p:nvSpPr>
          <p:cNvPr id="7" name="Wave 6"/>
          <p:cNvSpPr/>
          <p:nvPr/>
        </p:nvSpPr>
        <p:spPr>
          <a:xfrm>
            <a:off x="25400" y="0"/>
            <a:ext cx="4114800" cy="914400"/>
          </a:xfrm>
          <a:prstGeom prst="wave">
            <a:avLst/>
          </a:prstGeom>
        </p:spPr>
        <p:style>
          <a:lnRef idx="2">
            <a:schemeClr val="accent6"/>
          </a:lnRef>
          <a:fillRef idx="1">
            <a:schemeClr val="lt1"/>
          </a:fillRef>
          <a:effectRef idx="0">
            <a:schemeClr val="accent6"/>
          </a:effectRef>
          <a:fontRef idx="minor">
            <a:schemeClr val="dk1"/>
          </a:fontRef>
        </p:style>
        <p:txBody>
          <a:bodyPr rtlCol="0" anchor="ctr"/>
          <a:lstStyle/>
          <a:p>
            <a:r>
              <a:rPr lang="id-ID" dirty="0"/>
              <a:t>c</a:t>
            </a:r>
            <a:r>
              <a:rPr lang="id-ID" dirty="0" smtClean="0"/>
              <a:t>.</a:t>
            </a:r>
            <a:r>
              <a:rPr lang="en-US" dirty="0" smtClean="0"/>
              <a:t> </a:t>
            </a:r>
            <a:r>
              <a:rPr lang="id-ID" dirty="0" smtClean="0"/>
              <a:t>Prestise </a:t>
            </a:r>
            <a:r>
              <a:rPr lang="id-ID" dirty="0"/>
              <a:t>Pekerjaan dan Pendapatan</a:t>
            </a:r>
          </a:p>
        </p:txBody>
      </p:sp>
      <p:sp>
        <p:nvSpPr>
          <p:cNvPr id="2" name="Action Button: Home 1">
            <a:hlinkClick r:id="rId4" action="ppaction://hlinksldjump" highlightClick="1"/>
          </p:cNvPr>
          <p:cNvSpPr/>
          <p:nvPr/>
        </p:nvSpPr>
        <p:spPr>
          <a:xfrm>
            <a:off x="7620000" y="6172200"/>
            <a:ext cx="609600" cy="685800"/>
          </a:xfrm>
          <a:prstGeom prst="actionButtonHome">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5188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Kekuasaan Di Tempat Kerja</a:t>
            </a:r>
            <a:endParaRPr lang="en-US" dirty="0"/>
          </a:p>
        </p:txBody>
      </p:sp>
      <p:sp>
        <p:nvSpPr>
          <p:cNvPr id="3" name="Content Placeholder 2"/>
          <p:cNvSpPr>
            <a:spLocks noGrp="1"/>
          </p:cNvSpPr>
          <p:nvPr>
            <p:ph idx="1"/>
          </p:nvPr>
        </p:nvSpPr>
        <p:spPr>
          <a:xfrm>
            <a:off x="304800" y="3276600"/>
            <a:ext cx="3124200" cy="2895600"/>
          </a:xfrm>
        </p:spPr>
        <p:style>
          <a:lnRef idx="1">
            <a:schemeClr val="accent5"/>
          </a:lnRef>
          <a:fillRef idx="2">
            <a:schemeClr val="accent5"/>
          </a:fillRef>
          <a:effectRef idx="1">
            <a:schemeClr val="accent5"/>
          </a:effectRef>
          <a:fontRef idx="minor">
            <a:schemeClr val="dk1"/>
          </a:fontRef>
        </p:style>
        <p:txBody>
          <a:bodyPr>
            <a:normAutofit fontScale="40000" lnSpcReduction="20000"/>
          </a:bodyPr>
          <a:lstStyle/>
          <a:p>
            <a:pPr marL="514350" indent="-514350" algn="just">
              <a:buAutoNum type="alphaLcPeriod"/>
            </a:pPr>
            <a:r>
              <a:rPr lang="id-ID" dirty="0" smtClean="0"/>
              <a:t>Pelecehan </a:t>
            </a:r>
            <a:r>
              <a:rPr lang="id-ID" dirty="0"/>
              <a:t>Seksual</a:t>
            </a:r>
          </a:p>
          <a:p>
            <a:pPr marL="0" indent="0" algn="just">
              <a:buNone/>
            </a:pPr>
            <a:endParaRPr lang="id-ID" dirty="0"/>
          </a:p>
          <a:p>
            <a:pPr algn="just">
              <a:buBlip>
                <a:blip r:embed="rId3"/>
              </a:buBlip>
            </a:pPr>
            <a:r>
              <a:rPr lang="id-ID" dirty="0"/>
              <a:t>Selain memiliki pendapatan yang kurang dan otoritas pada pekerjaan yang hanya diberikan kepada laki-laki, pekerja wanita juga lebih mungkin mengalami pelecehan seksual, </a:t>
            </a:r>
            <a:r>
              <a:rPr lang="id-ID" dirty="0" smtClean="0"/>
              <a:t>baik da</a:t>
            </a:r>
            <a:r>
              <a:rPr lang="en-US" dirty="0" smtClean="0"/>
              <a:t>l</a:t>
            </a:r>
            <a:r>
              <a:rPr lang="id-ID" dirty="0" smtClean="0"/>
              <a:t>am </a:t>
            </a:r>
            <a:r>
              <a:rPr lang="id-ID" dirty="0"/>
              <a:t>bentuk fisik maupun dalam bentuk verbal yang terjadi dalam konteks hubungan kekuasaan yang tidak setara dan berpengalaman; sebagai ancaman terhadap korban. Tekanan ini bisa terjadi di pekerjaan atau  juga dalam kegiatan pendidikan. </a:t>
            </a:r>
          </a:p>
        </p:txBody>
      </p:sp>
      <p:sp>
        <p:nvSpPr>
          <p:cNvPr id="4" name="Content Placeholder 2"/>
          <p:cNvSpPr txBox="1">
            <a:spLocks/>
          </p:cNvSpPr>
          <p:nvPr/>
        </p:nvSpPr>
        <p:spPr>
          <a:xfrm>
            <a:off x="3733800" y="3276600"/>
            <a:ext cx="4953000" cy="31242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id-ID" dirty="0" smtClean="0"/>
              <a:t>b. Kecacatan</a:t>
            </a:r>
          </a:p>
          <a:p>
            <a:pPr marL="0" indent="0">
              <a:buFont typeface="Arial" panose="020B0604020202020204" pitchFamily="34" charset="0"/>
              <a:buNone/>
            </a:pPr>
            <a:endParaRPr lang="id-ID" dirty="0" smtClean="0"/>
          </a:p>
          <a:p>
            <a:pPr algn="just">
              <a:buBlip>
                <a:blip r:embed="rId4"/>
              </a:buBlip>
            </a:pPr>
            <a:r>
              <a:rPr lang="en-US" dirty="0"/>
              <a:t>P</a:t>
            </a:r>
            <a:r>
              <a:rPr lang="id-ID" dirty="0" smtClean="0"/>
              <a:t>enyandang cacat tidak berpikir sebagai bagian dari kelompok sosial. Masalah kecacatan itu dianggap sebagai kelemahan individu dan  menjadi stigma. Sosiolog Irving Zola adalah salah satu yang pertama untuk menunjukkan bahwa penyandang cacat menghadapi masalah yang sama dengan kelompok-kelompok minoritas.</a:t>
            </a:r>
            <a:r>
              <a:rPr lang="en-US" dirty="0"/>
              <a:t> </a:t>
            </a:r>
            <a:r>
              <a:rPr lang="id-ID" dirty="0" smtClean="0"/>
              <a:t>Di tengah-tengah masyarakat, orang cacat diperlakukan  seperti orang yang mengidap penyakit atau orang yang dianggap memiliki gangguan. Kondisi ini pada akhirnya mengelompokkan orang cacat sebagai kelompok minoritas dalam lingkungan sosial, ekonomi, dan politik. Selain itu orang-orang cacat di lihat sebagai korban yang menyedihkan. </a:t>
            </a:r>
            <a:endParaRPr lang="en-US" dirty="0" smtClean="0"/>
          </a:p>
          <a:p>
            <a:pPr algn="just">
              <a:buBlip>
                <a:blip r:embed="rId4"/>
              </a:buBlip>
            </a:pPr>
            <a:r>
              <a:rPr lang="en-US" dirty="0" err="1" smtClean="0"/>
              <a:t>Penyandang</a:t>
            </a:r>
            <a:r>
              <a:rPr lang="en-US" dirty="0" smtClean="0"/>
              <a:t> </a:t>
            </a:r>
            <a:r>
              <a:rPr lang="en-US" dirty="0" err="1" smtClean="0"/>
              <a:t>cacat</a:t>
            </a:r>
            <a:r>
              <a:rPr lang="id-ID" dirty="0" smtClean="0"/>
              <a:t> bukan kelompok disable</a:t>
            </a:r>
            <a:r>
              <a:rPr lang="en-US" dirty="0" smtClean="0"/>
              <a:t>. K</a:t>
            </a:r>
            <a:r>
              <a:rPr lang="id-ID" dirty="0" smtClean="0"/>
              <a:t>elompok</a:t>
            </a:r>
            <a:r>
              <a:rPr lang="en-US" dirty="0" smtClean="0"/>
              <a:t> </a:t>
            </a:r>
            <a:r>
              <a:rPr lang="en-US" dirty="0" err="1" smtClean="0"/>
              <a:t>ini</a:t>
            </a:r>
            <a:r>
              <a:rPr lang="id-ID" dirty="0" smtClean="0"/>
              <a:t> memiliki</a:t>
            </a:r>
            <a:r>
              <a:rPr lang="en-US" dirty="0" smtClean="0"/>
              <a:t> </a:t>
            </a:r>
            <a:r>
              <a:rPr lang="en-US" dirty="0" err="1" smtClean="0"/>
              <a:t>juga</a:t>
            </a:r>
            <a:r>
              <a:rPr lang="id-ID" dirty="0" smtClean="0"/>
              <a:t>  akses terhadap pekerjaan dan pendidikan. </a:t>
            </a:r>
            <a:endParaRPr lang="en-US" dirty="0" smtClean="0"/>
          </a:p>
          <a:p>
            <a:pPr algn="just">
              <a:buBlip>
                <a:blip r:embed="rId4"/>
              </a:buBlip>
            </a:pPr>
            <a:r>
              <a:rPr lang="en-US" dirty="0" smtClean="0"/>
              <a:t>D</a:t>
            </a:r>
            <a:r>
              <a:rPr lang="id-ID" dirty="0" smtClean="0"/>
              <a:t>ibutuhkan peran negara yang harus membuat aturan dan sistem yang jelas untuk memberikan kesempatan bagi mereka.</a:t>
            </a:r>
            <a:endParaRPr lang="id-ID" dirty="0"/>
          </a:p>
        </p:txBody>
      </p:sp>
      <p:sp>
        <p:nvSpPr>
          <p:cNvPr id="7" name="Flowchart: Card 6"/>
          <p:cNvSpPr/>
          <p:nvPr/>
        </p:nvSpPr>
        <p:spPr>
          <a:xfrm>
            <a:off x="228600" y="1143000"/>
            <a:ext cx="6781800" cy="1752600"/>
          </a:xfrm>
          <a:prstGeom prst="flowChartPunchedCard">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r>
              <a:rPr lang="id-ID" dirty="0"/>
              <a:t>Faktor-faktor yang jelas mempengaruhi tingkat kepuasan kerja adalah  gaji karyawan  dan tunjangan. Namun demikian </a:t>
            </a:r>
            <a:r>
              <a:rPr lang="en-US" dirty="0" smtClean="0"/>
              <a:t>yang </a:t>
            </a:r>
            <a:r>
              <a:rPr lang="en-US" dirty="0" err="1" smtClean="0"/>
              <a:t>juga</a:t>
            </a:r>
            <a:r>
              <a:rPr lang="id-ID" dirty="0" smtClean="0"/>
              <a:t> </a:t>
            </a:r>
            <a:r>
              <a:rPr lang="id-ID" dirty="0"/>
              <a:t>sangat penting tapi kurang diperhitungkan yakni; nilai yang diberikan kepada pekerjaan seseorang dan kesempatan untuk kemajuan. Berkaitan dengan itu ada beberapa permasalahan yang dapat terjadi </a:t>
            </a:r>
            <a:r>
              <a:rPr lang="en-US" dirty="0" err="1" smtClean="0"/>
              <a:t>antara</a:t>
            </a:r>
            <a:r>
              <a:rPr lang="en-US" dirty="0" smtClean="0"/>
              <a:t> lain:</a:t>
            </a:r>
            <a:endParaRPr lang="id-ID" dirty="0"/>
          </a:p>
        </p:txBody>
      </p:sp>
      <p:sp>
        <p:nvSpPr>
          <p:cNvPr id="5" name="5-Point Star 4"/>
          <p:cNvSpPr/>
          <p:nvPr/>
        </p:nvSpPr>
        <p:spPr>
          <a:xfrm>
            <a:off x="-152400" y="5638800"/>
            <a:ext cx="914400" cy="914400"/>
          </a:xfrm>
          <a:prstGeom prst="star5">
            <a:avLst>
              <a:gd name="adj" fmla="val 12398"/>
              <a:gd name="hf" fmla="val 105146"/>
              <a:gd name="vf" fmla="val 11055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0" y="5791200"/>
            <a:ext cx="914400" cy="914400"/>
          </a:xfrm>
          <a:prstGeom prst="star5">
            <a:avLst>
              <a:gd name="adj" fmla="val 12398"/>
              <a:gd name="hf" fmla="val 105146"/>
              <a:gd name="vf" fmla="val 11055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4-Point Star 5"/>
          <p:cNvSpPr/>
          <p:nvPr/>
        </p:nvSpPr>
        <p:spPr>
          <a:xfrm>
            <a:off x="3352800" y="5943600"/>
            <a:ext cx="914400" cy="914400"/>
          </a:xfrm>
          <a:prstGeom prst="star4">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4-Point Star 8"/>
          <p:cNvSpPr/>
          <p:nvPr/>
        </p:nvSpPr>
        <p:spPr>
          <a:xfrm>
            <a:off x="3200400" y="6096000"/>
            <a:ext cx="762000" cy="1066800"/>
          </a:xfrm>
          <a:prstGeom prst="star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0" name="4-Point Star 9"/>
          <p:cNvSpPr/>
          <p:nvPr/>
        </p:nvSpPr>
        <p:spPr>
          <a:xfrm>
            <a:off x="3505200" y="6248400"/>
            <a:ext cx="838200" cy="838200"/>
          </a:xfrm>
          <a:prstGeom prst="star4">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1" name="Action Button: Forward or Next 10">
            <a:hlinkClick r:id="rId5" action="ppaction://hlinksldjump" highlightClick="1"/>
          </p:cNvPr>
          <p:cNvSpPr/>
          <p:nvPr/>
        </p:nvSpPr>
        <p:spPr>
          <a:xfrm>
            <a:off x="8153400" y="6324600"/>
            <a:ext cx="6096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897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Pekerjaan</a:t>
            </a:r>
            <a:r>
              <a:rPr lang="en-US" dirty="0"/>
              <a:t> </a:t>
            </a:r>
            <a:r>
              <a:rPr lang="en-US" dirty="0" err="1"/>
              <a:t>dan</a:t>
            </a:r>
            <a:r>
              <a:rPr lang="en-US" dirty="0"/>
              <a:t> </a:t>
            </a:r>
            <a:r>
              <a:rPr lang="en-US" dirty="0" err="1"/>
              <a:t>Kehidupan</a:t>
            </a:r>
            <a:r>
              <a:rPr lang="en-US" dirty="0"/>
              <a:t> </a:t>
            </a:r>
            <a:r>
              <a:rPr lang="en-US" dirty="0" err="1"/>
              <a:t>Ekonomi</a:t>
            </a:r>
            <a:endParaRPr lang="en-US" dirty="0"/>
          </a:p>
        </p:txBody>
      </p:sp>
      <p:sp>
        <p:nvSpPr>
          <p:cNvPr id="3" name="Subtitle 2"/>
          <p:cNvSpPr>
            <a:spLocks noGrp="1"/>
          </p:cNvSpPr>
          <p:nvPr>
            <p:ph type="subTitle" idx="1"/>
          </p:nvPr>
        </p:nvSpPr>
        <p:spPr>
          <a:xfrm>
            <a:off x="1371600" y="3429000"/>
            <a:ext cx="6400800" cy="2057400"/>
          </a:xfrm>
        </p:spPr>
        <p:txBody>
          <a:bodyPr>
            <a:normAutofit fontScale="47500" lnSpcReduction="20000"/>
          </a:bodyPr>
          <a:lstStyle/>
          <a:p>
            <a:pPr algn="l"/>
            <a:r>
              <a:rPr lang="en-US" dirty="0" smtClean="0"/>
              <a:t>• </a:t>
            </a:r>
            <a:r>
              <a:rPr lang="en-US" dirty="0" err="1" smtClean="0"/>
              <a:t>Ekonomi</a:t>
            </a:r>
            <a:r>
              <a:rPr lang="en-US" dirty="0" smtClean="0"/>
              <a:t> </a:t>
            </a:r>
            <a:r>
              <a:rPr lang="en-US" dirty="0" err="1"/>
              <a:t>d</a:t>
            </a:r>
            <a:r>
              <a:rPr lang="en-US" dirty="0" err="1" smtClean="0"/>
              <a:t>an</a:t>
            </a:r>
            <a:r>
              <a:rPr lang="en-US" dirty="0" smtClean="0"/>
              <a:t> </a:t>
            </a:r>
            <a:r>
              <a:rPr lang="en-US" dirty="0" err="1"/>
              <a:t>Masyarakat</a:t>
            </a:r>
            <a:r>
              <a:rPr lang="en-US" dirty="0"/>
              <a:t> </a:t>
            </a:r>
            <a:r>
              <a:rPr lang="en-US" dirty="0" smtClean="0"/>
              <a:t>:  a</a:t>
            </a:r>
            <a:r>
              <a:rPr lang="en-US" dirty="0"/>
              <a:t>).</a:t>
            </a:r>
            <a:r>
              <a:rPr lang="en-US" dirty="0" err="1"/>
              <a:t>Revolusi</a:t>
            </a:r>
            <a:r>
              <a:rPr lang="en-US" dirty="0"/>
              <a:t> </a:t>
            </a:r>
            <a:r>
              <a:rPr lang="en-US" dirty="0" err="1"/>
              <a:t>Industri</a:t>
            </a:r>
            <a:r>
              <a:rPr lang="en-US" dirty="0"/>
              <a:t>  b).</a:t>
            </a:r>
            <a:r>
              <a:rPr lang="en-US" dirty="0" err="1"/>
              <a:t>Membandingkan</a:t>
            </a:r>
            <a:r>
              <a:rPr lang="en-US" dirty="0"/>
              <a:t> </a:t>
            </a:r>
            <a:r>
              <a:rPr lang="en-US" dirty="0" err="1"/>
              <a:t>Sistem</a:t>
            </a:r>
            <a:r>
              <a:rPr lang="en-US" dirty="0"/>
              <a:t> </a:t>
            </a:r>
            <a:r>
              <a:rPr lang="en-US" dirty="0" err="1"/>
              <a:t>ekonomi</a:t>
            </a:r>
            <a:r>
              <a:rPr lang="en-US" dirty="0"/>
              <a:t>  </a:t>
            </a:r>
          </a:p>
          <a:p>
            <a:pPr algn="l"/>
            <a:r>
              <a:rPr lang="en-US" dirty="0" smtClean="0"/>
              <a:t>• </a:t>
            </a:r>
            <a:r>
              <a:rPr lang="en-US" dirty="0" err="1" smtClean="0"/>
              <a:t>Perubahan</a:t>
            </a:r>
            <a:r>
              <a:rPr lang="en-US" dirty="0" smtClean="0"/>
              <a:t> </a:t>
            </a:r>
            <a:r>
              <a:rPr lang="en-US" dirty="0" err="1"/>
              <a:t>Ekonomi</a:t>
            </a:r>
            <a:r>
              <a:rPr lang="en-US" dirty="0"/>
              <a:t> Global : a).</a:t>
            </a:r>
            <a:r>
              <a:rPr lang="en-US" dirty="0" err="1"/>
              <a:t>Pembagian</a:t>
            </a:r>
            <a:r>
              <a:rPr lang="en-US" dirty="0"/>
              <a:t>  </a:t>
            </a:r>
            <a:r>
              <a:rPr lang="en-US" dirty="0" err="1"/>
              <a:t>Kerja</a:t>
            </a:r>
            <a:r>
              <a:rPr lang="en-US" dirty="0"/>
              <a:t>  b).</a:t>
            </a:r>
            <a:r>
              <a:rPr lang="en-US" dirty="0" err="1"/>
              <a:t>Deindustrialisasi</a:t>
            </a:r>
            <a:r>
              <a:rPr lang="en-US" dirty="0"/>
              <a:t>  c).</a:t>
            </a:r>
            <a:r>
              <a:rPr lang="en-US" dirty="0" err="1"/>
              <a:t>Perubahan</a:t>
            </a:r>
            <a:r>
              <a:rPr lang="en-US" dirty="0"/>
              <a:t> </a:t>
            </a:r>
            <a:r>
              <a:rPr lang="en-US" dirty="0" smtClean="0"/>
              <a:t>	</a:t>
            </a:r>
            <a:r>
              <a:rPr lang="en-US" dirty="0" err="1" smtClean="0"/>
              <a:t>Teknologi</a:t>
            </a:r>
            <a:endParaRPr lang="en-US" dirty="0"/>
          </a:p>
          <a:p>
            <a:pPr algn="l"/>
            <a:r>
              <a:rPr lang="en-US" dirty="0" smtClean="0"/>
              <a:t>• </a:t>
            </a:r>
            <a:r>
              <a:rPr lang="en-US" dirty="0" err="1" smtClean="0"/>
              <a:t>Perspektif</a:t>
            </a:r>
            <a:r>
              <a:rPr lang="en-US" dirty="0" smtClean="0"/>
              <a:t> </a:t>
            </a:r>
            <a:r>
              <a:rPr lang="en-US" dirty="0"/>
              <a:t>/ </a:t>
            </a:r>
            <a:r>
              <a:rPr lang="en-US" dirty="0" err="1"/>
              <a:t>Teori</a:t>
            </a:r>
            <a:r>
              <a:rPr lang="en-US" dirty="0"/>
              <a:t> </a:t>
            </a:r>
            <a:r>
              <a:rPr lang="en-US" dirty="0" err="1"/>
              <a:t>d</a:t>
            </a:r>
            <a:r>
              <a:rPr lang="en-US" dirty="0" err="1" smtClean="0"/>
              <a:t>alam</a:t>
            </a:r>
            <a:r>
              <a:rPr lang="en-US" dirty="0" smtClean="0"/>
              <a:t> </a:t>
            </a:r>
            <a:r>
              <a:rPr lang="en-US" dirty="0" err="1"/>
              <a:t>Bekerja</a:t>
            </a:r>
            <a:r>
              <a:rPr lang="en-US" dirty="0"/>
              <a:t> : a). </a:t>
            </a:r>
            <a:r>
              <a:rPr lang="en-US" dirty="0" err="1"/>
              <a:t>Definisi</a:t>
            </a:r>
            <a:r>
              <a:rPr lang="en-US" dirty="0"/>
              <a:t> </a:t>
            </a:r>
            <a:r>
              <a:rPr lang="en-US" dirty="0" err="1"/>
              <a:t>Bekerja</a:t>
            </a:r>
            <a:r>
              <a:rPr lang="en-US" dirty="0"/>
              <a:t>  b).</a:t>
            </a:r>
            <a:r>
              <a:rPr lang="en-US" dirty="0" err="1"/>
              <a:t>Pembagian</a:t>
            </a:r>
            <a:r>
              <a:rPr lang="en-US" dirty="0"/>
              <a:t> </a:t>
            </a:r>
            <a:r>
              <a:rPr lang="en-US" dirty="0" err="1"/>
              <a:t>Kerja</a:t>
            </a:r>
            <a:r>
              <a:rPr lang="en-US" dirty="0"/>
              <a:t>   c).</a:t>
            </a:r>
            <a:r>
              <a:rPr lang="en-US" dirty="0" err="1"/>
              <a:t>Teori</a:t>
            </a:r>
            <a:r>
              <a:rPr lang="en-US" dirty="0"/>
              <a:t> </a:t>
            </a:r>
            <a:r>
              <a:rPr lang="en-US" dirty="0" smtClean="0"/>
              <a:t>	</a:t>
            </a:r>
            <a:r>
              <a:rPr lang="en-US" dirty="0" err="1" smtClean="0"/>
              <a:t>Fungsional</a:t>
            </a:r>
            <a:r>
              <a:rPr lang="en-US" dirty="0"/>
              <a:t>,  </a:t>
            </a:r>
            <a:r>
              <a:rPr lang="en-US" dirty="0" err="1"/>
              <a:t>Teori</a:t>
            </a:r>
            <a:r>
              <a:rPr lang="en-US" dirty="0"/>
              <a:t> </a:t>
            </a:r>
            <a:r>
              <a:rPr lang="en-US" dirty="0" err="1"/>
              <a:t>Konflik</a:t>
            </a:r>
            <a:r>
              <a:rPr lang="en-US" dirty="0"/>
              <a:t>, </a:t>
            </a:r>
            <a:r>
              <a:rPr lang="en-US" dirty="0" err="1"/>
              <a:t>dan</a:t>
            </a:r>
            <a:r>
              <a:rPr lang="en-US" dirty="0"/>
              <a:t> </a:t>
            </a:r>
            <a:r>
              <a:rPr lang="en-US" dirty="0" err="1"/>
              <a:t>Teori</a:t>
            </a:r>
            <a:r>
              <a:rPr lang="en-US" dirty="0"/>
              <a:t> </a:t>
            </a:r>
            <a:r>
              <a:rPr lang="en-US" dirty="0" err="1"/>
              <a:t>Interaksionis</a:t>
            </a:r>
            <a:r>
              <a:rPr lang="en-US" dirty="0"/>
              <a:t> </a:t>
            </a:r>
            <a:r>
              <a:rPr lang="en-US" dirty="0" err="1"/>
              <a:t>Simbolik</a:t>
            </a:r>
            <a:endParaRPr lang="en-US" dirty="0"/>
          </a:p>
          <a:p>
            <a:pPr algn="l"/>
            <a:r>
              <a:rPr lang="en-US" dirty="0" smtClean="0"/>
              <a:t>• </a:t>
            </a:r>
            <a:r>
              <a:rPr lang="en-US" dirty="0" err="1" smtClean="0"/>
              <a:t>Karakteristik</a:t>
            </a:r>
            <a:r>
              <a:rPr lang="en-US" dirty="0" smtClean="0"/>
              <a:t> </a:t>
            </a:r>
            <a:r>
              <a:rPr lang="en-US" dirty="0" err="1"/>
              <a:t>Angkatan</a:t>
            </a:r>
            <a:r>
              <a:rPr lang="en-US" dirty="0"/>
              <a:t> </a:t>
            </a:r>
            <a:r>
              <a:rPr lang="en-US" dirty="0" err="1"/>
              <a:t>Kerja</a:t>
            </a:r>
            <a:r>
              <a:rPr lang="en-US" dirty="0"/>
              <a:t> : a).Yang </a:t>
            </a:r>
            <a:r>
              <a:rPr lang="en-US" dirty="0" err="1"/>
              <a:t>Bekerja</a:t>
            </a:r>
            <a:r>
              <a:rPr lang="en-US" dirty="0"/>
              <a:t>  b).</a:t>
            </a:r>
            <a:r>
              <a:rPr lang="en-US" dirty="0" err="1"/>
              <a:t>Tidak</a:t>
            </a:r>
            <a:r>
              <a:rPr lang="en-US" dirty="0"/>
              <a:t> </a:t>
            </a:r>
            <a:r>
              <a:rPr lang="en-US" dirty="0" err="1"/>
              <a:t>Bekerja</a:t>
            </a:r>
            <a:r>
              <a:rPr lang="en-US" dirty="0"/>
              <a:t> </a:t>
            </a:r>
            <a:r>
              <a:rPr lang="en-US" dirty="0" err="1" smtClean="0"/>
              <a:t>dan</a:t>
            </a:r>
            <a:r>
              <a:rPr lang="en-US" dirty="0" smtClean="0"/>
              <a:t> </a:t>
            </a:r>
            <a:r>
              <a:rPr lang="en-US" dirty="0" err="1"/>
              <a:t>Pengangguran</a:t>
            </a:r>
            <a:endParaRPr lang="en-US" dirty="0"/>
          </a:p>
          <a:p>
            <a:pPr algn="l"/>
            <a:r>
              <a:rPr lang="en-US" dirty="0" smtClean="0"/>
              <a:t>• </a:t>
            </a:r>
            <a:r>
              <a:rPr lang="en-US" dirty="0" err="1" smtClean="0"/>
              <a:t>Keragaman</a:t>
            </a:r>
            <a:r>
              <a:rPr lang="en-US" dirty="0" smtClean="0"/>
              <a:t> </a:t>
            </a:r>
            <a:r>
              <a:rPr lang="en-US" dirty="0" err="1"/>
              <a:t>Sistem</a:t>
            </a:r>
            <a:r>
              <a:rPr lang="en-US" dirty="0"/>
              <a:t> </a:t>
            </a:r>
            <a:r>
              <a:rPr lang="en-US" dirty="0" err="1"/>
              <a:t>Kerja</a:t>
            </a:r>
            <a:r>
              <a:rPr lang="en-US" dirty="0"/>
              <a:t> : a).</a:t>
            </a:r>
            <a:r>
              <a:rPr lang="en-US" dirty="0" err="1"/>
              <a:t>Pasar</a:t>
            </a:r>
            <a:r>
              <a:rPr lang="en-US" dirty="0"/>
              <a:t> </a:t>
            </a:r>
            <a:r>
              <a:rPr lang="en-US" dirty="0" err="1"/>
              <a:t>Tenaga</a:t>
            </a:r>
            <a:r>
              <a:rPr lang="en-US" dirty="0"/>
              <a:t> </a:t>
            </a:r>
            <a:r>
              <a:rPr lang="en-US" dirty="0" err="1"/>
              <a:t>Kerja</a:t>
            </a:r>
            <a:r>
              <a:rPr lang="en-US" dirty="0"/>
              <a:t> Ganda  b).</a:t>
            </a:r>
            <a:r>
              <a:rPr lang="en-US" dirty="0" err="1"/>
              <a:t>Distribusi</a:t>
            </a:r>
            <a:r>
              <a:rPr lang="en-US" dirty="0"/>
              <a:t> </a:t>
            </a:r>
            <a:r>
              <a:rPr lang="en-US" dirty="0" err="1"/>
              <a:t>Kerja</a:t>
            </a:r>
            <a:r>
              <a:rPr lang="en-US" dirty="0"/>
              <a:t>  c).</a:t>
            </a:r>
            <a:r>
              <a:rPr lang="en-US" dirty="0" err="1"/>
              <a:t>Prestise</a:t>
            </a:r>
            <a:r>
              <a:rPr lang="en-US" dirty="0"/>
              <a:t> </a:t>
            </a:r>
            <a:r>
              <a:rPr lang="en-US" dirty="0" smtClean="0"/>
              <a:t>	</a:t>
            </a:r>
            <a:r>
              <a:rPr lang="en-US" dirty="0" err="1" smtClean="0"/>
              <a:t>Pekerjaan</a:t>
            </a:r>
            <a:r>
              <a:rPr lang="en-US" dirty="0" smtClean="0"/>
              <a:t> </a:t>
            </a:r>
            <a:r>
              <a:rPr lang="en-US" dirty="0" err="1"/>
              <a:t>d</a:t>
            </a:r>
            <a:r>
              <a:rPr lang="en-US" dirty="0" err="1" smtClean="0"/>
              <a:t>an</a:t>
            </a:r>
            <a:r>
              <a:rPr lang="en-US" dirty="0" smtClean="0"/>
              <a:t> </a:t>
            </a:r>
            <a:r>
              <a:rPr lang="en-US" dirty="0" err="1"/>
              <a:t>Pendapatan</a:t>
            </a:r>
            <a:endParaRPr lang="en-US" dirty="0"/>
          </a:p>
          <a:p>
            <a:pPr algn="l"/>
            <a:r>
              <a:rPr lang="en-US" dirty="0" smtClean="0"/>
              <a:t>• </a:t>
            </a:r>
            <a:r>
              <a:rPr lang="en-US" dirty="0" err="1" smtClean="0"/>
              <a:t>Kekuasaan</a:t>
            </a:r>
            <a:r>
              <a:rPr lang="en-US" dirty="0" smtClean="0"/>
              <a:t> </a:t>
            </a:r>
            <a:r>
              <a:rPr lang="en-US" dirty="0"/>
              <a:t>d</a:t>
            </a:r>
            <a:r>
              <a:rPr lang="en-US" dirty="0" smtClean="0"/>
              <a:t>i </a:t>
            </a:r>
            <a:r>
              <a:rPr lang="en-US" dirty="0" err="1"/>
              <a:t>Tempat</a:t>
            </a:r>
            <a:r>
              <a:rPr lang="en-US" dirty="0"/>
              <a:t> </a:t>
            </a:r>
            <a:r>
              <a:rPr lang="en-US" dirty="0" err="1"/>
              <a:t>Kerja</a:t>
            </a:r>
            <a:r>
              <a:rPr lang="en-US" dirty="0"/>
              <a:t> : a).</a:t>
            </a:r>
            <a:r>
              <a:rPr lang="en-US" dirty="0" err="1"/>
              <a:t>Pelecehan</a:t>
            </a:r>
            <a:r>
              <a:rPr lang="en-US" dirty="0"/>
              <a:t> </a:t>
            </a:r>
            <a:r>
              <a:rPr lang="en-US" dirty="0" err="1"/>
              <a:t>Seksual</a:t>
            </a:r>
            <a:r>
              <a:rPr lang="en-US" dirty="0"/>
              <a:t>  b).</a:t>
            </a:r>
            <a:r>
              <a:rPr lang="en-US" dirty="0" err="1"/>
              <a:t>Kecacatan</a:t>
            </a:r>
            <a:endParaRPr lang="en-US" dirty="0"/>
          </a:p>
          <a:p>
            <a:endParaRPr lang="en-US" dirty="0"/>
          </a:p>
        </p:txBody>
      </p:sp>
      <p:sp>
        <p:nvSpPr>
          <p:cNvPr id="4" name="Action Button: Forward or Next 3">
            <a:hlinkClick r:id="rId3" action="ppaction://hlinksldjump" highlightClick="1"/>
          </p:cNvPr>
          <p:cNvSpPr/>
          <p:nvPr/>
        </p:nvSpPr>
        <p:spPr>
          <a:xfrm>
            <a:off x="4800600" y="6019800"/>
            <a:ext cx="762000" cy="5334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554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447800"/>
            <a:ext cx="8001000" cy="4953000"/>
          </a:xfrm>
        </p:spPr>
      </p:pic>
      <p:sp>
        <p:nvSpPr>
          <p:cNvPr id="2" name="Action Button: Home 1">
            <a:hlinkClick r:id="rId3" action="ppaction://hlinksldjump" highlightClick="1"/>
          </p:cNvPr>
          <p:cNvSpPr/>
          <p:nvPr/>
        </p:nvSpPr>
        <p:spPr>
          <a:xfrm>
            <a:off x="8001000" y="6172200"/>
            <a:ext cx="914400" cy="685800"/>
          </a:xfrm>
          <a:prstGeom prst="actionButtonHome">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1403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Tujuan</a:t>
            </a:r>
            <a:r>
              <a:rPr lang="en-US" dirty="0" smtClean="0"/>
              <a:t> </a:t>
            </a:r>
            <a:r>
              <a:rPr lang="en-US" dirty="0" err="1" smtClean="0"/>
              <a:t>Instruksional</a:t>
            </a:r>
            <a:r>
              <a:rPr lang="en-US" dirty="0" smtClean="0"/>
              <a:t> </a:t>
            </a:r>
            <a:r>
              <a:rPr lang="en-US" dirty="0" err="1" smtClean="0"/>
              <a:t>Khusus</a:t>
            </a:r>
            <a:endParaRPr lang="en-US" dirty="0"/>
          </a:p>
        </p:txBody>
      </p:sp>
      <p:sp>
        <p:nvSpPr>
          <p:cNvPr id="3" name="Content Placeholder 2"/>
          <p:cNvSpPr>
            <a:spLocks noGrp="1"/>
          </p:cNvSpPr>
          <p:nvPr>
            <p:ph idx="1"/>
          </p:nvPr>
        </p:nvSpPr>
        <p:spPr/>
        <p:txBody>
          <a:bodyPr/>
          <a:lstStyle/>
          <a:p>
            <a:r>
              <a:rPr lang="en-US" dirty="0" err="1" smtClean="0"/>
              <a:t>Mahasiswa</a:t>
            </a:r>
            <a:r>
              <a:rPr lang="en-US" dirty="0" smtClean="0"/>
              <a:t> </a:t>
            </a:r>
            <a:r>
              <a:rPr lang="en-US" dirty="0" err="1"/>
              <a:t>dapat</a:t>
            </a:r>
            <a:r>
              <a:rPr lang="en-US" dirty="0"/>
              <a:t> </a:t>
            </a:r>
            <a:r>
              <a:rPr lang="en-US" dirty="0" err="1" smtClean="0"/>
              <a:t>menguraikan</a:t>
            </a:r>
            <a:r>
              <a:rPr lang="en-US" dirty="0" smtClean="0"/>
              <a:t> </a:t>
            </a:r>
            <a:r>
              <a:rPr lang="en-US" dirty="0" err="1" smtClean="0"/>
              <a:t>kehidupan</a:t>
            </a:r>
            <a:r>
              <a:rPr lang="en-US" dirty="0" smtClean="0"/>
              <a:t> </a:t>
            </a:r>
            <a:r>
              <a:rPr lang="en-US" dirty="0" err="1"/>
              <a:t>ekonomi</a:t>
            </a:r>
            <a:r>
              <a:rPr lang="en-US" dirty="0"/>
              <a:t> </a:t>
            </a:r>
            <a:r>
              <a:rPr lang="en-US" dirty="0" err="1"/>
              <a:t>masyarakat</a:t>
            </a:r>
            <a:r>
              <a:rPr lang="en-US" dirty="0"/>
              <a:t> </a:t>
            </a:r>
            <a:r>
              <a:rPr lang="en-US" dirty="0" err="1"/>
              <a:t>dengan</a:t>
            </a:r>
            <a:r>
              <a:rPr lang="en-US" dirty="0"/>
              <a:t> </a:t>
            </a:r>
            <a:r>
              <a:rPr lang="en-US" dirty="0" err="1"/>
              <a:t>menggunakan</a:t>
            </a:r>
            <a:r>
              <a:rPr lang="en-US" dirty="0"/>
              <a:t> </a:t>
            </a:r>
            <a:r>
              <a:rPr lang="en-US" dirty="0" err="1"/>
              <a:t>perspektif</a:t>
            </a:r>
            <a:r>
              <a:rPr lang="en-US" dirty="0"/>
              <a:t> / </a:t>
            </a:r>
            <a:r>
              <a:rPr lang="en-US" dirty="0" err="1"/>
              <a:t>teori</a:t>
            </a:r>
            <a:r>
              <a:rPr lang="en-US" dirty="0"/>
              <a:t> </a:t>
            </a:r>
            <a:r>
              <a:rPr lang="en-US" dirty="0" err="1"/>
              <a:t>dalam</a:t>
            </a:r>
            <a:r>
              <a:rPr lang="en-US" dirty="0"/>
              <a:t> </a:t>
            </a:r>
            <a:r>
              <a:rPr lang="en-US" dirty="0" err="1"/>
              <a:t>bekerja</a:t>
            </a:r>
            <a:r>
              <a:rPr lang="en-US" dirty="0"/>
              <a:t> </a:t>
            </a:r>
          </a:p>
        </p:txBody>
      </p:sp>
      <p:sp>
        <p:nvSpPr>
          <p:cNvPr id="4" name="Action Button: Forward or Next 3">
            <a:hlinkClick r:id="rId3" action="ppaction://hlinksldjump" highlightClick="1"/>
          </p:cNvPr>
          <p:cNvSpPr/>
          <p:nvPr/>
        </p:nvSpPr>
        <p:spPr>
          <a:xfrm>
            <a:off x="6477000" y="5943600"/>
            <a:ext cx="685800" cy="6858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854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Referensi</a:t>
            </a:r>
            <a:endParaRPr lang="en-US" dirty="0"/>
          </a:p>
        </p:txBody>
      </p:sp>
      <p:sp>
        <p:nvSpPr>
          <p:cNvPr id="3" name="Content Placeholder 2"/>
          <p:cNvSpPr>
            <a:spLocks noGrp="1"/>
          </p:cNvSpPr>
          <p:nvPr>
            <p:ph idx="1"/>
          </p:nvPr>
        </p:nvSpPr>
        <p:spPr/>
        <p:txBody>
          <a:bodyPr>
            <a:normAutofit/>
          </a:bodyPr>
          <a:lstStyle/>
          <a:p>
            <a:pPr lvl="0"/>
            <a:r>
              <a:rPr lang="en-US" dirty="0"/>
              <a:t>Andersen, Margaret, L; Taylor, Howard, F; </a:t>
            </a:r>
            <a:r>
              <a:rPr lang="en-US" b="1" i="1" dirty="0"/>
              <a:t>Sociology</a:t>
            </a:r>
            <a:r>
              <a:rPr lang="en-US" dirty="0"/>
              <a:t>, USA : Thomson Learning, </a:t>
            </a:r>
            <a:r>
              <a:rPr lang="en-US" dirty="0" err="1"/>
              <a:t>Inc</a:t>
            </a:r>
            <a:r>
              <a:rPr lang="en-US" dirty="0"/>
              <a:t>, </a:t>
            </a:r>
            <a:r>
              <a:rPr lang="en-US" dirty="0" smtClean="0"/>
              <a:t>2005, </a:t>
            </a:r>
            <a:r>
              <a:rPr lang="en-US" dirty="0"/>
              <a:t>Hal. 395 – 413</a:t>
            </a:r>
          </a:p>
          <a:p>
            <a:endParaRPr lang="en-US" dirty="0"/>
          </a:p>
          <a:p>
            <a:pPr lvl="0"/>
            <a:r>
              <a:rPr lang="es-MX" dirty="0" err="1"/>
              <a:t>Horton</a:t>
            </a:r>
            <a:r>
              <a:rPr lang="es-MX" dirty="0"/>
              <a:t>, Paul. B; </a:t>
            </a:r>
            <a:r>
              <a:rPr lang="es-MX" dirty="0" err="1"/>
              <a:t>Hunt</a:t>
            </a:r>
            <a:r>
              <a:rPr lang="es-MX" dirty="0"/>
              <a:t>, Chester, L; </a:t>
            </a:r>
            <a:r>
              <a:rPr lang="es-MX" b="1" i="1" dirty="0" err="1"/>
              <a:t>Sosiologi</a:t>
            </a:r>
            <a:r>
              <a:rPr lang="es-MX" dirty="0"/>
              <a:t>,  </a:t>
            </a:r>
            <a:r>
              <a:rPr lang="es-MX" dirty="0" err="1"/>
              <a:t>Jakarta</a:t>
            </a:r>
            <a:r>
              <a:rPr lang="es-MX" dirty="0"/>
              <a:t> : </a:t>
            </a:r>
            <a:r>
              <a:rPr lang="es-MX" dirty="0" err="1"/>
              <a:t>Penerbit</a:t>
            </a:r>
            <a:r>
              <a:rPr lang="es-MX" dirty="0"/>
              <a:t> </a:t>
            </a:r>
            <a:r>
              <a:rPr lang="es-MX" dirty="0" err="1"/>
              <a:t>Erlangga</a:t>
            </a:r>
            <a:r>
              <a:rPr lang="es-MX"/>
              <a:t>, </a:t>
            </a:r>
            <a:r>
              <a:rPr lang="es-MX" smtClean="0"/>
              <a:t>1999</a:t>
            </a:r>
            <a:r>
              <a:rPr lang="en-US" smtClean="0"/>
              <a:t>, </a:t>
            </a:r>
            <a:r>
              <a:rPr lang="en-US" dirty="0" err="1"/>
              <a:t>hal</a:t>
            </a:r>
            <a:r>
              <a:rPr lang="en-US" dirty="0"/>
              <a:t>. 41 -56</a:t>
            </a:r>
          </a:p>
        </p:txBody>
      </p:sp>
      <p:sp>
        <p:nvSpPr>
          <p:cNvPr id="4" name="Action Button: Home 3">
            <a:hlinkClick r:id="rId2" action="ppaction://hlinksldjump" highlightClick="1"/>
          </p:cNvPr>
          <p:cNvSpPr/>
          <p:nvPr/>
        </p:nvSpPr>
        <p:spPr>
          <a:xfrm>
            <a:off x="7162800" y="6019800"/>
            <a:ext cx="7620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9911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Ekonomi </a:t>
            </a:r>
            <a:r>
              <a:rPr lang="en-US" dirty="0" smtClean="0"/>
              <a:t>d</a:t>
            </a:r>
            <a:r>
              <a:rPr lang="id-ID" dirty="0" smtClean="0"/>
              <a:t>an </a:t>
            </a:r>
            <a:r>
              <a:rPr lang="id-ID" dirty="0"/>
              <a:t>Masyarakat</a:t>
            </a:r>
            <a:endParaRPr lang="en-US" dirty="0"/>
          </a:p>
        </p:txBody>
      </p:sp>
      <p:sp>
        <p:nvSpPr>
          <p:cNvPr id="4" name="Snip and Round Single Corner Rectangle 3"/>
          <p:cNvSpPr/>
          <p:nvPr/>
        </p:nvSpPr>
        <p:spPr>
          <a:xfrm>
            <a:off x="152400" y="1143000"/>
            <a:ext cx="6477000" cy="685800"/>
          </a:xfrm>
          <a:prstGeom prst="snipRoundRect">
            <a:avLst>
              <a:gd name="adj1" fmla="val 40861"/>
              <a:gd name="adj2" fmla="val 327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dirty="0"/>
              <a:t>Perekonomian masyarakat adalah sistem dimana barang dan jasa yang diproduksi, didistribusikan, dan dikonsumsi. </a:t>
            </a:r>
            <a:endParaRPr lang="en-US" dirty="0"/>
          </a:p>
        </p:txBody>
      </p:sp>
      <p:sp>
        <p:nvSpPr>
          <p:cNvPr id="6" name="Flowchart: Internal Storage 5"/>
          <p:cNvSpPr/>
          <p:nvPr/>
        </p:nvSpPr>
        <p:spPr>
          <a:xfrm>
            <a:off x="533400" y="1981200"/>
            <a:ext cx="8305800" cy="4419600"/>
          </a:xfrm>
          <a:prstGeom prst="flowChartInternal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AutoNum type="alphaLcPeriod"/>
            </a:pPr>
            <a:r>
              <a:rPr lang="id-ID" dirty="0"/>
              <a:t>Revolusi Industri</a:t>
            </a:r>
            <a:endParaRPr lang="en-US" dirty="0"/>
          </a:p>
          <a:p>
            <a:pPr marL="285750" indent="-285750" algn="just">
              <a:buBlip>
                <a:blip r:embed="rId3"/>
              </a:buBlip>
            </a:pPr>
            <a:r>
              <a:rPr lang="id-ID" dirty="0"/>
              <a:t>Yang paling signifikan dari perubahan ini adalah  pengembangan masyarakat pertanian dan kemudian dampak yang diakibatkan  oleh revolusi industri. </a:t>
            </a:r>
            <a:endParaRPr lang="en-US" dirty="0" smtClean="0"/>
          </a:p>
          <a:p>
            <a:pPr marL="285750" indent="-285750" algn="just">
              <a:buBlip>
                <a:blip r:embed="rId3"/>
              </a:buBlip>
            </a:pPr>
            <a:r>
              <a:rPr lang="id-ID" dirty="0" smtClean="0"/>
              <a:t>Revolusi </a:t>
            </a:r>
            <a:r>
              <a:rPr lang="id-ID" dirty="0"/>
              <a:t>industri </a:t>
            </a:r>
            <a:r>
              <a:rPr lang="id-ID" dirty="0" smtClean="0"/>
              <a:t>memberikan </a:t>
            </a:r>
            <a:r>
              <a:rPr lang="id-ID" dirty="0"/>
              <a:t>cara bagi pertumbuhan masyarakat post-industial untuk pengembangan dalam sistem ekonomi dengan konsekuensi bahwa masyarakat  itu sendiri yang mengaturnya</a:t>
            </a:r>
            <a:r>
              <a:rPr lang="en-US" dirty="0" smtClean="0"/>
              <a:t>.</a:t>
            </a:r>
          </a:p>
          <a:p>
            <a:pPr marL="285750" indent="-285750" algn="just">
              <a:buBlip>
                <a:blip r:embed="rId3"/>
              </a:buBlip>
            </a:pPr>
            <a:r>
              <a:rPr lang="en-US" dirty="0" smtClean="0"/>
              <a:t>P</a:t>
            </a:r>
            <a:r>
              <a:rPr lang="id-ID" dirty="0" smtClean="0"/>
              <a:t>engembangan </a:t>
            </a:r>
            <a:r>
              <a:rPr lang="id-ID" dirty="0"/>
              <a:t>masyarakat pertanian akan terwujud setelah masyarakat mengalami perubahan pengembangan teknologi dari bentuk produksi makanan yang berburu menjadi teknik pengumpulan produksi besar-besaran. Contoh : Penemuan bajak,  </a:t>
            </a:r>
            <a:r>
              <a:rPr lang="id-ID" dirty="0" smtClean="0"/>
              <a:t>digunakan </a:t>
            </a:r>
            <a:r>
              <a:rPr lang="id-ID" dirty="0"/>
              <a:t>masyarakat menggarap sawah. Waktu yang digunakan membersihkan sawah terjadi dengan cepat dan biayanya murah. Tetapi tingginya intensitas interaksi dalam masyarakat menjadi kurang.</a:t>
            </a:r>
          </a:p>
        </p:txBody>
      </p:sp>
      <p:sp>
        <p:nvSpPr>
          <p:cNvPr id="7" name="Action Button: Forward or Next 6">
            <a:hlinkClick r:id="rId4" action="ppaction://hlinksldjump" highlightClick="1"/>
          </p:cNvPr>
          <p:cNvSpPr/>
          <p:nvPr/>
        </p:nvSpPr>
        <p:spPr>
          <a:xfrm>
            <a:off x="685800" y="5943600"/>
            <a:ext cx="685800" cy="4572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5958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Internal Storage 3"/>
          <p:cNvSpPr/>
          <p:nvPr/>
        </p:nvSpPr>
        <p:spPr>
          <a:xfrm>
            <a:off x="228600" y="1143000"/>
            <a:ext cx="8305800" cy="5029200"/>
          </a:xfrm>
          <a:prstGeom prst="flowChartInternalStorage">
            <a:avLst/>
          </a:prstGeom>
        </p:spPr>
        <p:style>
          <a:lnRef idx="3">
            <a:schemeClr val="lt1"/>
          </a:lnRef>
          <a:fillRef idx="1">
            <a:schemeClr val="accent5"/>
          </a:fillRef>
          <a:effectRef idx="1">
            <a:schemeClr val="accent5"/>
          </a:effectRef>
          <a:fontRef idx="minor">
            <a:schemeClr val="lt1"/>
          </a:fontRef>
        </p:style>
        <p:txBody>
          <a:bodyPr rtlCol="0" anchor="ctr"/>
          <a:lstStyle/>
          <a:p>
            <a:r>
              <a:rPr lang="id-ID" dirty="0"/>
              <a:t>b. Membandingkan Sistem ekonomi</a:t>
            </a:r>
            <a:endParaRPr lang="en-US" dirty="0"/>
          </a:p>
          <a:p>
            <a:pPr marL="285750" indent="-285750" algn="just">
              <a:buBlip>
                <a:blip r:embed="rId3"/>
              </a:buBlip>
            </a:pPr>
            <a:r>
              <a:rPr lang="en-US" dirty="0" err="1"/>
              <a:t>Ti</a:t>
            </a:r>
            <a:r>
              <a:rPr lang="id-ID" dirty="0"/>
              <a:t>ga sistem ekonomi utama </a:t>
            </a:r>
            <a:r>
              <a:rPr lang="en-US" dirty="0" smtClean="0"/>
              <a:t>:</a:t>
            </a:r>
            <a:r>
              <a:rPr lang="id-ID" dirty="0" smtClean="0"/>
              <a:t> </a:t>
            </a:r>
            <a:r>
              <a:rPr lang="id-ID" dirty="0"/>
              <a:t>kapitalisme, sosialisme, dan komunisme. Sebenarnya dalam </a:t>
            </a:r>
            <a:r>
              <a:rPr lang="id-ID" dirty="0" smtClean="0"/>
              <a:t>masyarakat</a:t>
            </a:r>
            <a:r>
              <a:rPr lang="en-US" dirty="0" smtClean="0"/>
              <a:t>,</a:t>
            </a:r>
            <a:r>
              <a:rPr lang="id-ID" dirty="0" smtClean="0"/>
              <a:t> </a:t>
            </a:r>
            <a:r>
              <a:rPr lang="id-ID" dirty="0"/>
              <a:t>ketiga sistem ini tidak benar-benar berbeda. </a:t>
            </a:r>
            <a:r>
              <a:rPr lang="en-US" dirty="0" err="1" smtClean="0"/>
              <a:t>Sebagian</a:t>
            </a:r>
            <a:r>
              <a:rPr lang="en-US" dirty="0" smtClean="0"/>
              <a:t> </a:t>
            </a:r>
            <a:r>
              <a:rPr lang="en-US" dirty="0" err="1" smtClean="0"/>
              <a:t>besar</a:t>
            </a:r>
            <a:r>
              <a:rPr lang="id-ID" dirty="0" smtClean="0"/>
              <a:t> </a:t>
            </a:r>
            <a:r>
              <a:rPr lang="id-ID" dirty="0"/>
              <a:t>masyarakat memiliki campuran sistem ekonomi</a:t>
            </a:r>
            <a:r>
              <a:rPr lang="id-ID" dirty="0" smtClean="0"/>
              <a:t>.</a:t>
            </a:r>
            <a:endParaRPr lang="en-US" dirty="0" smtClean="0"/>
          </a:p>
          <a:p>
            <a:pPr marL="285750" indent="-285750" algn="just">
              <a:buBlip>
                <a:blip r:embed="rId3"/>
              </a:buBlip>
            </a:pPr>
            <a:r>
              <a:rPr lang="id-ID" dirty="0" smtClean="0"/>
              <a:t>Kapitalisme </a:t>
            </a:r>
            <a:r>
              <a:rPr lang="id-ID" dirty="0"/>
              <a:t>adalah sistem ekonomi yang didasarkan pada </a:t>
            </a:r>
            <a:r>
              <a:rPr lang="id-ID" dirty="0" smtClean="0"/>
              <a:t>prinsip-prinsip </a:t>
            </a:r>
            <a:r>
              <a:rPr lang="id-ID" dirty="0"/>
              <a:t>persaingan pasar, milik pribadi, dan mengejar keuntungan. Dalam masyarakat kapitalis; ada kelompok kecil masyarakat  pemegang saham memiliki perusahaan atau bagian dari kekayaan korporasi. </a:t>
            </a:r>
            <a:endParaRPr lang="en-US" dirty="0" smtClean="0"/>
          </a:p>
          <a:p>
            <a:pPr marL="285750" indent="-285750" algn="just">
              <a:buBlip>
                <a:blip r:embed="rId3"/>
              </a:buBlip>
            </a:pPr>
            <a:r>
              <a:rPr lang="id-ID" dirty="0" smtClean="0"/>
              <a:t>Sosialisme </a:t>
            </a:r>
            <a:r>
              <a:rPr lang="id-ID" dirty="0"/>
              <a:t>adalah suatu lembaga ekonomi yang bercirikan  kepemilikan negara dan pengelolaan industri dasar. </a:t>
            </a:r>
            <a:endParaRPr lang="en-US" dirty="0" smtClean="0"/>
          </a:p>
          <a:p>
            <a:pPr marL="285750" indent="-285750" algn="just">
              <a:buBlip>
                <a:blip r:embed="rId3"/>
              </a:buBlip>
            </a:pPr>
            <a:r>
              <a:rPr lang="id-ID" dirty="0" smtClean="0"/>
              <a:t>Alat-alat </a:t>
            </a:r>
            <a:r>
              <a:rPr lang="id-ID" dirty="0"/>
              <a:t>produksi adalah milik negara bukan individu. </a:t>
            </a:r>
            <a:endParaRPr lang="en-US" dirty="0" smtClean="0"/>
          </a:p>
          <a:p>
            <a:pPr marL="285750" indent="-285750" algn="just">
              <a:buBlip>
                <a:blip r:embed="rId3"/>
              </a:buBlip>
            </a:pPr>
            <a:r>
              <a:rPr lang="id-ID" dirty="0" smtClean="0"/>
              <a:t>Sosialisme </a:t>
            </a:r>
            <a:r>
              <a:rPr lang="id-ID" dirty="0"/>
              <a:t>modern muncul dari tulisan Karl Marx, yang meramalkan bahwa kapitalisme akan membuka jalan bagi egaliterisme, dominasi negara, diikuti dengan transisi tanpa negara, dan kemudian masyarakat komunal tanpa kelas yang disebutnya sebagai komunisme.</a:t>
            </a:r>
          </a:p>
        </p:txBody>
      </p:sp>
      <p:sp>
        <p:nvSpPr>
          <p:cNvPr id="2" name="7-Point Star 1"/>
          <p:cNvSpPr/>
          <p:nvPr/>
        </p:nvSpPr>
        <p:spPr>
          <a:xfrm>
            <a:off x="-152400" y="609600"/>
            <a:ext cx="762000" cy="838200"/>
          </a:xfrm>
          <a:prstGeom prst="star7">
            <a:avLst>
              <a:gd name="adj" fmla="val 9159"/>
              <a:gd name="hf" fmla="val 102572"/>
              <a:gd name="vf" fmla="val 10521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5" name="7-Point Star 4"/>
          <p:cNvSpPr/>
          <p:nvPr/>
        </p:nvSpPr>
        <p:spPr>
          <a:xfrm>
            <a:off x="0" y="762000"/>
            <a:ext cx="762000" cy="838200"/>
          </a:xfrm>
          <a:prstGeom prst="star7">
            <a:avLst>
              <a:gd name="adj" fmla="val 9159"/>
              <a:gd name="hf" fmla="val 102572"/>
              <a:gd name="vf" fmla="val 105210"/>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6" name="7-Point Star 5"/>
          <p:cNvSpPr/>
          <p:nvPr/>
        </p:nvSpPr>
        <p:spPr>
          <a:xfrm>
            <a:off x="0" y="533400"/>
            <a:ext cx="762000" cy="838200"/>
          </a:xfrm>
          <a:prstGeom prst="star7">
            <a:avLst>
              <a:gd name="adj" fmla="val 9159"/>
              <a:gd name="hf" fmla="val 102572"/>
              <a:gd name="vf" fmla="val 10521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Action Button: Home 7">
            <a:hlinkClick r:id="rId4" action="ppaction://hlinksldjump" highlightClick="1"/>
          </p:cNvPr>
          <p:cNvSpPr/>
          <p:nvPr/>
        </p:nvSpPr>
        <p:spPr>
          <a:xfrm>
            <a:off x="7848600" y="5943600"/>
            <a:ext cx="685800" cy="609600"/>
          </a:xfrm>
          <a:prstGeom prst="actionButtonHome">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2429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Perubahan Ekonomi Global</a:t>
            </a:r>
            <a:endParaRPr lang="en-US" dirty="0"/>
          </a:p>
        </p:txBody>
      </p:sp>
      <p:sp>
        <p:nvSpPr>
          <p:cNvPr id="4" name="Flowchart: Multidocument 3"/>
          <p:cNvSpPr/>
          <p:nvPr/>
        </p:nvSpPr>
        <p:spPr>
          <a:xfrm>
            <a:off x="1143000" y="1447800"/>
            <a:ext cx="7543800" cy="4953000"/>
          </a:xfrm>
          <a:prstGeom prst="flowChartMulti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lgn="just">
              <a:buBlip>
                <a:blip r:embed="rId3"/>
              </a:buBlip>
            </a:pPr>
            <a:r>
              <a:rPr lang="en-US" dirty="0"/>
              <a:t>K</a:t>
            </a:r>
            <a:r>
              <a:rPr lang="id-ID" dirty="0"/>
              <a:t>onsep ekonomi global mengakui </a:t>
            </a:r>
            <a:r>
              <a:rPr lang="id-ID" dirty="0" smtClean="0"/>
              <a:t>semua </a:t>
            </a:r>
            <a:r>
              <a:rPr lang="id-ID" dirty="0"/>
              <a:t>dimensi ekonomi yang melintasi batas-batas negara, termasuk; investasi, produksi, manajemen, pasar, tenaga kerja, informasi, dan teknologi. </a:t>
            </a:r>
            <a:endParaRPr lang="en-US" dirty="0" smtClean="0"/>
          </a:p>
          <a:p>
            <a:pPr marL="285750" indent="-285750" algn="just">
              <a:buBlip>
                <a:blip r:embed="rId3"/>
              </a:buBlip>
            </a:pPr>
            <a:r>
              <a:rPr lang="id-ID" dirty="0" smtClean="0"/>
              <a:t>Peristiwa </a:t>
            </a:r>
            <a:r>
              <a:rPr lang="id-ID" dirty="0"/>
              <a:t>ekonomi di suatu negara dapat memiliki gaung besar di seluruh dunia. Ketika ekonomi Brasil, Jepang, dan Cina atau Rusia tidak stabil, efeknya  dirasakan di seluruh dunia</a:t>
            </a:r>
            <a:r>
              <a:rPr lang="id-ID" dirty="0" smtClean="0"/>
              <a:t>.</a:t>
            </a:r>
            <a:endParaRPr lang="en-US" dirty="0" smtClean="0"/>
          </a:p>
          <a:p>
            <a:pPr marL="285750" indent="-285750" algn="just">
              <a:buBlip>
                <a:blip r:embed="rId3"/>
              </a:buBlip>
            </a:pPr>
            <a:r>
              <a:rPr lang="en-US" dirty="0" smtClean="0"/>
              <a:t>E</a:t>
            </a:r>
            <a:r>
              <a:rPr lang="id-ID" dirty="0" smtClean="0"/>
              <a:t>konomi </a:t>
            </a:r>
            <a:r>
              <a:rPr lang="id-ID" dirty="0"/>
              <a:t>global menghubungkan kehidupan jutaan orang Amerika bagi pengalaman orang lain di seluruh dunia</a:t>
            </a:r>
            <a:r>
              <a:rPr lang="id-ID" dirty="0" smtClean="0"/>
              <a:t>.</a:t>
            </a:r>
            <a:endParaRPr lang="en-US" dirty="0"/>
          </a:p>
        </p:txBody>
      </p:sp>
      <p:sp>
        <p:nvSpPr>
          <p:cNvPr id="3" name="5-Point Star 2"/>
          <p:cNvSpPr/>
          <p:nvPr/>
        </p:nvSpPr>
        <p:spPr>
          <a:xfrm>
            <a:off x="762000" y="1981200"/>
            <a:ext cx="685800" cy="685800"/>
          </a:xfrm>
          <a:prstGeom prst="star5">
            <a:avLst>
              <a:gd name="adj" fmla="val 12956"/>
              <a:gd name="hf" fmla="val 105146"/>
              <a:gd name="vf" fmla="val 110557"/>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5" name="5-Point Star 4"/>
          <p:cNvSpPr/>
          <p:nvPr/>
        </p:nvSpPr>
        <p:spPr>
          <a:xfrm>
            <a:off x="1981200" y="990600"/>
            <a:ext cx="685800" cy="685800"/>
          </a:xfrm>
          <a:prstGeom prst="star5">
            <a:avLst>
              <a:gd name="adj" fmla="val 12956"/>
              <a:gd name="hf" fmla="val 105146"/>
              <a:gd name="vf" fmla="val 110557"/>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6" name="5-Point Star 5"/>
          <p:cNvSpPr/>
          <p:nvPr/>
        </p:nvSpPr>
        <p:spPr>
          <a:xfrm>
            <a:off x="1371600" y="1524000"/>
            <a:ext cx="685800" cy="685800"/>
          </a:xfrm>
          <a:prstGeom prst="star5">
            <a:avLst>
              <a:gd name="adj" fmla="val 12956"/>
              <a:gd name="hf" fmla="val 105146"/>
              <a:gd name="vf" fmla="val 110557"/>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7" name="Action Button: Forward or Next 6">
            <a:hlinkClick r:id="rId4" action="ppaction://hlinksldjump" highlightClick="1"/>
          </p:cNvPr>
          <p:cNvSpPr/>
          <p:nvPr/>
        </p:nvSpPr>
        <p:spPr>
          <a:xfrm>
            <a:off x="6477000" y="6096000"/>
            <a:ext cx="685800" cy="609600"/>
          </a:xfrm>
          <a:prstGeom prst="actionButtonForwardNext">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8063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304800" y="1066800"/>
            <a:ext cx="3352800" cy="484632"/>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a:t>a). </a:t>
            </a:r>
            <a:r>
              <a:rPr lang="en-US" dirty="0" err="1"/>
              <a:t>Keragaman</a:t>
            </a:r>
            <a:r>
              <a:rPr lang="en-US" dirty="0"/>
              <a:t> </a:t>
            </a:r>
            <a:r>
              <a:rPr lang="en-US" dirty="0" err="1"/>
              <a:t>Tempat</a:t>
            </a:r>
            <a:r>
              <a:rPr lang="en-US" dirty="0"/>
              <a:t> </a:t>
            </a:r>
            <a:r>
              <a:rPr lang="en-US" dirty="0" err="1"/>
              <a:t>Kerja</a:t>
            </a:r>
            <a:endParaRPr lang="id-ID" dirty="0"/>
          </a:p>
        </p:txBody>
      </p:sp>
      <p:sp>
        <p:nvSpPr>
          <p:cNvPr id="5" name="Flowchart: Document 4"/>
          <p:cNvSpPr/>
          <p:nvPr/>
        </p:nvSpPr>
        <p:spPr>
          <a:xfrm>
            <a:off x="990600" y="1752600"/>
            <a:ext cx="6858000" cy="4343400"/>
          </a:xfrm>
          <a:prstGeom prst="flowChartDocument">
            <a:avLst/>
          </a:prstGeom>
        </p:spPr>
        <p:style>
          <a:lnRef idx="0">
            <a:schemeClr val="accent4"/>
          </a:lnRef>
          <a:fillRef idx="3">
            <a:schemeClr val="accent4"/>
          </a:fillRef>
          <a:effectRef idx="3">
            <a:schemeClr val="accent4"/>
          </a:effectRef>
          <a:fontRef idx="minor">
            <a:schemeClr val="lt1"/>
          </a:fontRef>
        </p:style>
        <p:txBody>
          <a:bodyPr rtlCol="0" anchor="ctr"/>
          <a:lstStyle/>
          <a:p>
            <a:pPr marL="285750" indent="-285750" algn="just">
              <a:buBlip>
                <a:blip r:embed="rId3"/>
              </a:buBlip>
            </a:pPr>
            <a:endParaRPr lang="en-US" dirty="0" smtClean="0"/>
          </a:p>
          <a:p>
            <a:pPr marL="285750" indent="-285750" algn="just">
              <a:buBlip>
                <a:blip r:embed="rId3"/>
              </a:buBlip>
            </a:pPr>
            <a:r>
              <a:rPr lang="id-ID" dirty="0" smtClean="0"/>
              <a:t>Keragaman </a:t>
            </a:r>
            <a:r>
              <a:rPr lang="id-ID" dirty="0"/>
              <a:t>tempat kerja menyebabkan penataan kembali ekonomi masyarakat. </a:t>
            </a:r>
            <a:endParaRPr lang="en-US" dirty="0" smtClean="0"/>
          </a:p>
          <a:p>
            <a:pPr marL="285750" indent="-285750" algn="just">
              <a:buBlip>
                <a:blip r:embed="rId3"/>
              </a:buBlip>
            </a:pPr>
            <a:r>
              <a:rPr lang="id-ID" dirty="0" smtClean="0"/>
              <a:t>Pembedaan </a:t>
            </a:r>
            <a:r>
              <a:rPr lang="id-ID" dirty="0"/>
              <a:t>untuk mempekerjakan seseorang berdasarkan jenis kelamin, ras, usia, dan  tingkat pendidikan merupakan permasalahan yang biasanya dihadapi oleh perusahan yang berkecimpung di bidang industri. </a:t>
            </a:r>
            <a:endParaRPr lang="en-US" dirty="0" smtClean="0"/>
          </a:p>
          <a:p>
            <a:pPr marL="285750" indent="-285750" algn="just">
              <a:buBlip>
                <a:blip r:embed="rId3"/>
              </a:buBlip>
            </a:pPr>
            <a:r>
              <a:rPr lang="id-ID" dirty="0" smtClean="0"/>
              <a:t>Patokan </a:t>
            </a:r>
            <a:r>
              <a:rPr lang="id-ID" dirty="0"/>
              <a:t>penilaian berdasarkan ketrampilan, kemampuan, dan sejenisnya tidak menjadi utama dalam penilaian, selain pendidikan. Oleh sebab itu pemilihan tempat bekerja berdasarkan jenis kelamin, ras, usia, dan pendidikan telah menjadi standar bagi pencari kerja. </a:t>
            </a:r>
            <a:endParaRPr lang="en-US" dirty="0" smtClean="0"/>
          </a:p>
          <a:p>
            <a:pPr marL="285750" indent="-285750" algn="just">
              <a:buBlip>
                <a:blip r:embed="rId3"/>
              </a:buBlip>
            </a:pPr>
            <a:r>
              <a:rPr lang="id-ID" dirty="0" smtClean="0"/>
              <a:t>Model </a:t>
            </a:r>
            <a:r>
              <a:rPr lang="id-ID" dirty="0"/>
              <a:t>ini biasanya terkait erat dengan pemberian upah. Sehingga tempat bekerja dari seseorang akan mempengaruhi tingkat kesejahteraan hidupnya.</a:t>
            </a:r>
            <a:endParaRPr lang="en-US" dirty="0"/>
          </a:p>
        </p:txBody>
      </p:sp>
      <p:sp>
        <p:nvSpPr>
          <p:cNvPr id="2" name="Action Button: Forward or Next 1">
            <a:hlinkClick r:id="rId4" action="ppaction://hlinksldjump" highlightClick="1"/>
          </p:cNvPr>
          <p:cNvSpPr/>
          <p:nvPr/>
        </p:nvSpPr>
        <p:spPr>
          <a:xfrm>
            <a:off x="6781800" y="6096000"/>
            <a:ext cx="6096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5290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p:nvPr/>
        </p:nvSpPr>
        <p:spPr>
          <a:xfrm>
            <a:off x="304800" y="1066800"/>
            <a:ext cx="2286000" cy="484632"/>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r>
              <a:rPr lang="id-ID" dirty="0"/>
              <a:t>b. Deindustrialisasi</a:t>
            </a:r>
            <a:endParaRPr lang="en-US" dirty="0"/>
          </a:p>
        </p:txBody>
      </p:sp>
      <p:sp>
        <p:nvSpPr>
          <p:cNvPr id="5" name="Folded Corner 4"/>
          <p:cNvSpPr/>
          <p:nvPr/>
        </p:nvSpPr>
        <p:spPr>
          <a:xfrm>
            <a:off x="1371600" y="1905000"/>
            <a:ext cx="6858000" cy="3733800"/>
          </a:xfrm>
          <a:prstGeom prst="foldedCorner">
            <a:avLst>
              <a:gd name="adj" fmla="val 27988"/>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lgn="just">
              <a:buBlip>
                <a:blip r:embed="rId3"/>
              </a:buBlip>
            </a:pPr>
            <a:endParaRPr lang="en-US" dirty="0" smtClean="0"/>
          </a:p>
          <a:p>
            <a:pPr marL="285750" indent="-285750" algn="just">
              <a:buBlip>
                <a:blip r:embed="rId3"/>
              </a:buBlip>
            </a:pPr>
            <a:endParaRPr lang="en-US" dirty="0"/>
          </a:p>
          <a:p>
            <a:pPr marL="285750" indent="-285750" algn="just">
              <a:buBlip>
                <a:blip r:embed="rId3"/>
              </a:buBlip>
            </a:pPr>
            <a:r>
              <a:rPr lang="en-US" dirty="0" smtClean="0"/>
              <a:t>I</a:t>
            </a:r>
            <a:r>
              <a:rPr lang="id-ID" dirty="0"/>
              <a:t>ndustrialisasi mengacu pada transisi dari ekonomi terutama produksi barang yang didasarkan pada penyediaan layanan</a:t>
            </a:r>
            <a:r>
              <a:rPr lang="en-US" dirty="0"/>
              <a:t>.</a:t>
            </a:r>
            <a:r>
              <a:rPr lang="id-ID" dirty="0"/>
              <a:t> Namun tidak berarti bahwa barang-barang yang tidak diproduksi lagi, juga menyebabkan tidak ada orang yang dipekerjakan.  </a:t>
            </a:r>
            <a:endParaRPr lang="en-US" dirty="0" smtClean="0"/>
          </a:p>
          <a:p>
            <a:pPr marL="285750" indent="-285750" algn="just">
              <a:buBlip>
                <a:blip r:embed="rId3"/>
              </a:buBlip>
            </a:pPr>
            <a:r>
              <a:rPr lang="id-ID" dirty="0" smtClean="0"/>
              <a:t>Justru </a:t>
            </a:r>
            <a:r>
              <a:rPr lang="id-ID" dirty="0"/>
              <a:t>yang menjadi masalah adalah ketika tenaga manusia digantikan oleh tenaga mesin, produksi dipindahkan dari satu negara ke negara lain, dan sejenisnya. Pekerjaan manufaktur tradisional, seperti; produksi kain atau mobil, industri berbasis layanan yang menyediakan pengiriman produk atau penyediaan layanan tenaga manusia,  industrialisasinya semakin parah. </a:t>
            </a:r>
          </a:p>
        </p:txBody>
      </p:sp>
      <p:sp>
        <p:nvSpPr>
          <p:cNvPr id="2" name="Heart 1"/>
          <p:cNvSpPr/>
          <p:nvPr/>
        </p:nvSpPr>
        <p:spPr>
          <a:xfrm>
            <a:off x="685800" y="4876800"/>
            <a:ext cx="685800" cy="533400"/>
          </a:xfrm>
          <a:prstGeom prst="heart">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Heart 5"/>
          <p:cNvSpPr/>
          <p:nvPr/>
        </p:nvSpPr>
        <p:spPr>
          <a:xfrm>
            <a:off x="990600" y="5029200"/>
            <a:ext cx="685800" cy="533400"/>
          </a:xfrm>
          <a:prstGeom prst="hear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7" name="Heart 6"/>
          <p:cNvSpPr/>
          <p:nvPr/>
        </p:nvSpPr>
        <p:spPr>
          <a:xfrm>
            <a:off x="1219200" y="5181600"/>
            <a:ext cx="685800" cy="533400"/>
          </a:xfrm>
          <a:prstGeom prst="hear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8" name="Heart 7"/>
          <p:cNvSpPr/>
          <p:nvPr/>
        </p:nvSpPr>
        <p:spPr>
          <a:xfrm>
            <a:off x="914400" y="5486400"/>
            <a:ext cx="685800" cy="533400"/>
          </a:xfrm>
          <a:prstGeom prst="hear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9" name="Heart 8"/>
          <p:cNvSpPr/>
          <p:nvPr/>
        </p:nvSpPr>
        <p:spPr>
          <a:xfrm>
            <a:off x="609600" y="5257800"/>
            <a:ext cx="685800" cy="533400"/>
          </a:xfrm>
          <a:prstGeom prst="hear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3" name="Action Button: Forward or Next 2">
            <a:hlinkClick r:id="rId4" action="ppaction://hlinksldjump" highlightClick="1"/>
          </p:cNvPr>
          <p:cNvSpPr/>
          <p:nvPr/>
        </p:nvSpPr>
        <p:spPr>
          <a:xfrm>
            <a:off x="6629400" y="5943600"/>
            <a:ext cx="609600" cy="609600"/>
          </a:xfrm>
          <a:prstGeom prst="actionButtonForwardNext">
            <a:avLst/>
          </a:prstGeom>
          <a:solidFill>
            <a:srgbClr val="FF0000"/>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012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2366</Words>
  <Application>Microsoft Office PowerPoint</Application>
  <PresentationFormat>On-screen Show (4:3)</PresentationFormat>
  <Paragraphs>140</Paragraphs>
  <Slides>20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PowerPoint Presentation</vt:lpstr>
      <vt:lpstr>Pekerjaan dan Kehidupan Ekonomi</vt:lpstr>
      <vt:lpstr>Tujuan Instruksional Khusus</vt:lpstr>
      <vt:lpstr>Referensi</vt:lpstr>
      <vt:lpstr>Ekonomi dan Masyarakat</vt:lpstr>
      <vt:lpstr>PowerPoint Presentation</vt:lpstr>
      <vt:lpstr>Perubahan Ekonomi Global</vt:lpstr>
      <vt:lpstr>PowerPoint Presentation</vt:lpstr>
      <vt:lpstr>PowerPoint Presentation</vt:lpstr>
      <vt:lpstr>PowerPoint Presentation</vt:lpstr>
      <vt:lpstr>Perspektif / Teori dalam Bekerja</vt:lpstr>
      <vt:lpstr>PowerPoint Presentation</vt:lpstr>
      <vt:lpstr>PowerPoint Presentation</vt:lpstr>
      <vt:lpstr>PowerPoint Presentation</vt:lpstr>
      <vt:lpstr>Karakteristik Angkatan Kerja</vt:lpstr>
      <vt:lpstr>Keragaman Sistem Kerja</vt:lpstr>
      <vt:lpstr>PowerPoint Presentation</vt:lpstr>
      <vt:lpstr>PowerPoint Presentation</vt:lpstr>
      <vt:lpstr>Kekuasaan Di Tempat Kerja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dc:creator>
  <cp:lastModifiedBy>Devy Stany Walukau</cp:lastModifiedBy>
  <cp:revision>63</cp:revision>
  <dcterms:created xsi:type="dcterms:W3CDTF">2014-04-28T03:24:33Z</dcterms:created>
  <dcterms:modified xsi:type="dcterms:W3CDTF">2016-04-20T03:37:04Z</dcterms:modified>
</cp:coreProperties>
</file>