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1" r:id="rId6"/>
    <p:sldId id="262" r:id="rId7"/>
    <p:sldId id="265" r:id="rId8"/>
    <p:sldId id="264" r:id="rId9"/>
    <p:sldId id="271" r:id="rId10"/>
    <p:sldId id="267" r:id="rId11"/>
    <p:sldId id="268" r:id="rId12"/>
    <p:sldId id="270" r:id="rId13"/>
    <p:sldId id="281" r:id="rId14"/>
    <p:sldId id="266" r:id="rId15"/>
    <p:sldId id="280" r:id="rId16"/>
    <p:sldId id="279" r:id="rId17"/>
    <p:sldId id="282" r:id="rId18"/>
    <p:sldId id="273" r:id="rId19"/>
    <p:sldId id="276" r:id="rId20"/>
    <p:sldId id="285" r:id="rId21"/>
  </p:sldIdLst>
  <p:sldSz cx="18288000" cy="10287000"/>
  <p:notesSz cx="6858000" cy="9144000"/>
  <p:embeddedFontLst>
    <p:embeddedFont>
      <p:font typeface="Alata" pitchFamily="2" charset="77"/>
      <p:regular r:id="rId23"/>
    </p:embeddedFont>
    <p:embeddedFont>
      <p:font typeface="Arsenal" pitchFamily="2" charset="77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Montserrat" pitchFamily="2" charset="77"/>
      <p:regular r:id="rId31"/>
      <p:bold r:id="rId32"/>
      <p:italic r:id="rId33"/>
      <p:boldItalic r:id="rId34"/>
    </p:embeddedFont>
    <p:embeddedFont>
      <p:font typeface="Poppins" pitchFamily="2" charset="77"/>
      <p:regular r:id="rId35"/>
      <p:bold r:id="rId36"/>
      <p:italic r:id="rId37"/>
      <p:boldItalic r:id="rId38"/>
    </p:embeddedFont>
    <p:embeddedFont>
      <p:font typeface="Poppins ExtraBold" pitchFamily="2" charset="77"/>
      <p:bold r:id="rId39"/>
      <p:italic r:id="rId40"/>
      <p:boldItalic r:id="rId41"/>
    </p:embeddedFont>
    <p:embeddedFont>
      <p:font typeface="Poppins Medium" pitchFamily="2" charset="77"/>
      <p:regular r:id="rId42"/>
      <p:bold r:id="rId43"/>
      <p:italic r:id="rId44"/>
      <p:boldItalic r:id="rId45"/>
    </p:embeddedFont>
    <p:embeddedFont>
      <p:font typeface="Quicksand" pitchFamily="2" charset="77"/>
      <p:regular r:id="rId46"/>
      <p:bold r:id="rId47"/>
    </p:embeddedFont>
    <p:embeddedFont>
      <p:font typeface="Raleway" panose="020B0503030101060003" pitchFamily="34" charset="77"/>
      <p:regular r:id="rId48"/>
      <p:bold r:id="rId49"/>
      <p:italic r:id="rId50"/>
      <p:boldItalic r:id="rId51"/>
    </p:embeddedFont>
    <p:embeddedFont>
      <p:font typeface="Roboto" pitchFamily="2" charset="0"/>
      <p:regular r:id="rId52"/>
      <p:bold r:id="rId53"/>
      <p:italic r:id="rId54"/>
      <p:boldItalic r:id="rId55"/>
    </p:embeddedFont>
    <p:embeddedFont>
      <p:font typeface="Roboto Condensed" pitchFamily="2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7" roundtripDataSignature="AMtx7mjvPKhHlDxqnGV6CtW/s4jp21Vt7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06" autoAdjust="0"/>
    <p:restoredTop sz="92886"/>
  </p:normalViewPr>
  <p:slideViewPr>
    <p:cSldViewPr snapToGrid="0">
      <p:cViewPr varScale="1">
        <p:scale>
          <a:sx n="76" d="100"/>
          <a:sy n="76" d="100"/>
        </p:scale>
        <p:origin x="560" y="2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font" Target="fonts/font28.fntdata"/><Relationship Id="rId55" Type="http://schemas.openxmlformats.org/officeDocument/2006/relationships/font" Target="fonts/font3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3" Type="http://schemas.openxmlformats.org/officeDocument/2006/relationships/font" Target="fonts/font31.fntdata"/><Relationship Id="rId58" Type="http://schemas.openxmlformats.org/officeDocument/2006/relationships/font" Target="fonts/font36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56" Type="http://schemas.openxmlformats.org/officeDocument/2006/relationships/font" Target="fonts/font34.fntdata"/><Relationship Id="rId77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font" Target="fonts/font29.fntdata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59" Type="http://schemas.openxmlformats.org/officeDocument/2006/relationships/font" Target="fonts/font37.fntdata"/><Relationship Id="rId20" Type="http://schemas.openxmlformats.org/officeDocument/2006/relationships/slide" Target="slides/slide19.xml"/><Relationship Id="rId41" Type="http://schemas.openxmlformats.org/officeDocument/2006/relationships/font" Target="fonts/font19.fntdata"/><Relationship Id="rId54" Type="http://schemas.openxmlformats.org/officeDocument/2006/relationships/font" Target="fonts/font3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font" Target="fonts/font27.fntdata"/><Relationship Id="rId57" Type="http://schemas.openxmlformats.org/officeDocument/2006/relationships/font" Target="fonts/font35.fntdata"/><Relationship Id="rId10" Type="http://schemas.openxmlformats.org/officeDocument/2006/relationships/slide" Target="slides/slide9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font" Target="fonts/font30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7" name="Google Shape;20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0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1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1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3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3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8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6.png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5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E6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9930" y="-4103993"/>
            <a:ext cx="26896310" cy="26896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7678484" y="2028617"/>
            <a:ext cx="3996701" cy="934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893950" flipH="1">
            <a:off x="7307427" y="975876"/>
            <a:ext cx="1065962" cy="1031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44000" y="3484482"/>
            <a:ext cx="8809954" cy="626608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>
            <a:off x="651557" y="3299023"/>
            <a:ext cx="8644844" cy="1421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rgbClr val="FFFFFF"/>
                </a:solidFill>
                <a:latin typeface="Roboto"/>
                <a:ea typeface="Roboto"/>
                <a:sym typeface="Roboto"/>
              </a:rPr>
              <a:t>ARRAY SATU DIMENSI</a:t>
            </a:r>
            <a:endParaRPr sz="6600" dirty="0"/>
          </a:p>
        </p:txBody>
      </p:sp>
      <p:sp>
        <p:nvSpPr>
          <p:cNvPr id="93" name="Google Shape;93;p1"/>
          <p:cNvSpPr txBox="1"/>
          <p:nvPr/>
        </p:nvSpPr>
        <p:spPr>
          <a:xfrm>
            <a:off x="651557" y="4623486"/>
            <a:ext cx="8086043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ALGORITMA DAN PEMROGRAMAN</a:t>
            </a:r>
            <a:endParaRPr sz="1050" dirty="0"/>
          </a:p>
        </p:txBody>
      </p:sp>
      <p:grpSp>
        <p:nvGrpSpPr>
          <p:cNvPr id="12" name="Google Shape;88;p1">
            <a:extLst>
              <a:ext uri="{FF2B5EF4-FFF2-40B4-BE49-F238E27FC236}">
                <a16:creationId xmlns:a16="http://schemas.microsoft.com/office/drawing/2014/main" id="{B5B8291C-75CB-4280-810C-B5DDB88236AB}"/>
              </a:ext>
            </a:extLst>
          </p:cNvPr>
          <p:cNvGrpSpPr/>
          <p:nvPr/>
        </p:nvGrpSpPr>
        <p:grpSpPr>
          <a:xfrm>
            <a:off x="-2361973" y="491987"/>
            <a:ext cx="6192189" cy="2019404"/>
            <a:chOff x="0" y="0"/>
            <a:chExt cx="8063988" cy="2217420"/>
          </a:xfrm>
        </p:grpSpPr>
        <p:sp>
          <p:nvSpPr>
            <p:cNvPr id="13" name="Google Shape;89;p1">
              <a:extLst>
                <a:ext uri="{FF2B5EF4-FFF2-40B4-BE49-F238E27FC236}">
                  <a16:creationId xmlns:a16="http://schemas.microsoft.com/office/drawing/2014/main" id="{9010819D-EDB5-4F5B-828D-BE7D6130043A}"/>
                </a:ext>
              </a:extLst>
            </p:cNvPr>
            <p:cNvSpPr/>
            <p:nvPr/>
          </p:nvSpPr>
          <p:spPr>
            <a:xfrm>
              <a:off x="689610" y="0"/>
              <a:ext cx="7374378" cy="2216150"/>
            </a:xfrm>
            <a:custGeom>
              <a:avLst/>
              <a:gdLst/>
              <a:ahLst/>
              <a:cxnLst/>
              <a:rect l="l" t="t" r="r" b="b"/>
              <a:pathLst>
                <a:path w="7374378" h="2216150" extrusionOk="0">
                  <a:moveTo>
                    <a:pt x="6656050" y="0"/>
                  </a:moveTo>
                  <a:lnTo>
                    <a:pt x="20320" y="0"/>
                  </a:lnTo>
                  <a:lnTo>
                    <a:pt x="0" y="0"/>
                  </a:lnTo>
                  <a:lnTo>
                    <a:pt x="0" y="2216150"/>
                  </a:lnTo>
                  <a:lnTo>
                    <a:pt x="20320" y="2216150"/>
                  </a:lnTo>
                  <a:lnTo>
                    <a:pt x="6654264" y="2213610"/>
                  </a:lnTo>
                  <a:cubicBezTo>
                    <a:pt x="7055609" y="2213610"/>
                    <a:pt x="7373109" y="1717040"/>
                    <a:pt x="7373109" y="1104900"/>
                  </a:cubicBezTo>
                  <a:cubicBezTo>
                    <a:pt x="7374378" y="496570"/>
                    <a:pt x="7056878" y="0"/>
                    <a:pt x="6656050" y="0"/>
                  </a:cubicBezTo>
                  <a:lnTo>
                    <a:pt x="6656050" y="0"/>
                  </a:lnTo>
                  <a:close/>
                  <a:moveTo>
                    <a:pt x="730250" y="1107440"/>
                  </a:moveTo>
                  <a:lnTo>
                    <a:pt x="730250" y="1102360"/>
                  </a:lnTo>
                  <a:lnTo>
                    <a:pt x="730250" y="11074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0;p1">
              <a:extLst>
                <a:ext uri="{FF2B5EF4-FFF2-40B4-BE49-F238E27FC236}">
                  <a16:creationId xmlns:a16="http://schemas.microsoft.com/office/drawing/2014/main" id="{FA762903-75F7-4B37-8DA1-AB8BA4730CEA}"/>
                </a:ext>
              </a:extLst>
            </p:cNvPr>
            <p:cNvSpPr/>
            <p:nvPr/>
          </p:nvSpPr>
          <p:spPr>
            <a:xfrm>
              <a:off x="0" y="0"/>
              <a:ext cx="1421130" cy="2217420"/>
            </a:xfrm>
            <a:custGeom>
              <a:avLst/>
              <a:gdLst/>
              <a:ahLst/>
              <a:cxnLst/>
              <a:rect l="l" t="t" r="r" b="b"/>
              <a:pathLst>
                <a:path w="1421130" h="2217420" extrusionOk="0">
                  <a:moveTo>
                    <a:pt x="1361440" y="665480"/>
                  </a:moveTo>
                  <a:lnTo>
                    <a:pt x="1346200" y="615950"/>
                  </a:lnTo>
                  <a:cubicBezTo>
                    <a:pt x="1341120" y="599440"/>
                    <a:pt x="1336040" y="584200"/>
                    <a:pt x="1329690" y="568960"/>
                  </a:cubicBezTo>
                  <a:lnTo>
                    <a:pt x="1329690" y="567690"/>
                  </a:lnTo>
                  <a:cubicBezTo>
                    <a:pt x="1324610" y="552450"/>
                    <a:pt x="1318260" y="537210"/>
                    <a:pt x="1311910" y="521970"/>
                  </a:cubicBezTo>
                  <a:lnTo>
                    <a:pt x="1311910" y="520700"/>
                  </a:lnTo>
                  <a:cubicBezTo>
                    <a:pt x="1305560" y="505460"/>
                    <a:pt x="1299210" y="491490"/>
                    <a:pt x="1292860" y="476250"/>
                  </a:cubicBezTo>
                  <a:lnTo>
                    <a:pt x="1292860" y="474980"/>
                  </a:lnTo>
                  <a:cubicBezTo>
                    <a:pt x="1286510" y="461010"/>
                    <a:pt x="1280160" y="445770"/>
                    <a:pt x="1272540" y="431800"/>
                  </a:cubicBezTo>
                  <a:lnTo>
                    <a:pt x="1272540" y="430530"/>
                  </a:lnTo>
                  <a:cubicBezTo>
                    <a:pt x="1266190" y="416560"/>
                    <a:pt x="1258570" y="402590"/>
                    <a:pt x="1250950" y="389890"/>
                  </a:cubicBezTo>
                  <a:lnTo>
                    <a:pt x="1250950" y="388620"/>
                  </a:lnTo>
                  <a:cubicBezTo>
                    <a:pt x="1243330" y="374650"/>
                    <a:pt x="1235710" y="361950"/>
                    <a:pt x="1228090" y="349250"/>
                  </a:cubicBezTo>
                  <a:cubicBezTo>
                    <a:pt x="1220470" y="336550"/>
                    <a:pt x="1212850" y="323850"/>
                    <a:pt x="1203960" y="311150"/>
                  </a:cubicBezTo>
                  <a:cubicBezTo>
                    <a:pt x="1078230" y="121920"/>
                    <a:pt x="908050" y="3810"/>
                    <a:pt x="718820" y="0"/>
                  </a:cubicBezTo>
                  <a:lnTo>
                    <a:pt x="709930" y="0"/>
                  </a:lnTo>
                  <a:cubicBezTo>
                    <a:pt x="317500" y="0"/>
                    <a:pt x="0" y="496570"/>
                    <a:pt x="0" y="1108710"/>
                  </a:cubicBezTo>
                  <a:cubicBezTo>
                    <a:pt x="0" y="1720850"/>
                    <a:pt x="317500" y="2217420"/>
                    <a:pt x="709930" y="2217420"/>
                  </a:cubicBezTo>
                  <a:lnTo>
                    <a:pt x="718820" y="2217420"/>
                  </a:lnTo>
                  <a:cubicBezTo>
                    <a:pt x="1107440" y="2209800"/>
                    <a:pt x="1419860" y="1717040"/>
                    <a:pt x="1419860" y="1109980"/>
                  </a:cubicBezTo>
                  <a:cubicBezTo>
                    <a:pt x="1421130" y="951230"/>
                    <a:pt x="1399540" y="801370"/>
                    <a:pt x="1361440" y="665480"/>
                  </a:cubicBezTo>
                  <a:close/>
                </a:path>
              </a:pathLst>
            </a:custGeom>
            <a:solidFill>
              <a:srgbClr val="2D8E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8697896-E513-4FFE-A301-B73849FFBF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200" y="534526"/>
            <a:ext cx="1937989" cy="19379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4AE6FC-F973-4B2D-A4B1-E779EAEA16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48977" y="522540"/>
            <a:ext cx="4067910" cy="16621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EF3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2"/>
          <p:cNvSpPr/>
          <p:nvPr/>
        </p:nvSpPr>
        <p:spPr>
          <a:xfrm>
            <a:off x="0" y="0"/>
            <a:ext cx="18288000" cy="1457325"/>
          </a:xfrm>
          <a:prstGeom prst="rect">
            <a:avLst/>
          </a:prstGeom>
          <a:solidFill>
            <a:srgbClr val="072E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02" name="Google Shape;302;p12"/>
          <p:cNvCxnSpPr/>
          <p:nvPr/>
        </p:nvCxnSpPr>
        <p:spPr>
          <a:xfrm>
            <a:off x="-1536078" y="1028700"/>
            <a:ext cx="6016578" cy="0"/>
          </a:xfrm>
          <a:prstGeom prst="straightConnector1">
            <a:avLst/>
          </a:prstGeom>
          <a:noFill/>
          <a:ln w="857250" cap="rnd" cmpd="sng">
            <a:solidFill>
              <a:srgbClr val="2D8EA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3" name="Google Shape;303;p12"/>
          <p:cNvSpPr/>
          <p:nvPr/>
        </p:nvSpPr>
        <p:spPr>
          <a:xfrm>
            <a:off x="10997982" y="3476585"/>
            <a:ext cx="6261319" cy="2307756"/>
          </a:xfrm>
          <a:custGeom>
            <a:avLst/>
            <a:gdLst/>
            <a:ahLst/>
            <a:cxnLst/>
            <a:rect l="l" t="t" r="r" b="b"/>
            <a:pathLst>
              <a:path w="6848187" h="2524060" extrusionOk="0">
                <a:moveTo>
                  <a:pt x="6723726" y="2524060"/>
                </a:moveTo>
                <a:lnTo>
                  <a:pt x="124460" y="2524060"/>
                </a:lnTo>
                <a:cubicBezTo>
                  <a:pt x="55880" y="2524060"/>
                  <a:pt x="0" y="2468179"/>
                  <a:pt x="0" y="239959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23727" y="0"/>
                </a:lnTo>
                <a:cubicBezTo>
                  <a:pt x="6792306" y="0"/>
                  <a:pt x="6848187" y="55880"/>
                  <a:pt x="6848187" y="124460"/>
                </a:cubicBezTo>
                <a:lnTo>
                  <a:pt x="6848187" y="2399599"/>
                </a:lnTo>
                <a:cubicBezTo>
                  <a:pt x="6848187" y="2468180"/>
                  <a:pt x="6792306" y="2524060"/>
                  <a:pt x="6723727" y="2524060"/>
                </a:cubicBezTo>
                <a:close/>
              </a:path>
            </a:pathLst>
          </a:custGeom>
          <a:solidFill>
            <a:srgbClr val="1E30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2"/>
          <p:cNvSpPr/>
          <p:nvPr/>
        </p:nvSpPr>
        <p:spPr>
          <a:xfrm>
            <a:off x="10413732" y="6036799"/>
            <a:ext cx="6845568" cy="2307756"/>
          </a:xfrm>
          <a:custGeom>
            <a:avLst/>
            <a:gdLst/>
            <a:ahLst/>
            <a:cxnLst/>
            <a:rect l="l" t="t" r="r" b="b"/>
            <a:pathLst>
              <a:path w="7487197" h="2524060" extrusionOk="0">
                <a:moveTo>
                  <a:pt x="7362737" y="2524060"/>
                </a:moveTo>
                <a:lnTo>
                  <a:pt x="124460" y="2524060"/>
                </a:lnTo>
                <a:cubicBezTo>
                  <a:pt x="55880" y="2524060"/>
                  <a:pt x="0" y="2468179"/>
                  <a:pt x="0" y="239959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7362737" y="0"/>
                </a:lnTo>
                <a:cubicBezTo>
                  <a:pt x="7431317" y="0"/>
                  <a:pt x="7487197" y="55880"/>
                  <a:pt x="7487197" y="124460"/>
                </a:cubicBezTo>
                <a:lnTo>
                  <a:pt x="7487197" y="2399599"/>
                </a:lnTo>
                <a:cubicBezTo>
                  <a:pt x="7487197" y="2468180"/>
                  <a:pt x="7431317" y="2524060"/>
                  <a:pt x="7362737" y="2524060"/>
                </a:cubicBezTo>
                <a:close/>
              </a:path>
            </a:pathLst>
          </a:custGeom>
          <a:solidFill>
            <a:srgbClr val="2D8E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"/>
          <p:cNvSpPr/>
          <p:nvPr/>
        </p:nvSpPr>
        <p:spPr>
          <a:xfrm>
            <a:off x="10413732" y="3476585"/>
            <a:ext cx="6845568" cy="2307756"/>
          </a:xfrm>
          <a:custGeom>
            <a:avLst/>
            <a:gdLst/>
            <a:ahLst/>
            <a:cxnLst/>
            <a:rect l="l" t="t" r="r" b="b"/>
            <a:pathLst>
              <a:path w="7487197" h="2524060" extrusionOk="0">
                <a:moveTo>
                  <a:pt x="7362737" y="2524060"/>
                </a:moveTo>
                <a:lnTo>
                  <a:pt x="124460" y="2524060"/>
                </a:lnTo>
                <a:cubicBezTo>
                  <a:pt x="55880" y="2524060"/>
                  <a:pt x="0" y="2468179"/>
                  <a:pt x="0" y="239959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7362737" y="0"/>
                </a:lnTo>
                <a:cubicBezTo>
                  <a:pt x="7431317" y="0"/>
                  <a:pt x="7487197" y="55880"/>
                  <a:pt x="7487197" y="124460"/>
                </a:cubicBezTo>
                <a:lnTo>
                  <a:pt x="7487197" y="2399599"/>
                </a:lnTo>
                <a:cubicBezTo>
                  <a:pt x="7487197" y="2468180"/>
                  <a:pt x="7431317" y="2524060"/>
                  <a:pt x="7362737" y="2524060"/>
                </a:cubicBezTo>
                <a:close/>
              </a:path>
            </a:pathLst>
          </a:custGeom>
          <a:solidFill>
            <a:srgbClr val="072E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2"/>
          <p:cNvSpPr/>
          <p:nvPr/>
        </p:nvSpPr>
        <p:spPr>
          <a:xfrm>
            <a:off x="9534430" y="3833628"/>
            <a:ext cx="1758605" cy="1593669"/>
          </a:xfrm>
          <a:custGeom>
            <a:avLst/>
            <a:gdLst/>
            <a:ahLst/>
            <a:cxnLst/>
            <a:rect l="l" t="t" r="r" b="b"/>
            <a:pathLst>
              <a:path w="1923438" h="1743043" extrusionOk="0">
                <a:moveTo>
                  <a:pt x="1798977" y="1743042"/>
                </a:moveTo>
                <a:lnTo>
                  <a:pt x="124460" y="1743042"/>
                </a:lnTo>
                <a:cubicBezTo>
                  <a:pt x="55880" y="1743042"/>
                  <a:pt x="0" y="1687163"/>
                  <a:pt x="0" y="1618583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798978" y="0"/>
                </a:lnTo>
                <a:cubicBezTo>
                  <a:pt x="1867558" y="0"/>
                  <a:pt x="1923438" y="55880"/>
                  <a:pt x="1923438" y="124460"/>
                </a:cubicBezTo>
                <a:lnTo>
                  <a:pt x="1923438" y="1618583"/>
                </a:lnTo>
                <a:cubicBezTo>
                  <a:pt x="1923438" y="1687163"/>
                  <a:pt x="1867558" y="1743043"/>
                  <a:pt x="1798978" y="1743043"/>
                </a:cubicBezTo>
                <a:close/>
              </a:path>
            </a:pathLst>
          </a:custGeom>
          <a:solidFill>
            <a:srgbClr val="2D8E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2"/>
          <p:cNvSpPr/>
          <p:nvPr/>
        </p:nvSpPr>
        <p:spPr>
          <a:xfrm>
            <a:off x="9534430" y="6393842"/>
            <a:ext cx="1758605" cy="1593669"/>
          </a:xfrm>
          <a:custGeom>
            <a:avLst/>
            <a:gdLst/>
            <a:ahLst/>
            <a:cxnLst/>
            <a:rect l="l" t="t" r="r" b="b"/>
            <a:pathLst>
              <a:path w="1923438" h="1743043" extrusionOk="0">
                <a:moveTo>
                  <a:pt x="1798977" y="1743042"/>
                </a:moveTo>
                <a:lnTo>
                  <a:pt x="124460" y="1743042"/>
                </a:lnTo>
                <a:cubicBezTo>
                  <a:pt x="55880" y="1743042"/>
                  <a:pt x="0" y="1687163"/>
                  <a:pt x="0" y="1618583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798978" y="0"/>
                </a:lnTo>
                <a:cubicBezTo>
                  <a:pt x="1867558" y="0"/>
                  <a:pt x="1923438" y="55880"/>
                  <a:pt x="1923438" y="124460"/>
                </a:cubicBezTo>
                <a:lnTo>
                  <a:pt x="1923438" y="1618583"/>
                </a:lnTo>
                <a:cubicBezTo>
                  <a:pt x="1923438" y="1687163"/>
                  <a:pt x="1867558" y="1743043"/>
                  <a:pt x="1798978" y="1743043"/>
                </a:cubicBezTo>
                <a:close/>
              </a:path>
            </a:pathLst>
          </a:custGeom>
          <a:solidFill>
            <a:srgbClr val="072E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2"/>
          <p:cNvSpPr/>
          <p:nvPr/>
        </p:nvSpPr>
        <p:spPr>
          <a:xfrm rot="5400000">
            <a:off x="11200198" y="4399827"/>
            <a:ext cx="532646" cy="461271"/>
          </a:xfrm>
          <a:custGeom>
            <a:avLst/>
            <a:gdLst/>
            <a:ahLst/>
            <a:cxnLst/>
            <a:rect l="l" t="t" r="r" b="b"/>
            <a:pathLst>
              <a:path w="6350000" h="5499100" extrusionOk="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rgbClr val="2D8EA4"/>
          </a:solidFill>
          <a:ln>
            <a:noFill/>
          </a:ln>
        </p:spPr>
      </p:sp>
      <p:sp>
        <p:nvSpPr>
          <p:cNvPr id="309" name="Google Shape;309;p12"/>
          <p:cNvSpPr/>
          <p:nvPr/>
        </p:nvSpPr>
        <p:spPr>
          <a:xfrm rot="5400000">
            <a:off x="11200198" y="6960041"/>
            <a:ext cx="532646" cy="461271"/>
          </a:xfrm>
          <a:custGeom>
            <a:avLst/>
            <a:gdLst/>
            <a:ahLst/>
            <a:cxnLst/>
            <a:rect l="l" t="t" r="r" b="b"/>
            <a:pathLst>
              <a:path w="6350000" h="5499100" extrusionOk="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rgbClr val="072E62"/>
          </a:solidFill>
          <a:ln>
            <a:noFill/>
          </a:ln>
        </p:spPr>
      </p:sp>
      <p:pic>
        <p:nvPicPr>
          <p:cNvPr id="310" name="Google Shape;31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7757992" y="641076"/>
            <a:ext cx="1060016" cy="1235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41451" y="4240454"/>
            <a:ext cx="744563" cy="780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73312" y="6699782"/>
            <a:ext cx="880840" cy="88084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12"/>
          <p:cNvSpPr txBox="1"/>
          <p:nvPr/>
        </p:nvSpPr>
        <p:spPr>
          <a:xfrm>
            <a:off x="12010969" y="6512028"/>
            <a:ext cx="4795389" cy="1357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00"/>
              </a:lnSpc>
            </a:pPr>
            <a:r>
              <a:rPr lang="en-US" sz="2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Tipe_data</a:t>
            </a:r>
            <a:r>
              <a:rPr lang="en-US" sz="2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identifier[];</a:t>
            </a:r>
          </a:p>
          <a:p>
            <a:pPr lvl="0">
              <a:lnSpc>
                <a:spcPct val="140000"/>
              </a:lnSpc>
            </a:pPr>
            <a:endParaRPr lang="en-US" sz="2100" dirty="0">
              <a:solidFill>
                <a:srgbClr val="FFFFFF"/>
              </a:solidFill>
              <a:latin typeface="Montserrat"/>
              <a:sym typeface="Montserrat"/>
            </a:endParaRPr>
          </a:p>
          <a:p>
            <a:pPr lvl="0">
              <a:lnSpc>
                <a:spcPct val="140000"/>
              </a:lnSpc>
            </a:pPr>
            <a:r>
              <a:rPr lang="en-US" sz="2100" dirty="0" err="1">
                <a:solidFill>
                  <a:srgbClr val="FFFFFF"/>
                </a:solidFill>
                <a:latin typeface="Montserrat"/>
                <a:sym typeface="Montserrat"/>
              </a:rPr>
              <a:t>Int</a:t>
            </a:r>
            <a:r>
              <a:rPr lang="en-US" sz="2100" dirty="0">
                <a:solidFill>
                  <a:srgbClr val="FFFFFF"/>
                </a:solidFill>
                <a:latin typeface="Montserrat"/>
                <a:sym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  <a:sym typeface="Montserrat"/>
              </a:rPr>
              <a:t>bilganjil</a:t>
            </a:r>
            <a:r>
              <a:rPr lang="en-US" sz="2100" dirty="0">
                <a:solidFill>
                  <a:srgbClr val="FFFFFF"/>
                </a:solidFill>
                <a:latin typeface="Montserrat"/>
                <a:sym typeface="Montserrat"/>
              </a:rPr>
              <a:t>[];</a:t>
            </a:r>
            <a:endParaRPr dirty="0"/>
          </a:p>
        </p:txBody>
      </p:sp>
      <p:sp>
        <p:nvSpPr>
          <p:cNvPr id="314" name="Google Shape;314;p12"/>
          <p:cNvSpPr txBox="1"/>
          <p:nvPr/>
        </p:nvSpPr>
        <p:spPr>
          <a:xfrm>
            <a:off x="5303069" y="106004"/>
            <a:ext cx="9147631" cy="146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99" b="1" i="0" u="none" strike="noStrike" cap="none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DEKLARASI ARRAY </a:t>
            </a:r>
            <a:endParaRPr lang="en-US" dirty="0"/>
          </a:p>
        </p:txBody>
      </p:sp>
      <p:sp>
        <p:nvSpPr>
          <p:cNvPr id="315" name="Google Shape;315;p12"/>
          <p:cNvSpPr txBox="1"/>
          <p:nvPr/>
        </p:nvSpPr>
        <p:spPr>
          <a:xfrm>
            <a:off x="12020329" y="3951814"/>
            <a:ext cx="4795389" cy="1357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00"/>
              </a:lnSpc>
            </a:pPr>
            <a:r>
              <a:rPr lang="en-US" sz="2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Tipe_data</a:t>
            </a:r>
            <a:r>
              <a:rPr lang="en-US" sz="2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[] identifier;</a:t>
            </a:r>
          </a:p>
          <a:p>
            <a:pPr lvl="0">
              <a:lnSpc>
                <a:spcPct val="140000"/>
              </a:lnSpc>
            </a:pPr>
            <a:endParaRPr lang="en-US" sz="2100" dirty="0">
              <a:solidFill>
                <a:srgbClr val="FFFFFF"/>
              </a:solidFill>
              <a:latin typeface="Montserrat"/>
              <a:sym typeface="Montserrat"/>
            </a:endParaRPr>
          </a:p>
          <a:p>
            <a:pPr lvl="0">
              <a:lnSpc>
                <a:spcPct val="140000"/>
              </a:lnSpc>
            </a:pPr>
            <a:r>
              <a:rPr lang="en-US" sz="2100" dirty="0" err="1">
                <a:solidFill>
                  <a:srgbClr val="FFFFFF"/>
                </a:solidFill>
                <a:latin typeface="Montserrat"/>
                <a:sym typeface="Montserrat"/>
              </a:rPr>
              <a:t>Int</a:t>
            </a:r>
            <a:r>
              <a:rPr lang="en-US" sz="2100" dirty="0">
                <a:solidFill>
                  <a:srgbClr val="FFFFFF"/>
                </a:solidFill>
                <a:latin typeface="Montserrat"/>
                <a:sym typeface="Montserrat"/>
              </a:rPr>
              <a:t> [] </a:t>
            </a:r>
            <a:r>
              <a:rPr lang="en-US" sz="2100" dirty="0" err="1">
                <a:solidFill>
                  <a:srgbClr val="FFFFFF"/>
                </a:solidFill>
                <a:latin typeface="Montserrat"/>
                <a:sym typeface="Montserrat"/>
              </a:rPr>
              <a:t>bilganjil</a:t>
            </a:r>
            <a:r>
              <a:rPr lang="en-US" sz="2100" dirty="0">
                <a:solidFill>
                  <a:srgbClr val="FFFFFF"/>
                </a:solidFill>
                <a:latin typeface="Montserrat"/>
                <a:sym typeface="Montserrat"/>
              </a:rPr>
              <a:t>;</a:t>
            </a:r>
            <a:endParaRPr dirty="0"/>
          </a:p>
        </p:txBody>
      </p:sp>
      <p:sp>
        <p:nvSpPr>
          <p:cNvPr id="316" name="Google Shape;316;p12"/>
          <p:cNvSpPr txBox="1"/>
          <p:nvPr/>
        </p:nvSpPr>
        <p:spPr>
          <a:xfrm>
            <a:off x="440100" y="3909420"/>
            <a:ext cx="8411597" cy="454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73991"/>
              </a:lnSpc>
            </a:pP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Array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harus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dideklarasikan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seperti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layaknya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sebuah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variabel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Pada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saat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mendeklarasikan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array,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harus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membuat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sebuah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daftar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dari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tipe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data,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kemudian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diikuti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oleh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sepasang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tanda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kurung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[],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diikuti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oleh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nama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identifier-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nya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endParaRPr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CDF5C96-19F9-4C48-B2FC-7F2411363E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100" y="1745460"/>
            <a:ext cx="1440267" cy="14402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8BD14BB-838A-44A6-8694-BE2EAE62B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0932" y="1898999"/>
            <a:ext cx="2773390" cy="113318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E62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oogle Shape;321;p13"/>
          <p:cNvGrpSpPr/>
          <p:nvPr/>
        </p:nvGrpSpPr>
        <p:grpSpPr>
          <a:xfrm>
            <a:off x="-1802205" y="2516042"/>
            <a:ext cx="9928968" cy="5947172"/>
            <a:chOff x="0" y="-76200"/>
            <a:chExt cx="2615037" cy="1566333"/>
          </a:xfrm>
        </p:grpSpPr>
        <p:sp>
          <p:nvSpPr>
            <p:cNvPr id="322" name="Google Shape;322;p13"/>
            <p:cNvSpPr/>
            <p:nvPr/>
          </p:nvSpPr>
          <p:spPr>
            <a:xfrm>
              <a:off x="0" y="0"/>
              <a:ext cx="2615037" cy="1490133"/>
            </a:xfrm>
            <a:custGeom>
              <a:avLst/>
              <a:gdLst/>
              <a:ahLst/>
              <a:cxnLst/>
              <a:rect l="l" t="t" r="r" b="b"/>
              <a:pathLst>
                <a:path w="2615037" h="1490133" extrusionOk="0">
                  <a:moveTo>
                    <a:pt x="38987" y="0"/>
                  </a:moveTo>
                  <a:lnTo>
                    <a:pt x="2576050" y="0"/>
                  </a:lnTo>
                  <a:cubicBezTo>
                    <a:pt x="2586390" y="0"/>
                    <a:pt x="2596306" y="4107"/>
                    <a:pt x="2603618" y="11419"/>
                  </a:cubicBezTo>
                  <a:cubicBezTo>
                    <a:pt x="2610929" y="18730"/>
                    <a:pt x="2615037" y="28647"/>
                    <a:pt x="2615037" y="38987"/>
                  </a:cubicBezTo>
                  <a:lnTo>
                    <a:pt x="2615037" y="1451147"/>
                  </a:lnTo>
                  <a:cubicBezTo>
                    <a:pt x="2615037" y="1461487"/>
                    <a:pt x="2610929" y="1471403"/>
                    <a:pt x="2603618" y="1478714"/>
                  </a:cubicBezTo>
                  <a:cubicBezTo>
                    <a:pt x="2596306" y="1486026"/>
                    <a:pt x="2586390" y="1490133"/>
                    <a:pt x="2576050" y="1490133"/>
                  </a:cubicBezTo>
                  <a:lnTo>
                    <a:pt x="38987" y="1490133"/>
                  </a:lnTo>
                  <a:cubicBezTo>
                    <a:pt x="28647" y="1490133"/>
                    <a:pt x="18730" y="1486026"/>
                    <a:pt x="11419" y="1478714"/>
                  </a:cubicBezTo>
                  <a:cubicBezTo>
                    <a:pt x="4107" y="1471403"/>
                    <a:pt x="0" y="1461487"/>
                    <a:pt x="0" y="1451147"/>
                  </a:cubicBezTo>
                  <a:lnTo>
                    <a:pt x="0" y="38987"/>
                  </a:lnTo>
                  <a:cubicBezTo>
                    <a:pt x="0" y="28647"/>
                    <a:pt x="4107" y="18730"/>
                    <a:pt x="11419" y="11419"/>
                  </a:cubicBezTo>
                  <a:cubicBezTo>
                    <a:pt x="18730" y="4107"/>
                    <a:pt x="28647" y="0"/>
                    <a:pt x="38987" y="0"/>
                  </a:cubicBezTo>
                  <a:close/>
                </a:path>
              </a:pathLst>
            </a:custGeom>
            <a:solidFill>
              <a:srgbClr val="DCEE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3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4" name="Google Shape;324;p13"/>
          <p:cNvGrpSpPr/>
          <p:nvPr/>
        </p:nvGrpSpPr>
        <p:grpSpPr>
          <a:xfrm>
            <a:off x="941197" y="1028700"/>
            <a:ext cx="875134" cy="879057"/>
            <a:chOff x="1813" y="0"/>
            <a:chExt cx="809173" cy="812800"/>
          </a:xfrm>
        </p:grpSpPr>
        <p:sp>
          <p:nvSpPr>
            <p:cNvPr id="325" name="Google Shape;325;p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D8E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27" name="Google Shape;32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8700" y="8027701"/>
            <a:ext cx="2280958" cy="940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15867507" y="74404"/>
            <a:ext cx="2420493" cy="5069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30527" y="4686685"/>
            <a:ext cx="7860654" cy="6033052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13"/>
          <p:cNvSpPr txBox="1"/>
          <p:nvPr/>
        </p:nvSpPr>
        <p:spPr>
          <a:xfrm>
            <a:off x="558609" y="3186692"/>
            <a:ext cx="6896100" cy="4459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40000"/>
              </a:lnSpc>
            </a:pPr>
            <a:r>
              <a:rPr lang="en-US" sz="2300" dirty="0" err="1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Pada</a:t>
            </a:r>
            <a:r>
              <a:rPr lang="en-US" sz="2300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300" dirty="0" err="1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pemrograman</a:t>
            </a:r>
            <a:r>
              <a:rPr lang="en-US" sz="2300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java, array </a:t>
            </a:r>
            <a:r>
              <a:rPr lang="en-US" sz="2300" dirty="0" err="1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dikategorikan</a:t>
            </a:r>
            <a:r>
              <a:rPr lang="en-US" sz="2300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300" dirty="0" err="1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dalam</a:t>
            </a:r>
            <a:r>
              <a:rPr lang="en-US" sz="2300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300" dirty="0" err="1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suatu</a:t>
            </a:r>
            <a:r>
              <a:rPr lang="en-US" sz="2300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300" dirty="0" err="1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objek</a:t>
            </a:r>
            <a:r>
              <a:rPr lang="en-US" sz="2300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. Oleh </a:t>
            </a:r>
            <a:r>
              <a:rPr lang="en-US" sz="2300" dirty="0" err="1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karena</a:t>
            </a:r>
            <a:r>
              <a:rPr lang="en-US" sz="2300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300" dirty="0" err="1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itu</a:t>
            </a:r>
            <a:r>
              <a:rPr lang="en-US" sz="2300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</a:t>
            </a:r>
            <a:r>
              <a:rPr lang="en-US" sz="2300" dirty="0" err="1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ketika</a:t>
            </a:r>
            <a:r>
              <a:rPr lang="en-US" sz="2300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300" dirty="0" err="1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akan</a:t>
            </a:r>
            <a:r>
              <a:rPr lang="en-US" sz="2300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300" dirty="0" err="1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menggunakan</a:t>
            </a:r>
            <a:r>
              <a:rPr lang="en-US" sz="2300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array </a:t>
            </a:r>
            <a:r>
              <a:rPr lang="en-US" sz="2300" dirty="0" err="1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diperlukan</a:t>
            </a:r>
            <a:r>
              <a:rPr lang="en-US" sz="2300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300" dirty="0" err="1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dua</a:t>
            </a:r>
            <a:r>
              <a:rPr lang="en-US" sz="2300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300" dirty="0" err="1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langkah</a:t>
            </a:r>
            <a:r>
              <a:rPr lang="en-US" sz="2300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. </a:t>
            </a:r>
            <a:r>
              <a:rPr lang="en-US" sz="2300" dirty="0" err="1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Langkah</a:t>
            </a:r>
            <a:r>
              <a:rPr lang="en-US" sz="2300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300" dirty="0" err="1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pertama</a:t>
            </a:r>
            <a:r>
              <a:rPr lang="en-US" sz="2300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300" dirty="0" err="1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adalah</a:t>
            </a:r>
            <a:r>
              <a:rPr lang="en-US" sz="2300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300" dirty="0" err="1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dengan</a:t>
            </a:r>
            <a:r>
              <a:rPr lang="en-US" sz="2300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300" dirty="0" err="1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mendeklarasikan</a:t>
            </a:r>
            <a:r>
              <a:rPr lang="en-US" sz="2300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300" dirty="0" err="1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variabel</a:t>
            </a:r>
            <a:r>
              <a:rPr lang="en-US" sz="2300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yang </a:t>
            </a:r>
            <a:r>
              <a:rPr lang="en-US" sz="2300" dirty="0" err="1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berisi</a:t>
            </a:r>
            <a:r>
              <a:rPr lang="en-US" sz="2300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array, yang </a:t>
            </a:r>
            <a:r>
              <a:rPr lang="en-US" sz="2300" dirty="0" err="1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biasanya</a:t>
            </a:r>
            <a:r>
              <a:rPr lang="en-US" sz="2300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300" dirty="0" err="1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disebut</a:t>
            </a:r>
            <a:r>
              <a:rPr lang="en-US" sz="2300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300" dirty="0" err="1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dengan</a:t>
            </a:r>
            <a:r>
              <a:rPr lang="en-US" sz="2300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300" dirty="0" err="1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variabel</a:t>
            </a:r>
            <a:r>
              <a:rPr lang="en-US" sz="2300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array. </a:t>
            </a:r>
            <a:r>
              <a:rPr lang="en-US" sz="2300" dirty="0" err="1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Langkah</a:t>
            </a:r>
            <a:r>
              <a:rPr lang="en-US" sz="2300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300" dirty="0" err="1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kedua</a:t>
            </a:r>
            <a:r>
              <a:rPr lang="en-US" sz="2300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300" dirty="0" err="1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adalah</a:t>
            </a:r>
            <a:r>
              <a:rPr lang="en-US" sz="2300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300" dirty="0" err="1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dengan</a:t>
            </a:r>
            <a:r>
              <a:rPr lang="en-US" sz="2300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300" dirty="0" err="1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menciptakan</a:t>
            </a:r>
            <a:r>
              <a:rPr lang="en-US" sz="2300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300" dirty="0" err="1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objek</a:t>
            </a:r>
            <a:r>
              <a:rPr lang="en-US" sz="2300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300" dirty="0" err="1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baru</a:t>
            </a:r>
            <a:r>
              <a:rPr lang="en-US" sz="2300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300" dirty="0" err="1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dan</a:t>
            </a:r>
            <a:r>
              <a:rPr lang="en-US" sz="2300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300" dirty="0" err="1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memberikan</a:t>
            </a:r>
            <a:r>
              <a:rPr lang="en-US" sz="2300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300" dirty="0" err="1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tugas</a:t>
            </a:r>
            <a:r>
              <a:rPr lang="en-US" sz="2300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300" dirty="0" err="1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ke</a:t>
            </a:r>
            <a:r>
              <a:rPr lang="en-US" sz="2300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300" dirty="0" err="1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variabel</a:t>
            </a:r>
            <a:r>
              <a:rPr lang="en-US" sz="2300" dirty="0">
                <a:solidFill>
                  <a:srgbClr val="072E6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array. </a:t>
            </a:r>
            <a:endParaRPr dirty="0"/>
          </a:p>
        </p:txBody>
      </p:sp>
      <p:sp>
        <p:nvSpPr>
          <p:cNvPr id="332" name="Google Shape;332;p13"/>
          <p:cNvSpPr txBox="1"/>
          <p:nvPr/>
        </p:nvSpPr>
        <p:spPr>
          <a:xfrm>
            <a:off x="1028700" y="9033427"/>
            <a:ext cx="4873156" cy="54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363062"/>
                </a:solidFill>
                <a:latin typeface="Poppins"/>
                <a:ea typeface="Poppins"/>
                <a:cs typeface="Poppins"/>
                <a:sym typeface="Poppins"/>
              </a:rPr>
              <a:t>@reallygreatsite</a:t>
            </a:r>
            <a:endParaRPr/>
          </a:p>
        </p:txBody>
      </p:sp>
      <p:sp>
        <p:nvSpPr>
          <p:cNvPr id="333" name="Google Shape;333;p13"/>
          <p:cNvSpPr txBox="1"/>
          <p:nvPr/>
        </p:nvSpPr>
        <p:spPr>
          <a:xfrm>
            <a:off x="1113739" y="8149049"/>
            <a:ext cx="2048540" cy="3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2" b="0" i="0" u="none" strike="noStrike" cap="none">
                <a:solidFill>
                  <a:srgbClr val="FFFFF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Follow Us</a:t>
            </a:r>
            <a:endParaRPr/>
          </a:p>
        </p:txBody>
      </p:sp>
      <p:sp>
        <p:nvSpPr>
          <p:cNvPr id="334" name="Google Shape;334;p13"/>
          <p:cNvSpPr txBox="1"/>
          <p:nvPr/>
        </p:nvSpPr>
        <p:spPr>
          <a:xfrm>
            <a:off x="558609" y="928781"/>
            <a:ext cx="9804802" cy="146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99" b="1" i="0" u="none" strike="noStrike" cap="none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DEKLARASI ARRAY</a:t>
            </a:r>
            <a:endParaRPr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0A5AEC-960B-48D6-831E-1E9E280436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14663" y="128556"/>
            <a:ext cx="1440267" cy="14402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7BD65E-D7A1-47A0-920B-0DB192FA49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65495" y="282095"/>
            <a:ext cx="2773390" cy="113318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EF3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15"/>
          <p:cNvPicPr preferRelativeResize="0"/>
          <p:nvPr/>
        </p:nvPicPr>
        <p:blipFill rotWithShape="1">
          <a:blip r:embed="rId3">
            <a:alphaModFix/>
          </a:blip>
          <a:srcRect l="27953" r="12656" b="56215"/>
          <a:stretch/>
        </p:blipFill>
        <p:spPr>
          <a:xfrm>
            <a:off x="-457240" y="2375320"/>
            <a:ext cx="18745240" cy="10157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34668" y="-238297"/>
            <a:ext cx="2673917" cy="241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3179546">
            <a:off x="11128664" y="6441385"/>
            <a:ext cx="13250056" cy="12183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173315" y="6857909"/>
            <a:ext cx="6114685" cy="4680513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5"/>
          <p:cNvSpPr txBox="1"/>
          <p:nvPr/>
        </p:nvSpPr>
        <p:spPr>
          <a:xfrm>
            <a:off x="1186490" y="2181597"/>
            <a:ext cx="13291509" cy="6961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Pembuatan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objek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dilakukan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dengan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menggunakan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perintah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New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pada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pemrograman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java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dengan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contoh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pendeklarasian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sebagai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berikut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lvl="0" algn="just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</a:pPr>
            <a:r>
              <a:rPr lang="en-US" sz="3395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new </a:t>
            </a:r>
            <a:r>
              <a:rPr lang="en-US" sz="3395" b="1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tipe_data</a:t>
            </a:r>
            <a:r>
              <a:rPr lang="en-US" sz="3395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[</a:t>
            </a:r>
            <a:r>
              <a:rPr lang="en-US" sz="3395" b="1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jumlah_elemen</a:t>
            </a:r>
            <a:r>
              <a:rPr lang="en-US" sz="3395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];</a:t>
            </a:r>
          </a:p>
          <a:p>
            <a:pPr lvl="0" algn="just">
              <a:lnSpc>
                <a:spcPct val="150000"/>
              </a:lnSpc>
            </a:pP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Untuk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lebih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jelasnya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berikut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adalah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contoh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pendeklarasian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variabel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pembuatan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objek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serta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memberikan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penugasan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variabel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agar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merujuk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pada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objek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array.</a:t>
            </a:r>
          </a:p>
          <a:p>
            <a:pPr lvl="0" algn="just">
              <a:lnSpc>
                <a:spcPct val="150000"/>
              </a:lnSpc>
              <a:spcBef>
                <a:spcPts val="1800"/>
              </a:spcBef>
            </a:pP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</a:t>
            </a:r>
            <a:r>
              <a:rPr lang="en-US" sz="3395" b="1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nt</a:t>
            </a:r>
            <a:r>
              <a:rPr lang="en-US" sz="3395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[ ] </a:t>
            </a:r>
            <a:r>
              <a:rPr lang="en-US" sz="3395" b="1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jumMhs</a:t>
            </a:r>
            <a:r>
              <a:rPr lang="en-US" sz="3395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= new </a:t>
            </a:r>
            <a:r>
              <a:rPr lang="en-US" sz="3395" b="1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int</a:t>
            </a:r>
            <a:r>
              <a:rPr lang="en-US" sz="3395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[20];</a:t>
            </a:r>
          </a:p>
          <a:p>
            <a:pPr lvl="0" algn="just">
              <a:lnSpc>
                <a:spcPct val="150000"/>
              </a:lnSpc>
            </a:pPr>
            <a:r>
              <a:rPr lang="en-US" sz="3395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string[ ] </a:t>
            </a:r>
            <a:r>
              <a:rPr lang="en-US" sz="3395" b="1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namaMhs</a:t>
            </a:r>
            <a:r>
              <a:rPr lang="en-US" sz="3395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= new string[20];</a:t>
            </a:r>
          </a:p>
        </p:txBody>
      </p:sp>
      <p:sp>
        <p:nvSpPr>
          <p:cNvPr id="365" name="Google Shape;365;p15"/>
          <p:cNvSpPr txBox="1"/>
          <p:nvPr/>
        </p:nvSpPr>
        <p:spPr>
          <a:xfrm>
            <a:off x="-457240" y="196149"/>
            <a:ext cx="9804802" cy="1551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199" b="1" i="0" u="none" strike="noStrike" cap="none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DEKLARASI ARRAY </a:t>
            </a:r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B03826-18D7-4AE6-AAE3-4CD541DD9B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14663" y="128556"/>
            <a:ext cx="1440267" cy="14402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980584-0395-4060-93E2-4FE2023B2B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65495" y="282095"/>
            <a:ext cx="2773390" cy="113318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8EA4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26"/>
          <p:cNvSpPr/>
          <p:nvPr/>
        </p:nvSpPr>
        <p:spPr>
          <a:xfrm>
            <a:off x="-1348238" y="7911360"/>
            <a:ext cx="19636238" cy="3103762"/>
          </a:xfrm>
          <a:custGeom>
            <a:avLst/>
            <a:gdLst/>
            <a:ahLst/>
            <a:cxnLst/>
            <a:rect l="l" t="t" r="r" b="b"/>
            <a:pathLst>
              <a:path w="2507534" h="396348" extrusionOk="0">
                <a:moveTo>
                  <a:pt x="0" y="0"/>
                </a:moveTo>
                <a:lnTo>
                  <a:pt x="2507534" y="0"/>
                </a:lnTo>
                <a:lnTo>
                  <a:pt x="2507534" y="396348"/>
                </a:lnTo>
                <a:lnTo>
                  <a:pt x="0" y="396348"/>
                </a:lnTo>
                <a:close/>
              </a:path>
            </a:pathLst>
          </a:custGeom>
          <a:solidFill>
            <a:srgbClr val="072E62"/>
          </a:solidFill>
          <a:ln>
            <a:noFill/>
          </a:ln>
        </p:spPr>
      </p:sp>
      <p:grpSp>
        <p:nvGrpSpPr>
          <p:cNvPr id="700" name="Google Shape;700;p26"/>
          <p:cNvGrpSpPr/>
          <p:nvPr/>
        </p:nvGrpSpPr>
        <p:grpSpPr>
          <a:xfrm>
            <a:off x="-2047899" y="-2157747"/>
            <a:ext cx="9201200" cy="9700295"/>
            <a:chOff x="0" y="0"/>
            <a:chExt cx="12268266" cy="12933727"/>
          </a:xfrm>
        </p:grpSpPr>
        <p:pic>
          <p:nvPicPr>
            <p:cNvPr id="701" name="Google Shape;701;p26"/>
            <p:cNvPicPr preferRelativeResize="0"/>
            <p:nvPr/>
          </p:nvPicPr>
          <p:blipFill rotWithShape="1">
            <a:blip r:embed="rId3">
              <a:alphaModFix amt="14000"/>
            </a:blip>
            <a:srcRect/>
            <a:stretch/>
          </p:blipFill>
          <p:spPr>
            <a:xfrm>
              <a:off x="1456267" y="2573866"/>
              <a:ext cx="10811999" cy="103598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2" name="Google Shape;702;p26"/>
            <p:cNvPicPr preferRelativeResize="0"/>
            <p:nvPr/>
          </p:nvPicPr>
          <p:blipFill rotWithShape="1">
            <a:blip r:embed="rId3">
              <a:alphaModFix amt="14000"/>
            </a:blip>
            <a:srcRect/>
            <a:stretch/>
          </p:blipFill>
          <p:spPr>
            <a:xfrm>
              <a:off x="0" y="0"/>
              <a:ext cx="10811999" cy="1035986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03" name="Google Shape;70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4268" y="2815218"/>
            <a:ext cx="6195918" cy="509614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64;p15">
            <a:extLst>
              <a:ext uri="{FF2B5EF4-FFF2-40B4-BE49-F238E27FC236}">
                <a16:creationId xmlns:a16="http://schemas.microsoft.com/office/drawing/2014/main" id="{084C3E9D-535F-A94B-8B6C-68B22C7516ED}"/>
              </a:ext>
            </a:extLst>
          </p:cNvPr>
          <p:cNvSpPr txBox="1"/>
          <p:nvPr/>
        </p:nvSpPr>
        <p:spPr>
          <a:xfrm>
            <a:off x="7479793" y="1882336"/>
            <a:ext cx="9601200" cy="443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Pada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pemrograman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java, array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bisa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juga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langsung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diisi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dengan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nilai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tertentu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ketika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tersebut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dideklarasikan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Contoh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yang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langsung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bisa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diisi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nilai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ketika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dideklarasikan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dapat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dilihat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sebagai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berikut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ini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</a:t>
            </a:r>
          </a:p>
          <a:p>
            <a:pPr lvl="0" algn="just">
              <a:lnSpc>
                <a:spcPct val="150000"/>
              </a:lnSpc>
            </a:pPr>
            <a:endParaRPr lang="en-US" sz="3200" dirty="0">
              <a:solidFill>
                <a:srgbClr val="072E6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int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[ ]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jumMhs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= {9, 14, 17, 20, 24};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18A19C-1D89-41D1-8F47-ECBD1CD293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848" y="744104"/>
            <a:ext cx="1440267" cy="14402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FEB0E1-A039-4616-ABC4-7A8BEC1B60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9680" y="897643"/>
            <a:ext cx="2773390" cy="113318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1"/>
          <p:cNvSpPr/>
          <p:nvPr/>
        </p:nvSpPr>
        <p:spPr>
          <a:xfrm>
            <a:off x="0" y="0"/>
            <a:ext cx="18288000" cy="1457325"/>
          </a:xfrm>
          <a:prstGeom prst="rect">
            <a:avLst/>
          </a:prstGeom>
          <a:solidFill>
            <a:srgbClr val="072E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9" name="Google Shape;279;p11"/>
          <p:cNvCxnSpPr>
            <a:cxnSpLocks/>
          </p:cNvCxnSpPr>
          <p:nvPr/>
        </p:nvCxnSpPr>
        <p:spPr>
          <a:xfrm>
            <a:off x="-1536078" y="1028700"/>
            <a:ext cx="6016578" cy="0"/>
          </a:xfrm>
          <a:prstGeom prst="straightConnector1">
            <a:avLst/>
          </a:prstGeom>
          <a:noFill/>
          <a:ln w="857250" cap="rnd" cmpd="sng">
            <a:solidFill>
              <a:srgbClr val="2D8EA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0" name="Google Shape;280;p11"/>
          <p:cNvSpPr/>
          <p:nvPr/>
        </p:nvSpPr>
        <p:spPr>
          <a:xfrm>
            <a:off x="4872099" y="6830370"/>
            <a:ext cx="11568812" cy="1749876"/>
          </a:xfrm>
          <a:custGeom>
            <a:avLst/>
            <a:gdLst/>
            <a:ahLst/>
            <a:cxnLst/>
            <a:rect l="l" t="t" r="r" b="b"/>
            <a:pathLst>
              <a:path w="9376373" h="1913890" extrusionOk="0">
                <a:moveTo>
                  <a:pt x="9251913" y="1913890"/>
                </a:moveTo>
                <a:lnTo>
                  <a:pt x="124460" y="1913890"/>
                </a:lnTo>
                <a:cubicBezTo>
                  <a:pt x="55880" y="1913890"/>
                  <a:pt x="0" y="1858010"/>
                  <a:pt x="0" y="178943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9251914" y="0"/>
                </a:lnTo>
                <a:cubicBezTo>
                  <a:pt x="9320493" y="0"/>
                  <a:pt x="9376373" y="55880"/>
                  <a:pt x="9376373" y="124460"/>
                </a:cubicBezTo>
                <a:lnTo>
                  <a:pt x="9376373" y="1789430"/>
                </a:lnTo>
                <a:cubicBezTo>
                  <a:pt x="9376373" y="1858010"/>
                  <a:pt x="9320493" y="1913890"/>
                  <a:pt x="9251914" y="1913890"/>
                </a:cubicBezTo>
                <a:close/>
              </a:path>
            </a:pathLst>
          </a:custGeom>
          <a:solidFill>
            <a:srgbClr val="DCEE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1"/>
          <p:cNvSpPr/>
          <p:nvPr/>
        </p:nvSpPr>
        <p:spPr>
          <a:xfrm>
            <a:off x="4872099" y="4856295"/>
            <a:ext cx="11568812" cy="1749876"/>
          </a:xfrm>
          <a:custGeom>
            <a:avLst/>
            <a:gdLst/>
            <a:ahLst/>
            <a:cxnLst/>
            <a:rect l="l" t="t" r="r" b="b"/>
            <a:pathLst>
              <a:path w="9376373" h="1913890" extrusionOk="0">
                <a:moveTo>
                  <a:pt x="9251913" y="1913890"/>
                </a:moveTo>
                <a:lnTo>
                  <a:pt x="124460" y="1913890"/>
                </a:lnTo>
                <a:cubicBezTo>
                  <a:pt x="55880" y="1913890"/>
                  <a:pt x="0" y="1858010"/>
                  <a:pt x="0" y="178943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9251914" y="0"/>
                </a:lnTo>
                <a:cubicBezTo>
                  <a:pt x="9320493" y="0"/>
                  <a:pt x="9376373" y="55880"/>
                  <a:pt x="9376373" y="124460"/>
                </a:cubicBezTo>
                <a:lnTo>
                  <a:pt x="9376373" y="1789430"/>
                </a:lnTo>
                <a:cubicBezTo>
                  <a:pt x="9376373" y="1858010"/>
                  <a:pt x="9320493" y="1913890"/>
                  <a:pt x="9251914" y="1913890"/>
                </a:cubicBezTo>
                <a:close/>
              </a:path>
            </a:pathLst>
          </a:custGeom>
          <a:solidFill>
            <a:srgbClr val="2D8E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1"/>
          <p:cNvSpPr/>
          <p:nvPr/>
        </p:nvSpPr>
        <p:spPr>
          <a:xfrm>
            <a:off x="4872098" y="2882220"/>
            <a:ext cx="11568813" cy="1749876"/>
          </a:xfrm>
          <a:custGeom>
            <a:avLst/>
            <a:gdLst/>
            <a:ahLst/>
            <a:cxnLst/>
            <a:rect l="l" t="t" r="r" b="b"/>
            <a:pathLst>
              <a:path w="9376373" h="1913890" extrusionOk="0">
                <a:moveTo>
                  <a:pt x="9251913" y="1913890"/>
                </a:moveTo>
                <a:lnTo>
                  <a:pt x="124460" y="1913890"/>
                </a:lnTo>
                <a:cubicBezTo>
                  <a:pt x="55880" y="1913890"/>
                  <a:pt x="0" y="1858010"/>
                  <a:pt x="0" y="178943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9251914" y="0"/>
                </a:lnTo>
                <a:cubicBezTo>
                  <a:pt x="9320493" y="0"/>
                  <a:pt x="9376373" y="55880"/>
                  <a:pt x="9376373" y="124460"/>
                </a:cubicBezTo>
                <a:lnTo>
                  <a:pt x="9376373" y="1789430"/>
                </a:lnTo>
                <a:cubicBezTo>
                  <a:pt x="9376373" y="1858010"/>
                  <a:pt x="9320493" y="1913890"/>
                  <a:pt x="9251914" y="1913890"/>
                </a:cubicBezTo>
                <a:close/>
              </a:path>
            </a:pathLst>
          </a:custGeom>
          <a:solidFill>
            <a:srgbClr val="072E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1"/>
          <p:cNvSpPr/>
          <p:nvPr/>
        </p:nvSpPr>
        <p:spPr>
          <a:xfrm rot="5400000">
            <a:off x="2769362" y="340389"/>
            <a:ext cx="1294813" cy="6833537"/>
          </a:xfrm>
          <a:custGeom>
            <a:avLst/>
            <a:gdLst/>
            <a:ahLst/>
            <a:cxnLst/>
            <a:rect l="l" t="t" r="r" b="b"/>
            <a:pathLst>
              <a:path w="3130550" h="16521867" extrusionOk="0">
                <a:moveTo>
                  <a:pt x="0" y="1123950"/>
                </a:moveTo>
                <a:lnTo>
                  <a:pt x="0" y="16521867"/>
                </a:lnTo>
                <a:lnTo>
                  <a:pt x="3130550" y="16521867"/>
                </a:lnTo>
                <a:lnTo>
                  <a:pt x="3130550" y="0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</p:spPr>
      </p:sp>
      <p:sp>
        <p:nvSpPr>
          <p:cNvPr id="284" name="Google Shape;284;p11"/>
          <p:cNvSpPr/>
          <p:nvPr/>
        </p:nvSpPr>
        <p:spPr>
          <a:xfrm rot="5400000">
            <a:off x="2769362" y="2314464"/>
            <a:ext cx="1294813" cy="6833537"/>
          </a:xfrm>
          <a:custGeom>
            <a:avLst/>
            <a:gdLst/>
            <a:ahLst/>
            <a:cxnLst/>
            <a:rect l="l" t="t" r="r" b="b"/>
            <a:pathLst>
              <a:path w="3130550" h="16521867" extrusionOk="0">
                <a:moveTo>
                  <a:pt x="0" y="1123950"/>
                </a:moveTo>
                <a:lnTo>
                  <a:pt x="0" y="16521867"/>
                </a:lnTo>
                <a:lnTo>
                  <a:pt x="3130550" y="16521867"/>
                </a:lnTo>
                <a:lnTo>
                  <a:pt x="3130550" y="0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</p:spPr>
      </p:sp>
      <p:sp>
        <p:nvSpPr>
          <p:cNvPr id="285" name="Google Shape;285;p11"/>
          <p:cNvSpPr/>
          <p:nvPr/>
        </p:nvSpPr>
        <p:spPr>
          <a:xfrm rot="5400000">
            <a:off x="2769362" y="4288539"/>
            <a:ext cx="1294813" cy="6833537"/>
          </a:xfrm>
          <a:custGeom>
            <a:avLst/>
            <a:gdLst/>
            <a:ahLst/>
            <a:cxnLst/>
            <a:rect l="l" t="t" r="r" b="b"/>
            <a:pathLst>
              <a:path w="3130550" h="16521867" extrusionOk="0">
                <a:moveTo>
                  <a:pt x="0" y="1123950"/>
                </a:moveTo>
                <a:lnTo>
                  <a:pt x="0" y="16521867"/>
                </a:lnTo>
                <a:lnTo>
                  <a:pt x="3130550" y="16521867"/>
                </a:lnTo>
                <a:lnTo>
                  <a:pt x="3130550" y="0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</p:spPr>
      </p:sp>
      <p:pic>
        <p:nvPicPr>
          <p:cNvPr id="286" name="Google Shape;28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5112670" y="9131769"/>
            <a:ext cx="1982797" cy="2310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90819" y="3360627"/>
            <a:ext cx="1242886" cy="78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90819" y="7286680"/>
            <a:ext cx="867213" cy="837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33537" y="5276635"/>
            <a:ext cx="1519997" cy="90919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1"/>
          <p:cNvSpPr txBox="1"/>
          <p:nvPr/>
        </p:nvSpPr>
        <p:spPr>
          <a:xfrm>
            <a:off x="1353313" y="3559928"/>
            <a:ext cx="4967401" cy="491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4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b="0" i="0" u="none" strike="noStrike" cap="none" dirty="0">
                <a:solidFill>
                  <a:srgbClr val="43B4BE"/>
                </a:solidFill>
                <a:latin typeface="Montserrat"/>
                <a:ea typeface="Montserrat"/>
                <a:cs typeface="Montserrat"/>
                <a:sym typeface="Montserrat"/>
              </a:rPr>
              <a:t>01 – ARRAY 1 DIMENSI</a:t>
            </a:r>
            <a:endParaRPr dirty="0"/>
          </a:p>
        </p:txBody>
      </p:sp>
      <p:sp>
        <p:nvSpPr>
          <p:cNvPr id="291" name="Google Shape;291;p11"/>
          <p:cNvSpPr txBox="1"/>
          <p:nvPr/>
        </p:nvSpPr>
        <p:spPr>
          <a:xfrm>
            <a:off x="1353313" y="5549163"/>
            <a:ext cx="4967401" cy="491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4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b="0" i="0" u="none" strike="noStrike" cap="none" dirty="0">
                <a:solidFill>
                  <a:srgbClr val="43B4BE"/>
                </a:solidFill>
                <a:latin typeface="Montserrat"/>
                <a:ea typeface="Montserrat"/>
                <a:cs typeface="Montserrat"/>
                <a:sym typeface="Montserrat"/>
              </a:rPr>
              <a:t>02 – ARRAY 2 DIMENSI</a:t>
            </a:r>
            <a:endParaRPr dirty="0"/>
          </a:p>
        </p:txBody>
      </p:sp>
      <p:sp>
        <p:nvSpPr>
          <p:cNvPr id="292" name="Google Shape;292;p11"/>
          <p:cNvSpPr txBox="1"/>
          <p:nvPr/>
        </p:nvSpPr>
        <p:spPr>
          <a:xfrm>
            <a:off x="1353313" y="7508078"/>
            <a:ext cx="4967402" cy="491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4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b="0" i="0" u="none" strike="noStrike" cap="none" dirty="0">
                <a:solidFill>
                  <a:srgbClr val="43B4BE"/>
                </a:solidFill>
                <a:latin typeface="Montserrat"/>
                <a:ea typeface="Montserrat"/>
                <a:cs typeface="Montserrat"/>
                <a:sym typeface="Montserrat"/>
              </a:rPr>
              <a:t>03 – ARRAY MULTIDIMENSI</a:t>
            </a:r>
            <a:endParaRPr dirty="0"/>
          </a:p>
        </p:txBody>
      </p:sp>
      <p:sp>
        <p:nvSpPr>
          <p:cNvPr id="293" name="Google Shape;293;p11"/>
          <p:cNvSpPr txBox="1"/>
          <p:nvPr/>
        </p:nvSpPr>
        <p:spPr>
          <a:xfrm>
            <a:off x="4241599" y="72072"/>
            <a:ext cx="9804802" cy="146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99" b="1" i="0" u="none" strike="noStrike" cap="none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JENIS ARRAY </a:t>
            </a:r>
            <a:endParaRPr dirty="0"/>
          </a:p>
        </p:txBody>
      </p:sp>
      <p:sp>
        <p:nvSpPr>
          <p:cNvPr id="294" name="Google Shape;294;p11"/>
          <p:cNvSpPr txBox="1"/>
          <p:nvPr/>
        </p:nvSpPr>
        <p:spPr>
          <a:xfrm>
            <a:off x="8536439" y="3161199"/>
            <a:ext cx="7483849" cy="1246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Array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dengan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satu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ini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merupakan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tipe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data yang paling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sering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digunakan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Misalnya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berguna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untuk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membuat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daftar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huruf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vokal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pada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abjad,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maka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persyaratan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yang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harus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dimasukkan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untuk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menentukan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elemennnya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adalah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huruf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vokal</a:t>
            </a:r>
            <a:endParaRPr sz="1800" dirty="0"/>
          </a:p>
        </p:txBody>
      </p:sp>
      <p:sp>
        <p:nvSpPr>
          <p:cNvPr id="295" name="Google Shape;295;p11"/>
          <p:cNvSpPr txBox="1"/>
          <p:nvPr/>
        </p:nvSpPr>
        <p:spPr>
          <a:xfrm>
            <a:off x="8536439" y="5029200"/>
            <a:ext cx="7483849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/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Sesuai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dengan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namanya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array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menggunakan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elemen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Sehingga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perlu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memasukkan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elemen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Biasanya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jenis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data Array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ini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berfungsi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untuk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menampilkan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sebuah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data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dengan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jenis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elemen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yang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berbeda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Misalnya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ingin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menampilkan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data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jumlah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karyawan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dan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jumlah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komputer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karyawan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pada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sebuah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kantor</a:t>
            </a:r>
            <a:r>
              <a:rPr lang="en-US" sz="1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  <a:endParaRPr sz="1800" dirty="0"/>
          </a:p>
        </p:txBody>
      </p:sp>
      <p:sp>
        <p:nvSpPr>
          <p:cNvPr id="296" name="Google Shape;296;p11"/>
          <p:cNvSpPr txBox="1"/>
          <p:nvPr/>
        </p:nvSpPr>
        <p:spPr>
          <a:xfrm>
            <a:off x="8128136" y="6967719"/>
            <a:ext cx="7895531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/>
            <a:r>
              <a:rPr lang="en-US" sz="18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Array </a:t>
            </a:r>
            <a:r>
              <a:rPr lang="en-US" sz="18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multidimensi</a:t>
            </a:r>
            <a:r>
              <a:rPr lang="en-US" sz="18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adalah</a:t>
            </a:r>
            <a:r>
              <a:rPr lang="en-US" sz="18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yang </a:t>
            </a:r>
            <a:r>
              <a:rPr lang="en-US" sz="18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mirip</a:t>
            </a:r>
            <a:r>
              <a:rPr lang="en-US" sz="18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dengan</a:t>
            </a:r>
            <a:r>
              <a:rPr lang="en-US" sz="18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18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satu</a:t>
            </a:r>
            <a:r>
              <a:rPr lang="en-US" sz="18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18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dan</a:t>
            </a:r>
            <a:r>
              <a:rPr lang="en-US" sz="18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18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18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18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18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tetapi</a:t>
            </a:r>
            <a:r>
              <a:rPr lang="en-US" sz="18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18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multidimensi</a:t>
            </a:r>
            <a:r>
              <a:rPr lang="en-US" sz="18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dapat</a:t>
            </a:r>
            <a:r>
              <a:rPr lang="en-US" sz="18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memiliki</a:t>
            </a:r>
            <a:r>
              <a:rPr lang="en-US" sz="18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lebih</a:t>
            </a:r>
            <a:r>
              <a:rPr lang="en-US" sz="18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banyak</a:t>
            </a:r>
            <a:r>
              <a:rPr lang="en-US" sz="18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memori</a:t>
            </a:r>
            <a:r>
              <a:rPr lang="en-US" sz="18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r>
              <a:rPr lang="en-US" sz="18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Biasanya</a:t>
            </a:r>
            <a:r>
              <a:rPr lang="en-US" sz="18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18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multidimensi</a:t>
            </a:r>
            <a:r>
              <a:rPr lang="en-US" sz="18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digunakan</a:t>
            </a:r>
            <a:r>
              <a:rPr lang="en-US" sz="18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untuk</a:t>
            </a:r>
            <a:r>
              <a:rPr lang="en-US" sz="18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merujuk</a:t>
            </a:r>
            <a:r>
              <a:rPr lang="en-US" sz="18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ke</a:t>
            </a:r>
            <a:r>
              <a:rPr lang="en-US" sz="18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18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dengan</a:t>
            </a:r>
            <a:r>
              <a:rPr lang="en-US" sz="18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lebih</a:t>
            </a:r>
            <a:r>
              <a:rPr lang="en-US" sz="18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dari</a:t>
            </a:r>
            <a:r>
              <a:rPr lang="en-US" sz="18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18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18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atau</a:t>
            </a:r>
            <a:r>
              <a:rPr lang="en-US" sz="18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yang </a:t>
            </a:r>
            <a:r>
              <a:rPr lang="en-US" sz="18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memiliki</a:t>
            </a:r>
            <a:r>
              <a:rPr lang="en-US" sz="18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lebih</a:t>
            </a:r>
            <a:r>
              <a:rPr lang="en-US" sz="18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dari</a:t>
            </a:r>
            <a:r>
              <a:rPr lang="en-US" sz="18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</a:t>
            </a:r>
            <a:r>
              <a:rPr lang="en-US" sz="18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subscript, </a:t>
            </a:r>
            <a:r>
              <a:rPr lang="en-US" sz="18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seperti</a:t>
            </a:r>
            <a:r>
              <a:rPr lang="en-US" sz="18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untuk</a:t>
            </a:r>
            <a:r>
              <a:rPr lang="en-US" sz="18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merujuk</a:t>
            </a:r>
            <a:r>
              <a:rPr lang="en-US" sz="18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ke</a:t>
            </a:r>
            <a:r>
              <a:rPr lang="en-US" sz="18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18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tiga</a:t>
            </a:r>
            <a:r>
              <a:rPr lang="en-US" sz="18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18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18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empat</a:t>
            </a:r>
            <a:r>
              <a:rPr lang="en-US" sz="18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18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lima </a:t>
            </a:r>
            <a:r>
              <a:rPr lang="en-US" sz="18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18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dan</a:t>
            </a:r>
            <a:r>
              <a:rPr lang="en-US" sz="18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sebagainya</a:t>
            </a:r>
            <a:r>
              <a:rPr lang="en-US" sz="18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endParaRPr sz="18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DB2F9C5-88D3-4DF0-8DD8-F1A119AD1F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848" y="744104"/>
            <a:ext cx="1440267" cy="14402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BFC4FB6-E651-4986-801D-C4C5FB924B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9680" y="897643"/>
            <a:ext cx="2773390" cy="113318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5"/>
          <p:cNvSpPr/>
          <p:nvPr/>
        </p:nvSpPr>
        <p:spPr>
          <a:xfrm>
            <a:off x="0" y="-201824"/>
            <a:ext cx="7780532" cy="10947400"/>
          </a:xfrm>
          <a:prstGeom prst="rect">
            <a:avLst/>
          </a:prstGeom>
          <a:solidFill>
            <a:srgbClr val="2D8E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0" name="Google Shape;680;p25"/>
          <p:cNvGrpSpPr/>
          <p:nvPr/>
        </p:nvGrpSpPr>
        <p:grpSpPr>
          <a:xfrm>
            <a:off x="-372645" y="4480134"/>
            <a:ext cx="9718564" cy="4889428"/>
            <a:chOff x="0" y="0"/>
            <a:chExt cx="12958086" cy="6519237"/>
          </a:xfrm>
        </p:grpSpPr>
        <p:pic>
          <p:nvPicPr>
            <p:cNvPr id="681" name="Google Shape;681;p25"/>
            <p:cNvPicPr preferRelativeResize="0"/>
            <p:nvPr/>
          </p:nvPicPr>
          <p:blipFill rotWithShape="1">
            <a:blip r:embed="rId3">
              <a:alphaModFix amt="14000"/>
            </a:blip>
            <a:srcRect r="6607"/>
            <a:stretch/>
          </p:blipFill>
          <p:spPr>
            <a:xfrm>
              <a:off x="0" y="990997"/>
              <a:ext cx="12907287" cy="55282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2" name="Google Shape;682;p25"/>
            <p:cNvPicPr preferRelativeResize="0"/>
            <p:nvPr/>
          </p:nvPicPr>
          <p:blipFill rotWithShape="1">
            <a:blip r:embed="rId3">
              <a:alphaModFix amt="14000"/>
            </a:blip>
            <a:srcRect r="6301"/>
            <a:stretch/>
          </p:blipFill>
          <p:spPr>
            <a:xfrm>
              <a:off x="8587" y="0"/>
              <a:ext cx="12949499" cy="55282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3" name="Google Shape;683;p25"/>
          <p:cNvSpPr/>
          <p:nvPr/>
        </p:nvSpPr>
        <p:spPr>
          <a:xfrm>
            <a:off x="-1348238" y="7911360"/>
            <a:ext cx="9128771" cy="3103762"/>
          </a:xfrm>
          <a:custGeom>
            <a:avLst/>
            <a:gdLst/>
            <a:ahLst/>
            <a:cxnLst/>
            <a:rect l="l" t="t" r="r" b="b"/>
            <a:pathLst>
              <a:path w="1165737" h="396348" extrusionOk="0">
                <a:moveTo>
                  <a:pt x="0" y="0"/>
                </a:moveTo>
                <a:lnTo>
                  <a:pt x="1165737" y="0"/>
                </a:lnTo>
                <a:lnTo>
                  <a:pt x="1165737" y="396348"/>
                </a:lnTo>
                <a:lnTo>
                  <a:pt x="0" y="396348"/>
                </a:lnTo>
                <a:close/>
              </a:path>
            </a:pathLst>
          </a:custGeom>
          <a:solidFill>
            <a:srgbClr val="072E62"/>
          </a:solidFill>
          <a:ln>
            <a:noFill/>
          </a:ln>
        </p:spPr>
      </p:sp>
      <p:pic>
        <p:nvPicPr>
          <p:cNvPr id="684" name="Google Shape;684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7405" y="2893115"/>
            <a:ext cx="6614166" cy="7393885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25"/>
          <p:cNvSpPr txBox="1"/>
          <p:nvPr/>
        </p:nvSpPr>
        <p:spPr>
          <a:xfrm>
            <a:off x="8508072" y="2467097"/>
            <a:ext cx="8828952" cy="517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50021"/>
              </a:lnSpc>
            </a:pPr>
            <a:r>
              <a:rPr lang="en-US" sz="32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Cara </a:t>
            </a:r>
            <a:r>
              <a:rPr lang="en-US" sz="3200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menggunakan</a:t>
            </a:r>
            <a:r>
              <a:rPr lang="en-US" sz="32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rumus</a:t>
            </a:r>
            <a:r>
              <a:rPr lang="en-US" sz="32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kueri</a:t>
            </a:r>
            <a:r>
              <a:rPr lang="en-US" sz="32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untuk</a:t>
            </a:r>
            <a:r>
              <a:rPr lang="en-US" sz="32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200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satu</a:t>
            </a:r>
            <a:r>
              <a:rPr lang="en-US" sz="32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32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adalah</a:t>
            </a:r>
            <a:r>
              <a:rPr lang="en-US" sz="32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sebagai</a:t>
            </a:r>
            <a:r>
              <a:rPr lang="en-US" sz="32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berikut</a:t>
            </a:r>
            <a:r>
              <a:rPr lang="en-US" sz="32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</a:t>
            </a:r>
          </a:p>
          <a:p>
            <a:pPr lvl="0">
              <a:lnSpc>
                <a:spcPct val="150021"/>
              </a:lnSpc>
            </a:pPr>
            <a:endParaRPr lang="en-US" sz="3200" dirty="0">
              <a:solidFill>
                <a:srgbClr val="011C5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lvl="0">
              <a:lnSpc>
                <a:spcPct val="150021"/>
              </a:lnSpc>
            </a:pPr>
            <a:r>
              <a:rPr lang="en-US" sz="3200" dirty="0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Pseudocode :</a:t>
            </a:r>
          </a:p>
          <a:p>
            <a:pPr lvl="0">
              <a:lnSpc>
                <a:spcPct val="150021"/>
              </a:lnSpc>
            </a:pPr>
            <a:r>
              <a:rPr lang="en-US" sz="3200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Tipe_elemen_array</a:t>
            </a:r>
            <a:r>
              <a:rPr lang="en-US" sz="32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 </a:t>
            </a:r>
            <a:r>
              <a:rPr lang="en-US" sz="3200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nama_array</a:t>
            </a:r>
            <a:r>
              <a:rPr lang="en-US" sz="32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[</a:t>
            </a:r>
            <a:r>
              <a:rPr lang="en-US" sz="3200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jumlah_elemen_array</a:t>
            </a:r>
            <a:r>
              <a:rPr lang="en-US" sz="32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];</a:t>
            </a:r>
          </a:p>
          <a:p>
            <a:pPr lvl="0">
              <a:lnSpc>
                <a:spcPct val="150021"/>
              </a:lnSpc>
            </a:pPr>
            <a:r>
              <a:rPr lang="en-US" sz="3200" dirty="0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Program :</a:t>
            </a:r>
          </a:p>
          <a:p>
            <a:pPr lvl="0">
              <a:lnSpc>
                <a:spcPct val="150021"/>
              </a:lnSpc>
            </a:pPr>
            <a:r>
              <a:rPr lang="en-US" sz="3200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Int</a:t>
            </a:r>
            <a:r>
              <a:rPr lang="en-US" sz="32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200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HurufVokal</a:t>
            </a:r>
            <a:r>
              <a:rPr lang="en-US" sz="32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[5];</a:t>
            </a:r>
          </a:p>
        </p:txBody>
      </p:sp>
      <p:sp>
        <p:nvSpPr>
          <p:cNvPr id="694" name="Google Shape;694;p25"/>
          <p:cNvSpPr txBox="1"/>
          <p:nvPr/>
        </p:nvSpPr>
        <p:spPr>
          <a:xfrm>
            <a:off x="110627" y="491756"/>
            <a:ext cx="7559277" cy="118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99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ARRAY 1 DIMENSI</a:t>
            </a:r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FE2384-3DD1-47E8-9DFB-5074600F7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4663" y="128556"/>
            <a:ext cx="1440267" cy="14402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7C5F75-C1EA-4F79-89FF-7CDCB43088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65495" y="282095"/>
            <a:ext cx="2773390" cy="113318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EF3"/>
        </a:solidFill>
        <a:effectLst/>
      </p:bgPr>
    </p:bg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24"/>
          <p:cNvSpPr txBox="1"/>
          <p:nvPr/>
        </p:nvSpPr>
        <p:spPr>
          <a:xfrm>
            <a:off x="8602894" y="3376315"/>
            <a:ext cx="7655138" cy="1175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29981"/>
              </a:lnSpc>
            </a:pPr>
            <a:r>
              <a:rPr lang="en-US" sz="3000" b="1" dirty="0" err="1">
                <a:solidFill>
                  <a:srgbClr val="072E62"/>
                </a:solidFill>
                <a:latin typeface="Quicksand"/>
                <a:ea typeface="Quicksand"/>
                <a:cs typeface="Quicksand"/>
                <a:sym typeface="Quicksand"/>
              </a:rPr>
              <a:t>Soal</a:t>
            </a:r>
            <a:r>
              <a:rPr lang="en-US" sz="3000" b="1" dirty="0">
                <a:solidFill>
                  <a:srgbClr val="072E62"/>
                </a:solidFill>
                <a:latin typeface="Quicksand"/>
                <a:ea typeface="Quicksand"/>
                <a:cs typeface="Quicksand"/>
                <a:sym typeface="Quicksand"/>
              </a:rPr>
              <a:t> :</a:t>
            </a:r>
          </a:p>
          <a:p>
            <a:pPr lvl="0">
              <a:lnSpc>
                <a:spcPct val="129981"/>
              </a:lnSpc>
            </a:pPr>
            <a:r>
              <a:rPr lang="en-US" sz="2675" dirty="0" err="1">
                <a:solidFill>
                  <a:srgbClr val="072E62"/>
                </a:solidFill>
                <a:latin typeface="Quicksand"/>
                <a:ea typeface="Quicksand"/>
                <a:cs typeface="Quicksand"/>
                <a:sym typeface="Quicksand"/>
              </a:rPr>
              <a:t>Inisiasikan</a:t>
            </a:r>
            <a:r>
              <a:rPr lang="en-US" sz="2675" dirty="0">
                <a:solidFill>
                  <a:srgbClr val="072E62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2675" dirty="0" err="1">
                <a:solidFill>
                  <a:srgbClr val="072E62"/>
                </a:solidFill>
                <a:latin typeface="Quicksand"/>
                <a:ea typeface="Quicksand"/>
                <a:cs typeface="Quicksand"/>
                <a:sym typeface="Quicksand"/>
              </a:rPr>
              <a:t>variabel</a:t>
            </a:r>
            <a:r>
              <a:rPr lang="en-US" sz="2675" dirty="0">
                <a:solidFill>
                  <a:srgbClr val="072E62"/>
                </a:solidFill>
                <a:latin typeface="Quicksand"/>
                <a:ea typeface="Quicksand"/>
                <a:cs typeface="Quicksand"/>
                <a:sym typeface="Quicksand"/>
              </a:rPr>
              <a:t> array A [5] = {12,7,10,5,20}</a:t>
            </a:r>
            <a:endParaRPr dirty="0"/>
          </a:p>
        </p:txBody>
      </p:sp>
      <p:pic>
        <p:nvPicPr>
          <p:cNvPr id="673" name="Google Shape;673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8700" y="3376315"/>
            <a:ext cx="6792606" cy="5315214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24"/>
          <p:cNvSpPr txBox="1"/>
          <p:nvPr/>
        </p:nvSpPr>
        <p:spPr>
          <a:xfrm>
            <a:off x="1028700" y="1562152"/>
            <a:ext cx="7439435" cy="132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 err="1">
                <a:solidFill>
                  <a:srgbClr val="1D4E8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Implementasi</a:t>
            </a:r>
            <a:r>
              <a:rPr lang="en-US" sz="7200" b="1" i="0" u="none" strike="noStrike" cap="none" dirty="0">
                <a:solidFill>
                  <a:srgbClr val="1D4E8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</a:t>
            </a:r>
            <a:endParaRPr sz="7200" dirty="0"/>
          </a:p>
        </p:txBody>
      </p:sp>
      <p:sp>
        <p:nvSpPr>
          <p:cNvPr id="24" name="Google Shape;655;p24">
            <a:extLst>
              <a:ext uri="{FF2B5EF4-FFF2-40B4-BE49-F238E27FC236}">
                <a16:creationId xmlns:a16="http://schemas.microsoft.com/office/drawing/2014/main" id="{EDA366D0-435D-6642-A688-59A4C05BB627}"/>
              </a:ext>
            </a:extLst>
          </p:cNvPr>
          <p:cNvSpPr txBox="1"/>
          <p:nvPr/>
        </p:nvSpPr>
        <p:spPr>
          <a:xfrm>
            <a:off x="8602894" y="4973467"/>
            <a:ext cx="7655138" cy="880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29981"/>
              </a:lnSpc>
            </a:pPr>
            <a:r>
              <a:rPr lang="en-US" sz="3000" b="1" dirty="0" err="1">
                <a:solidFill>
                  <a:srgbClr val="072E62"/>
                </a:solidFill>
                <a:latin typeface="Quicksand"/>
                <a:ea typeface="Quicksand"/>
                <a:cs typeface="Quicksand"/>
                <a:sym typeface="Quicksand"/>
              </a:rPr>
              <a:t>Ilustrasi</a:t>
            </a:r>
            <a:r>
              <a:rPr lang="en-US" sz="3000" b="1" dirty="0">
                <a:solidFill>
                  <a:srgbClr val="072E62"/>
                </a:solidFill>
                <a:latin typeface="Quicksand"/>
                <a:ea typeface="Quicksand"/>
                <a:cs typeface="Quicksand"/>
                <a:sym typeface="Quicksand"/>
              </a:rPr>
              <a:t> :</a:t>
            </a:r>
          </a:p>
          <a:p>
            <a:pPr lvl="0">
              <a:lnSpc>
                <a:spcPct val="129981"/>
              </a:lnSpc>
            </a:pPr>
            <a:endParaRPr dirty="0"/>
          </a:p>
        </p:txBody>
      </p:sp>
      <p:pic>
        <p:nvPicPr>
          <p:cNvPr id="25" name="Picture 24" descr="../../../../../../../../../../yhcp/Desktop/Screen%20Shot%2">
            <a:extLst>
              <a:ext uri="{FF2B5EF4-FFF2-40B4-BE49-F238E27FC236}">
                <a16:creationId xmlns:a16="http://schemas.microsoft.com/office/drawing/2014/main" id="{8CC220B8-69DA-D14F-A103-2295AE3F633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894" y="5788690"/>
            <a:ext cx="7669096" cy="2605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879BDA-2D14-475B-AA77-0638039564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4663" y="128556"/>
            <a:ext cx="1440267" cy="1440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C75F59-AFBF-4B4B-8D3A-178AD1EE9F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65495" y="282095"/>
            <a:ext cx="2773390" cy="113318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8EA4"/>
        </a:solidFill>
        <a:effectLst/>
      </p:bgPr>
    </p:bg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" name="Google Shape;711;p27"/>
          <p:cNvPicPr preferRelativeResize="0"/>
          <p:nvPr/>
        </p:nvPicPr>
        <p:blipFill rotWithShape="1">
          <a:blip r:embed="rId3">
            <a:alphaModFix amt="9999"/>
          </a:blip>
          <a:srcRect r="35292"/>
          <a:stretch/>
        </p:blipFill>
        <p:spPr>
          <a:xfrm rot="5658904">
            <a:off x="383321" y="-1310027"/>
            <a:ext cx="12648684" cy="20208858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27"/>
          <p:cNvSpPr txBox="1"/>
          <p:nvPr/>
        </p:nvSpPr>
        <p:spPr>
          <a:xfrm>
            <a:off x="-3465313" y="2340479"/>
            <a:ext cx="14477350" cy="134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99" b="1" i="0" u="none" strike="noStrike" cap="none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FLOWCHART</a:t>
            </a:r>
            <a:endParaRPr dirty="0"/>
          </a:p>
        </p:txBody>
      </p:sp>
      <p:sp>
        <p:nvSpPr>
          <p:cNvPr id="713" name="Google Shape;713;p27"/>
          <p:cNvSpPr/>
          <p:nvPr/>
        </p:nvSpPr>
        <p:spPr>
          <a:xfrm>
            <a:off x="16204067" y="-1310337"/>
            <a:ext cx="3038056" cy="3038056"/>
          </a:xfrm>
          <a:custGeom>
            <a:avLst/>
            <a:gdLst/>
            <a:ahLst/>
            <a:cxnLst/>
            <a:rect l="l" t="t" r="r" b="b"/>
            <a:pathLst>
              <a:path w="6355080" h="6355080" extrusionOk="0">
                <a:moveTo>
                  <a:pt x="3177540" y="6355080"/>
                </a:moveTo>
                <a:cubicBezTo>
                  <a:pt x="2329180" y="6355080"/>
                  <a:pt x="1530350" y="6024880"/>
                  <a:pt x="930910" y="5424170"/>
                </a:cubicBezTo>
                <a:cubicBezTo>
                  <a:pt x="330200" y="4824730"/>
                  <a:pt x="0" y="4025900"/>
                  <a:pt x="0" y="3177540"/>
                </a:cubicBezTo>
                <a:cubicBezTo>
                  <a:pt x="0" y="2329180"/>
                  <a:pt x="330200" y="1530350"/>
                  <a:pt x="930910" y="930910"/>
                </a:cubicBezTo>
                <a:cubicBezTo>
                  <a:pt x="1530350" y="330200"/>
                  <a:pt x="2329180" y="0"/>
                  <a:pt x="3177540" y="0"/>
                </a:cubicBezTo>
                <a:cubicBezTo>
                  <a:pt x="4025900" y="0"/>
                  <a:pt x="4824730" y="330200"/>
                  <a:pt x="5424170" y="930910"/>
                </a:cubicBezTo>
                <a:cubicBezTo>
                  <a:pt x="6024880" y="1531620"/>
                  <a:pt x="6355080" y="2329180"/>
                  <a:pt x="6355080" y="3177540"/>
                </a:cubicBezTo>
                <a:cubicBezTo>
                  <a:pt x="6355080" y="4025900"/>
                  <a:pt x="6024880" y="4824730"/>
                  <a:pt x="5424170" y="5424170"/>
                </a:cubicBezTo>
                <a:cubicBezTo>
                  <a:pt x="4824730" y="6024880"/>
                  <a:pt x="4025900" y="6355080"/>
                  <a:pt x="3177540" y="6355080"/>
                </a:cubicBezTo>
                <a:close/>
                <a:moveTo>
                  <a:pt x="3177540" y="190500"/>
                </a:moveTo>
                <a:cubicBezTo>
                  <a:pt x="2379980" y="190500"/>
                  <a:pt x="1629410" y="501650"/>
                  <a:pt x="1065530" y="1065530"/>
                </a:cubicBezTo>
                <a:cubicBezTo>
                  <a:pt x="501650" y="1629410"/>
                  <a:pt x="190500" y="2379980"/>
                  <a:pt x="190500" y="3177540"/>
                </a:cubicBezTo>
                <a:cubicBezTo>
                  <a:pt x="190500" y="3975100"/>
                  <a:pt x="501650" y="4725670"/>
                  <a:pt x="1065530" y="5289550"/>
                </a:cubicBezTo>
                <a:cubicBezTo>
                  <a:pt x="1629410" y="5853430"/>
                  <a:pt x="2379980" y="6164580"/>
                  <a:pt x="3177540" y="6164580"/>
                </a:cubicBezTo>
                <a:cubicBezTo>
                  <a:pt x="3975100" y="6164580"/>
                  <a:pt x="4725670" y="5853430"/>
                  <a:pt x="5289550" y="5289550"/>
                </a:cubicBezTo>
                <a:cubicBezTo>
                  <a:pt x="5853430" y="4725670"/>
                  <a:pt x="6164580" y="3975100"/>
                  <a:pt x="6164580" y="3177540"/>
                </a:cubicBezTo>
                <a:cubicBezTo>
                  <a:pt x="6164580" y="2379980"/>
                  <a:pt x="5853430" y="1629410"/>
                  <a:pt x="5289550" y="1065530"/>
                </a:cubicBezTo>
                <a:cubicBezTo>
                  <a:pt x="4725670" y="501650"/>
                  <a:pt x="3975100" y="190500"/>
                  <a:pt x="3177540" y="190500"/>
                </a:cubicBezTo>
                <a:close/>
              </a:path>
            </a:pathLst>
          </a:custGeom>
          <a:solidFill>
            <a:srgbClr val="FFFB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4" name="Google Shape;714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273787"/>
            <a:ext cx="8362550" cy="5874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../../../../../../../../../../yhcp/">
            <a:extLst>
              <a:ext uri="{FF2B5EF4-FFF2-40B4-BE49-F238E27FC236}">
                <a16:creationId xmlns:a16="http://schemas.microsoft.com/office/drawing/2014/main" id="{39BCE70E-5D17-AF47-B32B-A4535309D18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6524" y="2839066"/>
            <a:ext cx="2543534" cy="648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3AB03B-10DC-4970-936E-3F46543372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848" y="744104"/>
            <a:ext cx="1440267" cy="1440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74C2E6-0879-44A1-B9C5-3BF7A8DD31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9680" y="897643"/>
            <a:ext cx="2773390" cy="113318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8EA4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14491" y="-9277176"/>
            <a:ext cx="26896310" cy="2689631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18"/>
          <p:cNvSpPr/>
          <p:nvPr/>
        </p:nvSpPr>
        <p:spPr>
          <a:xfrm>
            <a:off x="1028700" y="2247900"/>
            <a:ext cx="16230601" cy="7085634"/>
          </a:xfrm>
          <a:custGeom>
            <a:avLst/>
            <a:gdLst/>
            <a:ahLst/>
            <a:cxnLst/>
            <a:rect l="l" t="t" r="r" b="b"/>
            <a:pathLst>
              <a:path w="13095443" h="5716949" extrusionOk="0">
                <a:moveTo>
                  <a:pt x="12790643" y="0"/>
                </a:moveTo>
                <a:lnTo>
                  <a:pt x="304800" y="0"/>
                </a:lnTo>
                <a:cubicBezTo>
                  <a:pt x="135890" y="0"/>
                  <a:pt x="0" y="135890"/>
                  <a:pt x="0" y="304800"/>
                </a:cubicBezTo>
                <a:lnTo>
                  <a:pt x="0" y="5412149"/>
                </a:lnTo>
                <a:cubicBezTo>
                  <a:pt x="0" y="5581059"/>
                  <a:pt x="135890" y="5716949"/>
                  <a:pt x="304800" y="5716949"/>
                </a:cubicBezTo>
                <a:lnTo>
                  <a:pt x="12790643" y="5716949"/>
                </a:lnTo>
                <a:cubicBezTo>
                  <a:pt x="12959552" y="5716949"/>
                  <a:pt x="13095443" y="5581059"/>
                  <a:pt x="13095443" y="5412149"/>
                </a:cubicBezTo>
                <a:lnTo>
                  <a:pt x="13095443" y="304800"/>
                </a:lnTo>
                <a:cubicBezTo>
                  <a:pt x="13095443" y="135890"/>
                  <a:pt x="12959552" y="0"/>
                  <a:pt x="127906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18"/>
          <p:cNvSpPr txBox="1"/>
          <p:nvPr/>
        </p:nvSpPr>
        <p:spPr>
          <a:xfrm>
            <a:off x="1028700" y="758190"/>
            <a:ext cx="678027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i="0" u="none" strike="noStrike" cap="none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PROGRAM JAVA</a:t>
            </a:r>
            <a:endParaRPr dirty="0"/>
          </a:p>
        </p:txBody>
      </p:sp>
      <p:sp>
        <p:nvSpPr>
          <p:cNvPr id="14" name="Google Shape;689;p25">
            <a:extLst>
              <a:ext uri="{FF2B5EF4-FFF2-40B4-BE49-F238E27FC236}">
                <a16:creationId xmlns:a16="http://schemas.microsoft.com/office/drawing/2014/main" id="{439550E5-5940-CF44-9374-018CBF620E79}"/>
              </a:ext>
            </a:extLst>
          </p:cNvPr>
          <p:cNvSpPr txBox="1"/>
          <p:nvPr/>
        </p:nvSpPr>
        <p:spPr>
          <a:xfrm>
            <a:off x="1594086" y="2405175"/>
            <a:ext cx="6050298" cy="6771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US" sz="20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package </a:t>
            </a:r>
            <a:r>
              <a:rPr lang="en-US" sz="2000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belajar_java</a:t>
            </a:r>
            <a:r>
              <a:rPr lang="en-US" sz="20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;</a:t>
            </a:r>
          </a:p>
          <a:p>
            <a:pPr lvl="0"/>
            <a:r>
              <a:rPr lang="en-US" sz="20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/**</a:t>
            </a:r>
          </a:p>
          <a:p>
            <a:pPr lvl="0"/>
            <a:r>
              <a:rPr lang="en-US" sz="20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*</a:t>
            </a:r>
          </a:p>
          <a:p>
            <a:pPr lvl="0"/>
            <a:r>
              <a:rPr lang="en-US" sz="20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* @author </a:t>
            </a:r>
            <a:r>
              <a:rPr lang="en-US" sz="2000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yhcp</a:t>
            </a:r>
            <a:endParaRPr lang="en-US" sz="2000" dirty="0">
              <a:solidFill>
                <a:srgbClr val="011C5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lvl="0"/>
            <a:r>
              <a:rPr lang="en-US" sz="20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*/</a:t>
            </a:r>
          </a:p>
          <a:p>
            <a:pPr lvl="0"/>
            <a:r>
              <a:rPr lang="en-US" sz="20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public class </a:t>
            </a:r>
            <a:r>
              <a:rPr lang="en-US" sz="2000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Array_A</a:t>
            </a:r>
            <a:r>
              <a:rPr lang="en-US" sz="20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{</a:t>
            </a:r>
          </a:p>
          <a:p>
            <a:pPr lvl="0"/>
            <a:r>
              <a:rPr lang="en-US" sz="20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   public static void main(String[] </a:t>
            </a:r>
            <a:r>
              <a:rPr lang="en-US" sz="2000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args</a:t>
            </a:r>
            <a:r>
              <a:rPr lang="en-US" sz="20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) {</a:t>
            </a:r>
          </a:p>
          <a:p>
            <a:pPr lvl="0"/>
            <a:r>
              <a:rPr lang="en-US" sz="20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       </a:t>
            </a:r>
            <a:r>
              <a:rPr lang="en-US" sz="2000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int</a:t>
            </a:r>
            <a:r>
              <a:rPr lang="en-US" sz="20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[] A = new </a:t>
            </a:r>
            <a:r>
              <a:rPr lang="en-US" sz="2000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int</a:t>
            </a:r>
            <a:r>
              <a:rPr lang="en-US" sz="20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[5];</a:t>
            </a:r>
          </a:p>
          <a:p>
            <a:pPr lvl="0"/>
            <a:endParaRPr lang="en-US" sz="2000" dirty="0">
              <a:solidFill>
                <a:srgbClr val="011C5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lvl="0"/>
            <a:r>
              <a:rPr lang="en-US" sz="20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       A[0]=12;</a:t>
            </a:r>
          </a:p>
          <a:p>
            <a:pPr lvl="0"/>
            <a:r>
              <a:rPr lang="en-US" sz="20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       A[1]=7;</a:t>
            </a:r>
          </a:p>
          <a:p>
            <a:pPr lvl="0"/>
            <a:r>
              <a:rPr lang="en-US" sz="20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       A[2]=10;</a:t>
            </a:r>
          </a:p>
          <a:p>
            <a:pPr lvl="0"/>
            <a:r>
              <a:rPr lang="en-US" sz="20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       A[3]=5;</a:t>
            </a:r>
          </a:p>
          <a:p>
            <a:pPr lvl="0"/>
            <a:r>
              <a:rPr lang="en-US" sz="20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       A[4]=20;</a:t>
            </a:r>
          </a:p>
          <a:p>
            <a:pPr lvl="0"/>
            <a:r>
              <a:rPr lang="en-US" sz="20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</a:p>
          <a:p>
            <a:pPr lvl="0"/>
            <a:r>
              <a:rPr lang="en-US" sz="20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       for (</a:t>
            </a:r>
            <a:r>
              <a:rPr lang="en-US" sz="2000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int</a:t>
            </a:r>
            <a:r>
              <a:rPr lang="en-US" sz="20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2000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</a:t>
            </a:r>
            <a:r>
              <a:rPr lang="en-US" sz="20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= 0; </a:t>
            </a:r>
            <a:r>
              <a:rPr lang="en-US" sz="2000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</a:t>
            </a:r>
            <a:r>
              <a:rPr lang="en-US" sz="20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&lt; 5; </a:t>
            </a:r>
            <a:r>
              <a:rPr lang="en-US" sz="2000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</a:t>
            </a:r>
            <a:r>
              <a:rPr lang="en-US" sz="20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++) {</a:t>
            </a:r>
          </a:p>
          <a:p>
            <a:pPr lvl="0"/>
            <a:endParaRPr lang="en-US" sz="2000" dirty="0">
              <a:solidFill>
                <a:srgbClr val="011C5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lvl="0"/>
            <a:r>
              <a:rPr lang="en-US" sz="20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           </a:t>
            </a:r>
            <a:r>
              <a:rPr lang="en-US" sz="2000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System.out.println</a:t>
            </a:r>
            <a:r>
              <a:rPr lang="en-US" sz="20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(A[</a:t>
            </a:r>
            <a:r>
              <a:rPr lang="en-US" sz="2000" dirty="0" err="1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</a:t>
            </a:r>
            <a:r>
              <a:rPr lang="en-US" sz="20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]);     </a:t>
            </a:r>
          </a:p>
          <a:p>
            <a:pPr lvl="0"/>
            <a:endParaRPr lang="en-US" sz="2000" dirty="0">
              <a:solidFill>
                <a:srgbClr val="011C5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lvl="0"/>
            <a:r>
              <a:rPr lang="en-US" sz="20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       }</a:t>
            </a:r>
          </a:p>
          <a:p>
            <a:pPr lvl="0"/>
            <a:r>
              <a:rPr lang="en-US" sz="20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   }</a:t>
            </a:r>
          </a:p>
          <a:p>
            <a:pPr lvl="0"/>
            <a:r>
              <a:rPr lang="en-US" sz="20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}</a:t>
            </a:r>
          </a:p>
        </p:txBody>
      </p:sp>
      <p:sp>
        <p:nvSpPr>
          <p:cNvPr id="16" name="Google Shape;443;p18">
            <a:extLst>
              <a:ext uri="{FF2B5EF4-FFF2-40B4-BE49-F238E27FC236}">
                <a16:creationId xmlns:a16="http://schemas.microsoft.com/office/drawing/2014/main" id="{6C3D4B1D-DD6D-BA41-93A0-F5E75FBD01D2}"/>
              </a:ext>
            </a:extLst>
          </p:cNvPr>
          <p:cNvSpPr/>
          <p:nvPr/>
        </p:nvSpPr>
        <p:spPr>
          <a:xfrm>
            <a:off x="9144000" y="2247900"/>
            <a:ext cx="8115301" cy="7085634"/>
          </a:xfrm>
          <a:custGeom>
            <a:avLst/>
            <a:gdLst/>
            <a:ahLst/>
            <a:cxnLst/>
            <a:rect l="l" t="t" r="r" b="b"/>
            <a:pathLst>
              <a:path w="13095443" h="5716949" extrusionOk="0">
                <a:moveTo>
                  <a:pt x="12790643" y="0"/>
                </a:moveTo>
                <a:lnTo>
                  <a:pt x="304800" y="0"/>
                </a:lnTo>
                <a:cubicBezTo>
                  <a:pt x="135890" y="0"/>
                  <a:pt x="0" y="135890"/>
                  <a:pt x="0" y="304800"/>
                </a:cubicBezTo>
                <a:lnTo>
                  <a:pt x="0" y="5412149"/>
                </a:lnTo>
                <a:cubicBezTo>
                  <a:pt x="0" y="5581059"/>
                  <a:pt x="135890" y="5716949"/>
                  <a:pt x="304800" y="5716949"/>
                </a:cubicBezTo>
                <a:lnTo>
                  <a:pt x="12790643" y="5716949"/>
                </a:lnTo>
                <a:cubicBezTo>
                  <a:pt x="12959552" y="5716949"/>
                  <a:pt x="13095443" y="5581059"/>
                  <a:pt x="13095443" y="5412149"/>
                </a:cubicBezTo>
                <a:lnTo>
                  <a:pt x="13095443" y="304800"/>
                </a:lnTo>
                <a:cubicBezTo>
                  <a:pt x="13095443" y="135890"/>
                  <a:pt x="12959552" y="0"/>
                  <a:pt x="12790643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689;p25">
            <a:extLst>
              <a:ext uri="{FF2B5EF4-FFF2-40B4-BE49-F238E27FC236}">
                <a16:creationId xmlns:a16="http://schemas.microsoft.com/office/drawing/2014/main" id="{300724ED-5C7F-384E-B0A8-4BF289BECEF8}"/>
              </a:ext>
            </a:extLst>
          </p:cNvPr>
          <p:cNvSpPr txBox="1"/>
          <p:nvPr/>
        </p:nvSpPr>
        <p:spPr>
          <a:xfrm>
            <a:off x="9709386" y="2457047"/>
            <a:ext cx="6050298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US" sz="24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run:</a:t>
            </a:r>
          </a:p>
          <a:p>
            <a:pPr lvl="0"/>
            <a:endParaRPr lang="en-US" sz="2400" dirty="0">
              <a:solidFill>
                <a:srgbClr val="011C5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lvl="0"/>
            <a:r>
              <a:rPr lang="en-US" sz="24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12</a:t>
            </a:r>
          </a:p>
          <a:p>
            <a:pPr lvl="0"/>
            <a:r>
              <a:rPr lang="en-US" sz="24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7</a:t>
            </a:r>
          </a:p>
          <a:p>
            <a:pPr lvl="0"/>
            <a:r>
              <a:rPr lang="en-US" sz="24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10</a:t>
            </a:r>
          </a:p>
          <a:p>
            <a:pPr lvl="0"/>
            <a:r>
              <a:rPr lang="en-US" sz="24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5</a:t>
            </a:r>
          </a:p>
          <a:p>
            <a:pPr lvl="0"/>
            <a:r>
              <a:rPr lang="en-US" sz="24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20</a:t>
            </a:r>
          </a:p>
          <a:p>
            <a:pPr lvl="0"/>
            <a:endParaRPr lang="en-US" sz="2400" dirty="0">
              <a:solidFill>
                <a:srgbClr val="011C5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lvl="0"/>
            <a:r>
              <a:rPr lang="en-US" sz="2400" dirty="0">
                <a:solidFill>
                  <a:srgbClr val="011C5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BUILD SUCCESSFUL (total time: 0 seconds)</a:t>
            </a:r>
          </a:p>
          <a:p>
            <a:pPr lvl="0"/>
            <a:endParaRPr lang="en-US" sz="2400" dirty="0">
              <a:solidFill>
                <a:srgbClr val="011C5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7" name="Google Shape;450;p18">
            <a:extLst>
              <a:ext uri="{FF2B5EF4-FFF2-40B4-BE49-F238E27FC236}">
                <a16:creationId xmlns:a16="http://schemas.microsoft.com/office/drawing/2014/main" id="{621BCB88-A338-4C46-A36E-1835F676C2E9}"/>
              </a:ext>
            </a:extLst>
          </p:cNvPr>
          <p:cNvSpPr txBox="1"/>
          <p:nvPr/>
        </p:nvSpPr>
        <p:spPr>
          <a:xfrm>
            <a:off x="9502140" y="807238"/>
            <a:ext cx="678027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i="0" u="none" strike="noStrike" cap="none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HASIL EKSEKUSI</a:t>
            </a:r>
            <a:endParaRPr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62A98C-3691-4621-BF50-86F50ECBA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51358" y="514139"/>
            <a:ext cx="1440267" cy="14402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1F775C-F973-4B61-96D7-37E43CAD16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02190" y="667678"/>
            <a:ext cx="2773390" cy="113318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8EA4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21"/>
          <p:cNvSpPr txBox="1"/>
          <p:nvPr/>
        </p:nvSpPr>
        <p:spPr>
          <a:xfrm>
            <a:off x="11107299" y="1628014"/>
            <a:ext cx="6152001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00"/>
              </a:lnSpc>
            </a:pP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Array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adalah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sekumpulan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tipe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data yang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berisi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variabel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yang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memiliki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tipe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data yang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sama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sz="2400" dirty="0"/>
          </a:p>
        </p:txBody>
      </p:sp>
      <p:pic>
        <p:nvPicPr>
          <p:cNvPr id="559" name="Google Shape;55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374410" y="3405029"/>
            <a:ext cx="26896310" cy="26896310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21"/>
          <p:cNvSpPr txBox="1"/>
          <p:nvPr/>
        </p:nvSpPr>
        <p:spPr>
          <a:xfrm>
            <a:off x="1227741" y="2018875"/>
            <a:ext cx="7538155" cy="1452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 dirty="0">
                <a:solidFill>
                  <a:srgbClr val="072E62"/>
                </a:solidFill>
                <a:latin typeface="Raleway"/>
                <a:ea typeface="Raleway"/>
                <a:cs typeface="Raleway"/>
                <a:sym typeface="Raleway"/>
              </a:rPr>
              <a:t>KESIMPULAN</a:t>
            </a:r>
            <a:endParaRPr dirty="0"/>
          </a:p>
        </p:txBody>
      </p:sp>
      <p:sp>
        <p:nvSpPr>
          <p:cNvPr id="563" name="Google Shape;563;p21"/>
          <p:cNvSpPr/>
          <p:nvPr/>
        </p:nvSpPr>
        <p:spPr>
          <a:xfrm>
            <a:off x="9844463" y="323850"/>
            <a:ext cx="152400" cy="9639300"/>
          </a:xfrm>
          <a:prstGeom prst="rect">
            <a:avLst/>
          </a:prstGeom>
          <a:solidFill>
            <a:srgbClr val="072E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21"/>
          <p:cNvSpPr txBox="1"/>
          <p:nvPr/>
        </p:nvSpPr>
        <p:spPr>
          <a:xfrm>
            <a:off x="11107299" y="3698746"/>
            <a:ext cx="6152001" cy="310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00"/>
              </a:lnSpc>
            </a:pP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Array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menggunakan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indeks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untuk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menentukan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urutan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data-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datanya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dimana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indeks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pertama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dimulai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dengan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indeks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0,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indeks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1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dan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seterusnya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sampai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N-1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dari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panjang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array tang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sudah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didefinisikan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sz="2400" dirty="0"/>
          </a:p>
        </p:txBody>
      </p:sp>
      <p:sp>
        <p:nvSpPr>
          <p:cNvPr id="568" name="Google Shape;568;p21"/>
          <p:cNvSpPr/>
          <p:nvPr/>
        </p:nvSpPr>
        <p:spPr>
          <a:xfrm>
            <a:off x="9637592" y="1628014"/>
            <a:ext cx="566139" cy="568677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072E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21"/>
          <p:cNvSpPr txBox="1"/>
          <p:nvPr/>
        </p:nvSpPr>
        <p:spPr>
          <a:xfrm>
            <a:off x="11075430" y="7304290"/>
            <a:ext cx="6152001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00"/>
              </a:lnSpc>
            </a:pP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Array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memiliki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ukuran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yang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tetap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ketika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sudah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didefinisan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ukuranya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dalam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arti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tidak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dapat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membesar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atau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mengecil</a:t>
            </a:r>
            <a:r>
              <a:rPr lang="en-US" sz="24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sz="2400" dirty="0"/>
          </a:p>
        </p:txBody>
      </p:sp>
      <p:sp>
        <p:nvSpPr>
          <p:cNvPr id="572" name="Google Shape;572;p21"/>
          <p:cNvSpPr/>
          <p:nvPr/>
        </p:nvSpPr>
        <p:spPr>
          <a:xfrm>
            <a:off x="9623048" y="3698746"/>
            <a:ext cx="566139" cy="568677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072E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21"/>
          <p:cNvSpPr/>
          <p:nvPr/>
        </p:nvSpPr>
        <p:spPr>
          <a:xfrm>
            <a:off x="9637593" y="7304290"/>
            <a:ext cx="566139" cy="568677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072E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7" name="Google Shape;577;p21"/>
          <p:cNvGrpSpPr/>
          <p:nvPr/>
        </p:nvGrpSpPr>
        <p:grpSpPr>
          <a:xfrm rot="-5400000">
            <a:off x="-1029921" y="8000052"/>
            <a:ext cx="3427449" cy="3386169"/>
            <a:chOff x="0" y="0"/>
            <a:chExt cx="4569931" cy="4514892"/>
          </a:xfrm>
        </p:grpSpPr>
        <p:sp>
          <p:nvSpPr>
            <p:cNvPr id="578" name="Google Shape;578;p21"/>
            <p:cNvSpPr/>
            <p:nvPr/>
          </p:nvSpPr>
          <p:spPr>
            <a:xfrm>
              <a:off x="2199919" y="2134257"/>
              <a:ext cx="2370012" cy="2380635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1"/>
            <p:cNvSpPr/>
            <p:nvPr/>
          </p:nvSpPr>
          <p:spPr>
            <a:xfrm>
              <a:off x="0" y="0"/>
              <a:ext cx="3737854" cy="3737854"/>
            </a:xfrm>
            <a:custGeom>
              <a:avLst/>
              <a:gdLst/>
              <a:ahLst/>
              <a:cxnLst/>
              <a:rect l="l" t="t" r="r" b="b"/>
              <a:pathLst>
                <a:path w="2787650" h="2787650" extrusionOk="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072E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45CAD5A-48ED-4D92-992C-459E51DEFD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741" y="3843849"/>
            <a:ext cx="1440267" cy="14402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E97F12-EBD7-4AC9-8548-E887B2A09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8573" y="3997388"/>
            <a:ext cx="2773390" cy="113318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E62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93245" y="0"/>
            <a:ext cx="26896310" cy="26896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468187" y="-8728488"/>
            <a:ext cx="26896310" cy="26896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980573" flipH="1">
            <a:off x="-4663380" y="312021"/>
            <a:ext cx="15346502" cy="55737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" name="Google Shape;101;p2"/>
          <p:cNvGrpSpPr/>
          <p:nvPr/>
        </p:nvGrpSpPr>
        <p:grpSpPr>
          <a:xfrm>
            <a:off x="10895150" y="3813640"/>
            <a:ext cx="6103721" cy="2060145"/>
            <a:chOff x="0" y="-38100"/>
            <a:chExt cx="2521016" cy="850900"/>
          </a:xfrm>
        </p:grpSpPr>
        <p:sp>
          <p:nvSpPr>
            <p:cNvPr id="102" name="Google Shape;102;p2"/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 extrusionOk="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" name="Google Shape;104;p2"/>
          <p:cNvGrpSpPr/>
          <p:nvPr/>
        </p:nvGrpSpPr>
        <p:grpSpPr>
          <a:xfrm>
            <a:off x="4491974" y="3813640"/>
            <a:ext cx="6103721" cy="2060145"/>
            <a:chOff x="0" y="-38100"/>
            <a:chExt cx="2521016" cy="850900"/>
          </a:xfrm>
        </p:grpSpPr>
        <p:sp>
          <p:nvSpPr>
            <p:cNvPr id="105" name="Google Shape;105;p2"/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 extrusionOk="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4491974" y="4982608"/>
            <a:ext cx="6103721" cy="2060145"/>
            <a:chOff x="0" y="-38100"/>
            <a:chExt cx="2521016" cy="850900"/>
          </a:xfrm>
        </p:grpSpPr>
        <p:sp>
          <p:nvSpPr>
            <p:cNvPr id="111" name="Google Shape;111;p2"/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 extrusionOk="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" name="Google Shape;116;p2"/>
          <p:cNvGrpSpPr/>
          <p:nvPr/>
        </p:nvGrpSpPr>
        <p:grpSpPr>
          <a:xfrm>
            <a:off x="4491974" y="6151577"/>
            <a:ext cx="6103721" cy="2060145"/>
            <a:chOff x="0" y="-38100"/>
            <a:chExt cx="2521016" cy="850900"/>
          </a:xfrm>
        </p:grpSpPr>
        <p:sp>
          <p:nvSpPr>
            <p:cNvPr id="117" name="Google Shape;117;p2"/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 extrusionOk="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2" name="Google Shape;122;p2"/>
          <p:cNvSpPr txBox="1"/>
          <p:nvPr/>
        </p:nvSpPr>
        <p:spPr>
          <a:xfrm>
            <a:off x="15906964" y="4113829"/>
            <a:ext cx="759911" cy="522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3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60" b="0" i="0" u="none" strike="noStrike" cap="none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05</a:t>
            </a:r>
            <a:endParaRPr/>
          </a:p>
        </p:txBody>
      </p:sp>
      <p:sp>
        <p:nvSpPr>
          <p:cNvPr id="123" name="Google Shape;123;p2"/>
          <p:cNvSpPr txBox="1"/>
          <p:nvPr/>
        </p:nvSpPr>
        <p:spPr>
          <a:xfrm>
            <a:off x="9503787" y="4113829"/>
            <a:ext cx="759911" cy="522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3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60" b="0" i="0" u="none" strike="noStrike" cap="none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01</a:t>
            </a:r>
            <a:endParaRPr/>
          </a:p>
        </p:txBody>
      </p:sp>
      <p:sp>
        <p:nvSpPr>
          <p:cNvPr id="125" name="Google Shape;125;p2"/>
          <p:cNvSpPr txBox="1"/>
          <p:nvPr/>
        </p:nvSpPr>
        <p:spPr>
          <a:xfrm>
            <a:off x="9503787" y="5282797"/>
            <a:ext cx="759911" cy="522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3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60" b="0" i="0" u="none" strike="noStrike" cap="none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02</a:t>
            </a:r>
            <a:endParaRPr/>
          </a:p>
        </p:txBody>
      </p:sp>
      <p:sp>
        <p:nvSpPr>
          <p:cNvPr id="127" name="Google Shape;127;p2"/>
          <p:cNvSpPr txBox="1"/>
          <p:nvPr/>
        </p:nvSpPr>
        <p:spPr>
          <a:xfrm>
            <a:off x="9503787" y="6451766"/>
            <a:ext cx="759911" cy="522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3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60" b="0" i="0" u="none" strike="noStrike" cap="none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03</a:t>
            </a:r>
            <a:endParaRPr/>
          </a:p>
        </p:txBody>
      </p:sp>
      <p:grpSp>
        <p:nvGrpSpPr>
          <p:cNvPr id="129" name="Google Shape;129;p2"/>
          <p:cNvGrpSpPr/>
          <p:nvPr/>
        </p:nvGrpSpPr>
        <p:grpSpPr>
          <a:xfrm>
            <a:off x="4489657" y="7338147"/>
            <a:ext cx="6103721" cy="2060145"/>
            <a:chOff x="0" y="-38100"/>
            <a:chExt cx="2521016" cy="850900"/>
          </a:xfrm>
        </p:grpSpPr>
        <p:sp>
          <p:nvSpPr>
            <p:cNvPr id="130" name="Google Shape;130;p2"/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 extrusionOk="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2" name="Google Shape;132;p2"/>
          <p:cNvSpPr txBox="1"/>
          <p:nvPr/>
        </p:nvSpPr>
        <p:spPr>
          <a:xfrm>
            <a:off x="9501471" y="7638336"/>
            <a:ext cx="759911" cy="522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3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60" b="0" i="0" u="none" strike="noStrike" cap="none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04</a:t>
            </a:r>
            <a:endParaRPr/>
          </a:p>
        </p:txBody>
      </p:sp>
      <p:grpSp>
        <p:nvGrpSpPr>
          <p:cNvPr id="133" name="Google Shape;133;p2"/>
          <p:cNvGrpSpPr/>
          <p:nvPr/>
        </p:nvGrpSpPr>
        <p:grpSpPr>
          <a:xfrm>
            <a:off x="9362771" y="202308"/>
            <a:ext cx="10439484" cy="2060143"/>
            <a:chOff x="0" y="-38100"/>
            <a:chExt cx="4311814" cy="850900"/>
          </a:xfrm>
        </p:grpSpPr>
        <p:sp>
          <p:nvSpPr>
            <p:cNvPr id="134" name="Google Shape;134;p2"/>
            <p:cNvSpPr/>
            <p:nvPr/>
          </p:nvSpPr>
          <p:spPr>
            <a:xfrm>
              <a:off x="0" y="0"/>
              <a:ext cx="4311814" cy="635971"/>
            </a:xfrm>
            <a:custGeom>
              <a:avLst/>
              <a:gdLst/>
              <a:ahLst/>
              <a:cxnLst/>
              <a:rect l="l" t="t" r="r" b="b"/>
              <a:pathLst>
                <a:path w="4311814" h="635971" extrusionOk="0">
                  <a:moveTo>
                    <a:pt x="74160" y="0"/>
                  </a:moveTo>
                  <a:lnTo>
                    <a:pt x="4237654" y="0"/>
                  </a:lnTo>
                  <a:cubicBezTo>
                    <a:pt x="4278611" y="0"/>
                    <a:pt x="4311814" y="33203"/>
                    <a:pt x="4311814" y="74160"/>
                  </a:cubicBezTo>
                  <a:lnTo>
                    <a:pt x="4311814" y="561811"/>
                  </a:lnTo>
                  <a:cubicBezTo>
                    <a:pt x="4311814" y="602768"/>
                    <a:pt x="4278611" y="635971"/>
                    <a:pt x="4237654" y="635971"/>
                  </a:cubicBezTo>
                  <a:lnTo>
                    <a:pt x="74160" y="635971"/>
                  </a:lnTo>
                  <a:cubicBezTo>
                    <a:pt x="33203" y="635971"/>
                    <a:pt x="0" y="602768"/>
                    <a:pt x="0" y="561811"/>
                  </a:cubicBezTo>
                  <a:lnTo>
                    <a:pt x="0" y="74160"/>
                  </a:lnTo>
                  <a:cubicBezTo>
                    <a:pt x="0" y="33203"/>
                    <a:pt x="33203" y="0"/>
                    <a:pt x="741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6" name="Google Shape;136;p2"/>
          <p:cNvSpPr txBox="1"/>
          <p:nvPr/>
        </p:nvSpPr>
        <p:spPr>
          <a:xfrm>
            <a:off x="9826593" y="458913"/>
            <a:ext cx="7746727" cy="113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99" b="1" i="0" u="none" strike="noStrike" cap="none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TABLE OF CONTENT</a:t>
            </a:r>
            <a:endParaRPr/>
          </a:p>
        </p:txBody>
      </p:sp>
      <p:sp>
        <p:nvSpPr>
          <p:cNvPr id="137" name="Google Shape;137;p2"/>
          <p:cNvSpPr txBox="1"/>
          <p:nvPr/>
        </p:nvSpPr>
        <p:spPr>
          <a:xfrm>
            <a:off x="4965031" y="4008559"/>
            <a:ext cx="5630664" cy="6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00"/>
              </a:lnSpc>
            </a:pP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1.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Konsep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Dasar Array</a:t>
            </a:r>
            <a:endParaRPr dirty="0"/>
          </a:p>
        </p:txBody>
      </p:sp>
      <p:sp>
        <p:nvSpPr>
          <p:cNvPr id="138" name="Google Shape;138;p2"/>
          <p:cNvSpPr txBox="1"/>
          <p:nvPr/>
        </p:nvSpPr>
        <p:spPr>
          <a:xfrm>
            <a:off x="4965031" y="5248233"/>
            <a:ext cx="5630664" cy="6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00"/>
              </a:lnSpc>
            </a:pP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2.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Tipe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Data Array</a:t>
            </a:r>
            <a:endParaRPr dirty="0"/>
          </a:p>
        </p:txBody>
      </p:sp>
      <p:sp>
        <p:nvSpPr>
          <p:cNvPr id="139" name="Google Shape;139;p2"/>
          <p:cNvSpPr txBox="1"/>
          <p:nvPr/>
        </p:nvSpPr>
        <p:spPr>
          <a:xfrm>
            <a:off x="4965031" y="6433649"/>
            <a:ext cx="5630664" cy="6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00"/>
              </a:lnSpc>
            </a:pP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3.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Deklarasi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</a:t>
            </a:r>
            <a:endParaRPr dirty="0"/>
          </a:p>
        </p:txBody>
      </p:sp>
      <p:sp>
        <p:nvSpPr>
          <p:cNvPr id="140" name="Google Shape;140;p2"/>
          <p:cNvSpPr txBox="1"/>
          <p:nvPr/>
        </p:nvSpPr>
        <p:spPr>
          <a:xfrm>
            <a:off x="4965031" y="7593217"/>
            <a:ext cx="5630664" cy="6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00"/>
              </a:lnSpc>
            </a:pP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4.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Jenis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</a:t>
            </a:r>
            <a:endParaRPr dirty="0"/>
          </a:p>
        </p:txBody>
      </p:sp>
      <p:sp>
        <p:nvSpPr>
          <p:cNvPr id="142" name="Google Shape;142;p2"/>
          <p:cNvSpPr txBox="1"/>
          <p:nvPr/>
        </p:nvSpPr>
        <p:spPr>
          <a:xfrm>
            <a:off x="11491912" y="4030247"/>
            <a:ext cx="5630664" cy="6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00"/>
              </a:lnSpc>
            </a:pP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5.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Implementasi</a:t>
            </a:r>
            <a:r>
              <a:rPr lang="en-US" sz="3200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1 </a:t>
            </a:r>
            <a:r>
              <a:rPr lang="en-US" sz="3200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endParaRPr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6674D50-0F67-4BC6-AE7B-F50419C32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848" y="744104"/>
            <a:ext cx="1440267" cy="144026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347AB87-47D3-4EEC-BD3E-6FE954818E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9680" y="897643"/>
            <a:ext cx="2773390" cy="113318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E62"/>
        </a:solidFill>
        <a:effectLst/>
      </p:bgPr>
    </p:bg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3" name="Google Shape;773;p29"/>
          <p:cNvPicPr preferRelativeResize="0"/>
          <p:nvPr/>
        </p:nvPicPr>
        <p:blipFill rotWithShape="1">
          <a:blip r:embed="rId3">
            <a:alphaModFix amt="38000"/>
          </a:blip>
          <a:srcRect/>
          <a:stretch/>
        </p:blipFill>
        <p:spPr>
          <a:xfrm>
            <a:off x="-5486185" y="-8304655"/>
            <a:ext cx="26896310" cy="26896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768;p29">
            <a:extLst>
              <a:ext uri="{FF2B5EF4-FFF2-40B4-BE49-F238E27FC236}">
                <a16:creationId xmlns:a16="http://schemas.microsoft.com/office/drawing/2014/main" id="{612A3A3A-6D49-4657-4EA3-2F3D31AC563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6562" y="3288909"/>
            <a:ext cx="10440755" cy="5475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769;p29">
            <a:extLst>
              <a:ext uri="{FF2B5EF4-FFF2-40B4-BE49-F238E27FC236}">
                <a16:creationId xmlns:a16="http://schemas.microsoft.com/office/drawing/2014/main" id="{ED791131-5F6D-199B-C802-09D0A70AE97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73600" y="2770567"/>
            <a:ext cx="962382" cy="96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oogle Shape;770;p29">
            <a:extLst>
              <a:ext uri="{FF2B5EF4-FFF2-40B4-BE49-F238E27FC236}">
                <a16:creationId xmlns:a16="http://schemas.microsoft.com/office/drawing/2014/main" id="{A77B1A4C-88A1-EB23-DDEC-F95F380D2677}"/>
              </a:ext>
            </a:extLst>
          </p:cNvPr>
          <p:cNvGrpSpPr/>
          <p:nvPr/>
        </p:nvGrpSpPr>
        <p:grpSpPr>
          <a:xfrm>
            <a:off x="4993776" y="5063320"/>
            <a:ext cx="8781748" cy="1721210"/>
            <a:chOff x="0" y="0"/>
            <a:chExt cx="11708998" cy="2294946"/>
          </a:xfrm>
        </p:grpSpPr>
        <p:sp>
          <p:nvSpPr>
            <p:cNvPr id="5" name="Google Shape;771;p29">
              <a:extLst>
                <a:ext uri="{FF2B5EF4-FFF2-40B4-BE49-F238E27FC236}">
                  <a16:creationId xmlns:a16="http://schemas.microsoft.com/office/drawing/2014/main" id="{11087E0E-5525-04BC-B556-862C4E846C61}"/>
                </a:ext>
              </a:extLst>
            </p:cNvPr>
            <p:cNvSpPr txBox="1"/>
            <p:nvPr/>
          </p:nvSpPr>
          <p:spPr>
            <a:xfrm>
              <a:off x="0" y="0"/>
              <a:ext cx="11708998" cy="177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8799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TERIMA KASIH!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772;p29">
              <a:extLst>
                <a:ext uri="{FF2B5EF4-FFF2-40B4-BE49-F238E27FC236}">
                  <a16:creationId xmlns:a16="http://schemas.microsoft.com/office/drawing/2014/main" id="{F40053AC-D3E9-4D6E-7D71-938C6E49F2A1}"/>
                </a:ext>
              </a:extLst>
            </p:cNvPr>
            <p:cNvSpPr txBox="1"/>
            <p:nvPr/>
          </p:nvSpPr>
          <p:spPr>
            <a:xfrm>
              <a:off x="0" y="1921510"/>
              <a:ext cx="11708998" cy="373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C1A1039-916B-4346-AF14-3045226407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3333" y="1098763"/>
            <a:ext cx="1440267" cy="14402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496E9B-1405-463C-8AAD-11676E4286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4791" y="1262440"/>
            <a:ext cx="2773390" cy="113318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E62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840632">
            <a:off x="9838300" y="-4182798"/>
            <a:ext cx="13250056" cy="12183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95706" y="4626619"/>
            <a:ext cx="9449543" cy="5755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6598346" y="0"/>
            <a:ext cx="26896308" cy="268963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2" name="Google Shape;152;p3"/>
          <p:cNvGrpSpPr/>
          <p:nvPr/>
        </p:nvGrpSpPr>
        <p:grpSpPr>
          <a:xfrm>
            <a:off x="-919065" y="438573"/>
            <a:ext cx="9804802" cy="2060145"/>
            <a:chOff x="0" y="-38100"/>
            <a:chExt cx="4049671" cy="850900"/>
          </a:xfrm>
        </p:grpSpPr>
        <p:sp>
          <p:nvSpPr>
            <p:cNvPr id="153" name="Google Shape;153;p3"/>
            <p:cNvSpPr/>
            <p:nvPr/>
          </p:nvSpPr>
          <p:spPr>
            <a:xfrm>
              <a:off x="0" y="0"/>
              <a:ext cx="4049671" cy="680532"/>
            </a:xfrm>
            <a:custGeom>
              <a:avLst/>
              <a:gdLst/>
              <a:ahLst/>
              <a:cxnLst/>
              <a:rect l="l" t="t" r="r" b="b"/>
              <a:pathLst>
                <a:path w="4049671" h="680532" extrusionOk="0">
                  <a:moveTo>
                    <a:pt x="78960" y="0"/>
                  </a:moveTo>
                  <a:lnTo>
                    <a:pt x="3970711" y="0"/>
                  </a:lnTo>
                  <a:cubicBezTo>
                    <a:pt x="3991652" y="0"/>
                    <a:pt x="4011737" y="8319"/>
                    <a:pt x="4026545" y="23127"/>
                  </a:cubicBezTo>
                  <a:cubicBezTo>
                    <a:pt x="4041353" y="37935"/>
                    <a:pt x="4049671" y="58019"/>
                    <a:pt x="4049671" y="78960"/>
                  </a:cubicBezTo>
                  <a:lnTo>
                    <a:pt x="4049671" y="601572"/>
                  </a:lnTo>
                  <a:cubicBezTo>
                    <a:pt x="4049671" y="645181"/>
                    <a:pt x="4014320" y="680532"/>
                    <a:pt x="3970711" y="680532"/>
                  </a:cubicBezTo>
                  <a:lnTo>
                    <a:pt x="78960" y="680532"/>
                  </a:lnTo>
                  <a:cubicBezTo>
                    <a:pt x="35352" y="680532"/>
                    <a:pt x="0" y="645181"/>
                    <a:pt x="0" y="601572"/>
                  </a:cubicBezTo>
                  <a:lnTo>
                    <a:pt x="0" y="78960"/>
                  </a:lnTo>
                  <a:cubicBezTo>
                    <a:pt x="0" y="35352"/>
                    <a:pt x="35352" y="0"/>
                    <a:pt x="789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5" name="Google Shape;155;p3"/>
          <p:cNvSpPr txBox="1"/>
          <p:nvPr/>
        </p:nvSpPr>
        <p:spPr>
          <a:xfrm>
            <a:off x="-919065" y="758701"/>
            <a:ext cx="9804802" cy="146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5"/>
              </a:lnSpc>
            </a:pPr>
            <a:r>
              <a:rPr lang="en-US" sz="6799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Pre Test</a:t>
            </a:r>
            <a:endParaRPr dirty="0"/>
          </a:p>
        </p:txBody>
      </p:sp>
      <p:sp>
        <p:nvSpPr>
          <p:cNvPr id="156" name="Google Shape;156;p3"/>
          <p:cNvSpPr txBox="1"/>
          <p:nvPr/>
        </p:nvSpPr>
        <p:spPr>
          <a:xfrm>
            <a:off x="716869" y="3066637"/>
            <a:ext cx="9144000" cy="5485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14350" lvl="0" indent="-514350" algn="just">
              <a:lnSpc>
                <a:spcPct val="15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3395" dirty="0" err="1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Apa</a:t>
            </a:r>
            <a:r>
              <a:rPr lang="en-US" sz="3395" dirty="0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yang </a:t>
            </a:r>
            <a:r>
              <a:rPr lang="en-US" sz="3395" dirty="0" err="1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dimaksut</a:t>
            </a:r>
            <a:r>
              <a:rPr lang="en-US" sz="3395" dirty="0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dengan</a:t>
            </a:r>
            <a:r>
              <a:rPr lang="en-US" sz="3395" dirty="0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array?</a:t>
            </a:r>
          </a:p>
          <a:p>
            <a:pPr marL="514350" lvl="0" indent="-514350" algn="just">
              <a:lnSpc>
                <a:spcPct val="15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3395" dirty="0" err="1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Jelaskan</a:t>
            </a:r>
            <a:r>
              <a:rPr lang="en-US" sz="3395" dirty="0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yang </a:t>
            </a:r>
            <a:r>
              <a:rPr lang="en-US" sz="3395" dirty="0" err="1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dimaksut</a:t>
            </a:r>
            <a:r>
              <a:rPr lang="en-US" sz="3395" dirty="0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dengan</a:t>
            </a:r>
            <a:r>
              <a:rPr lang="en-US" sz="3395" dirty="0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aray</a:t>
            </a:r>
            <a:r>
              <a:rPr lang="en-US" sz="3395" dirty="0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 </a:t>
            </a:r>
            <a:r>
              <a:rPr lang="en-US" sz="3395" dirty="0" err="1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</a:t>
            </a:r>
            <a:r>
              <a:rPr lang="en-US" sz="3395" dirty="0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?</a:t>
            </a:r>
          </a:p>
          <a:p>
            <a:pPr marL="514350" lvl="0" indent="-514350" algn="just">
              <a:lnSpc>
                <a:spcPct val="15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3395" dirty="0" err="1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Bagaimana</a:t>
            </a:r>
            <a:r>
              <a:rPr lang="en-US" sz="3395" dirty="0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cara</a:t>
            </a:r>
            <a:r>
              <a:rPr lang="en-US" sz="3395" dirty="0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mendeklarasikan</a:t>
            </a:r>
            <a:r>
              <a:rPr lang="en-US" sz="3395" dirty="0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array?</a:t>
            </a:r>
          </a:p>
          <a:p>
            <a:pPr marL="514350" lvl="0" indent="-514350" algn="just">
              <a:lnSpc>
                <a:spcPct val="15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3395" dirty="0" err="1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Tipe</a:t>
            </a:r>
            <a:r>
              <a:rPr lang="en-US" sz="3395" dirty="0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data </a:t>
            </a:r>
            <a:r>
              <a:rPr lang="en-US" sz="3395" dirty="0" err="1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apa</a:t>
            </a:r>
            <a:r>
              <a:rPr lang="en-US" sz="3395" dirty="0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yang </a:t>
            </a:r>
            <a:r>
              <a:rPr lang="en-US" sz="3395" dirty="0" err="1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digunakan</a:t>
            </a:r>
            <a:r>
              <a:rPr lang="en-US" sz="3395" dirty="0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untuk</a:t>
            </a:r>
            <a:r>
              <a:rPr lang="en-US" sz="3395" dirty="0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mendeklarasikan</a:t>
            </a:r>
            <a:r>
              <a:rPr lang="en-US" sz="3395" dirty="0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array?</a:t>
            </a:r>
          </a:p>
          <a:p>
            <a:pPr marL="514350" lvl="0" indent="-514350" algn="just">
              <a:lnSpc>
                <a:spcPct val="15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3395" dirty="0" err="1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Sebutkan</a:t>
            </a:r>
            <a:r>
              <a:rPr lang="en-US" sz="3395" dirty="0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macam-macam</a:t>
            </a:r>
            <a:r>
              <a:rPr lang="en-US" sz="3395" dirty="0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yang </a:t>
            </a:r>
            <a:r>
              <a:rPr lang="en-US" sz="3395" dirty="0" err="1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kamu</a:t>
            </a:r>
            <a:r>
              <a:rPr lang="en-US" sz="3395" dirty="0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ketahui</a:t>
            </a:r>
            <a:r>
              <a:rPr lang="en-US" sz="3395" dirty="0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4ABBA8-F6DE-4B80-A1C1-5312202F62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14663" y="128556"/>
            <a:ext cx="1440267" cy="14402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84C845-6C62-47AE-81E0-8DDF5275E1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65495" y="282095"/>
            <a:ext cx="2773390" cy="113318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4"/>
          <p:cNvGrpSpPr/>
          <p:nvPr/>
        </p:nvGrpSpPr>
        <p:grpSpPr>
          <a:xfrm>
            <a:off x="0" y="5107335"/>
            <a:ext cx="5841556" cy="5179665"/>
            <a:chOff x="0" y="-9525"/>
            <a:chExt cx="1538517" cy="1364192"/>
          </a:xfrm>
        </p:grpSpPr>
        <p:sp>
          <p:nvSpPr>
            <p:cNvPr id="163" name="Google Shape;163;p4"/>
            <p:cNvSpPr/>
            <p:nvPr/>
          </p:nvSpPr>
          <p:spPr>
            <a:xfrm>
              <a:off x="0" y="0"/>
              <a:ext cx="1538517" cy="1354667"/>
            </a:xfrm>
            <a:custGeom>
              <a:avLst/>
              <a:gdLst/>
              <a:ahLst/>
              <a:cxnLst/>
              <a:rect l="l" t="t" r="r" b="b"/>
              <a:pathLst>
                <a:path w="1538517" h="1354667" extrusionOk="0">
                  <a:moveTo>
                    <a:pt x="0" y="0"/>
                  </a:moveTo>
                  <a:lnTo>
                    <a:pt x="1538517" y="0"/>
                  </a:lnTo>
                  <a:lnTo>
                    <a:pt x="1538517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DCEEF3"/>
            </a:solidFill>
            <a:ln>
              <a:noFill/>
            </a:ln>
          </p:spPr>
        </p:sp>
        <p:sp>
          <p:nvSpPr>
            <p:cNvPr id="164" name="Google Shape;164;p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5" name="Google Shape;16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486905" y="-5803411"/>
            <a:ext cx="18288000" cy="1005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71615" y="4214290"/>
            <a:ext cx="6072710" cy="60727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7" name="Google Shape;167;p4"/>
          <p:cNvGrpSpPr/>
          <p:nvPr/>
        </p:nvGrpSpPr>
        <p:grpSpPr>
          <a:xfrm>
            <a:off x="9144000" y="149494"/>
            <a:ext cx="9804802" cy="2060145"/>
            <a:chOff x="0" y="-38100"/>
            <a:chExt cx="4049671" cy="850900"/>
          </a:xfrm>
        </p:grpSpPr>
        <p:sp>
          <p:nvSpPr>
            <p:cNvPr id="168" name="Google Shape;168;p4"/>
            <p:cNvSpPr/>
            <p:nvPr/>
          </p:nvSpPr>
          <p:spPr>
            <a:xfrm>
              <a:off x="0" y="0"/>
              <a:ext cx="4049671" cy="680532"/>
            </a:xfrm>
            <a:custGeom>
              <a:avLst/>
              <a:gdLst/>
              <a:ahLst/>
              <a:cxnLst/>
              <a:rect l="l" t="t" r="r" b="b"/>
              <a:pathLst>
                <a:path w="4049671" h="680532" extrusionOk="0">
                  <a:moveTo>
                    <a:pt x="78960" y="0"/>
                  </a:moveTo>
                  <a:lnTo>
                    <a:pt x="3970711" y="0"/>
                  </a:lnTo>
                  <a:cubicBezTo>
                    <a:pt x="3991652" y="0"/>
                    <a:pt x="4011737" y="8319"/>
                    <a:pt x="4026545" y="23127"/>
                  </a:cubicBezTo>
                  <a:cubicBezTo>
                    <a:pt x="4041353" y="37935"/>
                    <a:pt x="4049671" y="58019"/>
                    <a:pt x="4049671" y="78960"/>
                  </a:cubicBezTo>
                  <a:lnTo>
                    <a:pt x="4049671" y="601572"/>
                  </a:lnTo>
                  <a:cubicBezTo>
                    <a:pt x="4049671" y="645181"/>
                    <a:pt x="4014320" y="680532"/>
                    <a:pt x="3970711" y="680532"/>
                  </a:cubicBezTo>
                  <a:lnTo>
                    <a:pt x="78960" y="680532"/>
                  </a:lnTo>
                  <a:cubicBezTo>
                    <a:pt x="35352" y="680532"/>
                    <a:pt x="0" y="645181"/>
                    <a:pt x="0" y="601572"/>
                  </a:cubicBezTo>
                  <a:lnTo>
                    <a:pt x="0" y="78960"/>
                  </a:lnTo>
                  <a:cubicBezTo>
                    <a:pt x="0" y="35352"/>
                    <a:pt x="35352" y="0"/>
                    <a:pt x="78960" y="0"/>
                  </a:cubicBezTo>
                  <a:close/>
                </a:path>
              </a:pathLst>
            </a:custGeom>
            <a:solidFill>
              <a:srgbClr val="072E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0" name="Google Shape;170;p4"/>
          <p:cNvSpPr txBox="1"/>
          <p:nvPr/>
        </p:nvSpPr>
        <p:spPr>
          <a:xfrm>
            <a:off x="8483198" y="381634"/>
            <a:ext cx="9804802" cy="146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99" b="1" i="0" u="none" strike="noStrike" cap="none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KONSEP DASAR ARRAY</a:t>
            </a:r>
            <a:endParaRPr dirty="0"/>
          </a:p>
        </p:txBody>
      </p:sp>
      <p:sp>
        <p:nvSpPr>
          <p:cNvPr id="171" name="Google Shape;171;p4"/>
          <p:cNvSpPr txBox="1"/>
          <p:nvPr/>
        </p:nvSpPr>
        <p:spPr>
          <a:xfrm>
            <a:off x="6399588" y="3025735"/>
            <a:ext cx="11099856" cy="5485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Pada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bahasa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pemrograman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Java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maupun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bahasa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pemrograman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yang lain,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terdapat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sebuah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kemampuan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untuk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menggunakan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satu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variabel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yang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dapat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menyimpan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beberapa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data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memanipulasinya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dengan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lebih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efektif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Tipe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variabel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inilah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yang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disebut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sebagai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array. Nama lain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dari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adalah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larik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tabel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vektor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atau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peubah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majemuk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satu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peubah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mempunyai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banyak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elemen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).</a:t>
            </a:r>
            <a:endParaRPr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707D42-D7F0-4F29-A504-2DF8862E1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848" y="744104"/>
            <a:ext cx="1440267" cy="1440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071AF4-2B99-497A-BC03-9AF449B378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9680" y="897643"/>
            <a:ext cx="2773390" cy="113318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0945959" y="2521980"/>
            <a:ext cx="12302334" cy="7258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55558" y="9765043"/>
            <a:ext cx="6127319" cy="5219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4" name="Google Shape;194;p6"/>
          <p:cNvGrpSpPr/>
          <p:nvPr/>
        </p:nvGrpSpPr>
        <p:grpSpPr>
          <a:xfrm>
            <a:off x="16851080" y="421635"/>
            <a:ext cx="892742" cy="607066"/>
            <a:chOff x="0" y="0"/>
            <a:chExt cx="1190323" cy="809420"/>
          </a:xfrm>
        </p:grpSpPr>
        <p:pic>
          <p:nvPicPr>
            <p:cNvPr id="195" name="Google Shape;195;p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607065"/>
              <a:ext cx="1190323" cy="2023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0"/>
              <a:ext cx="1190323" cy="2023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404710"/>
              <a:ext cx="1190323" cy="2023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202355"/>
              <a:ext cx="1190323" cy="2023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9" name="Google Shape;199;p6"/>
          <p:cNvGrpSpPr/>
          <p:nvPr/>
        </p:nvGrpSpPr>
        <p:grpSpPr>
          <a:xfrm>
            <a:off x="-919065" y="438573"/>
            <a:ext cx="9804802" cy="2060145"/>
            <a:chOff x="0" y="-38100"/>
            <a:chExt cx="4049671" cy="850900"/>
          </a:xfrm>
        </p:grpSpPr>
        <p:sp>
          <p:nvSpPr>
            <p:cNvPr id="200" name="Google Shape;200;p6"/>
            <p:cNvSpPr/>
            <p:nvPr/>
          </p:nvSpPr>
          <p:spPr>
            <a:xfrm>
              <a:off x="0" y="0"/>
              <a:ext cx="4049671" cy="680532"/>
            </a:xfrm>
            <a:custGeom>
              <a:avLst/>
              <a:gdLst/>
              <a:ahLst/>
              <a:cxnLst/>
              <a:rect l="l" t="t" r="r" b="b"/>
              <a:pathLst>
                <a:path w="4049671" h="680532" extrusionOk="0">
                  <a:moveTo>
                    <a:pt x="78960" y="0"/>
                  </a:moveTo>
                  <a:lnTo>
                    <a:pt x="3970711" y="0"/>
                  </a:lnTo>
                  <a:cubicBezTo>
                    <a:pt x="3991652" y="0"/>
                    <a:pt x="4011737" y="8319"/>
                    <a:pt x="4026545" y="23127"/>
                  </a:cubicBezTo>
                  <a:cubicBezTo>
                    <a:pt x="4041353" y="37935"/>
                    <a:pt x="4049671" y="58019"/>
                    <a:pt x="4049671" y="78960"/>
                  </a:cubicBezTo>
                  <a:lnTo>
                    <a:pt x="4049671" y="601572"/>
                  </a:lnTo>
                  <a:cubicBezTo>
                    <a:pt x="4049671" y="645181"/>
                    <a:pt x="4014320" y="680532"/>
                    <a:pt x="3970711" y="680532"/>
                  </a:cubicBezTo>
                  <a:lnTo>
                    <a:pt x="78960" y="680532"/>
                  </a:lnTo>
                  <a:cubicBezTo>
                    <a:pt x="35352" y="680532"/>
                    <a:pt x="0" y="645181"/>
                    <a:pt x="0" y="601572"/>
                  </a:cubicBezTo>
                  <a:lnTo>
                    <a:pt x="0" y="78960"/>
                  </a:lnTo>
                  <a:cubicBezTo>
                    <a:pt x="0" y="35352"/>
                    <a:pt x="35352" y="0"/>
                    <a:pt x="78960" y="0"/>
                  </a:cubicBezTo>
                  <a:close/>
                </a:path>
              </a:pathLst>
            </a:custGeom>
            <a:solidFill>
              <a:srgbClr val="2D8E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2" name="Google Shape;202;p6"/>
          <p:cNvSpPr txBox="1"/>
          <p:nvPr/>
        </p:nvSpPr>
        <p:spPr>
          <a:xfrm>
            <a:off x="-919065" y="758701"/>
            <a:ext cx="9804802" cy="146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99" b="1" i="0" u="none" strike="noStrike" cap="none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PENGERTIAN ARRAY</a:t>
            </a:r>
            <a:endParaRPr dirty="0"/>
          </a:p>
        </p:txBody>
      </p:sp>
      <p:sp>
        <p:nvSpPr>
          <p:cNvPr id="203" name="Google Shape;203;p6"/>
          <p:cNvSpPr txBox="1"/>
          <p:nvPr/>
        </p:nvSpPr>
        <p:spPr>
          <a:xfrm>
            <a:off x="732403" y="2687067"/>
            <a:ext cx="11888412" cy="6269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Array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dapat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diartikan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sebagai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sesuatu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kumpulan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data yang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berbaris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atau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berderet-deret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Dalam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bahasa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pemrograman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array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adalah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variabel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sejenis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yang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berderet-deret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sedemikan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rupa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sehingga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alamatnya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saling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bersambung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atau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bersebelahan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</a:p>
          <a:p>
            <a:pPr lvl="0" algn="just">
              <a:lnSpc>
                <a:spcPct val="150000"/>
              </a:lnSpc>
            </a:pPr>
            <a:endParaRPr lang="en-US" sz="3395" dirty="0">
              <a:solidFill>
                <a:srgbClr val="072E6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lvl="0" algn="just">
              <a:lnSpc>
                <a:spcPct val="150000"/>
              </a:lnSpc>
            </a:pP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Pada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bahasa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pemrograman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tertentu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data yang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terkandung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didalam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harus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bertipe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sejenis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namun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pada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pemrograman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tertentu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tipe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datanya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bisa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bermacam-macam</a:t>
            </a:r>
            <a:r>
              <a:rPr lang="en-US" sz="3395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  <a:endParaRPr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1203444-CBD2-4BAA-95C1-7CE0AB0BE1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14663" y="128556"/>
            <a:ext cx="1440267" cy="14402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49EE30-755C-4E7E-8F84-78832D450C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65495" y="282095"/>
            <a:ext cx="2773390" cy="113318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91404">
            <a:off x="-5003339" y="2772825"/>
            <a:ext cx="11688946" cy="11688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2469"/>
            <a:ext cx="18288000" cy="10274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91404">
            <a:off x="-4815773" y="2715675"/>
            <a:ext cx="11688946" cy="11688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91404">
            <a:off x="-5155739" y="2620425"/>
            <a:ext cx="11688946" cy="11688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07190" y="4031816"/>
            <a:ext cx="5856416" cy="6255184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7"/>
          <p:cNvSpPr txBox="1"/>
          <p:nvPr/>
        </p:nvSpPr>
        <p:spPr>
          <a:xfrm>
            <a:off x="4645899" y="372109"/>
            <a:ext cx="9804802" cy="146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99" b="1" i="0" u="none" strike="noStrike" cap="none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ARRAY</a:t>
            </a:r>
            <a:endParaRPr dirty="0"/>
          </a:p>
        </p:txBody>
      </p:sp>
      <p:sp>
        <p:nvSpPr>
          <p:cNvPr id="217" name="Google Shape;217;p7"/>
          <p:cNvSpPr txBox="1"/>
          <p:nvPr/>
        </p:nvSpPr>
        <p:spPr>
          <a:xfrm>
            <a:off x="7026484" y="2362065"/>
            <a:ext cx="9892850" cy="3134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Array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dapat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dinyatakan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dengan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awalan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huruf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besar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dan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dibarengi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dengan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notasi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[ ] (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kurung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kotak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) yang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berfungsi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untuk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menyatakan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data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dalam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tersebut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</a:p>
          <a:p>
            <a:pPr lvl="0" algn="just">
              <a:lnSpc>
                <a:spcPct val="150000"/>
              </a:lnSpc>
            </a:pP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Contoh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penyataan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adalah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sebagai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berikut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  <a:endParaRPr dirty="0"/>
          </a:p>
        </p:txBody>
      </p:sp>
      <p:sp>
        <p:nvSpPr>
          <p:cNvPr id="11" name="Google Shape;217;p7">
            <a:extLst>
              <a:ext uri="{FF2B5EF4-FFF2-40B4-BE49-F238E27FC236}">
                <a16:creationId xmlns:a16="http://schemas.microsoft.com/office/drawing/2014/main" id="{E08F8E3D-9697-7649-8A6C-858C0E6AED72}"/>
              </a:ext>
            </a:extLst>
          </p:cNvPr>
          <p:cNvSpPr txBox="1"/>
          <p:nvPr/>
        </p:nvSpPr>
        <p:spPr>
          <a:xfrm>
            <a:off x="9809276" y="5894125"/>
            <a:ext cx="3229390" cy="783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395" b="1" dirty="0">
                <a:solidFill>
                  <a:schemeClr val="tx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 =&gt; [1,2,3,4,5] </a:t>
            </a:r>
            <a:endParaRPr b="1" dirty="0">
              <a:solidFill>
                <a:schemeClr val="tx1"/>
              </a:solidFill>
            </a:endParaRPr>
          </a:p>
        </p:txBody>
      </p:sp>
      <p:pic>
        <p:nvPicPr>
          <p:cNvPr id="12" name="Picture 11" descr="../../../../../../../../../../yhcp/Desktop/Screen%20Shot%2">
            <a:extLst>
              <a:ext uri="{FF2B5EF4-FFF2-40B4-BE49-F238E27FC236}">
                <a16:creationId xmlns:a16="http://schemas.microsoft.com/office/drawing/2014/main" id="{18BD6B9F-8EB5-084D-AFF2-8078645E26D7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925" y="7326027"/>
            <a:ext cx="6419475" cy="2088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2C51DE-EC98-46BA-B12A-7E674DA4D2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848" y="744104"/>
            <a:ext cx="1440267" cy="1440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22A21D-CBE4-4250-936D-51EF8F31D8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9680" y="897643"/>
            <a:ext cx="2773390" cy="113318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10"/>
          <p:cNvPicPr preferRelativeResize="0"/>
          <p:nvPr/>
        </p:nvPicPr>
        <p:blipFill rotWithShape="1">
          <a:blip r:embed="rId3">
            <a:alphaModFix/>
          </a:blip>
          <a:srcRect t="39964" r="21954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12508670" y="7430518"/>
            <a:ext cx="167323" cy="3187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Google Shape;269;p10"/>
          <p:cNvGrpSpPr/>
          <p:nvPr/>
        </p:nvGrpSpPr>
        <p:grpSpPr>
          <a:xfrm>
            <a:off x="-2640770" y="276436"/>
            <a:ext cx="9927781" cy="3338633"/>
            <a:chOff x="0" y="-38100"/>
            <a:chExt cx="4100465" cy="1378954"/>
          </a:xfrm>
        </p:grpSpPr>
        <p:sp>
          <p:nvSpPr>
            <p:cNvPr id="270" name="Google Shape;270;p10"/>
            <p:cNvSpPr/>
            <p:nvPr/>
          </p:nvSpPr>
          <p:spPr>
            <a:xfrm>
              <a:off x="0" y="0"/>
              <a:ext cx="4100465" cy="1340854"/>
            </a:xfrm>
            <a:custGeom>
              <a:avLst/>
              <a:gdLst/>
              <a:ahLst/>
              <a:cxnLst/>
              <a:rect l="l" t="t" r="r" b="b"/>
              <a:pathLst>
                <a:path w="4100465" h="1340854" extrusionOk="0">
                  <a:moveTo>
                    <a:pt x="77982" y="0"/>
                  </a:moveTo>
                  <a:lnTo>
                    <a:pt x="4022483" y="0"/>
                  </a:lnTo>
                  <a:cubicBezTo>
                    <a:pt x="4065551" y="0"/>
                    <a:pt x="4100465" y="34914"/>
                    <a:pt x="4100465" y="77982"/>
                  </a:cubicBezTo>
                  <a:lnTo>
                    <a:pt x="4100465" y="1262871"/>
                  </a:lnTo>
                  <a:cubicBezTo>
                    <a:pt x="4100465" y="1305940"/>
                    <a:pt x="4065551" y="1340854"/>
                    <a:pt x="4022483" y="1340854"/>
                  </a:cubicBezTo>
                  <a:lnTo>
                    <a:pt x="77982" y="1340854"/>
                  </a:lnTo>
                  <a:cubicBezTo>
                    <a:pt x="34914" y="1340854"/>
                    <a:pt x="0" y="1305940"/>
                    <a:pt x="0" y="1262871"/>
                  </a:cubicBezTo>
                  <a:lnTo>
                    <a:pt x="0" y="77982"/>
                  </a:lnTo>
                  <a:cubicBezTo>
                    <a:pt x="0" y="34914"/>
                    <a:pt x="34914" y="0"/>
                    <a:pt x="779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2" name="Google Shape;272;p10"/>
          <p:cNvSpPr txBox="1"/>
          <p:nvPr/>
        </p:nvSpPr>
        <p:spPr>
          <a:xfrm>
            <a:off x="-1448001" y="1259462"/>
            <a:ext cx="9804802" cy="146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99" b="1" i="0" u="none" strike="noStrike" cap="none" dirty="0" err="1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Indeks</a:t>
            </a:r>
            <a:r>
              <a:rPr lang="en-US" sz="6799" b="1" i="0" u="none" strike="noStrike" cap="none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</a:t>
            </a:r>
            <a:endParaRPr dirty="0"/>
          </a:p>
        </p:txBody>
      </p:sp>
      <p:sp>
        <p:nvSpPr>
          <p:cNvPr id="273" name="Google Shape;273;p10"/>
          <p:cNvSpPr txBox="1"/>
          <p:nvPr/>
        </p:nvSpPr>
        <p:spPr>
          <a:xfrm>
            <a:off x="1418203" y="4199997"/>
            <a:ext cx="8411597" cy="3134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Indeks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dalam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larik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digunakan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untuk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menyatakan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posisi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dari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elemen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Biasanya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posisi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pertama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diberi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kode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0 (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indeks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0),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selanjutnya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diisi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kode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dan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seterusnya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endParaRPr dirty="0"/>
          </a:p>
        </p:txBody>
      </p:sp>
      <p:sp>
        <p:nvSpPr>
          <p:cNvPr id="9" name="Google Shape;273;p10">
            <a:extLst>
              <a:ext uri="{FF2B5EF4-FFF2-40B4-BE49-F238E27FC236}">
                <a16:creationId xmlns:a16="http://schemas.microsoft.com/office/drawing/2014/main" id="{0B254726-DB17-2140-B455-DCE3210AFC8A}"/>
              </a:ext>
            </a:extLst>
          </p:cNvPr>
          <p:cNvSpPr txBox="1"/>
          <p:nvPr/>
        </p:nvSpPr>
        <p:spPr>
          <a:xfrm>
            <a:off x="1418203" y="7948341"/>
            <a:ext cx="2036197" cy="783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395" dirty="0">
                <a:solidFill>
                  <a:schemeClr val="tx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 [</a:t>
            </a:r>
            <a:r>
              <a:rPr lang="en-US" sz="3395" dirty="0" err="1">
                <a:solidFill>
                  <a:schemeClr val="tx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indeks</a:t>
            </a:r>
            <a:r>
              <a:rPr lang="en-US" sz="3395" dirty="0">
                <a:solidFill>
                  <a:schemeClr val="tx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]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10" name="Picture 9" descr="../../../../../../../../../../yhcp/Desktop/Screen%20Shot%2">
            <a:extLst>
              <a:ext uri="{FF2B5EF4-FFF2-40B4-BE49-F238E27FC236}">
                <a16:creationId xmlns:a16="http://schemas.microsoft.com/office/drawing/2014/main" id="{21410805-777E-994A-B5B8-2FF3E2667F4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001" y="7334701"/>
            <a:ext cx="6312187" cy="20109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AFB684A8-E2C9-CF4B-A0C1-6CC850234ED2}"/>
              </a:ext>
            </a:extLst>
          </p:cNvPr>
          <p:cNvSpPr/>
          <p:nvPr/>
        </p:nvSpPr>
        <p:spPr>
          <a:xfrm>
            <a:off x="4024722" y="8144260"/>
            <a:ext cx="834622" cy="39183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5AECFC-9D26-4CB2-9AFF-6A52AF50B9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14663" y="128556"/>
            <a:ext cx="1440267" cy="1440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92091E-CFD4-41A8-95AB-2CC202B4EB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65495" y="282095"/>
            <a:ext cx="2773390" cy="113318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12012" y="8510563"/>
            <a:ext cx="556788" cy="556788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9"/>
          <p:cNvSpPr txBox="1"/>
          <p:nvPr/>
        </p:nvSpPr>
        <p:spPr>
          <a:xfrm>
            <a:off x="15156576" y="9183623"/>
            <a:ext cx="1911164" cy="407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25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Get Started</a:t>
            </a:r>
            <a:endParaRPr/>
          </a:p>
        </p:txBody>
      </p:sp>
      <p:pic>
        <p:nvPicPr>
          <p:cNvPr id="249" name="Google Shape;249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3938" y="-218425"/>
            <a:ext cx="26099208" cy="14663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91404">
            <a:off x="-5798285" y="-1884957"/>
            <a:ext cx="14044446" cy="14044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91404">
            <a:off x="-6136307" y="-1884957"/>
            <a:ext cx="14044446" cy="14044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491404">
            <a:off x="6712306" y="4070511"/>
            <a:ext cx="2145978" cy="2145978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9"/>
          <p:cNvSpPr/>
          <p:nvPr/>
        </p:nvSpPr>
        <p:spPr>
          <a:xfrm>
            <a:off x="6914134" y="4268433"/>
            <a:ext cx="1742325" cy="1750134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4" name="Google Shape;254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491404">
            <a:off x="5918220" y="973549"/>
            <a:ext cx="2145978" cy="2145978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9"/>
          <p:cNvSpPr/>
          <p:nvPr/>
        </p:nvSpPr>
        <p:spPr>
          <a:xfrm>
            <a:off x="6120047" y="1171471"/>
            <a:ext cx="1742325" cy="1750134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6" name="Google Shape;256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491404">
            <a:off x="5918220" y="7141226"/>
            <a:ext cx="2145978" cy="2145978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9"/>
          <p:cNvSpPr/>
          <p:nvPr/>
        </p:nvSpPr>
        <p:spPr>
          <a:xfrm>
            <a:off x="6120047" y="7339149"/>
            <a:ext cx="1742325" cy="1750134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8" name="Google Shape;258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91209" y="4642847"/>
            <a:ext cx="1639183" cy="1031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389954" y="1445282"/>
            <a:ext cx="1202511" cy="1202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389954" y="7651245"/>
            <a:ext cx="1235611" cy="1193909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9"/>
          <p:cNvSpPr txBox="1"/>
          <p:nvPr/>
        </p:nvSpPr>
        <p:spPr>
          <a:xfrm>
            <a:off x="-42050" y="4268433"/>
            <a:ext cx="5268457" cy="2092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99" b="1" i="0" u="none" strike="noStrike" cap="none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TIPE DATA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99" b="1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ARRAY</a:t>
            </a:r>
            <a:r>
              <a:rPr lang="en-US" sz="6799" b="1" i="0" u="none" strike="noStrike" cap="none" dirty="0">
                <a:solidFill>
                  <a:srgbClr val="072E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endParaRPr dirty="0"/>
          </a:p>
        </p:txBody>
      </p:sp>
      <p:sp>
        <p:nvSpPr>
          <p:cNvPr id="262" name="Google Shape;262;p9"/>
          <p:cNvSpPr txBox="1"/>
          <p:nvPr/>
        </p:nvSpPr>
        <p:spPr>
          <a:xfrm>
            <a:off x="9358333" y="2132912"/>
            <a:ext cx="8411597" cy="6363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73991"/>
              </a:lnSpc>
            </a:pP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Tipe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data array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adalah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tipe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data yang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berisi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kumpulan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tipe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data yang lain.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Tipe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data array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mampu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menampung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data yang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banyak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dengan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tipe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data yang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sama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Dengan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array, proses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penyimpanan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darta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kedalam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variabel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menjadi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lebih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efisien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dan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mudah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meskipun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jumlah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datanya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395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banyak</a:t>
            </a:r>
            <a:r>
              <a:rPr lang="en-US" sz="3395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  <a:endParaRPr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08B5EFD-DB8C-44C6-A927-73EEE3E9CD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8848" y="744104"/>
            <a:ext cx="1440267" cy="14402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2DBD53-B6BE-43F6-A184-13DCE35142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29680" y="897643"/>
            <a:ext cx="2773390" cy="113318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EF3"/>
        </a:solidFill>
        <a:effectLst/>
      </p:bgPr>
    </p:bg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6"/>
          <p:cNvSpPr/>
          <p:nvPr/>
        </p:nvSpPr>
        <p:spPr>
          <a:xfrm>
            <a:off x="2494182" y="1452883"/>
            <a:ext cx="7785702" cy="1680545"/>
          </a:xfrm>
          <a:custGeom>
            <a:avLst/>
            <a:gdLst/>
            <a:ahLst/>
            <a:cxnLst/>
            <a:rect l="l" t="t" r="r" b="b"/>
            <a:pathLst>
              <a:path w="3314565" h="715449" extrusionOk="0">
                <a:moveTo>
                  <a:pt x="3190105" y="715449"/>
                </a:moveTo>
                <a:lnTo>
                  <a:pt x="124460" y="715449"/>
                </a:lnTo>
                <a:cubicBezTo>
                  <a:pt x="55880" y="715449"/>
                  <a:pt x="0" y="659569"/>
                  <a:pt x="0" y="59098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190105" y="0"/>
                </a:lnTo>
                <a:cubicBezTo>
                  <a:pt x="3258685" y="0"/>
                  <a:pt x="3314565" y="55880"/>
                  <a:pt x="3314565" y="124460"/>
                </a:cubicBezTo>
                <a:lnTo>
                  <a:pt x="3314565" y="590989"/>
                </a:lnTo>
                <a:cubicBezTo>
                  <a:pt x="3314565" y="659569"/>
                  <a:pt x="3258685" y="715449"/>
                  <a:pt x="3190105" y="715449"/>
                </a:cubicBezTo>
                <a:close/>
              </a:path>
            </a:pathLst>
          </a:custGeom>
          <a:solidFill>
            <a:srgbClr val="072E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6"/>
          <p:cNvSpPr/>
          <p:nvPr/>
        </p:nvSpPr>
        <p:spPr>
          <a:xfrm>
            <a:off x="2494182" y="3353113"/>
            <a:ext cx="7785702" cy="1680545"/>
          </a:xfrm>
          <a:custGeom>
            <a:avLst/>
            <a:gdLst/>
            <a:ahLst/>
            <a:cxnLst/>
            <a:rect l="l" t="t" r="r" b="b"/>
            <a:pathLst>
              <a:path w="3314565" h="715449" extrusionOk="0">
                <a:moveTo>
                  <a:pt x="3190105" y="715449"/>
                </a:moveTo>
                <a:lnTo>
                  <a:pt x="124460" y="715449"/>
                </a:lnTo>
                <a:cubicBezTo>
                  <a:pt x="55880" y="715449"/>
                  <a:pt x="0" y="659569"/>
                  <a:pt x="0" y="59098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190105" y="0"/>
                </a:lnTo>
                <a:cubicBezTo>
                  <a:pt x="3258685" y="0"/>
                  <a:pt x="3314565" y="55880"/>
                  <a:pt x="3314565" y="124460"/>
                </a:cubicBezTo>
                <a:lnTo>
                  <a:pt x="3314565" y="590989"/>
                </a:lnTo>
                <a:cubicBezTo>
                  <a:pt x="3314565" y="659569"/>
                  <a:pt x="3258685" y="715449"/>
                  <a:pt x="3190105" y="715449"/>
                </a:cubicBezTo>
                <a:close/>
              </a:path>
            </a:pathLst>
          </a:custGeom>
          <a:solidFill>
            <a:srgbClr val="072E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6"/>
          <p:cNvSpPr/>
          <p:nvPr/>
        </p:nvSpPr>
        <p:spPr>
          <a:xfrm>
            <a:off x="2494182" y="5253342"/>
            <a:ext cx="7785702" cy="1680545"/>
          </a:xfrm>
          <a:custGeom>
            <a:avLst/>
            <a:gdLst/>
            <a:ahLst/>
            <a:cxnLst/>
            <a:rect l="l" t="t" r="r" b="b"/>
            <a:pathLst>
              <a:path w="3314565" h="715449" extrusionOk="0">
                <a:moveTo>
                  <a:pt x="3190105" y="715449"/>
                </a:moveTo>
                <a:lnTo>
                  <a:pt x="124460" y="715449"/>
                </a:lnTo>
                <a:cubicBezTo>
                  <a:pt x="55880" y="715449"/>
                  <a:pt x="0" y="659569"/>
                  <a:pt x="0" y="59098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190105" y="0"/>
                </a:lnTo>
                <a:cubicBezTo>
                  <a:pt x="3258685" y="0"/>
                  <a:pt x="3314565" y="55880"/>
                  <a:pt x="3314565" y="124460"/>
                </a:cubicBezTo>
                <a:lnTo>
                  <a:pt x="3314565" y="590989"/>
                </a:lnTo>
                <a:cubicBezTo>
                  <a:pt x="3314565" y="659569"/>
                  <a:pt x="3258685" y="715449"/>
                  <a:pt x="3190105" y="715449"/>
                </a:cubicBezTo>
                <a:close/>
              </a:path>
            </a:pathLst>
          </a:custGeom>
          <a:solidFill>
            <a:srgbClr val="072E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6"/>
          <p:cNvSpPr/>
          <p:nvPr/>
        </p:nvSpPr>
        <p:spPr>
          <a:xfrm>
            <a:off x="2494182" y="7153572"/>
            <a:ext cx="7785702" cy="1680545"/>
          </a:xfrm>
          <a:custGeom>
            <a:avLst/>
            <a:gdLst/>
            <a:ahLst/>
            <a:cxnLst/>
            <a:rect l="l" t="t" r="r" b="b"/>
            <a:pathLst>
              <a:path w="3314565" h="715449" extrusionOk="0">
                <a:moveTo>
                  <a:pt x="3190105" y="715449"/>
                </a:moveTo>
                <a:lnTo>
                  <a:pt x="124460" y="715449"/>
                </a:lnTo>
                <a:cubicBezTo>
                  <a:pt x="55880" y="715449"/>
                  <a:pt x="0" y="659569"/>
                  <a:pt x="0" y="59098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190105" y="0"/>
                </a:lnTo>
                <a:cubicBezTo>
                  <a:pt x="3258685" y="0"/>
                  <a:pt x="3314565" y="55880"/>
                  <a:pt x="3314565" y="124460"/>
                </a:cubicBezTo>
                <a:lnTo>
                  <a:pt x="3314565" y="590989"/>
                </a:lnTo>
                <a:cubicBezTo>
                  <a:pt x="3314565" y="659569"/>
                  <a:pt x="3258685" y="715449"/>
                  <a:pt x="3190105" y="715449"/>
                </a:cubicBezTo>
                <a:close/>
              </a:path>
            </a:pathLst>
          </a:custGeom>
          <a:solidFill>
            <a:srgbClr val="072E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5" name="Google Shape;37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901530">
            <a:off x="15998042" y="-688383"/>
            <a:ext cx="4770493" cy="56455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6" name="Google Shape;376;p16"/>
          <p:cNvGrpSpPr/>
          <p:nvPr/>
        </p:nvGrpSpPr>
        <p:grpSpPr>
          <a:xfrm>
            <a:off x="2871184" y="1806787"/>
            <a:ext cx="7031698" cy="1020200"/>
            <a:chOff x="0" y="-19050"/>
            <a:chExt cx="9375597" cy="1360266"/>
          </a:xfrm>
        </p:grpSpPr>
        <p:sp>
          <p:nvSpPr>
            <p:cNvPr id="377" name="Google Shape;377;p16"/>
            <p:cNvSpPr txBox="1"/>
            <p:nvPr/>
          </p:nvSpPr>
          <p:spPr>
            <a:xfrm>
              <a:off x="823735" y="-19050"/>
              <a:ext cx="7728126" cy="8535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>
                  <a:solidFill>
                    <a:srgbClr val="DCEEF3"/>
                  </a:solidFill>
                  <a:latin typeface="Arsenal"/>
                  <a:ea typeface="Arsenal"/>
                  <a:cs typeface="Arsenal"/>
                  <a:sym typeface="Arsenal"/>
                </a:rPr>
                <a:t>INTEGER</a:t>
              </a:r>
              <a:endParaRPr dirty="0"/>
            </a:p>
          </p:txBody>
        </p:sp>
        <p:sp>
          <p:nvSpPr>
            <p:cNvPr id="378" name="Google Shape;378;p16"/>
            <p:cNvSpPr txBox="1"/>
            <p:nvPr/>
          </p:nvSpPr>
          <p:spPr>
            <a:xfrm>
              <a:off x="0" y="737974"/>
              <a:ext cx="9375597" cy="6032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 dirty="0" err="1">
                  <a:solidFill>
                    <a:srgbClr val="F8F8F8"/>
                  </a:solidFill>
                  <a:latin typeface="Arsenal"/>
                  <a:sym typeface="Arsenal"/>
                </a:rPr>
                <a:t>Int</a:t>
              </a:r>
              <a:r>
                <a:rPr lang="en-US" sz="2100" dirty="0">
                  <a:solidFill>
                    <a:srgbClr val="F8F8F8"/>
                  </a:solidFill>
                  <a:latin typeface="Arsenal"/>
                  <a:sym typeface="Arsenal"/>
                </a:rPr>
                <a:t> [ ] </a:t>
              </a:r>
              <a:r>
                <a:rPr lang="en-US" sz="2100" dirty="0" err="1">
                  <a:solidFill>
                    <a:srgbClr val="F8F8F8"/>
                  </a:solidFill>
                  <a:latin typeface="Arsenal"/>
                  <a:sym typeface="Arsenal"/>
                </a:rPr>
                <a:t>angka</a:t>
              </a:r>
              <a:r>
                <a:rPr lang="en-US" sz="2100" dirty="0">
                  <a:solidFill>
                    <a:srgbClr val="F8F8F8"/>
                  </a:solidFill>
                  <a:latin typeface="Arsenal"/>
                  <a:sym typeface="Arsenal"/>
                </a:rPr>
                <a:t>;</a:t>
              </a:r>
              <a:endParaRPr dirty="0"/>
            </a:p>
          </p:txBody>
        </p:sp>
      </p:grpSp>
      <p:grpSp>
        <p:nvGrpSpPr>
          <p:cNvPr id="379" name="Google Shape;379;p16"/>
          <p:cNvGrpSpPr/>
          <p:nvPr/>
        </p:nvGrpSpPr>
        <p:grpSpPr>
          <a:xfrm>
            <a:off x="2871184" y="3707016"/>
            <a:ext cx="7031698" cy="1017024"/>
            <a:chOff x="0" y="-19050"/>
            <a:chExt cx="9375597" cy="1356031"/>
          </a:xfrm>
        </p:grpSpPr>
        <p:sp>
          <p:nvSpPr>
            <p:cNvPr id="380" name="Google Shape;380;p16"/>
            <p:cNvSpPr txBox="1"/>
            <p:nvPr/>
          </p:nvSpPr>
          <p:spPr>
            <a:xfrm>
              <a:off x="823735" y="-19050"/>
              <a:ext cx="7728126" cy="8535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 dirty="0">
                  <a:solidFill>
                    <a:srgbClr val="DCEEF3"/>
                  </a:solidFill>
                  <a:latin typeface="Arsenal"/>
                  <a:ea typeface="Arsenal"/>
                  <a:cs typeface="Arsenal"/>
                  <a:sym typeface="Arsenal"/>
                </a:rPr>
                <a:t>CHAR</a:t>
              </a:r>
              <a:endParaRPr dirty="0"/>
            </a:p>
          </p:txBody>
        </p:sp>
        <p:sp>
          <p:nvSpPr>
            <p:cNvPr id="381" name="Google Shape;381;p16"/>
            <p:cNvSpPr txBox="1"/>
            <p:nvPr/>
          </p:nvSpPr>
          <p:spPr>
            <a:xfrm>
              <a:off x="0" y="733739"/>
              <a:ext cx="9375597" cy="6032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 b="0" i="0" u="none" strike="noStrike" cap="none" dirty="0">
                  <a:solidFill>
                    <a:srgbClr val="FFFFFF"/>
                  </a:solidFill>
                  <a:latin typeface="Arsenal"/>
                  <a:ea typeface="Arsenal"/>
                  <a:cs typeface="Arsenal"/>
                  <a:sym typeface="Arsenal"/>
                </a:rPr>
                <a:t>Char [ ] </a:t>
              </a:r>
              <a:r>
                <a:rPr lang="en-US" sz="2100" b="0" i="0" u="none" strike="noStrike" cap="none" dirty="0" err="1">
                  <a:solidFill>
                    <a:srgbClr val="FFFFFF"/>
                  </a:solidFill>
                  <a:latin typeface="Arsenal"/>
                  <a:ea typeface="Arsenal"/>
                  <a:cs typeface="Arsenal"/>
                  <a:sym typeface="Arsenal"/>
                </a:rPr>
                <a:t>nilai</a:t>
              </a:r>
              <a:r>
                <a:rPr lang="en-US" sz="2100" b="0" i="0" u="none" strike="noStrike" cap="none" dirty="0">
                  <a:solidFill>
                    <a:srgbClr val="FFFFFF"/>
                  </a:solidFill>
                  <a:latin typeface="Arsenal"/>
                  <a:ea typeface="Arsenal"/>
                  <a:cs typeface="Arsenal"/>
                  <a:sym typeface="Arsenal"/>
                </a:rPr>
                <a:t>;</a:t>
              </a:r>
              <a:endParaRPr dirty="0"/>
            </a:p>
          </p:txBody>
        </p:sp>
      </p:grpSp>
      <p:grpSp>
        <p:nvGrpSpPr>
          <p:cNvPr id="382" name="Google Shape;382;p16"/>
          <p:cNvGrpSpPr/>
          <p:nvPr/>
        </p:nvGrpSpPr>
        <p:grpSpPr>
          <a:xfrm>
            <a:off x="2871184" y="5607246"/>
            <a:ext cx="7031698" cy="1017024"/>
            <a:chOff x="0" y="-19050"/>
            <a:chExt cx="9375597" cy="1356031"/>
          </a:xfrm>
        </p:grpSpPr>
        <p:sp>
          <p:nvSpPr>
            <p:cNvPr id="383" name="Google Shape;383;p16"/>
            <p:cNvSpPr txBox="1"/>
            <p:nvPr/>
          </p:nvSpPr>
          <p:spPr>
            <a:xfrm>
              <a:off x="823735" y="-19050"/>
              <a:ext cx="7728126" cy="8535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 dirty="0">
                  <a:solidFill>
                    <a:srgbClr val="DCEEF3"/>
                  </a:solidFill>
                  <a:latin typeface="Arsenal"/>
                  <a:ea typeface="Arsenal"/>
                  <a:cs typeface="Arsenal"/>
                  <a:sym typeface="Arsenal"/>
                </a:rPr>
                <a:t>DOUBLE</a:t>
              </a:r>
              <a:endParaRPr dirty="0"/>
            </a:p>
          </p:txBody>
        </p:sp>
        <p:sp>
          <p:nvSpPr>
            <p:cNvPr id="384" name="Google Shape;384;p16"/>
            <p:cNvSpPr txBox="1"/>
            <p:nvPr/>
          </p:nvSpPr>
          <p:spPr>
            <a:xfrm>
              <a:off x="0" y="733739"/>
              <a:ext cx="9375597" cy="6032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 b="0" i="0" u="none" strike="noStrike" cap="none" dirty="0">
                  <a:solidFill>
                    <a:srgbClr val="FFFFFF"/>
                  </a:solidFill>
                  <a:latin typeface="Arsenal"/>
                  <a:ea typeface="Arsenal"/>
                  <a:cs typeface="Arsenal"/>
                  <a:sym typeface="Arsenal"/>
                </a:rPr>
                <a:t>Double [ ] </a:t>
              </a:r>
              <a:r>
                <a:rPr lang="en-US" sz="2100" b="0" i="0" u="none" strike="noStrike" cap="none" dirty="0" err="1">
                  <a:solidFill>
                    <a:srgbClr val="FFFFFF"/>
                  </a:solidFill>
                  <a:latin typeface="Arsenal"/>
                  <a:ea typeface="Arsenal"/>
                  <a:cs typeface="Arsenal"/>
                  <a:sym typeface="Arsenal"/>
                </a:rPr>
                <a:t>pecahan</a:t>
              </a:r>
              <a:r>
                <a:rPr lang="en-US" sz="2100" b="0" i="0" u="none" strike="noStrike" cap="none" dirty="0">
                  <a:solidFill>
                    <a:srgbClr val="FFFFFF"/>
                  </a:solidFill>
                  <a:latin typeface="Arsenal"/>
                  <a:ea typeface="Arsenal"/>
                  <a:cs typeface="Arsenal"/>
                  <a:sym typeface="Arsenal"/>
                </a:rPr>
                <a:t>;</a:t>
              </a:r>
              <a:endParaRPr dirty="0"/>
            </a:p>
          </p:txBody>
        </p:sp>
      </p:grpSp>
      <p:grpSp>
        <p:nvGrpSpPr>
          <p:cNvPr id="385" name="Google Shape;385;p16"/>
          <p:cNvGrpSpPr/>
          <p:nvPr/>
        </p:nvGrpSpPr>
        <p:grpSpPr>
          <a:xfrm>
            <a:off x="2871184" y="7507476"/>
            <a:ext cx="7031698" cy="1017024"/>
            <a:chOff x="0" y="-19050"/>
            <a:chExt cx="9375597" cy="1356031"/>
          </a:xfrm>
        </p:grpSpPr>
        <p:sp>
          <p:nvSpPr>
            <p:cNvPr id="386" name="Google Shape;386;p16"/>
            <p:cNvSpPr txBox="1"/>
            <p:nvPr/>
          </p:nvSpPr>
          <p:spPr>
            <a:xfrm>
              <a:off x="823735" y="-19050"/>
              <a:ext cx="7728126" cy="8535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 dirty="0">
                  <a:solidFill>
                    <a:srgbClr val="DCEEF3"/>
                  </a:solidFill>
                  <a:latin typeface="Arsenal"/>
                  <a:ea typeface="Arsenal"/>
                  <a:cs typeface="Arsenal"/>
                  <a:sym typeface="Arsenal"/>
                </a:rPr>
                <a:t>STRING</a:t>
              </a:r>
              <a:endParaRPr dirty="0"/>
            </a:p>
          </p:txBody>
        </p:sp>
        <p:sp>
          <p:nvSpPr>
            <p:cNvPr id="387" name="Google Shape;387;p16"/>
            <p:cNvSpPr txBox="1"/>
            <p:nvPr/>
          </p:nvSpPr>
          <p:spPr>
            <a:xfrm>
              <a:off x="0" y="733739"/>
              <a:ext cx="9375597" cy="6032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 b="0" i="0" u="none" strike="noStrike" cap="none" dirty="0">
                  <a:solidFill>
                    <a:srgbClr val="FFFFFF"/>
                  </a:solidFill>
                  <a:latin typeface="Arsenal"/>
                  <a:ea typeface="Arsenal"/>
                  <a:cs typeface="Arsenal"/>
                  <a:sym typeface="Arsenal"/>
                </a:rPr>
                <a:t>String [ ] </a:t>
              </a:r>
              <a:r>
                <a:rPr lang="en-US" sz="2100" b="0" i="0" u="none" strike="noStrike" cap="none" dirty="0" err="1">
                  <a:solidFill>
                    <a:srgbClr val="FFFFFF"/>
                  </a:solidFill>
                  <a:latin typeface="Arsenal"/>
                  <a:ea typeface="Arsenal"/>
                  <a:cs typeface="Arsenal"/>
                  <a:sym typeface="Arsenal"/>
                </a:rPr>
                <a:t>nama</a:t>
              </a:r>
              <a:r>
                <a:rPr lang="en-US" sz="2100" b="0" i="0" u="none" strike="noStrike" cap="none" dirty="0">
                  <a:solidFill>
                    <a:srgbClr val="FFFFFF"/>
                  </a:solidFill>
                  <a:latin typeface="Arsenal"/>
                  <a:ea typeface="Arsenal"/>
                  <a:cs typeface="Arsenal"/>
                  <a:sym typeface="Arsenal"/>
                </a:rPr>
                <a:t>;</a:t>
              </a:r>
              <a:endParaRPr dirty="0"/>
            </a:p>
          </p:txBody>
        </p:sp>
      </p:grpSp>
      <p:grpSp>
        <p:nvGrpSpPr>
          <p:cNvPr id="388" name="Google Shape;388;p16"/>
          <p:cNvGrpSpPr/>
          <p:nvPr/>
        </p:nvGrpSpPr>
        <p:grpSpPr>
          <a:xfrm>
            <a:off x="-2334848" y="6839262"/>
            <a:ext cx="6261496" cy="6879780"/>
            <a:chOff x="1" y="0"/>
            <a:chExt cx="8348661" cy="9173041"/>
          </a:xfrm>
        </p:grpSpPr>
        <p:pic>
          <p:nvPicPr>
            <p:cNvPr id="389" name="Google Shape;389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901530">
              <a:off x="867003" y="695818"/>
              <a:ext cx="6360657" cy="75274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p1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901530">
              <a:off x="1121003" y="949818"/>
              <a:ext cx="6360657" cy="752740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1" name="Google Shape;391;p16"/>
          <p:cNvSpPr txBox="1"/>
          <p:nvPr/>
        </p:nvSpPr>
        <p:spPr>
          <a:xfrm>
            <a:off x="11423086" y="4219265"/>
            <a:ext cx="4603595" cy="2654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n-US" sz="8624" b="1" dirty="0" err="1">
                <a:solidFill>
                  <a:srgbClr val="072E62"/>
                </a:solidFill>
                <a:latin typeface="Roboto Condensed"/>
                <a:ea typeface="Roboto Condensed"/>
                <a:sym typeface="Roboto Condensed"/>
              </a:rPr>
              <a:t>Tipe</a:t>
            </a:r>
            <a:r>
              <a:rPr lang="en-US" sz="8624" b="1" dirty="0">
                <a:solidFill>
                  <a:srgbClr val="072E62"/>
                </a:solidFill>
                <a:latin typeface="Roboto Condensed"/>
                <a:ea typeface="Roboto Condensed"/>
                <a:sym typeface="Roboto Condensed"/>
              </a:rPr>
              <a:t> Data Array</a:t>
            </a:r>
            <a:endParaRPr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DF2C8D2-6CE4-4977-8D80-2163DE361E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14663" y="128556"/>
            <a:ext cx="1440267" cy="14402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9689F1D-F6C2-430A-A543-0236F73C08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65495" y="282095"/>
            <a:ext cx="2773390" cy="113318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989</Words>
  <Application>Microsoft Macintosh PowerPoint</Application>
  <PresentationFormat>Custom</PresentationFormat>
  <Paragraphs>123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Raleway</vt:lpstr>
      <vt:lpstr>Poppins ExtraBold</vt:lpstr>
      <vt:lpstr>Roboto Condensed</vt:lpstr>
      <vt:lpstr>Arsenal</vt:lpstr>
      <vt:lpstr>Poppins Medium</vt:lpstr>
      <vt:lpstr>Quicksand</vt:lpstr>
      <vt:lpstr>Calibri</vt:lpstr>
      <vt:lpstr>Roboto</vt:lpstr>
      <vt:lpstr>Poppins</vt:lpstr>
      <vt:lpstr>Arial</vt:lpstr>
      <vt:lpstr>Alata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22</cp:revision>
  <cp:lastPrinted>2022-10-25T17:46:53Z</cp:lastPrinted>
  <dcterms:created xsi:type="dcterms:W3CDTF">2006-08-16T00:00:00Z</dcterms:created>
  <dcterms:modified xsi:type="dcterms:W3CDTF">2022-11-17T03:44:32Z</dcterms:modified>
</cp:coreProperties>
</file>