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1479" r:id="rId2"/>
    <p:sldId id="1480" r:id="rId3"/>
    <p:sldId id="1481" r:id="rId4"/>
    <p:sldId id="1482" r:id="rId5"/>
    <p:sldId id="1504" r:id="rId6"/>
    <p:sldId id="1483" r:id="rId7"/>
    <p:sldId id="1492" r:id="rId8"/>
    <p:sldId id="1484" r:id="rId9"/>
    <p:sldId id="1485" r:id="rId10"/>
    <p:sldId id="1493" r:id="rId11"/>
    <p:sldId id="1486" r:id="rId12"/>
    <p:sldId id="1494" r:id="rId13"/>
    <p:sldId id="1499" r:id="rId14"/>
    <p:sldId id="1495" r:id="rId15"/>
    <p:sldId id="1496" r:id="rId16"/>
    <p:sldId id="1497" r:id="rId17"/>
    <p:sldId id="1498" r:id="rId18"/>
    <p:sldId id="1487" r:id="rId19"/>
    <p:sldId id="1488" r:id="rId20"/>
    <p:sldId id="1501" r:id="rId21"/>
    <p:sldId id="1500" r:id="rId22"/>
    <p:sldId id="1502" r:id="rId23"/>
    <p:sldId id="1503" r:id="rId24"/>
    <p:sldId id="1489" r:id="rId25"/>
    <p:sldId id="1490" r:id="rId26"/>
    <p:sldId id="1491" r:id="rId27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21053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2 Business </a:t>
            </a:r>
            <a:r>
              <a:rPr lang="id-ID" sz="9600" b="1">
                <a:latin typeface="Times New Roman" pitchFamily="18" charset="0"/>
                <a:cs typeface="Times New Roman" pitchFamily="18" charset="0"/>
              </a:rPr>
              <a:t>Blueprint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0A3AE-B0DF-9946-987A-1ED66CAB4F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889504"/>
            <a:ext cx="21775490" cy="899769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 </a:t>
            </a:r>
            <a:r>
              <a:rPr lang="en-US" dirty="0" err="1"/>
              <a:t>Lansekap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di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unit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mana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, printer </a:t>
            </a:r>
            <a:r>
              <a:rPr lang="en-US" dirty="0" err="1"/>
              <a:t>dan</a:t>
            </a:r>
            <a:r>
              <a:rPr lang="en-US" dirty="0"/>
              <a:t> PC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. </a:t>
            </a:r>
            <a:r>
              <a:rPr lang="en-US" dirty="0" err="1"/>
              <a:t>Antarmuka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direalisasikan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lainnya</a:t>
            </a:r>
            <a:r>
              <a:rPr lang="en-US" dirty="0"/>
              <a:t>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29CDE-CDA8-E140-8791-308E7E5B3C6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ED5DC8-8051-4142-9A19-DD8251B77772}"/>
              </a:ext>
            </a:extLst>
          </p:cNvPr>
          <p:cNvSpPr txBox="1">
            <a:spLocks/>
          </p:cNvSpPr>
          <p:nvPr/>
        </p:nvSpPr>
        <p:spPr>
          <a:xfrm>
            <a:off x="2602160" y="245808"/>
            <a:ext cx="20769904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2104941744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32BC3-A00A-9341-87D9-E9709A843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Develop System Environment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07C7E-3F4B-BF4E-8E41-78F2E1B003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D" b="1" i="1" dirty="0"/>
              <a:t>Change requests </a:t>
            </a:r>
            <a:endParaRPr lang="en-ID" dirty="0"/>
          </a:p>
          <a:p>
            <a:r>
              <a:rPr lang="en-ID" b="1" i="1" dirty="0"/>
              <a:t>Version Management </a:t>
            </a:r>
            <a:endParaRPr lang="en-ID" dirty="0"/>
          </a:p>
          <a:p>
            <a:r>
              <a:rPr lang="en-ID" b="1" i="1" dirty="0"/>
              <a:t>Development system (DEV) </a:t>
            </a:r>
            <a:endParaRPr lang="en-ID" dirty="0"/>
          </a:p>
          <a:p>
            <a:r>
              <a:rPr lang="en-ID" b="1" i="1" dirty="0"/>
              <a:t>System administration </a:t>
            </a:r>
            <a:endParaRPr lang="en-ID" dirty="0"/>
          </a:p>
          <a:p>
            <a:r>
              <a:rPr lang="en-ID" b="1" i="1" dirty="0"/>
              <a:t>Initialize implementation guide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EDC0C-CD6A-CF4E-A601-E1FA729EC38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38761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28CFA-9AA0-1044-8781-551AAEDC75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768409"/>
            <a:ext cx="21775490" cy="9118791"/>
          </a:xfrm>
        </p:spPr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formal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,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.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impor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diubah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(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).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(</a:t>
            </a:r>
            <a:r>
              <a:rPr lang="en-US" dirty="0" err="1"/>
              <a:t>menyesuaikan</a:t>
            </a:r>
            <a:r>
              <a:rPr lang="en-US" dirty="0"/>
              <a:t> data), </a:t>
            </a:r>
            <a:r>
              <a:rPr lang="en-US" dirty="0" err="1"/>
              <a:t>menambah</a:t>
            </a:r>
            <a:r>
              <a:rPr lang="en-US" dirty="0"/>
              <a:t> unit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FF1CB-BC8F-1949-B3DA-625B92A6CDF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D1ED85-D50B-7747-A02A-ADBF4BD5B819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dirty="0"/>
              <a:t>Change Request </a:t>
            </a:r>
            <a:endParaRPr lang="en-ID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C6485F-6410-FE49-9AA4-FF3CF359DFF1}"/>
              </a:ext>
            </a:extLst>
          </p:cNvPr>
          <p:cNvSpPr txBox="1"/>
          <p:nvPr/>
        </p:nvSpPr>
        <p:spPr>
          <a:xfrm>
            <a:off x="15471648" y="80467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81811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D9C66-48D9-3B48-B641-B5D6B63EFF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F8FDEB-DBCC-9847-A3F3-3EB4C35774C6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dirty="0"/>
              <a:t>Change Request </a:t>
            </a:r>
            <a:endParaRPr lang="en-ID" sz="600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C8B6B36-4A22-0F45-AE31-CE837CB1EC6E}"/>
              </a:ext>
            </a:extLst>
          </p:cNvPr>
          <p:cNvSpPr txBox="1">
            <a:spLocks/>
          </p:cNvSpPr>
          <p:nvPr/>
        </p:nvSpPr>
        <p:spPr>
          <a:xfrm>
            <a:off x="1426369" y="2855585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6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14859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4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24003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6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32004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41148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yang </a:t>
            </a:r>
            <a:r>
              <a:rPr lang="en-ID" dirty="0" err="1"/>
              <a:t>diterima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yang </a:t>
            </a:r>
            <a:r>
              <a:rPr lang="en-ID" dirty="0" err="1"/>
              <a:t>diklaim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lain, </a:t>
            </a:r>
            <a:r>
              <a:rPr lang="en-ID" dirty="0" err="1"/>
              <a:t>kegiatan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seperti</a:t>
            </a:r>
            <a:endParaRPr lang="en-ID" dirty="0"/>
          </a:p>
          <a:p>
            <a:r>
              <a:rPr lang="en-ID" dirty="0"/>
              <a:t>release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,</a:t>
            </a:r>
          </a:p>
          <a:p>
            <a:r>
              <a:rPr lang="en-ID" dirty="0" err="1"/>
              <a:t>impor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(mis.,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(QAS)),</a:t>
            </a:r>
          </a:p>
          <a:p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pengecekan</a:t>
            </a:r>
            <a:r>
              <a:rPr lang="en-ID" dirty="0"/>
              <a:t> </a:t>
            </a: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, </a:t>
            </a:r>
            <a:r>
              <a:rPr lang="en-ID" dirty="0" err="1"/>
              <a:t>dan</a:t>
            </a:r>
            <a:endParaRPr lang="en-ID" dirty="0"/>
          </a:p>
          <a:p>
            <a:r>
              <a:rPr lang="en-ID" dirty="0" err="1"/>
              <a:t>Impor</a:t>
            </a:r>
            <a:r>
              <a:rPr lang="en-ID" dirty="0"/>
              <a:t> </a:t>
            </a:r>
            <a:r>
              <a:rPr lang="en-ID" dirty="0" err="1"/>
              <a:t>penambahan</a:t>
            </a:r>
            <a:r>
              <a:rPr lang="en-ID" dirty="0"/>
              <a:t> 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,</a:t>
            </a:r>
          </a:p>
          <a:p>
            <a:pPr marL="0" indent="0">
              <a:buNone/>
            </a:pPr>
            <a:r>
              <a:rPr lang="en-ID" dirty="0"/>
              <a:t>Hal </a:t>
            </a:r>
            <a:r>
              <a:rPr lang="en-ID" dirty="0" err="1"/>
              <a:t>diatas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diatur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yang </a:t>
            </a:r>
            <a:r>
              <a:rPr lang="en-ID" dirty="0" err="1"/>
              <a:t>jelas</a:t>
            </a:r>
            <a:r>
              <a:rPr lang="en-ID" dirty="0"/>
              <a:t>,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user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32624934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89A3C-E005-F249-8E83-2B97E2C3DA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3107832"/>
            <a:ext cx="21775490" cy="679291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,</a:t>
            </a:r>
          </a:p>
          <a:p>
            <a:r>
              <a:rPr lang="en-US" dirty="0"/>
              <a:t>di mana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dipromosikan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</a:t>
            </a:r>
          </a:p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mana (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rilis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)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</a:t>
            </a:r>
          </a:p>
          <a:p>
            <a:r>
              <a:rPr lang="en-US" dirty="0" err="1"/>
              <a:t>kapan</a:t>
            </a:r>
            <a:r>
              <a:rPr lang="en-US" dirty="0"/>
              <a:t> hot packages (</a:t>
            </a:r>
            <a:r>
              <a:rPr lang="en-US" dirty="0" err="1"/>
              <a:t>koleksi</a:t>
            </a:r>
            <a:r>
              <a:rPr lang="en-US" dirty="0"/>
              <a:t>)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diimpor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konsekuensi</a:t>
            </a:r>
            <a:r>
              <a:rPr lang="en-US" dirty="0"/>
              <a:t> yang mana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266A6-98ED-9345-9B58-B9290F84895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1957FF-0343-3148-931B-CFB7723F95B4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i="1" dirty="0"/>
              <a:t>Version Management</a:t>
            </a:r>
            <a:r>
              <a:rPr lang="en-ID" sz="6000" b="1" dirty="0"/>
              <a:t> </a:t>
            </a:r>
            <a:endParaRPr lang="en-ID" sz="6000" dirty="0"/>
          </a:p>
        </p:txBody>
      </p:sp>
    </p:spTree>
    <p:extLst>
      <p:ext uri="{BB962C8B-B14F-4D97-AF65-F5344CB8AC3E}">
        <p14:creationId xmlns:p14="http://schemas.microsoft.com/office/powerpoint/2010/main" val="1497865773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87B02-26FD-FF4D-8AA9-1FE820F364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48607"/>
            <a:ext cx="21775490" cy="9238593"/>
          </a:xfrm>
        </p:spPr>
        <p:txBody>
          <a:bodyPr/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development </a:t>
            </a:r>
            <a:r>
              <a:rPr lang="en-US" dirty="0" err="1"/>
              <a:t>seperti</a:t>
            </a:r>
            <a:r>
              <a:rPr lang="en-US" dirty="0"/>
              <a:t> hardware </a:t>
            </a:r>
            <a:r>
              <a:rPr lang="en-US" dirty="0" err="1"/>
              <a:t>dan</a:t>
            </a:r>
            <a:r>
              <a:rPr lang="en-US" dirty="0"/>
              <a:t> software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. </a:t>
            </a:r>
          </a:p>
          <a:p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(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awalnya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mengkonfigurasi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615EA-F077-B040-8267-DD102BD2F51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A1FC063-BF95-3B4D-8E38-90714CFA1C82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i="1" dirty="0"/>
              <a:t>Development system (DEV)</a:t>
            </a:r>
            <a:endParaRPr lang="en-ID" sz="6000" dirty="0"/>
          </a:p>
        </p:txBody>
      </p:sp>
    </p:spTree>
    <p:extLst>
      <p:ext uri="{BB962C8B-B14F-4D97-AF65-F5344CB8AC3E}">
        <p14:creationId xmlns:p14="http://schemas.microsoft.com/office/powerpoint/2010/main" val="2424493738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345CA-2F3B-3B41-8499-FEC3408312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3412768"/>
            <a:ext cx="21775490" cy="964107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seperti</a:t>
            </a:r>
            <a:endParaRPr lang="en-US" dirty="0"/>
          </a:p>
          <a:p>
            <a:r>
              <a:rPr lang="en-US" dirty="0" err="1"/>
              <a:t>pembuatan</a:t>
            </a:r>
            <a:r>
              <a:rPr lang="en-US" dirty="0"/>
              <a:t> backup copies </a:t>
            </a:r>
            <a:r>
              <a:rPr lang="en-US" dirty="0" err="1"/>
              <a:t>dari</a:t>
            </a:r>
            <a:r>
              <a:rPr lang="en-US" dirty="0"/>
              <a:t> database,</a:t>
            </a:r>
          </a:p>
          <a:p>
            <a:r>
              <a:rPr lang="en-US" dirty="0"/>
              <a:t>Monitoring </a:t>
            </a:r>
            <a:r>
              <a:rPr lang="en-US" dirty="0" err="1"/>
              <a:t>pengguna</a:t>
            </a:r>
            <a:r>
              <a:rPr lang="en-US" dirty="0"/>
              <a:t> (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.),</a:t>
            </a:r>
          </a:p>
          <a:p>
            <a:r>
              <a:rPr lang="en-US" dirty="0" err="1"/>
              <a:t>perencanaan</a:t>
            </a:r>
            <a:r>
              <a:rPr lang="en-US" dirty="0"/>
              <a:t> proses (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),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analisis</a:t>
            </a:r>
            <a:r>
              <a:rPr lang="en-US" dirty="0"/>
              <a:t> loading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(mis., CPU loading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server,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29683-3897-FB40-A24A-F749B7A2403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1096B1B-4BC2-C14D-A1F2-1006674D0FF9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i="1" dirty="0"/>
              <a:t>System administration</a:t>
            </a:r>
            <a:r>
              <a:rPr lang="en-ID" sz="6000" b="1" dirty="0"/>
              <a:t> </a:t>
            </a:r>
            <a:endParaRPr lang="en-ID" sz="6000" dirty="0"/>
          </a:p>
        </p:txBody>
      </p:sp>
    </p:spTree>
    <p:extLst>
      <p:ext uri="{BB962C8B-B14F-4D97-AF65-F5344CB8AC3E}">
        <p14:creationId xmlns:p14="http://schemas.microsoft.com/office/powerpoint/2010/main" val="1993549585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02670-7ED9-0F4A-A0A8-24CE6C9736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869324"/>
            <a:ext cx="21775490" cy="9017876"/>
          </a:xfrm>
        </p:spPr>
        <p:txBody>
          <a:bodyPr/>
          <a:lstStyle/>
          <a:p>
            <a:r>
              <a:rPr lang="en-US" dirty="0"/>
              <a:t>Implementation Guide (IMG)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Karena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disalin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IMG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IMG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yang </a:t>
            </a:r>
            <a:r>
              <a:rPr lang="en-US" dirty="0" err="1"/>
              <a:t>konkret</a:t>
            </a:r>
            <a:r>
              <a:rPr lang="en-US" dirty="0"/>
              <a:t>.</a:t>
            </a:r>
          </a:p>
          <a:p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EPA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. </a:t>
            </a:r>
          </a:p>
          <a:p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Q&amp;A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/ </a:t>
            </a:r>
            <a:r>
              <a:rPr lang="en-US" dirty="0" err="1"/>
              <a:t>menghasilkan</a:t>
            </a:r>
            <a:r>
              <a:rPr lang="en-US" dirty="0"/>
              <a:t> IMG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A5E35-8474-6747-98DF-215DB042F2E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8260C4-1012-BE48-A60F-7A4A4D2E67F2}"/>
              </a:ext>
            </a:extLst>
          </p:cNvPr>
          <p:cNvSpPr txBox="1">
            <a:spLocks/>
          </p:cNvSpPr>
          <p:nvPr/>
        </p:nvSpPr>
        <p:spPr>
          <a:xfrm>
            <a:off x="2602160" y="282384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Develop System Environment</a:t>
            </a:r>
          </a:p>
          <a:p>
            <a:r>
              <a:rPr lang="en-ID" sz="6000" b="1" i="1" dirty="0"/>
              <a:t>Initialize implementation guide</a:t>
            </a:r>
            <a:endParaRPr lang="en-ID" sz="6000" dirty="0"/>
          </a:p>
        </p:txBody>
      </p:sp>
    </p:spTree>
    <p:extLst>
      <p:ext uri="{BB962C8B-B14F-4D97-AF65-F5344CB8AC3E}">
        <p14:creationId xmlns:p14="http://schemas.microsoft.com/office/powerpoint/2010/main" val="1511406565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BB905-B9C1-EC44-8C88-B4B11C99DCF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F31C9-83C0-9242-8157-E04261EBEBB1}"/>
              </a:ext>
            </a:extLst>
          </p:cNvPr>
          <p:cNvSpPr txBox="1">
            <a:spLocks/>
          </p:cNvSpPr>
          <p:nvPr/>
        </p:nvSpPr>
        <p:spPr>
          <a:xfrm>
            <a:off x="2654171" y="220717"/>
            <a:ext cx="19067968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Business Organization Structure </a:t>
            </a:r>
            <a:endParaRPr lang="en-ID" sz="80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E8095FD-1E39-7F4F-98D8-76D4C5328E11}"/>
              </a:ext>
            </a:extLst>
          </p:cNvPr>
          <p:cNvSpPr txBox="1">
            <a:spLocks/>
          </p:cNvSpPr>
          <p:nvPr/>
        </p:nvSpPr>
        <p:spPr>
          <a:xfrm>
            <a:off x="1300410" y="2536278"/>
            <a:ext cx="21775490" cy="10436772"/>
          </a:xfrm>
          <a:prstGeom prst="rect">
            <a:avLst/>
          </a:prstGeom>
        </p:spPr>
        <p:txBody>
          <a:bodyPr/>
          <a:lstStyle>
            <a:lvl1pPr marL="857250" indent="-857250"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6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14859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4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24003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6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32004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41148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komersial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?</a:t>
            </a:r>
          </a:p>
          <a:p>
            <a:r>
              <a:rPr lang="en-ID" dirty="0"/>
              <a:t>Area proses mana (</a:t>
            </a:r>
            <a:r>
              <a:rPr lang="en-ID" dirty="0" err="1"/>
              <a:t>pengadaan</a:t>
            </a:r>
            <a:r>
              <a:rPr lang="en-ID" dirty="0"/>
              <a:t>, </a:t>
            </a:r>
            <a:r>
              <a:rPr lang="en-ID" dirty="0" err="1"/>
              <a:t>produksi</a:t>
            </a:r>
            <a:r>
              <a:rPr lang="en-ID" dirty="0"/>
              <a:t>, </a:t>
            </a:r>
            <a:r>
              <a:rPr lang="en-ID" dirty="0" err="1"/>
              <a:t>penjualan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.)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di </a:t>
            </a:r>
            <a:r>
              <a:rPr lang="en-ID" dirty="0" err="1"/>
              <a:t>perusahaan</a:t>
            </a:r>
            <a:r>
              <a:rPr lang="en-ID" dirty="0"/>
              <a:t>?</a:t>
            </a:r>
          </a:p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di </a:t>
            </a:r>
            <a:r>
              <a:rPr lang="en-ID" dirty="0" err="1"/>
              <a:t>perusahaan</a:t>
            </a:r>
            <a:r>
              <a:rPr lang="en-ID" dirty="0"/>
              <a:t>?</a:t>
            </a:r>
          </a:p>
          <a:p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unit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juga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.</a:t>
            </a:r>
          </a:p>
          <a:p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aplikasi</a:t>
            </a:r>
            <a:r>
              <a:rPr lang="en-ID" dirty="0"/>
              <a:t> yang </a:t>
            </a:r>
            <a:r>
              <a:rPr lang="en-ID" dirty="0" err="1"/>
              <a:t>didistribusikan</a:t>
            </a:r>
            <a:r>
              <a:rPr lang="en-ID" dirty="0"/>
              <a:t> di </a:t>
            </a:r>
            <a:r>
              <a:rPr lang="en-ID" dirty="0" err="1"/>
              <a:t>beberapa</a:t>
            </a:r>
            <a:r>
              <a:rPr lang="en-ID" dirty="0"/>
              <a:t> divisi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lokasi</a:t>
            </a:r>
            <a:r>
              <a:rPr lang="en-ID" dirty="0"/>
              <a:t> juga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memperhitungkan</a:t>
            </a:r>
            <a:r>
              <a:rPr lang="en-ID" dirty="0"/>
              <a:t> </a:t>
            </a:r>
            <a:r>
              <a:rPr lang="en-ID" dirty="0" err="1"/>
              <a:t>batasan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799820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4FD4-E439-094A-9AA1-688412F3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Business Process Definition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AD48C-2B59-FD44-A907-D0795A271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D" b="1" i="1" dirty="0"/>
              <a:t>Creation of the business blueprint document </a:t>
            </a:r>
            <a:endParaRPr lang="en-ID" dirty="0"/>
          </a:p>
          <a:p>
            <a:r>
              <a:rPr lang="en-ID" b="1" i="1" dirty="0"/>
              <a:t>Plan for user training and documentation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891C3-FCCF-3845-A1F3-A5A2E25486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60082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0163" y="585216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739075" y="2548954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PO3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proses,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ID" dirty="0"/>
              <a:t> </a:t>
            </a:r>
            <a:r>
              <a:rPr lang="en-US" dirty="0"/>
              <a:t>.</a:t>
            </a:r>
          </a:p>
          <a:p>
            <a:r>
              <a:rPr lang="en-US" b="1" dirty="0"/>
              <a:t>LO5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menerapkan</a:t>
            </a:r>
            <a:r>
              <a:rPr lang="en-US" dirty="0"/>
              <a:t> ERP di Perusahaan</a:t>
            </a:r>
            <a:r>
              <a:rPr lang="en-ID" dirty="0"/>
              <a:t>  </a:t>
            </a:r>
          </a:p>
          <a:p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Merancang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Business Blueprint :</a:t>
            </a:r>
          </a:p>
          <a:p>
            <a:pPr lvl="1"/>
            <a:r>
              <a:rPr lang="en-US" sz="4800" dirty="0"/>
              <a:t>Project Management Business Blueprint Phase</a:t>
            </a:r>
          </a:p>
          <a:p>
            <a:pPr lvl="1"/>
            <a:r>
              <a:rPr lang="en-US" sz="4800" dirty="0"/>
              <a:t>Project Team Training Business Blueprint Phase</a:t>
            </a:r>
          </a:p>
          <a:p>
            <a:pPr lvl="1"/>
            <a:r>
              <a:rPr lang="en-US" sz="4800" dirty="0"/>
              <a:t>Develop System Environment</a:t>
            </a:r>
          </a:p>
          <a:p>
            <a:pPr lvl="1"/>
            <a:r>
              <a:rPr lang="en-US" sz="4800" dirty="0"/>
              <a:t>Business Organization Structure</a:t>
            </a:r>
          </a:p>
          <a:p>
            <a:pPr lvl="1"/>
            <a:r>
              <a:rPr lang="en-US" sz="4800" dirty="0"/>
              <a:t>Business Process Definition</a:t>
            </a:r>
          </a:p>
          <a:p>
            <a:pPr lvl="1"/>
            <a:r>
              <a:rPr lang="en-US" sz="4800" dirty="0"/>
              <a:t>Quality Check Business Blueprint Phase</a:t>
            </a:r>
          </a:p>
          <a:p>
            <a:endParaRPr lang="en-ID" dirty="0"/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ECC5C-0D9B-7447-9DE3-DE269CB96A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4099034"/>
            <a:ext cx="21775490" cy="7788166"/>
          </a:xfrm>
        </p:spPr>
        <p:txBody>
          <a:bodyPr/>
          <a:lstStyle/>
          <a:p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dikelola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.</a:t>
            </a:r>
          </a:p>
          <a:p>
            <a:r>
              <a:rPr lang="en-US" dirty="0" err="1"/>
              <a:t>Standar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transaksinya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E7214-9A0D-7C48-BDC6-ADB54B05917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15EC30B-4488-FE44-A496-511DD1133586}"/>
              </a:ext>
            </a:extLst>
          </p:cNvPr>
          <p:cNvSpPr txBox="1">
            <a:spLocks/>
          </p:cNvSpPr>
          <p:nvPr/>
        </p:nvSpPr>
        <p:spPr>
          <a:xfrm>
            <a:off x="3408404" y="1414572"/>
            <a:ext cx="1926241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Process Definition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3253839799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97B64-17BC-4F4B-93A1-3D6C190F0B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2493" y="1914414"/>
            <a:ext cx="21775490" cy="9531351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 err="1"/>
              <a:t>Titik</a:t>
            </a:r>
            <a:r>
              <a:rPr lang="en-US" sz="5400" dirty="0"/>
              <a:t> </a:t>
            </a:r>
            <a:r>
              <a:rPr lang="en-US" sz="5400" dirty="0" err="1"/>
              <a:t>awal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tawaran</a:t>
            </a:r>
            <a:r>
              <a:rPr lang="en-US" sz="5400" dirty="0"/>
              <a:t> </a:t>
            </a:r>
            <a:r>
              <a:rPr lang="en-US" sz="5400" dirty="0" err="1"/>
              <a:t>standardisasi</a:t>
            </a:r>
            <a:r>
              <a:rPr lang="en-US" sz="5400" dirty="0"/>
              <a:t> :</a:t>
            </a:r>
          </a:p>
          <a:p>
            <a:r>
              <a:rPr lang="en-US" sz="5400" dirty="0" err="1"/>
              <a:t>mata</a:t>
            </a:r>
            <a:r>
              <a:rPr lang="en-US" sz="5400" dirty="0"/>
              <a:t> </a:t>
            </a:r>
            <a:r>
              <a:rPr lang="en-US" sz="5400" dirty="0" err="1"/>
              <a:t>uang</a:t>
            </a:r>
            <a:r>
              <a:rPr lang="en-US" sz="5400" dirty="0"/>
              <a:t>, </a:t>
            </a:r>
            <a:r>
              <a:rPr lang="en-US" sz="5400" dirty="0" err="1"/>
              <a:t>kalender</a:t>
            </a:r>
            <a:r>
              <a:rPr lang="en-US" sz="5400" dirty="0"/>
              <a:t>, </a:t>
            </a:r>
            <a:r>
              <a:rPr lang="en-US" sz="5400" dirty="0" err="1"/>
              <a:t>pengaturan</a:t>
            </a:r>
            <a:r>
              <a:rPr lang="en-US" sz="5400" dirty="0"/>
              <a:t> </a:t>
            </a:r>
            <a:r>
              <a:rPr lang="en-US" sz="5400" dirty="0" err="1"/>
              <a:t>negara</a:t>
            </a:r>
            <a:r>
              <a:rPr lang="en-US" sz="5400" dirty="0"/>
              <a:t> </a:t>
            </a:r>
            <a:r>
              <a:rPr lang="en-US" sz="5400" dirty="0" err="1"/>
              <a:t>tertentu</a:t>
            </a:r>
            <a:r>
              <a:rPr lang="en-US" sz="5400" dirty="0"/>
              <a:t>,</a:t>
            </a:r>
          </a:p>
          <a:p>
            <a:r>
              <a:rPr lang="en-US" sz="5400" dirty="0" err="1"/>
              <a:t>rentang</a:t>
            </a:r>
            <a:r>
              <a:rPr lang="en-US" sz="5400" dirty="0"/>
              <a:t> </a:t>
            </a:r>
            <a:r>
              <a:rPr lang="en-US" sz="5400" dirty="0" err="1"/>
              <a:t>angka</a:t>
            </a:r>
            <a:r>
              <a:rPr lang="en-US" sz="5400" dirty="0"/>
              <a:t> (</a:t>
            </a:r>
            <a:r>
              <a:rPr lang="en-US" sz="5400" dirty="0" err="1"/>
              <a:t>rentang</a:t>
            </a:r>
            <a:r>
              <a:rPr lang="en-US" sz="5400" dirty="0"/>
              <a:t> </a:t>
            </a:r>
            <a:r>
              <a:rPr lang="en-US" sz="5400" dirty="0" err="1"/>
              <a:t>angka</a:t>
            </a:r>
            <a:r>
              <a:rPr lang="en-US" sz="5400" dirty="0"/>
              <a:t> mana yang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area </a:t>
            </a:r>
            <a:r>
              <a:rPr lang="en-US" sz="5400" dirty="0" err="1"/>
              <a:t>perusahaan</a:t>
            </a:r>
            <a:r>
              <a:rPr lang="en-US" sz="5400" dirty="0"/>
              <a:t> mana?),</a:t>
            </a:r>
          </a:p>
          <a:p>
            <a:r>
              <a:rPr lang="en-US" sz="5400" dirty="0"/>
              <a:t>data master (</a:t>
            </a:r>
            <a:r>
              <a:rPr lang="en-US" sz="5400" dirty="0" err="1"/>
              <a:t>struktur</a:t>
            </a:r>
            <a:r>
              <a:rPr lang="en-US" sz="5400" dirty="0"/>
              <a:t> data master mana yang </a:t>
            </a:r>
            <a:r>
              <a:rPr lang="en-US" sz="5400" dirty="0" err="1"/>
              <a:t>digunakan</a:t>
            </a:r>
            <a:r>
              <a:rPr lang="en-US" sz="5400" dirty="0"/>
              <a:t>? </a:t>
            </a:r>
            <a:r>
              <a:rPr lang="en-US" sz="5400" dirty="0" err="1"/>
              <a:t>Siapa</a:t>
            </a:r>
            <a:r>
              <a:rPr lang="en-US" sz="5400" dirty="0"/>
              <a:t> yang </a:t>
            </a:r>
            <a:r>
              <a:rPr lang="en-US" sz="5400" dirty="0" err="1"/>
              <a:t>memperbarui</a:t>
            </a:r>
            <a:r>
              <a:rPr lang="en-US" sz="5400" dirty="0"/>
              <a:t> data </a:t>
            </a:r>
            <a:r>
              <a:rPr lang="en-US" sz="5400" dirty="0" err="1"/>
              <a:t>ini</a:t>
            </a:r>
            <a:r>
              <a:rPr lang="en-US" sz="5400" dirty="0"/>
              <a:t> (</a:t>
            </a:r>
            <a:r>
              <a:rPr lang="en-US" sz="5400" dirty="0" err="1"/>
              <a:t>pusat</a:t>
            </a:r>
            <a:r>
              <a:rPr lang="en-US" sz="5400" dirty="0"/>
              <a:t>, </a:t>
            </a:r>
            <a:r>
              <a:rPr lang="en-US" sz="5400" dirty="0" err="1"/>
              <a:t>desentral</a:t>
            </a:r>
            <a:r>
              <a:rPr lang="en-US" sz="5400" dirty="0"/>
              <a:t>)?)</a:t>
            </a:r>
          </a:p>
          <a:p>
            <a:r>
              <a:rPr lang="en-US" sz="5400" dirty="0"/>
              <a:t>unit </a:t>
            </a:r>
            <a:r>
              <a:rPr lang="en-US" sz="5400" dirty="0" err="1"/>
              <a:t>ukuran</a:t>
            </a:r>
            <a:r>
              <a:rPr lang="en-US" sz="5400" dirty="0"/>
              <a:t> (unit </a:t>
            </a:r>
            <a:r>
              <a:rPr lang="en-US" sz="5400" dirty="0" err="1"/>
              <a:t>ukuran</a:t>
            </a:r>
            <a:r>
              <a:rPr lang="en-US" sz="5400" dirty="0"/>
              <a:t> mana yang </a:t>
            </a:r>
            <a:r>
              <a:rPr lang="en-US" sz="5400" dirty="0" err="1"/>
              <a:t>didefinisikan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?)</a:t>
            </a:r>
          </a:p>
          <a:p>
            <a:r>
              <a:rPr lang="en-US" sz="5400" dirty="0" err="1"/>
              <a:t>bagan</a:t>
            </a:r>
            <a:r>
              <a:rPr lang="en-US" sz="5400" dirty="0"/>
              <a:t> </a:t>
            </a:r>
            <a:r>
              <a:rPr lang="en-US" sz="5400" dirty="0" err="1"/>
              <a:t>akun</a:t>
            </a:r>
            <a:r>
              <a:rPr lang="en-US" sz="5400" dirty="0"/>
              <a:t> (</a:t>
            </a:r>
            <a:r>
              <a:rPr lang="en-US" sz="5400" dirty="0" err="1"/>
              <a:t>bagan</a:t>
            </a:r>
            <a:r>
              <a:rPr lang="en-US" sz="5400" dirty="0"/>
              <a:t> </a:t>
            </a:r>
            <a:r>
              <a:rPr lang="en-US" sz="5400" dirty="0" err="1"/>
              <a:t>akun</a:t>
            </a:r>
            <a:r>
              <a:rPr lang="en-US" sz="5400" dirty="0"/>
              <a:t> mana yang </a:t>
            </a:r>
            <a:r>
              <a:rPr lang="en-US" sz="5400" dirty="0" err="1"/>
              <a:t>digunakan</a:t>
            </a:r>
            <a:r>
              <a:rPr lang="en-US" sz="5400" dirty="0"/>
              <a:t> di (sub) </a:t>
            </a:r>
            <a:r>
              <a:rPr lang="en-US" sz="5400" dirty="0" err="1"/>
              <a:t>perusahaan</a:t>
            </a:r>
            <a:r>
              <a:rPr lang="en-US" sz="5400" dirty="0"/>
              <a:t> mana?),</a:t>
            </a:r>
          </a:p>
          <a:p>
            <a:r>
              <a:rPr lang="en-US" sz="5400" dirty="0" err="1"/>
              <a:t>neraca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struktur</a:t>
            </a:r>
            <a:r>
              <a:rPr lang="en-US" sz="5400" dirty="0"/>
              <a:t> </a:t>
            </a:r>
            <a:r>
              <a:rPr lang="en-US" sz="5400" dirty="0" err="1"/>
              <a:t>laba-rugi</a:t>
            </a:r>
            <a:r>
              <a:rPr lang="en-US" sz="5400" dirty="0"/>
              <a:t> (</a:t>
            </a:r>
            <a:r>
              <a:rPr lang="en-US" sz="5400" dirty="0" err="1"/>
              <a:t>akun</a:t>
            </a:r>
            <a:r>
              <a:rPr lang="en-US" sz="5400" dirty="0"/>
              <a:t> mana yang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ditugaskan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setiap</a:t>
            </a:r>
            <a:r>
              <a:rPr lang="en-US" sz="5400" dirty="0"/>
              <a:t> item?)</a:t>
            </a:r>
          </a:p>
          <a:p>
            <a:r>
              <a:rPr lang="en-US" sz="5400" dirty="0" err="1"/>
              <a:t>kontrol</a:t>
            </a:r>
            <a:r>
              <a:rPr lang="en-US" sz="5400" dirty="0"/>
              <a:t> transfer data (</a:t>
            </a:r>
            <a:r>
              <a:rPr lang="en-US" sz="5400" dirty="0" err="1"/>
              <a:t>misalnya</a:t>
            </a:r>
            <a:r>
              <a:rPr lang="en-US" sz="5400" dirty="0"/>
              <a:t>, </a:t>
            </a:r>
            <a:r>
              <a:rPr lang="en-US" sz="5400" dirty="0" err="1"/>
              <a:t>bagaimana</a:t>
            </a:r>
            <a:r>
              <a:rPr lang="en-US" sz="5400" dirty="0"/>
              <a:t> </a:t>
            </a:r>
            <a:r>
              <a:rPr lang="en-US" sz="5400" dirty="0" err="1"/>
              <a:t>pertukaran</a:t>
            </a:r>
            <a:r>
              <a:rPr lang="en-US" sz="5400" dirty="0"/>
              <a:t> data master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arsitektur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terdistribusi</a:t>
            </a:r>
            <a:r>
              <a:rPr lang="en-US" sz="5400" dirty="0"/>
              <a:t>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6D024-2CF2-E047-A189-27FA735CCF6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421BCC7-7BCB-3243-988C-B011DFB1ECD2}"/>
              </a:ext>
            </a:extLst>
          </p:cNvPr>
          <p:cNvSpPr txBox="1">
            <a:spLocks/>
          </p:cNvSpPr>
          <p:nvPr/>
        </p:nvSpPr>
        <p:spPr>
          <a:xfrm>
            <a:off x="3345342" y="392112"/>
            <a:ext cx="1926241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Process Definition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199020629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D91D9-702D-4E41-9A14-55FB4CB284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17076"/>
            <a:ext cx="21775490" cy="9270124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/>
              <a:t>Milestone </a:t>
            </a:r>
            <a:r>
              <a:rPr lang="en-US" sz="5400" dirty="0" err="1"/>
              <a:t>penting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fase</a:t>
            </a:r>
            <a:r>
              <a:rPr lang="en-US" sz="5400" dirty="0"/>
              <a:t> </a:t>
            </a:r>
            <a:r>
              <a:rPr lang="en-US" sz="5400" dirty="0" err="1"/>
              <a:t>kedua</a:t>
            </a:r>
            <a:r>
              <a:rPr lang="en-US" sz="5400" dirty="0"/>
              <a:t> </a:t>
            </a:r>
            <a:r>
              <a:rPr lang="en-US" sz="5400" dirty="0" err="1"/>
              <a:t>adalah</a:t>
            </a:r>
            <a:r>
              <a:rPr lang="en-US" sz="5400" dirty="0"/>
              <a:t> </a:t>
            </a:r>
            <a:r>
              <a:rPr lang="en-US" sz="5400" dirty="0" err="1"/>
              <a:t>pembuatan</a:t>
            </a:r>
            <a:r>
              <a:rPr lang="en-US" sz="5400" dirty="0"/>
              <a:t> </a:t>
            </a:r>
            <a:r>
              <a:rPr lang="en-US" sz="5400" dirty="0" err="1"/>
              <a:t>dokumen-dokumen</a:t>
            </a:r>
            <a:r>
              <a:rPr lang="en-US" sz="5400" dirty="0"/>
              <a:t> </a:t>
            </a:r>
            <a:r>
              <a:rPr lang="en-US" sz="5400" dirty="0" err="1"/>
              <a:t>berikut</a:t>
            </a:r>
            <a:r>
              <a:rPr lang="en-US" sz="5400" dirty="0"/>
              <a:t>:</a:t>
            </a:r>
          </a:p>
          <a:p>
            <a:r>
              <a:rPr lang="en-US" sz="5400" dirty="0" err="1"/>
              <a:t>Dokumen</a:t>
            </a:r>
            <a:r>
              <a:rPr lang="en-US" sz="5400" dirty="0"/>
              <a:t> EPA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mendefinisikan</a:t>
            </a:r>
            <a:r>
              <a:rPr lang="en-US" sz="5400" dirty="0"/>
              <a:t> area proses </a:t>
            </a:r>
            <a:r>
              <a:rPr lang="en-US" sz="5400" dirty="0" err="1"/>
              <a:t>perusahaan</a:t>
            </a:r>
            <a:r>
              <a:rPr lang="en-US" sz="5400" dirty="0"/>
              <a:t>, </a:t>
            </a:r>
            <a:r>
              <a:rPr lang="en-US" sz="5400" dirty="0" err="1"/>
              <a:t>skenario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 yang </a:t>
            </a:r>
            <a:r>
              <a:rPr lang="en-US" sz="5400" dirty="0" err="1"/>
              <a:t>menjadi</a:t>
            </a:r>
            <a:r>
              <a:rPr lang="en-US" sz="5400" dirty="0"/>
              <a:t> </a:t>
            </a:r>
            <a:r>
              <a:rPr lang="en-US" sz="5400" dirty="0" err="1"/>
              <a:t>ciri</a:t>
            </a:r>
            <a:r>
              <a:rPr lang="en-US" sz="5400" dirty="0"/>
              <a:t> </a:t>
            </a:r>
            <a:r>
              <a:rPr lang="en-US" sz="5400" dirty="0" err="1"/>
              <a:t>keseluruhan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,</a:t>
            </a:r>
          </a:p>
          <a:p>
            <a:r>
              <a:rPr lang="en-US" sz="5400" dirty="0" err="1"/>
              <a:t>struktur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penugasan</a:t>
            </a:r>
            <a:r>
              <a:rPr lang="en-US" sz="5400" dirty="0"/>
              <a:t> unit </a:t>
            </a:r>
            <a:r>
              <a:rPr lang="en-US" sz="5400" dirty="0" err="1"/>
              <a:t>organisasi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</a:t>
            </a:r>
            <a:r>
              <a:rPr lang="en-US" sz="5400" dirty="0" err="1"/>
              <a:t>ke</a:t>
            </a:r>
            <a:r>
              <a:rPr lang="en-US" sz="5400" dirty="0"/>
              <a:t> </a:t>
            </a:r>
            <a:r>
              <a:rPr lang="en-US" sz="5400" dirty="0" err="1"/>
              <a:t>jenis</a:t>
            </a:r>
            <a:r>
              <a:rPr lang="en-US" sz="5400" dirty="0"/>
              <a:t> unit </a:t>
            </a:r>
            <a:r>
              <a:rPr lang="en-US" sz="5400" dirty="0" err="1"/>
              <a:t>organisasi</a:t>
            </a:r>
            <a:r>
              <a:rPr lang="en-US" sz="5400" dirty="0"/>
              <a:t> Rl3,</a:t>
            </a:r>
          </a:p>
          <a:p>
            <a:r>
              <a:rPr lang="en-US" sz="5400" dirty="0" err="1"/>
              <a:t>persyaratan</a:t>
            </a:r>
            <a:r>
              <a:rPr lang="en-US" sz="5400" dirty="0"/>
              <a:t> yang </a:t>
            </a:r>
            <a:r>
              <a:rPr lang="en-US" sz="5400" dirty="0" err="1"/>
              <a:t>dibuat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, </a:t>
            </a:r>
            <a:r>
              <a:rPr lang="en-US" sz="5400" dirty="0" err="1"/>
              <a:t>khususnya</a:t>
            </a:r>
            <a:r>
              <a:rPr lang="en-US" sz="5400" dirty="0"/>
              <a:t> daftar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deskripsi</a:t>
            </a:r>
            <a:r>
              <a:rPr lang="en-US" sz="5400" dirty="0"/>
              <a:t> </a:t>
            </a:r>
            <a:r>
              <a:rPr lang="en-US" sz="5400" dirty="0" err="1"/>
              <a:t>persyaratan</a:t>
            </a:r>
            <a:r>
              <a:rPr lang="en-US" sz="5400" dirty="0"/>
              <a:t> yang </a:t>
            </a:r>
            <a:r>
              <a:rPr lang="en-US" sz="5400" dirty="0" err="1"/>
              <a:t>dibuat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 yang </a:t>
            </a:r>
            <a:r>
              <a:rPr lang="en-US" sz="5400" dirty="0" err="1"/>
              <a:t>disimpan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Q&amp;A,</a:t>
            </a:r>
          </a:p>
          <a:p>
            <a:r>
              <a:rPr lang="en-US" sz="5400" dirty="0" err="1"/>
              <a:t>persyaratan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transfer data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lama, </a:t>
            </a:r>
            <a:r>
              <a:rPr lang="en-US" sz="5400" dirty="0" err="1"/>
              <a:t>ekstensi</a:t>
            </a:r>
            <a:r>
              <a:rPr lang="en-US" sz="5400" dirty="0"/>
              <a:t> program yang </a:t>
            </a:r>
            <a:r>
              <a:rPr lang="en-US" sz="5400" dirty="0" err="1"/>
              <a:t>disesuaikan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antarmuka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daftar </a:t>
            </a:r>
            <a:r>
              <a:rPr lang="en-US" sz="5400" dirty="0" err="1"/>
              <a:t>persyaratan</a:t>
            </a:r>
            <a:r>
              <a:rPr lang="en-US" sz="5400" dirty="0"/>
              <a:t> yang </a:t>
            </a:r>
            <a:r>
              <a:rPr lang="en-US" sz="5400" dirty="0" err="1"/>
              <a:t>dibuat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ekstensi</a:t>
            </a:r>
            <a:r>
              <a:rPr lang="en-US" sz="5400" dirty="0"/>
              <a:t> yang </a:t>
            </a:r>
            <a:r>
              <a:rPr lang="en-US" sz="5400" dirty="0" err="1"/>
              <a:t>disimpan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</a:t>
            </a:r>
            <a:r>
              <a:rPr lang="en-US" sz="5400" dirty="0" err="1"/>
              <a:t>teks</a:t>
            </a:r>
            <a:r>
              <a:rPr lang="en-US" sz="5400" dirty="0"/>
              <a:t> </a:t>
            </a:r>
            <a:r>
              <a:rPr lang="en-US" sz="5400" dirty="0" err="1"/>
              <a:t>biasa</a:t>
            </a:r>
            <a:r>
              <a:rPr lang="en-US" sz="5400" dirty="0"/>
              <a:t> di 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062DB-0E44-F74E-A7BA-37A0FF005BD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8428D88-461A-F54B-B935-4733C44D722B}"/>
              </a:ext>
            </a:extLst>
          </p:cNvPr>
          <p:cNvSpPr txBox="1">
            <a:spLocks/>
          </p:cNvSpPr>
          <p:nvPr/>
        </p:nvSpPr>
        <p:spPr>
          <a:xfrm>
            <a:off x="2840846" y="58738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Process Definition</a:t>
            </a:r>
          </a:p>
          <a:p>
            <a:r>
              <a:rPr lang="en-ID" sz="8000" b="1" dirty="0"/>
              <a:t> </a:t>
            </a:r>
            <a:r>
              <a:rPr lang="en-ID" sz="6000" b="1" i="1" dirty="0"/>
              <a:t>Creation of the business blueprint document </a:t>
            </a:r>
            <a:endParaRPr lang="en-ID" sz="6000" dirty="0"/>
          </a:p>
          <a:p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3944546003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035CB-C47B-6D42-B519-9C8DFADCF1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774731"/>
            <a:ext cx="21775490" cy="9112469"/>
          </a:xfrm>
        </p:spPr>
        <p:txBody>
          <a:bodyPr/>
          <a:lstStyle/>
          <a:p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.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(</a:t>
            </a:r>
            <a:r>
              <a:rPr lang="en-US" dirty="0" err="1"/>
              <a:t>kuesioner</a:t>
            </a:r>
            <a:r>
              <a:rPr lang="en-US" dirty="0"/>
              <a:t>, </a:t>
            </a:r>
            <a:r>
              <a:rPr lang="en-US" dirty="0" err="1"/>
              <a:t>tes</a:t>
            </a:r>
            <a:r>
              <a:rPr lang="en-US" dirty="0"/>
              <a:t>, </a:t>
            </a:r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seminar.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1AE37-CE1D-F647-949F-BE8780516D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616006-A425-8742-A057-239BC779DED5}"/>
              </a:ext>
            </a:extLst>
          </p:cNvPr>
          <p:cNvSpPr txBox="1">
            <a:spLocks/>
          </p:cNvSpPr>
          <p:nvPr/>
        </p:nvSpPr>
        <p:spPr>
          <a:xfrm>
            <a:off x="2840846" y="58738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Process Definition</a:t>
            </a:r>
          </a:p>
          <a:p>
            <a:r>
              <a:rPr lang="en-ID" sz="8000" b="1" dirty="0"/>
              <a:t> </a:t>
            </a:r>
            <a:r>
              <a:rPr lang="en-ID" sz="6000" b="1" i="1" dirty="0"/>
              <a:t>Plan for user training and documentation </a:t>
            </a:r>
            <a:endParaRPr lang="en-ID" sz="6000" dirty="0"/>
          </a:p>
          <a:p>
            <a:endParaRPr lang="en-ID" sz="6000" dirty="0"/>
          </a:p>
          <a:p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4074496860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9A321-519E-8744-8040-4D6DD83D29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743200"/>
            <a:ext cx="21775490" cy="9144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R / 3.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volume data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(</a:t>
            </a:r>
            <a:r>
              <a:rPr lang="en-US" dirty="0" err="1"/>
              <a:t>proyek</a:t>
            </a:r>
            <a:r>
              <a:rPr lang="en-US" dirty="0"/>
              <a:t>, </a:t>
            </a:r>
            <a:r>
              <a:rPr lang="en-US" dirty="0" err="1"/>
              <a:t>pesanan</a:t>
            </a:r>
            <a:r>
              <a:rPr lang="en-US" dirty="0"/>
              <a:t>),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yang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lanskap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(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R / 3),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(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cakupan</a:t>
            </a:r>
            <a:r>
              <a:rPr lang="en-US" dirty="0"/>
              <a:t>).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yang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AA101-A36C-574D-A7E1-35F262E4E1C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1056BA8-1059-6B4F-B926-B26786E47062}"/>
              </a:ext>
            </a:extLst>
          </p:cNvPr>
          <p:cNvSpPr txBox="1">
            <a:spLocks/>
          </p:cNvSpPr>
          <p:nvPr/>
        </p:nvSpPr>
        <p:spPr>
          <a:xfrm>
            <a:off x="2602160" y="0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Quality Check Business Blueprint Phase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069295829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2F76-956C-F94C-82E8-4C79672B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31A6-2FE0-0E4F-9B46-A692620319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7E46E-DB97-7547-9E49-A30DF5A538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59188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D3C-5BA5-C84D-A105-4D6AC027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err="1"/>
              <a:t>Tugas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B0993-184C-314D-A92C-C181FC1564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A63ED-36BF-5242-AE01-28D9D7135C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11288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E313-06C8-B240-9F3F-E45EF00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Business Blueprint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D3F9-5FDC-E147-B10B-92BFAFC3AC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just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Roadmap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(</a:t>
            </a:r>
            <a:r>
              <a:rPr lang="en-US" dirty="0" err="1"/>
              <a:t>realisasi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template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di masa </a:t>
            </a:r>
            <a:r>
              <a:rPr lang="en-US" dirty="0" err="1"/>
              <a:t>depan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(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2)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FB05E-1FBF-0449-8796-AFD230DE53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2226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2246-9F0D-7D4C-AB01-A39D261F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Phase 2: Business Blueprint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37C65B-F1D5-F540-A3C2-FFC2655F1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912" y="5094288"/>
            <a:ext cx="22092032" cy="741592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3007E-0D1F-CB46-A1F3-98968BC40A4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64675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63480-1AED-F14F-8E9A-23329E94C3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33472"/>
            <a:ext cx="21775490" cy="9253728"/>
          </a:xfrm>
        </p:spPr>
        <p:txBody>
          <a:bodyPr/>
          <a:lstStyle/>
          <a:p>
            <a:r>
              <a:rPr lang="en-US" dirty="0"/>
              <a:t>Project Management Business Blueprint Phase</a:t>
            </a:r>
          </a:p>
          <a:p>
            <a:r>
              <a:rPr lang="en-US" dirty="0"/>
              <a:t>Project Team Training Business Blueprint Phase</a:t>
            </a:r>
          </a:p>
          <a:p>
            <a:r>
              <a:rPr lang="en-US" dirty="0"/>
              <a:t>Develop System Environment</a:t>
            </a:r>
          </a:p>
          <a:p>
            <a:r>
              <a:rPr lang="en-US" dirty="0"/>
              <a:t>Business Organization Structure</a:t>
            </a:r>
          </a:p>
          <a:p>
            <a:r>
              <a:rPr lang="en-US" dirty="0"/>
              <a:t>Business Process Definition</a:t>
            </a:r>
          </a:p>
          <a:p>
            <a:r>
              <a:rPr lang="en-US" dirty="0"/>
              <a:t>Quality Check Business Blueprint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D3F53-7830-D346-A350-F876BB15ADB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0BA6AF3-86D6-8A48-BD11-4771C393E96F}"/>
              </a:ext>
            </a:extLst>
          </p:cNvPr>
          <p:cNvSpPr txBox="1">
            <a:spLocks/>
          </p:cNvSpPr>
          <p:nvPr/>
        </p:nvSpPr>
        <p:spPr>
          <a:xfrm>
            <a:off x="2602160" y="669735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Phase 2: Business Blueprint</a:t>
            </a:r>
            <a:endParaRPr lang="en-ID" sz="8000" b="1" dirty="0"/>
          </a:p>
        </p:txBody>
      </p:sp>
    </p:spTree>
    <p:extLst>
      <p:ext uri="{BB962C8B-B14F-4D97-AF65-F5344CB8AC3E}">
        <p14:creationId xmlns:p14="http://schemas.microsoft.com/office/powerpoint/2010/main" val="4142503522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770DF-88B2-2E48-8CB5-8660188949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4096512"/>
            <a:ext cx="21775490" cy="779068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(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direalisasikan</a:t>
            </a:r>
            <a:r>
              <a:rPr lang="en-US" dirty="0"/>
              <a:t>?) Dan </a:t>
            </a:r>
            <a:r>
              <a:rPr lang="en-US" dirty="0" err="1"/>
              <a:t>desain</a:t>
            </a:r>
            <a:r>
              <a:rPr lang="en-US" dirty="0"/>
              <a:t> (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direalisasikan</a:t>
            </a:r>
            <a:r>
              <a:rPr lang="en-US" dirty="0"/>
              <a:t>?)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charter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disempurnakan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dicakup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148F1-6477-DB44-8786-C46E5305D5F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A8972F-94C2-A54A-90DD-9205163E3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Business Blueprint</a:t>
            </a:r>
          </a:p>
        </p:txBody>
      </p:sp>
    </p:spTree>
    <p:extLst>
      <p:ext uri="{BB962C8B-B14F-4D97-AF65-F5344CB8AC3E}">
        <p14:creationId xmlns:p14="http://schemas.microsoft.com/office/powerpoint/2010/main" val="1624633069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AEE92-D377-144A-A684-34F2EFB65B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24994"/>
            <a:ext cx="21775490" cy="9662206"/>
          </a:xfrm>
        </p:spPr>
        <p:txBody>
          <a:bodyPr/>
          <a:lstStyle/>
          <a:p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</a:t>
            </a:r>
          </a:p>
          <a:p>
            <a:r>
              <a:rPr lang="en-US" dirty="0"/>
              <a:t> status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dipantau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 (</a:t>
            </a:r>
            <a:r>
              <a:rPr lang="en-US" dirty="0" err="1"/>
              <a:t>mingguan</a:t>
            </a:r>
            <a:r>
              <a:rPr lang="en-US" dirty="0"/>
              <a:t>)</a:t>
            </a:r>
          </a:p>
          <a:p>
            <a:r>
              <a:rPr lang="en-US" dirty="0" err="1"/>
              <a:t>Komite</a:t>
            </a:r>
            <a:r>
              <a:rPr lang="en-US" dirty="0"/>
              <a:t> </a:t>
            </a:r>
            <a:r>
              <a:rPr lang="en-US" dirty="0" err="1"/>
              <a:t>pengarah</a:t>
            </a:r>
            <a:r>
              <a:rPr lang="en-US" dirty="0"/>
              <a:t> </a:t>
            </a:r>
            <a:r>
              <a:rPr lang="en-US" dirty="0" err="1"/>
              <a:t>diberitahu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  <a:p>
            <a:r>
              <a:rPr lang="en-US" dirty="0" err="1"/>
              <a:t>Menyelenggarakan</a:t>
            </a:r>
            <a:r>
              <a:rPr lang="en-US" dirty="0"/>
              <a:t> workshop (system administration workshop, organization structure workshop, business process workshop)</a:t>
            </a:r>
          </a:p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. </a:t>
            </a:r>
          </a:p>
          <a:p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Change Management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94255-9693-E640-A64B-3F6C405F359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88CAEB5-4815-9040-B03C-1FF151E91FAC}"/>
              </a:ext>
            </a:extLst>
          </p:cNvPr>
          <p:cNvSpPr txBox="1">
            <a:spLocks/>
          </p:cNvSpPr>
          <p:nvPr/>
        </p:nvSpPr>
        <p:spPr>
          <a:xfrm>
            <a:off x="2623540" y="261257"/>
            <a:ext cx="19129229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Blueprint Project Management </a:t>
            </a:r>
            <a:br>
              <a:rPr lang="en-ID" sz="8000" dirty="0"/>
            </a:b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439393424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EE39D-6F90-C84A-98A8-8567E3F5A1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907177"/>
            <a:ext cx="21775490" cy="9980023"/>
          </a:xfrm>
        </p:spPr>
        <p:txBody>
          <a:bodyPr/>
          <a:lstStyle/>
          <a:p>
            <a:pPr marL="0" indent="0">
              <a:buNone/>
            </a:pPr>
            <a:r>
              <a:rPr lang="en-ID" b="1" i="1" dirty="0"/>
              <a:t>Change management </a:t>
            </a:r>
            <a:endParaRPr lang="en-ID" dirty="0"/>
          </a:p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mempersiapkan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di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implisit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ERP,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realisasi</a:t>
            </a:r>
            <a:r>
              <a:rPr lang="en-ID" dirty="0"/>
              <a:t>.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mensyaratkan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unit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yang </a:t>
            </a:r>
            <a:r>
              <a:rPr lang="en-ID" dirty="0" err="1"/>
              <a:t>terkena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.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(</a:t>
            </a:r>
            <a:r>
              <a:rPr lang="en-ID" dirty="0" err="1"/>
              <a:t>administrasi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yang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berlangsungnya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)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disiapkan</a:t>
            </a:r>
            <a:r>
              <a:rPr lang="en-ID" dirty="0"/>
              <a:t>, </a:t>
            </a:r>
            <a:r>
              <a:rPr lang="en-ID" dirty="0" err="1"/>
              <a:t>perinciannya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direalisasikan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selanjutnya</a:t>
            </a:r>
            <a:r>
              <a:rPr lang="en-ID" dirty="0"/>
              <a:t>.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partisipasi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berbeda</a:t>
            </a:r>
            <a:r>
              <a:rPr lang="en-ID" dirty="0"/>
              <a:t> - </a:t>
            </a:r>
            <a:r>
              <a:rPr lang="en-ID" dirty="0" err="1"/>
              <a:t>seperti</a:t>
            </a:r>
            <a:r>
              <a:rPr lang="en-ID" dirty="0"/>
              <a:t> dewan </a:t>
            </a:r>
            <a:r>
              <a:rPr lang="en-ID" dirty="0" err="1"/>
              <a:t>kerja</a:t>
            </a:r>
            <a:r>
              <a:rPr lang="en-ID" dirty="0"/>
              <a:t>, </a:t>
            </a:r>
            <a:r>
              <a:rPr lang="en-ID" dirty="0" err="1"/>
              <a:t>komite</a:t>
            </a:r>
            <a:r>
              <a:rPr lang="en-ID" dirty="0"/>
              <a:t> </a:t>
            </a:r>
            <a:r>
              <a:rPr lang="en-ID" dirty="0" err="1"/>
              <a:t>personalia</a:t>
            </a:r>
            <a:r>
              <a:rPr lang="en-ID" dirty="0"/>
              <a:t> -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dipertimbangkan</a:t>
            </a:r>
            <a:r>
              <a:rPr lang="en-ID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F58B1-2B2E-4846-BCAE-275661CB4A1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158469-8204-5B4F-87E5-4262257684DF}"/>
              </a:ext>
            </a:extLst>
          </p:cNvPr>
          <p:cNvSpPr txBox="1">
            <a:spLocks/>
          </p:cNvSpPr>
          <p:nvPr/>
        </p:nvSpPr>
        <p:spPr>
          <a:xfrm>
            <a:off x="2623540" y="261257"/>
            <a:ext cx="19129229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Business Blueprint Project Management </a:t>
            </a:r>
            <a:br>
              <a:rPr lang="en-ID" sz="8000" dirty="0"/>
            </a:b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3646475617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71085-122B-B444-8D49-3CC0DC70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424" y="365760"/>
            <a:ext cx="20973704" cy="1963737"/>
          </a:xfrm>
        </p:spPr>
        <p:txBody>
          <a:bodyPr/>
          <a:lstStyle/>
          <a:p>
            <a:r>
              <a:rPr lang="en-ID" sz="8000" b="1" dirty="0"/>
              <a:t>Training of the Business Blueprint Project Team </a:t>
            </a:r>
            <a:endParaRPr lang="en-US" sz="8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127BE-7FF4-1C43-B632-42AE885CAD7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88D47AF-EA2C-C649-97FE-A603EAE694F1}"/>
              </a:ext>
            </a:extLst>
          </p:cNvPr>
          <p:cNvSpPr txBox="1">
            <a:spLocks/>
          </p:cNvSpPr>
          <p:nvPr/>
        </p:nvSpPr>
        <p:spPr>
          <a:xfrm>
            <a:off x="2116138" y="1765871"/>
            <a:ext cx="21775490" cy="11572303"/>
          </a:xfrm>
          <a:prstGeom prst="rect">
            <a:avLst/>
          </a:prstGeom>
        </p:spPr>
        <p:txBody>
          <a:bodyPr/>
          <a:lstStyle>
            <a:lvl1pPr marL="857250" indent="-857250"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6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14859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4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24003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6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32004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41148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mewujudkan</a:t>
            </a:r>
            <a:r>
              <a:rPr lang="en-ID" dirty="0"/>
              <a:t> </a:t>
            </a:r>
            <a:r>
              <a:rPr lang="en-ID" dirty="0" err="1"/>
              <a:t>cetak</a:t>
            </a:r>
            <a:r>
              <a:rPr lang="en-ID" dirty="0"/>
              <a:t> </a:t>
            </a:r>
            <a:r>
              <a:rPr lang="en-ID" dirty="0" err="1"/>
              <a:t>biru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desain</a:t>
            </a:r>
            <a:r>
              <a:rPr lang="en-ID" dirty="0"/>
              <a:t> proses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yang paling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efisien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yang </a:t>
            </a:r>
            <a:r>
              <a:rPr lang="en-ID" dirty="0" err="1"/>
              <a:t>disediakan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ERP. </a:t>
            </a:r>
          </a:p>
          <a:p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yang </a:t>
            </a:r>
            <a:r>
              <a:rPr lang="en-ID" dirty="0" err="1"/>
              <a:t>disiapkan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dimatangkan</a:t>
            </a:r>
            <a:r>
              <a:rPr lang="en-ID" dirty="0"/>
              <a:t> di </a:t>
            </a:r>
            <a:r>
              <a:rPr lang="en-ID" dirty="0" err="1"/>
              <a:t>sini</a:t>
            </a:r>
            <a:r>
              <a:rPr lang="en-ID" dirty="0"/>
              <a:t>. </a:t>
            </a:r>
          </a:p>
          <a:p>
            <a:r>
              <a:rPr lang="en-ID" dirty="0" err="1"/>
              <a:t>Aplikasi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seminar ERP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yang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dipesan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.</a:t>
            </a:r>
          </a:p>
          <a:p>
            <a:r>
              <a:rPr lang="en-ID" dirty="0" err="1"/>
              <a:t>Pembekalan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diadakan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menghadiri</a:t>
            </a:r>
            <a:r>
              <a:rPr lang="en-ID" dirty="0"/>
              <a:t> </a:t>
            </a:r>
            <a:r>
              <a:rPr lang="en-ID" dirty="0" err="1"/>
              <a:t>kursus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yang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diperiksa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, </a:t>
            </a:r>
            <a:r>
              <a:rPr lang="en-ID" dirty="0" err="1"/>
              <a:t>kursus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dilaksanakan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848104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22176</TotalTime>
  <Words>1630</Words>
  <Application>Microsoft Macintosh PowerPoint</Application>
  <PresentationFormat>Custom</PresentationFormat>
  <Paragraphs>148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Lato</vt:lpstr>
      <vt:lpstr>Lato Bold</vt:lpstr>
      <vt:lpstr>Lato Light</vt:lpstr>
      <vt:lpstr>Times New Roman</vt:lpstr>
      <vt:lpstr>Halaman Depan Slide</vt:lpstr>
      <vt:lpstr>KONFIGURASI dan IMPLEMENTASI ERP</vt:lpstr>
      <vt:lpstr>TUJUAN PEMBELAJARAN</vt:lpstr>
      <vt:lpstr>Business Blueprint</vt:lpstr>
      <vt:lpstr>Phase 2: Business Blueprint</vt:lpstr>
      <vt:lpstr>PowerPoint Presentation</vt:lpstr>
      <vt:lpstr>Business Blueprint</vt:lpstr>
      <vt:lpstr>PowerPoint Presentation</vt:lpstr>
      <vt:lpstr>PowerPoint Presentation</vt:lpstr>
      <vt:lpstr>Training of the Business Blueprint Project Team </vt:lpstr>
      <vt:lpstr>PowerPoint Presentation</vt:lpstr>
      <vt:lpstr>Develop System Environment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Business Process Definition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3184</cp:revision>
  <dcterms:created xsi:type="dcterms:W3CDTF">2014-11-12T21:47:38Z</dcterms:created>
  <dcterms:modified xsi:type="dcterms:W3CDTF">2020-06-26T06:22:23Z</dcterms:modified>
  <cp:category/>
</cp:coreProperties>
</file>