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6" autoAdjust="0"/>
    <p:restoredTop sz="76481" autoAdjust="0"/>
  </p:normalViewPr>
  <p:slideViewPr>
    <p:cSldViewPr>
      <p:cViewPr varScale="1">
        <p:scale>
          <a:sx n="57" d="100"/>
          <a:sy n="57" d="100"/>
        </p:scale>
        <p:origin x="21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07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  <a:r>
              <a:rPr lang="en-US" baseline="0" dirty="0" smtClean="0"/>
              <a:t> Notes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46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90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29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6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3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2971800"/>
            <a:ext cx="2514600" cy="1295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, TIK,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0" y="838200"/>
            <a:ext cx="2362200" cy="1143000"/>
          </a:xfrm>
          <a:prstGeom prst="wedgeEllipseCallout">
            <a:avLst>
              <a:gd name="adj1" fmla="val 6817"/>
              <a:gd name="adj2" fmla="val 945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dobe Hebrew" pitchFamily="18" charset="-79"/>
                <a:cs typeface="Adobe Hebrew" pitchFamily="18" charset="-79"/>
              </a:rPr>
              <a:t>Pengertian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2590800" y="152400"/>
            <a:ext cx="2895600" cy="2060448"/>
          </a:xfrm>
          <a:prstGeom prst="cloudCallout">
            <a:avLst>
              <a:gd name="adj1" fmla="val -41973"/>
              <a:gd name="adj2" fmla="val 7392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algn="just"/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Pemikiran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tentang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Wawasan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Dunia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: 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Orr (1844 - 1913)</a:t>
            </a:r>
          </a:p>
          <a:p>
            <a:pPr algn="ctr"/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867400" y="990600"/>
            <a:ext cx="2819400" cy="1524000"/>
          </a:xfrm>
          <a:prstGeom prst="wedgeRoundRectCallout">
            <a:avLst>
              <a:gd name="adj1" fmla="val -97144"/>
              <a:gd name="adj2" fmla="val 74779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latin typeface="Adobe Hebrew" pitchFamily="18" charset="-79"/>
                <a:cs typeface="Adobe Hebrew" pitchFamily="18" charset="-79"/>
              </a:rPr>
              <a:t>Pemikiran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tentang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Wawasan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Dunia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: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Abraham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Kuyper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(1837 - 1920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5971953" y="2971800"/>
            <a:ext cx="3200400" cy="1371600"/>
          </a:xfrm>
          <a:prstGeom prst="wedgeRectCallout">
            <a:avLst>
              <a:gd name="adj1" fmla="val -112148"/>
              <a:gd name="adj2" fmla="val -24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>
                <a:latin typeface="Adobe Hebrew" pitchFamily="18" charset="-79"/>
                <a:cs typeface="Adobe Hebrew" pitchFamily="18" charset="-79"/>
              </a:rPr>
              <a:t>Pemikiran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tentang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Wawasan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Dunia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Karl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Mannheim (1893 - 1947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11" name="Explosion 2 10"/>
          <p:cNvSpPr/>
          <p:nvPr/>
        </p:nvSpPr>
        <p:spPr>
          <a:xfrm>
            <a:off x="2438400" y="4114800"/>
            <a:ext cx="4724400" cy="2971800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algn="just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algn="just"/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Pemikiran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tentang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Wawasan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Dunia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Peter Berger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Thomas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Luckmann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algn="ctr"/>
            <a:endParaRPr lang="en-US" dirty="0"/>
          </a:p>
        </p:txBody>
      </p:sp>
      <p:sp>
        <p:nvSpPr>
          <p:cNvPr id="13" name="32-Point Star 12"/>
          <p:cNvSpPr/>
          <p:nvPr/>
        </p:nvSpPr>
        <p:spPr>
          <a:xfrm>
            <a:off x="-762000" y="4419600"/>
            <a:ext cx="3962400" cy="2438400"/>
          </a:xfrm>
          <a:prstGeom prst="star32">
            <a:avLst>
              <a:gd name="adj" fmla="val 328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algn="just"/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Pemikiran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tentang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Wawasan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Dunia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: 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Karl Marx dan Friedrich Engels </a:t>
            </a:r>
          </a:p>
          <a:p>
            <a:pPr algn="just"/>
            <a:endParaRPr lang="en-US" dirty="0"/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914400" y="2971800"/>
            <a:ext cx="2514600" cy="1295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4" action="ppaction://hlinksldjump" highlightClick="1"/>
          </p:cNvPr>
          <p:cNvSpPr/>
          <p:nvPr/>
        </p:nvSpPr>
        <p:spPr>
          <a:xfrm>
            <a:off x="0" y="838200"/>
            <a:ext cx="2286000" cy="1066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5" action="ppaction://hlinksldjump" highlightClick="1"/>
          </p:cNvPr>
          <p:cNvSpPr/>
          <p:nvPr/>
        </p:nvSpPr>
        <p:spPr>
          <a:xfrm>
            <a:off x="2590800" y="152400"/>
            <a:ext cx="2667000" cy="2057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rId6" action="ppaction://hlinksldjump" highlightClick="1"/>
          </p:cNvPr>
          <p:cNvSpPr/>
          <p:nvPr/>
        </p:nvSpPr>
        <p:spPr>
          <a:xfrm>
            <a:off x="5922335" y="914400"/>
            <a:ext cx="2764465" cy="1600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7" action="ppaction://hlinksldjump" highlightClick="1"/>
          </p:cNvPr>
          <p:cNvSpPr/>
          <p:nvPr/>
        </p:nvSpPr>
        <p:spPr>
          <a:xfrm>
            <a:off x="5943600" y="2971800"/>
            <a:ext cx="3200400" cy="1371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Custom 22">
            <a:hlinkClick r:id="rId8" action="ppaction://hlinksldjump" highlightClick="1"/>
          </p:cNvPr>
          <p:cNvSpPr/>
          <p:nvPr/>
        </p:nvSpPr>
        <p:spPr>
          <a:xfrm>
            <a:off x="-304800" y="4724400"/>
            <a:ext cx="3124200" cy="1828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rId9" action="ppaction://hlinksldjump" highlightClick="1"/>
          </p:cNvPr>
          <p:cNvSpPr/>
          <p:nvPr/>
        </p:nvSpPr>
        <p:spPr>
          <a:xfrm>
            <a:off x="3276600" y="4876800"/>
            <a:ext cx="2667000" cy="1524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1600200"/>
            <a:ext cx="914400" cy="911352"/>
          </a:xfrm>
          <a:prstGeom prst="trapezoi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Flowchart: Magnetic Disk 1"/>
          <p:cNvSpPr/>
          <p:nvPr/>
        </p:nvSpPr>
        <p:spPr>
          <a:xfrm>
            <a:off x="228600" y="3352800"/>
            <a:ext cx="2286000" cy="182880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Berger,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Thomas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Luckmann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Flowchart: Internal Storage 4"/>
          <p:cNvSpPr/>
          <p:nvPr/>
        </p:nvSpPr>
        <p:spPr>
          <a:xfrm>
            <a:off x="2743200" y="1143000"/>
            <a:ext cx="6096000" cy="5334000"/>
          </a:xfrm>
          <a:prstGeom prst="flowChartInternal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ide-ide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sekalipun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bukanlah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weltanschauung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sgt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weltanschauung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dgn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pelindung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konseptual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alienasi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keterasingan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Pelindung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kanopi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ancaman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kekacauan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2209800" y="5791200"/>
            <a:ext cx="914400" cy="609600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1600200"/>
            <a:ext cx="914400" cy="911352"/>
          </a:xfrm>
          <a:prstGeom prst="trapezoid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 </a:t>
            </a:r>
            <a:endParaRPr lang="en-US" sz="2800" dirty="0"/>
          </a:p>
        </p:txBody>
      </p:sp>
      <p:sp>
        <p:nvSpPr>
          <p:cNvPr id="5" name="Horizontal Scroll 4"/>
          <p:cNvSpPr/>
          <p:nvPr/>
        </p:nvSpPr>
        <p:spPr>
          <a:xfrm>
            <a:off x="0" y="2971800"/>
            <a:ext cx="1905000" cy="2362200"/>
          </a:xfrm>
          <a:prstGeom prst="horizontalScroll">
            <a:avLst>
              <a:gd name="adj" fmla="val 20729"/>
            </a:avLst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Karl Marx, 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dan Friedrich Engels </a:t>
            </a:r>
          </a:p>
          <a:p>
            <a:pPr algn="just"/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Internal Storage 5"/>
          <p:cNvSpPr/>
          <p:nvPr/>
        </p:nvSpPr>
        <p:spPr>
          <a:xfrm>
            <a:off x="1905000" y="1066800"/>
            <a:ext cx="7010400" cy="502920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Blip>
                <a:blip r:embed="rId3"/>
              </a:buBlip>
            </a:pPr>
            <a:r>
              <a:rPr lang="nl-NL" dirty="0">
                <a:latin typeface="Times New Roman" pitchFamily="18" charset="0"/>
                <a:cs typeface="Times New Roman" pitchFamily="18" charset="0"/>
              </a:rPr>
              <a:t>mengkaitkan antara Wawasan Dunia dan 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Ideologi,  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memahaminya sebagai ‘wawasan dunia Marxis’ atau weltanschauung ‘Marxis-Lenin’,  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melihat 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bahwa segala sesuatu sangat ditentukan oleh 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materi:</a:t>
            </a:r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Karl Marx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Friedrich Engels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meramalkan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realitas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materialisme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dialektis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ü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Karl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Marx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sebagai sub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spesies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weltanschauung.</a:t>
            </a:r>
          </a:p>
          <a:p>
            <a:pPr marL="742950" lvl="1" indent="-285750" algn="just"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sebagai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melayani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dilahirkan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material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hubungan-hubungan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berkuasa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3"/>
              </a:buBlip>
            </a:pPr>
            <a:endParaRPr lang="en-US" dirty="0"/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7467600" y="6172200"/>
            <a:ext cx="1042416" cy="685800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76300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8077200" y="6172200"/>
            <a:ext cx="1066800" cy="685800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Dunia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•	</a:t>
            </a:r>
            <a:r>
              <a:rPr lang="en-US" dirty="0" err="1"/>
              <a:t>Pengertian</a:t>
            </a:r>
            <a:endParaRPr lang="en-US" dirty="0"/>
          </a:p>
          <a:p>
            <a:pPr algn="just"/>
            <a:r>
              <a:rPr lang="en-US" dirty="0"/>
              <a:t>•	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weltanschauung</a:t>
            </a:r>
          </a:p>
          <a:p>
            <a:pPr algn="just"/>
            <a:r>
              <a:rPr lang="en-US" dirty="0"/>
              <a:t>•	</a:t>
            </a:r>
            <a:r>
              <a:rPr lang="en-US" dirty="0" err="1"/>
              <a:t>Pemikiran</a:t>
            </a:r>
            <a:r>
              <a:rPr lang="en-US" dirty="0"/>
              <a:t> Abraham </a:t>
            </a:r>
            <a:r>
              <a:rPr lang="en-US" dirty="0" err="1"/>
              <a:t>Kuyper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/>
              <a:t>K</a:t>
            </a:r>
            <a:r>
              <a:rPr lang="en-US" dirty="0" err="1" smtClean="0"/>
              <a:t>ehidupan</a:t>
            </a:r>
            <a:endParaRPr lang="en-US" dirty="0"/>
          </a:p>
          <a:p>
            <a:pPr algn="just"/>
            <a:r>
              <a:rPr lang="en-US" dirty="0"/>
              <a:t>•	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Sosiologi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4800600" y="5791200"/>
            <a:ext cx="1042416" cy="685800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13716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menyebutkan</a:t>
            </a:r>
            <a:r>
              <a:rPr lang="en-US" sz="3200" dirty="0"/>
              <a:t> </a:t>
            </a:r>
            <a:r>
              <a:rPr lang="en-US" sz="3200" dirty="0" err="1"/>
              <a:t>arti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maksud</a:t>
            </a:r>
            <a:r>
              <a:rPr lang="en-US" sz="3200" dirty="0"/>
              <a:t>  </a:t>
            </a:r>
            <a:r>
              <a:rPr lang="en-US" sz="3200" dirty="0" err="1"/>
              <a:t>wawasan</a:t>
            </a:r>
            <a:r>
              <a:rPr lang="en-US" sz="3200" dirty="0"/>
              <a:t> </a:t>
            </a:r>
            <a:r>
              <a:rPr lang="en-US" sz="3200" dirty="0" err="1"/>
              <a:t>dunia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i="1" dirty="0" err="1"/>
              <a:t>weltanshauung</a:t>
            </a:r>
            <a:endParaRPr lang="en-US" sz="3200" i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maksud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i="1" dirty="0"/>
              <a:t>redeeming</a:t>
            </a:r>
            <a:r>
              <a:rPr lang="en-US" sz="3200" dirty="0"/>
              <a:t> </a:t>
            </a:r>
            <a:r>
              <a:rPr lang="en-US" sz="3200" dirty="0" err="1"/>
              <a:t>sosiologi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kesimpulan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pandangan</a:t>
            </a:r>
            <a:r>
              <a:rPr lang="en-US" sz="3200" dirty="0"/>
              <a:t> </a:t>
            </a:r>
            <a:r>
              <a:rPr lang="en-US" sz="3200" dirty="0" err="1"/>
              <a:t>sosiologi</a:t>
            </a:r>
            <a:r>
              <a:rPr lang="en-US" sz="3200" dirty="0"/>
              <a:t>.</a:t>
            </a:r>
          </a:p>
        </p:txBody>
      </p:sp>
      <p:sp>
        <p:nvSpPr>
          <p:cNvPr id="3" name="Action Button: Forward or Next 2">
            <a:hlinkClick r:id="rId3" action="ppaction://hlinksldjump" highlightClick="1"/>
          </p:cNvPr>
          <p:cNvSpPr/>
          <p:nvPr/>
        </p:nvSpPr>
        <p:spPr>
          <a:xfrm>
            <a:off x="6934200" y="5562600"/>
            <a:ext cx="1042416" cy="914400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MX" dirty="0" err="1"/>
              <a:t>Naugle</a:t>
            </a:r>
            <a:r>
              <a:rPr lang="es-MX" dirty="0"/>
              <a:t>, David, K.; </a:t>
            </a:r>
            <a:r>
              <a:rPr lang="es-MX" b="1" i="1" dirty="0" err="1"/>
              <a:t>Wawasan</a:t>
            </a:r>
            <a:r>
              <a:rPr lang="es-MX" b="1" i="1" dirty="0"/>
              <a:t> </a:t>
            </a:r>
            <a:r>
              <a:rPr lang="es-MX" b="1" i="1" dirty="0" err="1"/>
              <a:t>Dunia</a:t>
            </a:r>
            <a:r>
              <a:rPr lang="es-MX" dirty="0"/>
              <a:t>, </a:t>
            </a:r>
            <a:r>
              <a:rPr lang="es-MX" dirty="0" err="1"/>
              <a:t>Jakarta</a:t>
            </a:r>
            <a:r>
              <a:rPr lang="es-MX" dirty="0"/>
              <a:t> : </a:t>
            </a:r>
            <a:r>
              <a:rPr lang="es-MX" dirty="0" err="1"/>
              <a:t>Penerbit</a:t>
            </a:r>
            <a:r>
              <a:rPr lang="es-MX" dirty="0"/>
              <a:t> </a:t>
            </a:r>
            <a:r>
              <a:rPr lang="es-MX" dirty="0" err="1"/>
              <a:t>Momentum</a:t>
            </a:r>
            <a:r>
              <a:rPr lang="es-MX" dirty="0"/>
              <a:t>, </a:t>
            </a:r>
            <a:r>
              <a:rPr lang="es-MX" dirty="0" smtClean="0"/>
              <a:t>2010,</a:t>
            </a:r>
            <a:r>
              <a:rPr lang="da-DK" dirty="0" smtClean="0"/>
              <a:t> </a:t>
            </a:r>
            <a:r>
              <a:rPr lang="da-DK" dirty="0"/>
              <a:t>hal. 5 – 38, 269 – 289</a:t>
            </a:r>
          </a:p>
          <a:p>
            <a:pPr marL="514350" indent="-514350">
              <a:buFont typeface="+mj-lt"/>
              <a:buAutoNum type="arabicPeriod"/>
            </a:pPr>
            <a:endParaRPr lang="da-DK" dirty="0"/>
          </a:p>
          <a:p>
            <a:pPr marL="514350" lvl="0" indent="-514350">
              <a:buFont typeface="+mj-lt"/>
              <a:buAutoNum type="arabicPeriod"/>
            </a:pPr>
            <a:r>
              <a:rPr lang="da-DK" dirty="0" smtClean="0"/>
              <a:t>Kuyper</a:t>
            </a:r>
            <a:r>
              <a:rPr lang="da-DK" dirty="0"/>
              <a:t>, Abraham; </a:t>
            </a:r>
            <a:r>
              <a:rPr lang="es-MX" b="1" i="1" dirty="0" err="1"/>
              <a:t>Lecturer</a:t>
            </a:r>
            <a:r>
              <a:rPr lang="es-MX" b="1" i="1" dirty="0"/>
              <a:t> </a:t>
            </a:r>
            <a:r>
              <a:rPr lang="es-MX" b="1" i="1" dirty="0" err="1"/>
              <a:t>On</a:t>
            </a:r>
            <a:r>
              <a:rPr lang="es-MX" b="1" i="1" dirty="0"/>
              <a:t> </a:t>
            </a:r>
            <a:r>
              <a:rPr lang="es-MX" b="1" i="1" dirty="0" err="1"/>
              <a:t>Calvinism</a:t>
            </a:r>
            <a:r>
              <a:rPr lang="es-MX" dirty="0"/>
              <a:t>. </a:t>
            </a:r>
            <a:r>
              <a:rPr lang="es-MX" dirty="0" err="1"/>
              <a:t>Jakarta</a:t>
            </a:r>
            <a:r>
              <a:rPr lang="es-MX" dirty="0"/>
              <a:t> : </a:t>
            </a:r>
            <a:r>
              <a:rPr lang="es-MX" dirty="0" err="1"/>
              <a:t>Penerbit</a:t>
            </a:r>
            <a:r>
              <a:rPr lang="es-MX" dirty="0"/>
              <a:t> </a:t>
            </a:r>
            <a:r>
              <a:rPr lang="es-MX" dirty="0" err="1"/>
              <a:t>Momentum</a:t>
            </a:r>
            <a:r>
              <a:rPr lang="es-MX" dirty="0"/>
              <a:t>, </a:t>
            </a:r>
            <a:r>
              <a:rPr lang="es-MX" dirty="0" smtClean="0"/>
              <a:t>2005,</a:t>
            </a:r>
            <a:r>
              <a:rPr lang="da-DK" dirty="0" smtClean="0"/>
              <a:t> </a:t>
            </a:r>
            <a:r>
              <a:rPr lang="da-DK" dirty="0"/>
              <a:t>hal. 1 – 40</a:t>
            </a:r>
          </a:p>
          <a:p>
            <a:endParaRPr lang="da-DK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924800" y="5815584"/>
            <a:ext cx="1042416" cy="1042416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dobe Hebrew" pitchFamily="18" charset="-79"/>
                <a:cs typeface="Adobe Hebrew" pitchFamily="18" charset="-79"/>
              </a:rPr>
              <a:t>Pengertian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0"/>
            <a:ext cx="2286000" cy="259080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2667000" y="609600"/>
            <a:ext cx="2057400" cy="3276600"/>
          </a:xfrm>
          <a:prstGeom prst="cloudCallout">
            <a:avLst>
              <a:gd name="adj1" fmla="val -74387"/>
              <a:gd name="adj2" fmla="val 238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wawasan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dunia</a:t>
            </a:r>
            <a:r>
              <a:rPr lang="en-US" dirty="0" smtClean="0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4800600" y="990600"/>
            <a:ext cx="4724400" cy="571500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4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Worldview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'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Inggeris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Jerman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'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Weltanschauung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'.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ide-ide,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masalah-masalah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realitas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global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sebagai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narasi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diciptakan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dilanjutkan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pelanggaran-pelanggaran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penebusan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sebagai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realita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Action Button: Home 2">
            <a:hlinkClick r:id="rId5" action="ppaction://hlinksldjump" highlightClick="1"/>
          </p:cNvPr>
          <p:cNvSpPr/>
          <p:nvPr/>
        </p:nvSpPr>
        <p:spPr>
          <a:xfrm>
            <a:off x="3581400" y="5824444"/>
            <a:ext cx="1042416" cy="1042416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dobe Hebrew" pitchFamily="18" charset="-79"/>
                <a:cs typeface="Adobe Hebrew" pitchFamily="18" charset="-79"/>
              </a:rPr>
              <a:t>Pemikiran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tentang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Wawasan</a:t>
            </a:r>
            <a:r>
              <a:rPr lang="en-US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dirty="0" err="1">
                <a:latin typeface="Adobe Hebrew" pitchFamily="18" charset="-79"/>
                <a:cs typeface="Adobe Hebrew" pitchFamily="18" charset="-79"/>
              </a:rPr>
              <a:t>Dunia</a:t>
            </a:r>
            <a:endParaRPr lang="en-US" dirty="0"/>
          </a:p>
        </p:txBody>
      </p:sp>
      <p:pic>
        <p:nvPicPr>
          <p:cNvPr id="1026" name="Picture 2" descr="https://upload.wikimedia.org/wikipedia/commons/f/f8/JamesOrrPro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3048000"/>
            <a:ext cx="18097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apezoid 5"/>
          <p:cNvSpPr/>
          <p:nvPr/>
        </p:nvSpPr>
        <p:spPr>
          <a:xfrm>
            <a:off x="0" y="1295400"/>
            <a:ext cx="914400" cy="911352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1447800"/>
            <a:ext cx="5791200" cy="434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Blip>
                <a:blip r:embed="rId4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penelusuran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‘weltanschauung’,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didapatinya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Immanuel Kant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weltbegriff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Immanuel Kant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berakibat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moral.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lama'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munculnya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zaman '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-Kristen',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1893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menerbitkan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berjudul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The Christian View of God and the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pPr marL="285750" indent="-285750" algn="just">
              <a:buBlip>
                <a:blip r:embed="rId4"/>
              </a:buBlip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19; James Orr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menolak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metafisika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teori-teori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semesta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Blip>
                <a:blip r:embed="rId4"/>
              </a:buBlip>
            </a:pPr>
            <a:endParaRPr lang="en-US" dirty="0"/>
          </a:p>
        </p:txBody>
      </p:sp>
      <p:sp>
        <p:nvSpPr>
          <p:cNvPr id="10" name="Curved Down Ribbon 9"/>
          <p:cNvSpPr/>
          <p:nvPr/>
        </p:nvSpPr>
        <p:spPr>
          <a:xfrm>
            <a:off x="-533400" y="5334000"/>
            <a:ext cx="3657600" cy="758952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James Orr (1844 - 1913)</a:t>
            </a:r>
          </a:p>
        </p:txBody>
      </p:sp>
      <p:sp>
        <p:nvSpPr>
          <p:cNvPr id="5" name="Action Button: Home 4">
            <a:hlinkClick r:id="rId5" action="ppaction://hlinksldjump" highlightClick="1"/>
          </p:cNvPr>
          <p:cNvSpPr/>
          <p:nvPr/>
        </p:nvSpPr>
        <p:spPr>
          <a:xfrm>
            <a:off x="8064413" y="5815584"/>
            <a:ext cx="1042416" cy="1042416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Dunia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0" y="1600200"/>
            <a:ext cx="914400" cy="911352"/>
          </a:xfrm>
          <a:prstGeom prst="trapezoi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Abraham Kuyper 1905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18288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Internal Storage 5"/>
          <p:cNvSpPr/>
          <p:nvPr/>
        </p:nvSpPr>
        <p:spPr>
          <a:xfrm>
            <a:off x="3067493" y="1143000"/>
            <a:ext cx="6096000" cy="5334000"/>
          </a:xfrm>
          <a:prstGeom prst="flowChartInternalStorag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0"/>
              </a:spcBef>
              <a:buBlip>
                <a:blip r:embed="rId4"/>
              </a:buBlip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Pemikirannya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Reform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Protestan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John Calvin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kedaulatan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Allah.</a:t>
            </a:r>
          </a:p>
          <a:p>
            <a:pPr>
              <a:spcBef>
                <a:spcPts val="0"/>
              </a:spcBef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Blip>
                <a:blip r:embed="rId4"/>
              </a:buBlip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Ketaatan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ketidak-taatan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non Kristen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bercirikan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penyembahan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berhala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ketidak-taatan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religius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keKristenan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sebagai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komprehensif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realitas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penyembahan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ketaatan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kehendak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urved Down Ribbon 7"/>
          <p:cNvSpPr/>
          <p:nvPr/>
        </p:nvSpPr>
        <p:spPr>
          <a:xfrm>
            <a:off x="-533400" y="5638800"/>
            <a:ext cx="4267200" cy="758952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Abraham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Kuyper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(1837 - 1920)</a:t>
            </a:r>
          </a:p>
        </p:txBody>
      </p:sp>
      <p:sp>
        <p:nvSpPr>
          <p:cNvPr id="5" name="Action Button: Forward or Next 4">
            <a:hlinkClick r:id="rId5" action="ppaction://hlinksldjump" highlightClick="1"/>
          </p:cNvPr>
          <p:cNvSpPr/>
          <p:nvPr/>
        </p:nvSpPr>
        <p:spPr>
          <a:xfrm>
            <a:off x="7940749" y="6248400"/>
            <a:ext cx="1219200" cy="609600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Pemikiran</a:t>
            </a:r>
            <a:r>
              <a:rPr lang="en-US" dirty="0"/>
              <a:t> Abraham </a:t>
            </a:r>
            <a:r>
              <a:rPr lang="en-US" dirty="0" err="1"/>
              <a:t>Kuyper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839200" cy="4876800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tulisannya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berjudul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'Calvinism as a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life-system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menandai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terbentuknya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weltanschauun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:</a:t>
            </a:r>
          </a:p>
          <a:p>
            <a:pPr marL="514350" indent="-514350" algn="just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obyek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usahanya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fundamental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1).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enyoroti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warisan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religius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Amerika,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goncangan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modernitas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pertarungan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bertolak-belakang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Pertarungan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pergeseran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rajin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gereja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meninggalkan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gereja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ttg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‘Calvinism and the future’,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Kuyper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ttg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manifestasi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Calvinisme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bermanfaat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lain.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anugerah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diaplikasikan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lbh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lain.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7848600" y="5638800"/>
            <a:ext cx="1042416" cy="1042416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Dunia</a:t>
            </a:r>
            <a:endParaRPr lang="en-US" dirty="0"/>
          </a:p>
        </p:txBody>
      </p:sp>
      <p:pic>
        <p:nvPicPr>
          <p:cNvPr id="3074" name="Picture 2" descr="Karl Mannhe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20955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rapezoid 4"/>
          <p:cNvSpPr/>
          <p:nvPr/>
        </p:nvSpPr>
        <p:spPr>
          <a:xfrm>
            <a:off x="0" y="1600200"/>
            <a:ext cx="914400" cy="911352"/>
          </a:xfrm>
          <a:prstGeom prst="trapezoi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lowchart: Internal Storage 5"/>
          <p:cNvSpPr/>
          <p:nvPr/>
        </p:nvSpPr>
        <p:spPr>
          <a:xfrm>
            <a:off x="2971800" y="990600"/>
            <a:ext cx="5943600" cy="5486400"/>
          </a:xfrm>
          <a:prstGeom prst="flowChartInternalStorag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0"/>
              </a:spcBef>
              <a:buBlip>
                <a:blip r:embed="rId4"/>
              </a:buBlip>
              <a:defRPr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tulisannya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'on the Interpretation of weltanschauung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weltanschauung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sebagai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logika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diungkapkan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integral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tesis-tesis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apapun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kode-kode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sistem-sistem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rasionalitas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ditafsirkan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weltanschauung’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global,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Karl Mannheim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weltanshauung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disengaja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spcBef>
                <a:spcPts val="0"/>
              </a:spcBef>
              <a:buBlip>
                <a:blip r:embed="rId4"/>
              </a:buBlip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Karl Mannheim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menganut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Wilhelm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Dilthey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wawasan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sistem-sistem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‘Weltanschauung’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Curved Down Ribbon 8"/>
          <p:cNvSpPr/>
          <p:nvPr/>
        </p:nvSpPr>
        <p:spPr>
          <a:xfrm>
            <a:off x="-1066800" y="5257800"/>
            <a:ext cx="4419600" cy="758952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Karl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Mannheim (1893 - 1947)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 Button: Home 3">
            <a:hlinkClick r:id="rId5" action="ppaction://hlinksldjump" highlightClick="1"/>
          </p:cNvPr>
          <p:cNvSpPr/>
          <p:nvPr/>
        </p:nvSpPr>
        <p:spPr>
          <a:xfrm>
            <a:off x="2667000" y="6168656"/>
            <a:ext cx="990600" cy="685800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965</Words>
  <Application>Microsoft Office PowerPoint</Application>
  <PresentationFormat>On-screen Show (4:3)</PresentationFormat>
  <Paragraphs>88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Adobe Hebrew</vt:lpstr>
      <vt:lpstr>Arial</vt:lpstr>
      <vt:lpstr>Calibri</vt:lpstr>
      <vt:lpstr>Times New Roman</vt:lpstr>
      <vt:lpstr>Wingdings</vt:lpstr>
      <vt:lpstr>Office Theme</vt:lpstr>
      <vt:lpstr>PowerPoint Presentation</vt:lpstr>
      <vt:lpstr>Wawasan Dunia</vt:lpstr>
      <vt:lpstr>Tujuan Instruksional Khusus</vt:lpstr>
      <vt:lpstr>Referensi</vt:lpstr>
      <vt:lpstr>Pengertian</vt:lpstr>
      <vt:lpstr>Pemikiran tentang Wawasan Dunia</vt:lpstr>
      <vt:lpstr>Pemikiran tentang Wawasan Dunia</vt:lpstr>
      <vt:lpstr>Pemikiran Abraham Kuyper tentang Sistem Kehidupan</vt:lpstr>
      <vt:lpstr>Pemikiran tentang Wawasan Dunia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109</cp:revision>
  <dcterms:created xsi:type="dcterms:W3CDTF">2014-04-28T03:24:33Z</dcterms:created>
  <dcterms:modified xsi:type="dcterms:W3CDTF">2016-04-19T04:21:52Z</dcterms:modified>
</cp:coreProperties>
</file>