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72" r:id="rId7"/>
    <p:sldId id="261" r:id="rId8"/>
    <p:sldId id="262" r:id="rId9"/>
    <p:sldId id="263" r:id="rId10"/>
    <p:sldId id="271" r:id="rId11"/>
    <p:sldId id="264" r:id="rId12"/>
    <p:sldId id="265" r:id="rId13"/>
    <p:sldId id="273" r:id="rId14"/>
    <p:sldId id="274" r:id="rId15"/>
    <p:sldId id="266" r:id="rId16"/>
    <p:sldId id="267" r:id="rId17"/>
    <p:sldId id="268" r:id="rId18"/>
    <p:sldId id="269" r:id="rId19"/>
    <p:sldId id="270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FFCC66"/>
    <a:srgbClr val="FFCCFF"/>
    <a:srgbClr val="336699"/>
    <a:srgbClr val="CC99FF"/>
    <a:srgbClr val="FF66FF"/>
    <a:srgbClr val="CC66FF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5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7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EF451F18-5B0B-4557-B5B4-E76C3A26EAB9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0881B36-45DE-46C4-B4DB-7EE11D872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5582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51F18-5B0B-4557-B5B4-E76C3A26EAB9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81B36-45DE-46C4-B4DB-7EE11D872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238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51F18-5B0B-4557-B5B4-E76C3A26EAB9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81B36-45DE-46C4-B4DB-7EE11D872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882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51F18-5B0B-4557-B5B4-E76C3A26EAB9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81B36-45DE-46C4-B4DB-7EE11D872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555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F451F18-5B0B-4557-B5B4-E76C3A26EAB9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C0881B36-45DE-46C4-B4DB-7EE11D872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0584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51F18-5B0B-4557-B5B4-E76C3A26EAB9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81B36-45DE-46C4-B4DB-7EE11D872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332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51F18-5B0B-4557-B5B4-E76C3A26EAB9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81B36-45DE-46C4-B4DB-7EE11D872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81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51F18-5B0B-4557-B5B4-E76C3A26EAB9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81B36-45DE-46C4-B4DB-7EE11D872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75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51F18-5B0B-4557-B5B4-E76C3A26EAB9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81B36-45DE-46C4-B4DB-7EE11D872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902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51F18-5B0B-4557-B5B4-E76C3A26EAB9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0881B36-45DE-46C4-B4DB-7EE11D87276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92559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F451F18-5B0B-4557-B5B4-E76C3A26EAB9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0881B36-45DE-46C4-B4DB-7EE11D87276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08193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F451F18-5B0B-4557-B5B4-E76C3A26EAB9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0881B36-45DE-46C4-B4DB-7EE11D872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330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KEBUTUHAN OKSIGEN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37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470647"/>
            <a:ext cx="10058400" cy="6037729"/>
          </a:xfrm>
          <a:solidFill>
            <a:srgbClr val="92D050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Hormonal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obat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Semua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hormon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termasuk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derivat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katekolamin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melebarkan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saluran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pernapasan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Faktor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perkembangan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Tahap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perkembangan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mempengaruhi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jumlah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kebutuhan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oksigenasi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karena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usia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organ di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tubuh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seiring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usia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perkembangan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Faktor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lingkungan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Kondisi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lingkungan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memengaruhi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kebutuhan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oksigenasi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seperti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faktor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alergi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ketinggian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suhu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Kondisi-kondisi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mempengaruhi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kemampuan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adaptasi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Faktor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perilaku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Perilaku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dimaksud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diantaranya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perilaku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mengkonsumsi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makanan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(status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nutrisi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aktivitas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meningkatkan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kebutuhan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oksigenasi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merokok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lain-lain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37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Gangguan/Masalah Kebutuhan Oksigenasi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99CC"/>
          </a:solidFill>
        </p:spPr>
        <p:txBody>
          <a:bodyPr/>
          <a:lstStyle/>
          <a:p>
            <a:pPr marL="0" lvl="0" indent="0">
              <a:buNone/>
            </a:pPr>
            <a:r>
              <a:rPr lang="en-US" sz="2800" b="1" dirty="0" smtClean="0"/>
              <a:t>1. </a:t>
            </a:r>
            <a:r>
              <a:rPr lang="en-US" sz="2800" b="1" dirty="0" err="1" smtClean="0"/>
              <a:t>Hipoksia</a:t>
            </a:r>
            <a:endParaRPr lang="en-US" sz="2800" b="1" dirty="0"/>
          </a:p>
          <a:p>
            <a:pPr marL="0" indent="0">
              <a:buNone/>
            </a:pPr>
            <a:r>
              <a:rPr lang="en-US" dirty="0" err="1"/>
              <a:t>Hipoksia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tercukupinya</a:t>
            </a:r>
            <a:r>
              <a:rPr lang="en-US" dirty="0"/>
              <a:t> </a:t>
            </a:r>
            <a:r>
              <a:rPr lang="en-US" dirty="0" err="1"/>
              <a:t>pemenuhan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oksigen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defisiensi</a:t>
            </a:r>
            <a:r>
              <a:rPr lang="en-US" dirty="0"/>
              <a:t> </a:t>
            </a:r>
            <a:r>
              <a:rPr lang="en-US" dirty="0" err="1"/>
              <a:t>oksigen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peningkatan</a:t>
            </a:r>
            <a:r>
              <a:rPr lang="en-US" dirty="0"/>
              <a:t> 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oksigen</a:t>
            </a:r>
            <a:r>
              <a:rPr lang="en-US" dirty="0"/>
              <a:t> di </a:t>
            </a:r>
            <a:r>
              <a:rPr lang="en-US" dirty="0" err="1"/>
              <a:t>sel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memunculkan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kulit</a:t>
            </a:r>
            <a:r>
              <a:rPr lang="en-US" dirty="0"/>
              <a:t> </a:t>
            </a:r>
            <a:r>
              <a:rPr lang="en-US" dirty="0" err="1"/>
              <a:t>kebiruan</a:t>
            </a:r>
            <a:r>
              <a:rPr lang="en-US" dirty="0"/>
              <a:t> (</a:t>
            </a:r>
            <a:r>
              <a:rPr lang="en-US" dirty="0" err="1"/>
              <a:t>sianosis</a:t>
            </a:r>
            <a:r>
              <a:rPr lang="en-US" dirty="0"/>
              <a:t>). 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7384" y="3469340"/>
            <a:ext cx="2354703" cy="2399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82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3100" b="1" dirty="0" smtClean="0"/>
              <a:t>2. </a:t>
            </a:r>
            <a:r>
              <a:rPr lang="en-US" sz="3100" b="1" dirty="0" err="1" smtClean="0"/>
              <a:t>Perubahan</a:t>
            </a:r>
            <a:r>
              <a:rPr lang="en-US" sz="3100" b="1" dirty="0" smtClean="0"/>
              <a:t> </a:t>
            </a:r>
            <a:r>
              <a:rPr lang="en-US" sz="3100" b="1" dirty="0"/>
              <a:t>Pola Pernapasan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23682"/>
            <a:ext cx="10058400" cy="4811358"/>
          </a:xfrm>
          <a:solidFill>
            <a:srgbClr val="FF9933"/>
          </a:solidFill>
        </p:spPr>
        <p:txBody>
          <a:bodyPr/>
          <a:lstStyle/>
          <a:p>
            <a:r>
              <a:rPr lang="en-US" i="1" dirty="0" err="1"/>
              <a:t>Takipnea</a:t>
            </a:r>
            <a:r>
              <a:rPr lang="en-US" dirty="0" smtClean="0"/>
              <a:t>,</a:t>
            </a:r>
          </a:p>
          <a:p>
            <a:r>
              <a:rPr lang="en-US" i="1" dirty="0" err="1"/>
              <a:t>Bradipnea</a:t>
            </a:r>
            <a:r>
              <a:rPr lang="en-US" dirty="0" smtClean="0"/>
              <a:t>,</a:t>
            </a:r>
          </a:p>
          <a:p>
            <a:r>
              <a:rPr lang="en-US" i="1" dirty="0" err="1"/>
              <a:t>Hiperventilasi</a:t>
            </a:r>
            <a:r>
              <a:rPr lang="en-US" dirty="0" smtClean="0"/>
              <a:t>,</a:t>
            </a:r>
          </a:p>
          <a:p>
            <a:r>
              <a:rPr lang="en-US" i="1" dirty="0" err="1"/>
              <a:t>Kussmaul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i="1" dirty="0" err="1"/>
              <a:t>Hipoventilasi</a:t>
            </a:r>
            <a:r>
              <a:rPr lang="en-US" dirty="0" smtClean="0"/>
              <a:t>,</a:t>
            </a:r>
          </a:p>
          <a:p>
            <a:r>
              <a:rPr lang="en-US" i="1" dirty="0" err="1"/>
              <a:t>Dispnea</a:t>
            </a:r>
            <a:r>
              <a:rPr lang="en-US" dirty="0" smtClean="0"/>
              <a:t>,</a:t>
            </a:r>
          </a:p>
          <a:p>
            <a:r>
              <a:rPr lang="en-US" i="1" dirty="0" err="1"/>
              <a:t>Ortopnea</a:t>
            </a:r>
            <a:r>
              <a:rPr lang="en-US" dirty="0" smtClean="0"/>
              <a:t>,</a:t>
            </a:r>
          </a:p>
          <a:p>
            <a:r>
              <a:rPr lang="en-US" i="1" dirty="0" err="1"/>
              <a:t>Cheyne</a:t>
            </a:r>
            <a:r>
              <a:rPr lang="en-US" i="1" dirty="0"/>
              <a:t> stokes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i="1" dirty="0" err="1"/>
              <a:t>Pernapasan</a:t>
            </a:r>
            <a:r>
              <a:rPr lang="en-US" i="1" dirty="0"/>
              <a:t> </a:t>
            </a:r>
            <a:r>
              <a:rPr lang="en-US" i="1" dirty="0" err="1"/>
              <a:t>paradoksial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i="1" dirty="0" err="1"/>
              <a:t>Biot</a:t>
            </a:r>
            <a:r>
              <a:rPr lang="en-US" i="1" dirty="0"/>
              <a:t>,</a:t>
            </a:r>
            <a:r>
              <a:rPr lang="en-US" dirty="0"/>
              <a:t> </a:t>
            </a:r>
            <a:endParaRPr lang="en-US" dirty="0" smtClean="0"/>
          </a:p>
          <a:p>
            <a:r>
              <a:rPr lang="en-US" i="1" dirty="0"/>
              <a:t>Stridor</a:t>
            </a:r>
            <a:r>
              <a:rPr lang="en-US" dirty="0"/>
              <a:t>,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0479" y="1733888"/>
            <a:ext cx="6365928" cy="3790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59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497541"/>
            <a:ext cx="10058400" cy="5537499"/>
          </a:xfrm>
          <a:solidFill>
            <a:schemeClr val="bg2">
              <a:lumMod val="50000"/>
            </a:schemeClr>
          </a:solidFill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Takipnea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pernapasan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frekuensi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lebih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24 kali per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menit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Proses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terjadi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karena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paru-paru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keadaan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atelektaksis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terjadi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emboli.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Bradipnea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pernapasan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lambat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abnormal, ±10 kali per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menit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Hiperventilasi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tubuh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mengkompensasi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metabolisme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tubuh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melampau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tinggi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pernapasan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lebih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cepat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sehingga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terjadi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peningkatan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jumlah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oksigen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paru-paru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Proses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ditandai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adanya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peningkatan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denyut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nadi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napas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pendek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adanya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nyeri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dada,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menurunnya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konsentrasi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CO2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lain-lain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Kussmaul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pernapasan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cepat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dangkal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ditemukan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orang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keadaan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asidosis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metabolik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Hipoventilasi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upaya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tubuh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mengeluarkan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karbondioksida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cukup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saat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ventilasi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alveolar,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serta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cukupnya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jumlah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udara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memasuki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alveoli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penggunaan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oksigen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74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699247"/>
            <a:ext cx="10058400" cy="5661212"/>
          </a:xfrm>
          <a:solidFill>
            <a:srgbClr val="CC99FF"/>
          </a:solidFill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 startAt="6"/>
            </a:pPr>
            <a:r>
              <a:rPr lang="en-US" sz="2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Dispnea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sesak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berat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saat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pernapasan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Hal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dapatdisebabkan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oleh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perubahan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kadar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gas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darah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jaringan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kerja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berat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berlebuhan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pengaruh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psikis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+mj-lt"/>
              <a:buAutoNum type="arabicPeriod" startAt="6"/>
            </a:pP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Ortopnea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kesulitan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bernapas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kecuali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posisi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duduk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berdiri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sering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ditemukan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seseorang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mengalami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kongesif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paru-paru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+mj-lt"/>
              <a:buAutoNum type="arabicPeriod" startAt="6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Cheyne</a:t>
            </a:r>
            <a:r>
              <a:rPr 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stokes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siklus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pernapasan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amplitudonya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mula-mula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kemudian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menurun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berhenti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lalu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pernapasan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dimulai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lagi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siklus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Periode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apnea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berulang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teratur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+mj-lt"/>
              <a:buAutoNum type="arabicPeriod" startAt="6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Pernapasan</a:t>
            </a:r>
            <a:r>
              <a:rPr 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paradoksial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pernapasan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dimana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dinding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paru-paru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bergerak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berlawanan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keadaan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normal.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Sering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ditemukan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keadaan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atelektasis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+mj-lt"/>
              <a:buAutoNum type="arabicPeriod" startAt="6"/>
            </a:pPr>
            <a:r>
              <a:rPr lang="en-US" sz="2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Biot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pernapasan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irama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mirip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cheyne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stokes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tetapi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amplitudonya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teratur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+mj-lt"/>
              <a:buAutoNum type="arabicPeriod" startAt="6"/>
            </a:pPr>
            <a:r>
              <a:rPr lang="en-US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Stridor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pernapasan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bising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terjadi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karena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penyempitan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saluran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pernapasan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umumnya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ditemukan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kasus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spasme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trachea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obstruksi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laring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89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930712"/>
          </a:xfrm>
        </p:spPr>
        <p:txBody>
          <a:bodyPr>
            <a:normAutofit fontScale="90000"/>
          </a:bodyPr>
          <a:lstStyle/>
          <a:p>
            <a:pPr lvl="0"/>
            <a:r>
              <a:rPr lang="en-US" sz="2200" b="1" dirty="0" smtClean="0"/>
              <a:t>3. </a:t>
            </a:r>
            <a:r>
              <a:rPr lang="en-US" sz="2200" b="1" dirty="0" err="1" smtClean="0"/>
              <a:t>Obstruksi</a:t>
            </a:r>
            <a:r>
              <a:rPr lang="en-US" sz="2200" b="1" dirty="0" smtClean="0"/>
              <a:t> </a:t>
            </a:r>
            <a:r>
              <a:rPr lang="en-US" sz="2200" b="1" dirty="0"/>
              <a:t>jalan napas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23682"/>
            <a:ext cx="10058400" cy="4811358"/>
          </a:xfrm>
          <a:solidFill>
            <a:srgbClr val="FFCC66"/>
          </a:solidFill>
        </p:spPr>
        <p:txBody>
          <a:bodyPr>
            <a:norm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Obstruksi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jalan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napas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kondisi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induvidu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pernapasan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mengalami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ancaman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terkait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ketidak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mampuan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batuk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efektif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Tanda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klinis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lvl="0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Batuk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efektif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mampu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mengeluarkan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sekret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jalan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napas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Suara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napas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menunjukkan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adanya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sumbatan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Jumlah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irama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kedalaman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pernapasan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normal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892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b="1" dirty="0" smtClean="0"/>
              <a:t>4. </a:t>
            </a:r>
            <a:r>
              <a:rPr lang="en-US" sz="2400" b="1" dirty="0" err="1"/>
              <a:t>Pertukaran</a:t>
            </a:r>
            <a:r>
              <a:rPr lang="en-US" sz="2400" b="1" dirty="0"/>
              <a:t> </a:t>
            </a:r>
            <a:r>
              <a:rPr lang="en-US" sz="2400" b="1" dirty="0" smtClean="0"/>
              <a:t>gas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336699"/>
          </a:solidFill>
        </p:spPr>
        <p:txBody>
          <a:bodyPr/>
          <a:lstStyle/>
          <a:p>
            <a:r>
              <a:rPr lang="en-US" dirty="0" err="1" smtClean="0"/>
              <a:t>Pertukaran</a:t>
            </a:r>
            <a:r>
              <a:rPr lang="en-US" dirty="0" smtClean="0"/>
              <a:t> </a:t>
            </a:r>
            <a:r>
              <a:rPr lang="en-US" dirty="0"/>
              <a:t>gas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yang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penurunan</a:t>
            </a:r>
            <a:r>
              <a:rPr lang="en-US" dirty="0"/>
              <a:t> gas,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 smtClean="0"/>
              <a:t>oksigen</a:t>
            </a:r>
            <a:r>
              <a:rPr lang="en-US" dirty="0" smtClean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karbondioksida</a:t>
            </a:r>
            <a:r>
              <a:rPr lang="en-US" dirty="0"/>
              <a:t>, </a:t>
            </a:r>
            <a:r>
              <a:rPr lang="en-US" dirty="0" err="1"/>
              <a:t>antar</a:t>
            </a:r>
            <a:r>
              <a:rPr lang="en-US" dirty="0"/>
              <a:t> alveoli </a:t>
            </a:r>
            <a:r>
              <a:rPr lang="en-US" dirty="0" err="1"/>
              <a:t>paru-paru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vaskular</a:t>
            </a:r>
            <a:r>
              <a:rPr lang="en-US" dirty="0" smtClean="0"/>
              <a:t>.</a:t>
            </a:r>
          </a:p>
          <a:p>
            <a:r>
              <a:rPr lang="en-US" dirty="0" err="1">
                <a:solidFill>
                  <a:srgbClr val="FF0000"/>
                </a:solidFill>
              </a:rPr>
              <a:t>Tanda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klinis</a:t>
            </a:r>
            <a:r>
              <a:rPr lang="en-US" dirty="0">
                <a:solidFill>
                  <a:srgbClr val="FF0000"/>
                </a:solidFill>
              </a:rPr>
              <a:t> :</a:t>
            </a:r>
          </a:p>
          <a:p>
            <a:pPr lvl="0"/>
            <a:r>
              <a:rPr lang="en-US" dirty="0" err="1"/>
              <a:t>Dispnea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napas</a:t>
            </a:r>
            <a:endParaRPr lang="en-US" dirty="0"/>
          </a:p>
          <a:p>
            <a:pPr lvl="0"/>
            <a:r>
              <a:rPr lang="en-US" dirty="0" err="1"/>
              <a:t>Napas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bibir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ekspirasi</a:t>
            </a:r>
            <a:r>
              <a:rPr lang="en-US" dirty="0"/>
              <a:t> yang </a:t>
            </a:r>
            <a:r>
              <a:rPr lang="en-US" dirty="0" err="1"/>
              <a:t>panjang</a:t>
            </a:r>
            <a:endParaRPr lang="en-US" dirty="0"/>
          </a:p>
          <a:p>
            <a:pPr lvl="0"/>
            <a:r>
              <a:rPr lang="en-US" dirty="0" err="1"/>
              <a:t>Agitasi</a:t>
            </a:r>
            <a:endParaRPr lang="en-US" dirty="0"/>
          </a:p>
          <a:p>
            <a:pPr lvl="0"/>
            <a:r>
              <a:rPr lang="en-US" dirty="0" err="1"/>
              <a:t>Lelah</a:t>
            </a:r>
            <a:r>
              <a:rPr lang="en-US" dirty="0"/>
              <a:t>, </a:t>
            </a:r>
            <a:r>
              <a:rPr lang="en-US" dirty="0" err="1"/>
              <a:t>alergi</a:t>
            </a:r>
            <a:endParaRPr lang="en-US" dirty="0"/>
          </a:p>
          <a:p>
            <a:pPr lvl="0"/>
            <a:r>
              <a:rPr lang="en-US" dirty="0" err="1"/>
              <a:t>Meningkatnya</a:t>
            </a:r>
            <a:r>
              <a:rPr lang="en-US" dirty="0"/>
              <a:t> </a:t>
            </a:r>
            <a:r>
              <a:rPr lang="en-US" dirty="0" err="1"/>
              <a:t>tahanan</a:t>
            </a:r>
            <a:r>
              <a:rPr lang="en-US" dirty="0"/>
              <a:t> vascular </a:t>
            </a:r>
            <a:r>
              <a:rPr lang="en-US" dirty="0" err="1"/>
              <a:t>paru-paru</a:t>
            </a:r>
            <a:endParaRPr lang="en-US" dirty="0"/>
          </a:p>
          <a:p>
            <a:pPr lvl="0"/>
            <a:r>
              <a:rPr lang="en-US" dirty="0" err="1"/>
              <a:t>Menurunnya</a:t>
            </a:r>
            <a:r>
              <a:rPr lang="en-US" dirty="0"/>
              <a:t> </a:t>
            </a:r>
            <a:r>
              <a:rPr lang="en-US" dirty="0" err="1"/>
              <a:t>saturasi</a:t>
            </a:r>
            <a:r>
              <a:rPr lang="en-US" dirty="0"/>
              <a:t> </a:t>
            </a:r>
            <a:r>
              <a:rPr lang="en-US" dirty="0" err="1"/>
              <a:t>oksigen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meningkatnya</a:t>
            </a:r>
            <a:r>
              <a:rPr lang="en-US" dirty="0"/>
              <a:t> PaCO2</a:t>
            </a:r>
          </a:p>
          <a:p>
            <a:pPr lvl="0"/>
            <a:r>
              <a:rPr lang="en-US" dirty="0" err="1"/>
              <a:t>Sianosis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79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Tindakan untuk Mengatasi Masalah Kebutuhan Oksigenasi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CCFF"/>
          </a:solidFill>
        </p:spPr>
        <p:txBody>
          <a:bodyPr>
            <a:normAutofit/>
          </a:bodyPr>
          <a:lstStyle/>
          <a:p>
            <a:pPr lvl="0"/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Latihan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napas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Latihan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napas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bernapas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memperbaiki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ventilasi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alveoli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memelihara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pertukaran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gas,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mencegah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atelektaksis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meningkatkan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efisiensi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batuk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mengurangi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stress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Latihan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batuk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efektif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Latihan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batuk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efektif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melatih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memiliki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kemampuan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batuk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efektif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membersihkan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jalan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napas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laring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trachea,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bronkhiolus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sekret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benda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asing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83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5436" y="793375"/>
            <a:ext cx="10058400" cy="4760259"/>
          </a:xfrm>
          <a:solidFill>
            <a:srgbClr val="92D050"/>
          </a:solidFill>
        </p:spPr>
        <p:txBody>
          <a:bodyPr>
            <a:noAutofit/>
          </a:bodyPr>
          <a:lstStyle/>
          <a:p>
            <a:pPr lvl="0"/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Pemberian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oksigen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Pemberian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oksigen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tindakan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memberikan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oksigen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paru-paru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melalui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saluran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pernapasan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bantu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oksigen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Pemberian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oksigen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melalui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tiga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yaitu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melalui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kanula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nasal,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masker.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Pemberian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oksigen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bertujuan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memenuhi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kebutuhan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oksigen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mencegah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terjadinya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hipoksia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Fisioterapi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dada</a:t>
            </a:r>
          </a:p>
          <a:p>
            <a:pPr marL="0" indent="0">
              <a:buNone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Fisioterapi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dada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tindakan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melakukan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postural drainage, clapping,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vibrating 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gangguan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pernapasan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meningkatkan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efisiensi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pernapasan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membersihkan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jalan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napas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78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99CC"/>
          </a:solidFill>
        </p:spPr>
        <p:txBody>
          <a:bodyPr>
            <a:normAutofit/>
          </a:bodyPr>
          <a:lstStyle/>
          <a:p>
            <a:pPr lvl="0"/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Pengisapan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lendir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Pengisapan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lendir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(suction)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tindakan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pasien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yang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mampu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mengeluarkan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sekret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lendir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sendiri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Tindakan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dilakukan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membersihkan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jalan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napas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memenuhi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kebutuhan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oksegenasi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35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Oksigen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memegang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peranan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penting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semua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proses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tubuh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fungsional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adanya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oksigen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menyebabkan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tubuh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fungsional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mengalami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kemunduran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bahkan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menimbulkan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kematian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7063" y="3600450"/>
            <a:ext cx="2914650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72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b="1" dirty="0" smtClean="0"/>
              <a:t>TERIMAKASIH</a:t>
            </a:r>
            <a:endParaRPr lang="id-ID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64968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860612" y="642594"/>
            <a:ext cx="10264588" cy="1371600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dirty="0"/>
              <a:t>Sistem tubuh yang berperan dalam kebutuhan oksigenasi </a:t>
            </a:r>
            <a:br>
              <a:rPr lang="en-US" dirty="0"/>
            </a:b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578224" y="2103120"/>
            <a:ext cx="5243456" cy="374904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Saluran</a:t>
            </a:r>
            <a:r>
              <a:rPr lang="en-US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pernafasan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bagian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atas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lvl="0"/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Hidung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proses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oksigenasi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awali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masuknya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udara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melalui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hidung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Laring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saluran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pernafasan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setelah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laring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Epiglottis,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katup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tulang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rawan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bertugas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menutup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laring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saat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proses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menutup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5943599" y="2103119"/>
            <a:ext cx="5620871" cy="410942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Saluran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pernafasan</a:t>
            </a: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bagian</a:t>
            </a: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bawah</a:t>
            </a: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lvl="0"/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Trakea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kelanjutan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laring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sampai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kira-kira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ketinggian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vertebrae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torakalis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kelima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Bronchus,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kelanjutan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trakea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bercabang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bronchus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kiri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Bronkiolus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saluran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percabangan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setelah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bronchus</a:t>
            </a:r>
          </a:p>
          <a:p>
            <a:pPr lvl="0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Alveoli,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kantung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udara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tempat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terjadinya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oertukaran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oksigen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karbodioksida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Paru-paru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pulmo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paru-paru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organ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utama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pernafasan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24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 descr="pernafasan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3823" y="604774"/>
            <a:ext cx="5576047" cy="5556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1165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Proses Oksigenasi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801906"/>
            <a:ext cx="10058400" cy="4233134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0"/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Ventilasi</a:t>
            </a:r>
            <a:endParaRPr 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proses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keluar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masuknya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oksigen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atmosfer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alveoli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alveoli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atmosfer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Proses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ventilasi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pengaruhi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oleh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beberapa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yaitu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adanya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perbedaan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tekanan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antara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atmosfer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semakin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tinggi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tempat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tekanan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udara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semakin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rendah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demikian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sebaliknya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semakin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rendah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tempat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tekanan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udara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semakin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tinggi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lv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Difusi</a:t>
            </a:r>
            <a:endParaRPr 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pertukaran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antara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o2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alveoli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kapiler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co2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kapiler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alveoli.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03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Proses </a:t>
            </a:r>
            <a:r>
              <a:rPr lang="en-US" dirty="0" err="1" smtClean="0"/>
              <a:t>pertukaran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dipengaruhi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342900" indent="-342900">
              <a:buAutoNum type="arabicPeriod"/>
            </a:pPr>
            <a:r>
              <a:rPr lang="en-US" dirty="0" err="1" smtClean="0"/>
              <a:t>Luasnya</a:t>
            </a:r>
            <a:r>
              <a:rPr lang="en-US" dirty="0" smtClean="0"/>
              <a:t> </a:t>
            </a:r>
            <a:r>
              <a:rPr lang="en-US" dirty="0" err="1" smtClean="0"/>
              <a:t>permukaan</a:t>
            </a:r>
            <a:r>
              <a:rPr lang="en-US" dirty="0" smtClean="0"/>
              <a:t> </a:t>
            </a:r>
            <a:r>
              <a:rPr lang="en-US" dirty="0" err="1" smtClean="0"/>
              <a:t>paru-paru</a:t>
            </a: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err="1" smtClean="0"/>
              <a:t>Tebal</a:t>
            </a:r>
            <a:r>
              <a:rPr lang="en-US" dirty="0" smtClean="0"/>
              <a:t> membrane </a:t>
            </a:r>
            <a:r>
              <a:rPr lang="en-US" dirty="0" err="1" smtClean="0"/>
              <a:t>respirasi</a:t>
            </a:r>
            <a:r>
              <a:rPr lang="en-US" dirty="0" smtClean="0"/>
              <a:t> / </a:t>
            </a:r>
            <a:r>
              <a:rPr lang="en-US" dirty="0" err="1" smtClean="0"/>
              <a:t>permeabilitas</a:t>
            </a:r>
            <a:r>
              <a:rPr lang="en-US" dirty="0" smtClean="0"/>
              <a:t> yang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epitel</a:t>
            </a:r>
            <a:r>
              <a:rPr lang="en-US" dirty="0" smtClean="0"/>
              <a:t> alveoli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interstial</a:t>
            </a: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konsentrasi</a:t>
            </a:r>
            <a:r>
              <a:rPr lang="en-US" dirty="0" smtClean="0"/>
              <a:t> O2</a:t>
            </a:r>
          </a:p>
          <a:p>
            <a:pPr marL="342900" indent="-342900">
              <a:buAutoNum type="arabicPeriod"/>
            </a:pPr>
            <a:r>
              <a:rPr lang="en-US" dirty="0" err="1" smtClean="0"/>
              <a:t>Afinitas</a:t>
            </a:r>
            <a:r>
              <a:rPr lang="en-US" dirty="0" smtClean="0"/>
              <a:t> gas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menembus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mengikat</a:t>
            </a:r>
            <a:r>
              <a:rPr lang="en-US" dirty="0" smtClean="0"/>
              <a:t> </a:t>
            </a:r>
            <a:r>
              <a:rPr lang="en-US" dirty="0" err="1" smtClean="0"/>
              <a:t>Hb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82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196788"/>
            <a:ext cx="10058400" cy="4838252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lvl="0"/>
            <a:r>
              <a:rPr lang="en-US" sz="2800" b="1" dirty="0" err="1">
                <a:solidFill>
                  <a:srgbClr val="FF0000"/>
                </a:solidFill>
              </a:rPr>
              <a:t>Transportasi</a:t>
            </a:r>
            <a:endParaRPr lang="en-US" sz="2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err="1" smtClean="0"/>
              <a:t>Transportasi</a:t>
            </a:r>
            <a:r>
              <a:rPr lang="en-US" dirty="0" smtClean="0"/>
              <a:t> </a:t>
            </a:r>
            <a:r>
              <a:rPr lang="en-US" dirty="0"/>
              <a:t>gas </a:t>
            </a:r>
            <a:r>
              <a:rPr lang="en-US" dirty="0" err="1"/>
              <a:t>merupakan</a:t>
            </a:r>
            <a:r>
              <a:rPr lang="en-US" dirty="0"/>
              <a:t> proses </a:t>
            </a:r>
            <a:r>
              <a:rPr lang="en-US" dirty="0" err="1"/>
              <a:t>pendistribusian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O2 </a:t>
            </a:r>
            <a:r>
              <a:rPr lang="en-US" dirty="0" err="1"/>
              <a:t>kapiler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CO2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kapiler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Pada</a:t>
            </a:r>
            <a:r>
              <a:rPr lang="en-US" dirty="0" smtClean="0"/>
              <a:t> proses </a:t>
            </a:r>
            <a:r>
              <a:rPr lang="en-US" dirty="0" err="1" smtClean="0"/>
              <a:t>transportasi</a:t>
            </a:r>
            <a:r>
              <a:rPr lang="en-US" dirty="0" smtClean="0"/>
              <a:t>, O2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berikatan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Hb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oksihemoglobin</a:t>
            </a:r>
            <a:r>
              <a:rPr lang="en-US" dirty="0" smtClean="0"/>
              <a:t> (97%)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larut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plasma (3%). </a:t>
            </a:r>
            <a:r>
              <a:rPr lang="en-US" dirty="0" err="1" smtClean="0"/>
              <a:t>Sedangkan</a:t>
            </a:r>
            <a:r>
              <a:rPr lang="en-US" dirty="0" smtClean="0"/>
              <a:t> CO2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berikatan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Hb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karbominohemoglobin</a:t>
            </a:r>
            <a:r>
              <a:rPr lang="en-US" dirty="0" smtClean="0"/>
              <a:t> (30%), </a:t>
            </a:r>
            <a:r>
              <a:rPr lang="en-US" dirty="0" err="1" smtClean="0"/>
              <a:t>larut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plasma (5%),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HCO3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(65%).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400" b="1" dirty="0" err="1" smtClean="0">
                <a:solidFill>
                  <a:srgbClr val="FF0000"/>
                </a:solidFill>
              </a:rPr>
              <a:t>Transportasi</a:t>
            </a:r>
            <a:r>
              <a:rPr lang="en-US" sz="2400" b="1" dirty="0" smtClean="0">
                <a:solidFill>
                  <a:srgbClr val="FF0000"/>
                </a:solidFill>
              </a:rPr>
              <a:t> gas </a:t>
            </a:r>
            <a:r>
              <a:rPr lang="en-US" sz="2400" b="1" dirty="0" err="1" smtClean="0">
                <a:solidFill>
                  <a:srgbClr val="FF0000"/>
                </a:solidFill>
              </a:rPr>
              <a:t>dapat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dipengaruhi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oleh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beberapa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faktor</a:t>
            </a:r>
            <a:r>
              <a:rPr lang="en-US" sz="2400" b="1" dirty="0" smtClean="0">
                <a:solidFill>
                  <a:srgbClr val="FF0000"/>
                </a:solidFill>
              </a:rPr>
              <a:t> di </a:t>
            </a:r>
            <a:r>
              <a:rPr lang="en-US" sz="2400" b="1" dirty="0" err="1" smtClean="0">
                <a:solidFill>
                  <a:srgbClr val="FF0000"/>
                </a:solidFill>
              </a:rPr>
              <a:t>antaranya</a:t>
            </a:r>
            <a:r>
              <a:rPr lang="en-US" sz="2400" b="1" dirty="0" smtClean="0">
                <a:solidFill>
                  <a:srgbClr val="FF0000"/>
                </a:solidFill>
              </a:rPr>
              <a:t> :</a:t>
            </a:r>
          </a:p>
          <a:p>
            <a:pPr marL="342900" indent="-342900">
              <a:buAutoNum type="alphaLcPeriod"/>
            </a:pPr>
            <a:r>
              <a:rPr lang="en-US" dirty="0" err="1" smtClean="0"/>
              <a:t>Kardiak</a:t>
            </a:r>
            <a:r>
              <a:rPr lang="en-US" dirty="0" smtClean="0"/>
              <a:t> output,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dinilai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sekuncup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denyut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endParaRPr lang="en-US" dirty="0" smtClean="0"/>
          </a:p>
          <a:p>
            <a:pPr marL="342900" indent="-342900">
              <a:buAutoNum type="alphaLcPeriod"/>
            </a:pP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pembuluh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, </a:t>
            </a:r>
            <a:r>
              <a:rPr lang="en-US" dirty="0" err="1" smtClean="0"/>
              <a:t>latihan</a:t>
            </a:r>
            <a:r>
              <a:rPr lang="en-US" dirty="0" smtClean="0"/>
              <a:t> &amp;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olah</a:t>
            </a:r>
            <a:r>
              <a:rPr lang="en-US" dirty="0" smtClean="0"/>
              <a:t> raga </a:t>
            </a:r>
            <a:r>
              <a:rPr lang="en-US" dirty="0" err="1" smtClean="0"/>
              <a:t>dan</a:t>
            </a:r>
            <a:r>
              <a:rPr lang="en-US" dirty="0" smtClean="0"/>
              <a:t> lain-lain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30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Jenis pernafasan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pPr lvl="0"/>
            <a:r>
              <a:rPr lang="en-US" b="1" dirty="0" err="1">
                <a:solidFill>
                  <a:srgbClr val="FF0000"/>
                </a:solidFill>
              </a:rPr>
              <a:t>Pernafasan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eksternal</a:t>
            </a: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err="1"/>
              <a:t>Pernafasan</a:t>
            </a:r>
            <a:r>
              <a:rPr lang="en-US" dirty="0"/>
              <a:t> </a:t>
            </a:r>
            <a:r>
              <a:rPr lang="en-US" dirty="0" err="1"/>
              <a:t>eksternal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proses </a:t>
            </a:r>
            <a:r>
              <a:rPr lang="en-US" dirty="0" err="1"/>
              <a:t>masuknya</a:t>
            </a:r>
            <a:r>
              <a:rPr lang="en-US" dirty="0"/>
              <a:t> O2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keluarnya</a:t>
            </a:r>
            <a:r>
              <a:rPr lang="en-US" dirty="0"/>
              <a:t> CO2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,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pernapasan</a:t>
            </a:r>
            <a:r>
              <a:rPr lang="en-US" dirty="0"/>
              <a:t> </a:t>
            </a:r>
            <a:r>
              <a:rPr lang="en-US" dirty="0" err="1"/>
              <a:t>biasa</a:t>
            </a:r>
            <a:r>
              <a:rPr lang="en-US" dirty="0"/>
              <a:t>. Proses </a:t>
            </a:r>
            <a:r>
              <a:rPr lang="en-US" dirty="0" err="1"/>
              <a:t>pernapasan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dimulai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masuknya</a:t>
            </a:r>
            <a:r>
              <a:rPr lang="en-US" dirty="0"/>
              <a:t> </a:t>
            </a:r>
            <a:r>
              <a:rPr lang="en-US" dirty="0" err="1"/>
              <a:t>oksigen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hidung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mulut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bernapas</a:t>
            </a:r>
            <a:r>
              <a:rPr lang="en-US" dirty="0"/>
              <a:t>,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oksigen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trakea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pipa</a:t>
            </a:r>
            <a:r>
              <a:rPr lang="en-US" dirty="0"/>
              <a:t> bronchial </a:t>
            </a:r>
            <a:r>
              <a:rPr lang="en-US" dirty="0" err="1"/>
              <a:t>ke</a:t>
            </a:r>
            <a:r>
              <a:rPr lang="en-US" dirty="0"/>
              <a:t> alveoli,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oksigen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menembus</a:t>
            </a:r>
            <a:r>
              <a:rPr lang="en-US" dirty="0"/>
              <a:t> membrane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diikat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Hb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</a:t>
            </a:r>
            <a:r>
              <a:rPr lang="en-US" dirty="0" err="1"/>
              <a:t>merah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dibawa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jantung</a:t>
            </a:r>
            <a:r>
              <a:rPr lang="en-US" dirty="0"/>
              <a:t>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pPr lvl="0"/>
            <a:r>
              <a:rPr lang="en-US" b="1" dirty="0" err="1">
                <a:solidFill>
                  <a:srgbClr val="FF0000"/>
                </a:solidFill>
              </a:rPr>
              <a:t>Pernafasan</a:t>
            </a:r>
            <a:r>
              <a:rPr lang="en-US" b="1" dirty="0">
                <a:solidFill>
                  <a:srgbClr val="FF0000"/>
                </a:solidFill>
              </a:rPr>
              <a:t> Internal </a:t>
            </a:r>
          </a:p>
          <a:p>
            <a:pPr marL="0" indent="0">
              <a:buNone/>
            </a:pPr>
            <a:r>
              <a:rPr lang="en-US" dirty="0" err="1" smtClean="0"/>
              <a:t>Pernafasan</a:t>
            </a:r>
            <a:r>
              <a:rPr lang="en-US" dirty="0" smtClean="0"/>
              <a:t> </a:t>
            </a:r>
            <a:r>
              <a:rPr lang="en-US" dirty="0"/>
              <a:t>internal </a:t>
            </a:r>
            <a:r>
              <a:rPr lang="en-US" dirty="0" err="1"/>
              <a:t>merupakan</a:t>
            </a:r>
            <a:r>
              <a:rPr lang="en-US" dirty="0"/>
              <a:t> proses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pertukaran</a:t>
            </a:r>
            <a:r>
              <a:rPr lang="en-US" dirty="0"/>
              <a:t> gas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cairan</a:t>
            </a:r>
            <a:r>
              <a:rPr lang="en-US" dirty="0"/>
              <a:t> </a:t>
            </a:r>
            <a:r>
              <a:rPr lang="en-US" dirty="0" err="1"/>
              <a:t>sekitarnya</a:t>
            </a:r>
            <a:r>
              <a:rPr lang="en-US" dirty="0"/>
              <a:t> yang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melibatkan</a:t>
            </a:r>
            <a:r>
              <a:rPr lang="en-US" dirty="0"/>
              <a:t> proses.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hormon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derivate catecholamine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melebarkan</a:t>
            </a:r>
            <a:r>
              <a:rPr lang="en-US" dirty="0"/>
              <a:t> </a:t>
            </a:r>
            <a:r>
              <a:rPr lang="en-US" dirty="0" err="1"/>
              <a:t>saluran</a:t>
            </a:r>
            <a:r>
              <a:rPr lang="en-US" dirty="0"/>
              <a:t> </a:t>
            </a:r>
            <a:r>
              <a:rPr lang="en-US" dirty="0" err="1"/>
              <a:t>pernapasan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67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Faktor-faktor  yang mempengaruhi kebutuhan oksigenasi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Saraf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otonom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rangsangan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simpatis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parasimpatis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saraf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otonom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dapatmempengaruhi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kemampuan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dilatasi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konstriksi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Hal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terlihat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ketika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terjadi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rangsangan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baik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oleh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simpatis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maupun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parasimpatis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210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160</TotalTime>
  <Words>722</Words>
  <Application>Microsoft Office PowerPoint</Application>
  <PresentationFormat>Custom</PresentationFormat>
  <Paragraphs>105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Savon</vt:lpstr>
      <vt:lpstr>KEBUTUHAN OKSIGEN</vt:lpstr>
      <vt:lpstr>PowerPoint Presentation</vt:lpstr>
      <vt:lpstr>Sistem tubuh yang berperan dalam kebutuhan oksigenasi  </vt:lpstr>
      <vt:lpstr>PowerPoint Presentation</vt:lpstr>
      <vt:lpstr>Proses Oksigenasi </vt:lpstr>
      <vt:lpstr>Proses pertukaran ini dipengaruhi oleh beberapa faktor : </vt:lpstr>
      <vt:lpstr>PowerPoint Presentation</vt:lpstr>
      <vt:lpstr>Jenis pernafasan  </vt:lpstr>
      <vt:lpstr>Faktor-faktor  yang mempengaruhi kebutuhan oksigenasi </vt:lpstr>
      <vt:lpstr>PowerPoint Presentation</vt:lpstr>
      <vt:lpstr>Gangguan/Masalah Kebutuhan Oksigenasi </vt:lpstr>
      <vt:lpstr>2. Perubahan Pola Pernapasan </vt:lpstr>
      <vt:lpstr>PowerPoint Presentation</vt:lpstr>
      <vt:lpstr>PowerPoint Presentation</vt:lpstr>
      <vt:lpstr>3. Obstruksi jalan napas </vt:lpstr>
      <vt:lpstr>4. Pertukaran gas</vt:lpstr>
      <vt:lpstr>Tindakan untuk Mengatasi Masalah Kebutuhan Oksigenasi </vt:lpstr>
      <vt:lpstr>PowerPoint Presentation</vt:lpstr>
      <vt:lpstr>PowerPoint Presentation</vt:lpstr>
      <vt:lpstr>TERIMAKASIH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KEBUTUHAN OKSIGEN</dc:title>
  <dc:creator>Boyang</dc:creator>
  <cp:lastModifiedBy>asus</cp:lastModifiedBy>
  <cp:revision>17</cp:revision>
  <dcterms:created xsi:type="dcterms:W3CDTF">2015-10-25T02:18:39Z</dcterms:created>
  <dcterms:modified xsi:type="dcterms:W3CDTF">2023-11-16T06:08:22Z</dcterms:modified>
</cp:coreProperties>
</file>