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5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Pengenalan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en-US"/>
              <a:t>keyword 'public' menunjukkan bahwa deklarasi tersebut bersifat umum dan bisa diakses oleh class lain</a:t>
            </a:r>
            <a:endParaRPr lang="en-US"/>
          </a:p>
          <a:p>
            <a:r>
              <a:rPr lang="en-US"/>
              <a:t>keyword 'class' menunjukkan bahwa itu adalah class, diikuti dengan nama class</a:t>
            </a:r>
            <a:endParaRPr lang="en-US"/>
          </a:p>
          <a:p>
            <a:r>
              <a:rPr lang="en-US"/>
              <a:t>block program class ditandai dengan '</a:t>
            </a:r>
            <a:r>
              <a:rPr lang="en-US" b="1"/>
              <a:t>{</a:t>
            </a:r>
            <a:r>
              <a:rPr lang="en-US"/>
              <a:t>' dan '</a:t>
            </a:r>
            <a:r>
              <a:rPr lang="en-US" b="1"/>
              <a:t>}</a:t>
            </a:r>
            <a:r>
              <a:rPr lang="en-US"/>
              <a:t>'</a:t>
            </a:r>
            <a:endParaRPr lang="en-US"/>
          </a:p>
          <a:p>
            <a:r>
              <a:rPr lang="en-US"/>
              <a:t>dalam sebuah class, bisa memiliki 1 method default yang bersifat static dan otomatis di jalankan ketika class di jalankan, dengan ketentuan</a:t>
            </a:r>
            <a:endParaRPr lang="en-US"/>
          </a:p>
          <a:p>
            <a:pPr lvl="1"/>
            <a:r>
              <a:rPr lang="en-US"/>
              <a:t>method bersifat public static</a:t>
            </a:r>
            <a:endParaRPr lang="en-US"/>
          </a:p>
          <a:p>
            <a:pPr lvl="1"/>
            <a:r>
              <a:rPr lang="en-US"/>
              <a:t>method bernama main</a:t>
            </a:r>
            <a:endParaRPr lang="en-US"/>
          </a:p>
          <a:p>
            <a:pPr lvl="0"/>
            <a:r>
              <a:rPr lang="en-US"/>
              <a:t>block </a:t>
            </a:r>
            <a:r>
              <a:rPr lang="en-US">
                <a:sym typeface="+mn-ea"/>
              </a:rPr>
              <a:t>program method ditandai dengan '</a:t>
            </a:r>
            <a:r>
              <a:rPr lang="en-US" b="1">
                <a:sym typeface="+mn-ea"/>
              </a:rPr>
              <a:t>{</a:t>
            </a:r>
            <a:r>
              <a:rPr lang="en-US">
                <a:sym typeface="+mn-ea"/>
              </a:rPr>
              <a:t>' dan '</a:t>
            </a:r>
            <a:r>
              <a:rPr lang="en-US" b="1">
                <a:sym typeface="+mn-ea"/>
              </a:rPr>
              <a:t>}</a:t>
            </a:r>
            <a:r>
              <a:rPr lang="en-US">
                <a:sym typeface="+mn-ea"/>
              </a:rPr>
              <a:t>'</a:t>
            </a:r>
            <a:endParaRPr lang="en-US">
              <a:sym typeface="+mn-ea"/>
            </a:endParaRPr>
          </a:p>
          <a:p>
            <a:pPr lvl="0"/>
            <a:r>
              <a:rPr lang="en-US">
                <a:sym typeface="+mn-ea"/>
              </a:rPr>
              <a:t>setiap akhir perintah java diakhiri dengan simbol '</a:t>
            </a:r>
            <a:r>
              <a:rPr lang="en-US" b="1">
                <a:sym typeface="+mn-ea"/>
              </a:rPr>
              <a:t>;</a:t>
            </a:r>
            <a:r>
              <a:rPr lang="en-US">
                <a:sym typeface="+mn-ea"/>
              </a:rPr>
              <a:t>'</a:t>
            </a:r>
            <a:endParaRPr lang="en-US"/>
          </a:p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Contoh menulis class dengan method main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1200150" y="1939925"/>
            <a:ext cx="808863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i="1">
                <a:solidFill>
                  <a:srgbClr val="0070C0"/>
                </a:solidFill>
              </a:rPr>
              <a:t>public class Kucing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{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    public static void main(int bil1, int bil2){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	int a = 10;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	System.out.println(“i Rule the world”;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	//ini komentar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    }    </a:t>
            </a:r>
            <a:endParaRPr lang="en-US" sz="2400" i="1">
              <a:solidFill>
                <a:srgbClr val="0070C0"/>
              </a:solidFill>
            </a:endParaRPr>
          </a:p>
          <a:p>
            <a:r>
              <a:rPr lang="en-US" sz="2400" i="1">
                <a:solidFill>
                  <a:srgbClr val="0070C0"/>
                </a:solidFill>
              </a:rPr>
              <a:t>}</a:t>
            </a:r>
            <a:endParaRPr lang="en-US" sz="2400" i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Resume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setiap akhir perintah program harus diakhir dengan '</a:t>
            </a:r>
            <a:r>
              <a:rPr lang="en-US" b="1"/>
              <a:t>;</a:t>
            </a:r>
            <a:r>
              <a:rPr lang="en-US"/>
              <a:t>'</a:t>
            </a:r>
            <a:endParaRPr lang="en-US"/>
          </a:p>
          <a:p>
            <a:r>
              <a:rPr lang="en-US"/>
              <a:t>untuk memberikan komentar, gunakan '</a:t>
            </a:r>
            <a:r>
              <a:rPr lang="en-US" b="1"/>
              <a:t>//</a:t>
            </a:r>
            <a:r>
              <a:rPr lang="en-US"/>
              <a:t>'</a:t>
            </a:r>
            <a:endParaRPr lang="en-US"/>
          </a:p>
          <a:p>
            <a:r>
              <a:rPr lang="en-US"/>
              <a:t>spasi tidak berpengaruh pada pembacaan program</a:t>
            </a:r>
            <a:endParaRPr lang="en-US"/>
          </a:p>
          <a:p>
            <a:r>
              <a:rPr lang="en-US"/>
              <a:t>untuk mendeklarasikan variabel, definisikan type data dan nama variabelnya</a:t>
            </a:r>
            <a:endParaRPr lang="en-US"/>
          </a:p>
          <a:p>
            <a:r>
              <a:rPr lang="en-US"/>
              <a:t>class dan method harus didefinisikan didalam kurung kurawal '</a:t>
            </a:r>
            <a:r>
              <a:rPr lang="en-US" b="1"/>
              <a:t>{</a:t>
            </a:r>
            <a:r>
              <a:rPr lang="en-US"/>
              <a:t>' dan '</a:t>
            </a:r>
            <a:r>
              <a:rPr lang="en-US" b="1"/>
              <a:t>}</a:t>
            </a:r>
            <a:r>
              <a:rPr lang="en-US"/>
              <a:t>'</a:t>
            </a: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Apa yang bisa ditulis dalam sebuah method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514350" indent="-514350">
              <a:buAutoNum type="arabicPeriod"/>
            </a:pPr>
            <a:r>
              <a:rPr lang="en-US"/>
              <a:t>melakukan sesuatu</a:t>
            </a:r>
            <a:endParaRPr lang="en-US"/>
          </a:p>
          <a:p>
            <a:pPr marL="971550" lvl="1" indent="-514350">
              <a:buAutoNum type="arabicPeriod"/>
            </a:pPr>
            <a:r>
              <a:rPr lang="en-US"/>
              <a:t>deklarasi variabel</a:t>
            </a:r>
            <a:endParaRPr lang="en-US"/>
          </a:p>
          <a:p>
            <a:pPr marL="971550" lvl="1" indent="-514350">
              <a:buAutoNum type="arabicPeriod"/>
            </a:pPr>
            <a:r>
              <a:rPr lang="en-US"/>
              <a:t>memberikan nilai pada variabel</a:t>
            </a:r>
            <a:endParaRPr lang="en-US"/>
          </a:p>
          <a:p>
            <a:pPr marL="971550" lvl="1" indent="-514350">
              <a:buAutoNum type="arabicPeriod"/>
            </a:pPr>
            <a:r>
              <a:rPr lang="en-US"/>
              <a:t>memanggil method lain</a:t>
            </a:r>
            <a:endParaRPr lang="en-US"/>
          </a:p>
          <a:p>
            <a:pPr marL="514350" lvl="0" indent="-514350">
              <a:buAutoNum type="arabicPeriod"/>
            </a:pPr>
            <a:r>
              <a:rPr lang="en-US"/>
              <a:t>melakukan sesuatu dan diulang / berulang, loop menggunakan </a:t>
            </a:r>
            <a:r>
              <a:rPr lang="en-US" b="1" i="1"/>
              <a:t>for</a:t>
            </a:r>
            <a:r>
              <a:rPr lang="en-US"/>
              <a:t> dan </a:t>
            </a:r>
            <a:r>
              <a:rPr lang="en-US" b="1" i="1"/>
              <a:t>while</a:t>
            </a:r>
            <a:endParaRPr lang="en-US" b="1"/>
          </a:p>
          <a:p>
            <a:pPr marL="514350" lvl="0" indent="-514350">
              <a:buAutoNum type="arabicPeriod"/>
            </a:pPr>
            <a:r>
              <a:rPr lang="en-US"/>
              <a:t>melakukan sesuatu sesuai kondisi tertentu, branching </a:t>
            </a:r>
            <a:endParaRPr lang="en-US" b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497840" y="348615"/>
            <a:ext cx="1119695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i="1">
                <a:solidFill>
                  <a:srgbClr val="0070C0"/>
                </a:solidFill>
              </a:rPr>
              <a:t>public class Contoh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{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public static void main(){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int x=3;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String name="amin";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x=x+3;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System.out.println("x is " + x);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//loops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while(x&gt;3){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    x = x - 1;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}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//branching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if(x==3){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    System.out.println("nilai x = 3");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}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    System.out.println("baris ini tetap di jalankan");        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    }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 i="1">
                <a:solidFill>
                  <a:srgbClr val="0070C0"/>
                </a:solidFill>
              </a:rPr>
              <a:t>}</a:t>
            </a:r>
            <a:endParaRPr lang="en-US" i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Operator Pengujian Boolean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'</a:t>
            </a:r>
            <a:r>
              <a:rPr lang="en-US" b="1"/>
              <a:t>&lt;</a:t>
            </a:r>
            <a:r>
              <a:rPr lang="en-US"/>
              <a:t>', digunakan untuk menguji </a:t>
            </a:r>
            <a:r>
              <a:rPr lang="en-US">
                <a:sym typeface="+mn-ea"/>
              </a:rPr>
              <a:t>2 buah operand, </a:t>
            </a:r>
            <a:r>
              <a:rPr lang="en-US"/>
              <a:t>apakah operand ke1 lebih kecil dari operand ke2. Jika ya, akan menghasilkan nilai 'true', dan jika tidak akan menghasilan nilai 'false'</a:t>
            </a:r>
            <a:endParaRPr lang="en-US"/>
          </a:p>
          <a:p>
            <a:r>
              <a:rPr lang="en-US"/>
              <a:t>'</a:t>
            </a:r>
            <a:r>
              <a:rPr lang="en-US" b="1"/>
              <a:t>&gt;</a:t>
            </a:r>
            <a:r>
              <a:rPr lang="en-US"/>
              <a:t>'</a:t>
            </a:r>
            <a:r>
              <a:rPr lang="en-US">
                <a:sym typeface="+mn-ea"/>
              </a:rPr>
              <a:t>, digunakan untuk menguji 2 buah operand, apakah operand ke1 lebih besar dari operand ke2. Jika ya, akan menghasilkan nilai 'true', dan jika tidak akan menghasilan nilai 'false'</a:t>
            </a:r>
            <a:endParaRPr lang="en-US"/>
          </a:p>
          <a:p>
            <a:r>
              <a:rPr lang="en-US"/>
              <a:t>'</a:t>
            </a:r>
            <a:r>
              <a:rPr lang="en-US" b="1"/>
              <a:t>==</a:t>
            </a:r>
            <a:r>
              <a:rPr lang="en-US"/>
              <a:t>'</a:t>
            </a:r>
            <a:r>
              <a:rPr lang="en-US">
                <a:sym typeface="+mn-ea"/>
              </a:rPr>
              <a:t>, digunakan untuk menguji 2 buah operand, apakah operand ke1 sama dengan operand ke2. Jika ya, akan menghasilkan nilai 'true', dan jika tidak akan menghasilan nilai 'false'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Resume Pertanyaan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Kenapa semua harus dalam bentuk class ? </a:t>
            </a:r>
            <a:endParaRPr lang="en-US"/>
          </a:p>
          <a:p>
            <a:pPr lvl="1"/>
            <a:r>
              <a:rPr lang="en-US"/>
              <a:t>Java adalah bahasa pemrograman berbasis Object Oriented</a:t>
            </a:r>
            <a:endParaRPr lang="en-US"/>
          </a:p>
          <a:p>
            <a:pPr lvl="0"/>
            <a:r>
              <a:rPr lang="en-US"/>
              <a:t>Apakah setiap class java harus memiliki method main ? </a:t>
            </a:r>
            <a:endParaRPr lang="en-US"/>
          </a:p>
          <a:p>
            <a:pPr lvl="1"/>
            <a:r>
              <a:rPr lang="en-US"/>
              <a:t>tidak, bisa jadi sebuah class tidak memiliki method main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Resume : pengingat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en-US"/>
              <a:t>setiap perintah program di akhir dengan '</a:t>
            </a:r>
            <a:r>
              <a:rPr lang="en-US" b="1"/>
              <a:t>;</a:t>
            </a:r>
            <a:r>
              <a:rPr lang="en-US"/>
              <a:t>'</a:t>
            </a:r>
            <a:endParaRPr lang="en-US"/>
          </a:p>
          <a:p>
            <a:r>
              <a:rPr lang="en-US"/>
              <a:t>block program didefinisikan di dalam '</a:t>
            </a:r>
            <a:r>
              <a:rPr lang="en-US" b="1"/>
              <a:t>{</a:t>
            </a:r>
            <a:r>
              <a:rPr lang="en-US"/>
              <a:t>' dan '</a:t>
            </a:r>
            <a:r>
              <a:rPr lang="en-US" b="1"/>
              <a:t>}</a:t>
            </a:r>
            <a:r>
              <a:rPr lang="en-US"/>
              <a:t>'</a:t>
            </a:r>
            <a:endParaRPr lang="en-US"/>
          </a:p>
          <a:p>
            <a:r>
              <a:rPr lang="en-US"/>
              <a:t>deklarasikan variabel int</a:t>
            </a:r>
            <a:endParaRPr lang="en-US"/>
          </a:p>
          <a:p>
            <a:pPr lvl="1"/>
            <a:r>
              <a:rPr lang="en-US" i="1"/>
              <a:t>int x</a:t>
            </a:r>
            <a:endParaRPr lang="en-US" i="1"/>
          </a:p>
          <a:p>
            <a:pPr lvl="0"/>
            <a:r>
              <a:rPr lang="en-US"/>
              <a:t>untuk memberikan nilai pada sebuah variabel, digunakan '</a:t>
            </a:r>
            <a:r>
              <a:rPr lang="en-US" b="1"/>
              <a:t>=</a:t>
            </a:r>
            <a:r>
              <a:rPr lang="en-US"/>
              <a:t>'</a:t>
            </a:r>
            <a:endParaRPr lang="en-US"/>
          </a:p>
          <a:p>
            <a:pPr lvl="0"/>
            <a:r>
              <a:rPr lang="en-US"/>
              <a:t>untuk menguji apakah 2 buah variabel isinya sama, digunakan '</a:t>
            </a:r>
            <a:r>
              <a:rPr lang="en-US" b="1"/>
              <a:t>==</a:t>
            </a:r>
            <a:r>
              <a:rPr lang="en-US"/>
              <a:t>'</a:t>
            </a:r>
            <a:endParaRPr lang="en-US"/>
          </a:p>
          <a:p>
            <a:pPr lvl="0"/>
            <a:r>
              <a:rPr lang="en-US"/>
              <a:t>while loop akan menjalankan semua block program yang ada di dalam </a:t>
            </a:r>
            <a:r>
              <a:rPr lang="en-US">
                <a:sym typeface="+mn-ea"/>
              </a:rPr>
              <a:t>'</a:t>
            </a:r>
            <a:r>
              <a:rPr lang="en-US" b="1">
                <a:sym typeface="+mn-ea"/>
              </a:rPr>
              <a:t>{</a:t>
            </a:r>
            <a:r>
              <a:rPr lang="en-US">
                <a:sym typeface="+mn-ea"/>
              </a:rPr>
              <a:t>' dan '</a:t>
            </a:r>
            <a:r>
              <a:rPr lang="en-US" b="1">
                <a:sym typeface="+mn-ea"/>
              </a:rPr>
              <a:t>}</a:t>
            </a:r>
            <a:r>
              <a:rPr lang="en-US">
                <a:sym typeface="+mn-ea"/>
              </a:rPr>
              <a:t>' selama kondisi terpenuhi</a:t>
            </a:r>
            <a:endParaRPr lang="en-US">
              <a:sym typeface="+mn-ea"/>
            </a:endParaRPr>
          </a:p>
          <a:p>
            <a:pPr lvl="1"/>
            <a:r>
              <a:rPr lang="en-US" sz="2400">
                <a:sym typeface="+mn-ea"/>
              </a:rPr>
              <a:t>jika kondisi tidak terpenuhi, program akan berlanjut ke program setelah block program</a:t>
            </a:r>
            <a:endParaRPr lang="en-US" sz="2400">
              <a:sym typeface="+mn-ea"/>
            </a:endParaRPr>
          </a:p>
          <a:p>
            <a:pPr lvl="0"/>
            <a:r>
              <a:rPr lang="en-US" sz="2800">
                <a:sym typeface="+mn-ea"/>
              </a:rPr>
              <a:t>untuk melakukan pengujian boolen, harus di letakkan di dalam '</a:t>
            </a:r>
            <a:r>
              <a:rPr lang="en-US" sz="2800" b="1">
                <a:sym typeface="+mn-ea"/>
              </a:rPr>
              <a:t>(</a:t>
            </a:r>
            <a:r>
              <a:rPr lang="en-US" sz="2800">
                <a:sym typeface="+mn-ea"/>
              </a:rPr>
              <a:t>' dan '</a:t>
            </a:r>
            <a:r>
              <a:rPr lang="en-US" sz="2800" b="1">
                <a:sym typeface="+mn-ea"/>
              </a:rPr>
              <a:t>)</a:t>
            </a:r>
            <a:r>
              <a:rPr lang="en-US" sz="2800">
                <a:sym typeface="+mn-ea"/>
              </a:rPr>
              <a:t>'</a:t>
            </a:r>
            <a:endParaRPr lang="en-US"/>
          </a:p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Latihan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p>
            <a:pPr marL="0" indent="0">
              <a:buNone/>
            </a:pPr>
            <a:r>
              <a:rPr lang="en-US"/>
              <a:t>buat program yang bisa menampilkan output seperti berikut:</a:t>
            </a:r>
            <a:endParaRPr lang="en-US"/>
          </a:p>
          <a:p>
            <a:pPr lvl="0"/>
            <a:r>
              <a:rPr lang="en-US" sz="2800">
                <a:sym typeface="+mn-ea"/>
              </a:rPr>
              <a:t>contoh</a:t>
            </a:r>
            <a:endParaRPr lang="en-US" sz="2800">
              <a:sym typeface="+mn-ea"/>
            </a:endParaRPr>
          </a:p>
          <a:p>
            <a:pPr lvl="1"/>
            <a:r>
              <a:rPr lang="en-US" sz="2800">
                <a:sym typeface="+mn-ea"/>
              </a:rPr>
              <a:t>Input</a:t>
            </a:r>
            <a:endParaRPr lang="en-US" sz="2800"/>
          </a:p>
          <a:p>
            <a:pPr lvl="2"/>
            <a:r>
              <a:rPr lang="en-US" sz="2800">
                <a:sym typeface="+mn-ea"/>
              </a:rPr>
              <a:t>bil 1 : 2</a:t>
            </a:r>
            <a:endParaRPr lang="en-US" sz="2800"/>
          </a:p>
          <a:p>
            <a:pPr lvl="2"/>
            <a:r>
              <a:rPr lang="en-US" sz="2800">
                <a:sym typeface="+mn-ea"/>
              </a:rPr>
              <a:t>Bil 2 : 4</a:t>
            </a:r>
            <a:endParaRPr lang="en-US" sz="2800"/>
          </a:p>
          <a:p>
            <a:pPr lvl="1"/>
            <a:r>
              <a:rPr lang="en-US" sz="2800">
                <a:sym typeface="+mn-ea"/>
              </a:rPr>
              <a:t>Output</a:t>
            </a:r>
            <a:endParaRPr lang="en-US" sz="2800"/>
          </a:p>
          <a:p>
            <a:pPr lvl="2"/>
            <a:r>
              <a:rPr lang="en-US" sz="2800">
                <a:sym typeface="+mn-ea"/>
              </a:rPr>
              <a:t>2,2,2,2</a:t>
            </a:r>
            <a:endParaRPr lang="en-US" sz="2800"/>
          </a:p>
          <a:p>
            <a:pPr lvl="0"/>
            <a:r>
              <a:rPr lang="en-US" sz="2800">
                <a:sym typeface="+mn-ea"/>
              </a:rPr>
              <a:t>contoh</a:t>
            </a:r>
            <a:endParaRPr lang="en-US" sz="2800">
              <a:sym typeface="+mn-ea"/>
            </a:endParaRPr>
          </a:p>
          <a:p>
            <a:pPr lvl="1"/>
            <a:r>
              <a:rPr lang="en-US" sz="2800">
                <a:sym typeface="+mn-ea"/>
              </a:rPr>
              <a:t>Input</a:t>
            </a:r>
            <a:endParaRPr lang="en-US" sz="2800"/>
          </a:p>
          <a:p>
            <a:pPr lvl="2"/>
            <a:r>
              <a:rPr lang="en-US" sz="2800">
                <a:sym typeface="+mn-ea"/>
              </a:rPr>
              <a:t>bil 1 : 4</a:t>
            </a:r>
            <a:endParaRPr lang="en-US" sz="2800"/>
          </a:p>
          <a:p>
            <a:pPr lvl="2"/>
            <a:r>
              <a:rPr lang="en-US" sz="2800">
                <a:sym typeface="+mn-ea"/>
              </a:rPr>
              <a:t>Bil 2 : 5</a:t>
            </a:r>
            <a:endParaRPr lang="en-US" sz="2800"/>
          </a:p>
          <a:p>
            <a:pPr lvl="1"/>
            <a:r>
              <a:rPr lang="en-US" sz="2800">
                <a:sym typeface="+mn-ea"/>
              </a:rPr>
              <a:t>Output</a:t>
            </a:r>
            <a:endParaRPr lang="en-US" sz="2800"/>
          </a:p>
          <a:p>
            <a:pPr lvl="2"/>
            <a:r>
              <a:rPr lang="en-US" sz="2800">
                <a:sym typeface="+mn-ea"/>
              </a:rPr>
              <a:t>4,4,4,4,4</a:t>
            </a:r>
            <a:endParaRPr lang="en-US" sz="28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Increment / Decrement Operator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/>
              <a:t>adalah operator khusus untuk melakukan penambahan / pengurangan sebanyak 1 dari sebuah variabel</a:t>
            </a:r>
            <a:endParaRPr lang="en-US"/>
          </a:p>
          <a:p>
            <a:r>
              <a:rPr lang="en-US"/>
              <a:t>ada 2 jenis</a:t>
            </a:r>
            <a:endParaRPr lang="en-US"/>
          </a:p>
          <a:p>
            <a:pPr lvl="1"/>
            <a:r>
              <a:rPr lang="en-US"/>
              <a:t>increment : menambah 1 </a:t>
            </a:r>
            <a:endParaRPr lang="en-US"/>
          </a:p>
          <a:p>
            <a:pPr lvl="2"/>
            <a:r>
              <a:rPr lang="en-US" sz="2000"/>
              <a:t>contoh </a:t>
            </a:r>
            <a:r>
              <a:rPr lang="en-US" sz="3600" i="1">
                <a:solidFill>
                  <a:srgbClr val="0070C0"/>
                </a:solidFill>
              </a:rPr>
              <a:t>x++</a:t>
            </a:r>
            <a:endParaRPr lang="en-US" sz="2000"/>
          </a:p>
          <a:p>
            <a:pPr lvl="2"/>
            <a:r>
              <a:rPr lang="en-US" sz="2000"/>
              <a:t>sama dengan </a:t>
            </a:r>
            <a:r>
              <a:rPr lang="en-US" sz="3600" i="1">
                <a:solidFill>
                  <a:srgbClr val="0070C0"/>
                </a:solidFill>
              </a:rPr>
              <a:t>x = x + 1</a:t>
            </a:r>
            <a:endParaRPr lang="en-US"/>
          </a:p>
          <a:p>
            <a:pPr lvl="1"/>
            <a:r>
              <a:rPr lang="en-US"/>
              <a:t>decrement : mengurangi 1</a:t>
            </a:r>
            <a:endParaRPr lang="en-US"/>
          </a:p>
          <a:p>
            <a:pPr lvl="2"/>
            <a:r>
              <a:rPr lang="en-US"/>
              <a:t>contoh </a:t>
            </a:r>
            <a:r>
              <a:rPr lang="en-US" sz="3600" i="1">
                <a:solidFill>
                  <a:srgbClr val="0070C0"/>
                </a:solidFill>
              </a:rPr>
              <a:t>x--</a:t>
            </a:r>
            <a:endParaRPr lang="en-US"/>
          </a:p>
          <a:p>
            <a:pPr lvl="2"/>
            <a:r>
              <a:rPr lang="en-US"/>
              <a:t>sama dengan </a:t>
            </a:r>
            <a:r>
              <a:rPr lang="en-US" sz="3600" i="1">
                <a:solidFill>
                  <a:srgbClr val="0070C0"/>
                </a:solidFill>
              </a:rPr>
              <a:t>x = x - 1</a:t>
            </a:r>
            <a:endParaRPr lang="en-US" sz="3600" i="1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Outline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52730" y="1448435"/>
            <a:ext cx="11625580" cy="440753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en-US"/>
              <a:t>dengan operator ini, bisa mempersingkat penulisan for, </a:t>
            </a:r>
            <a:endParaRPr lang="en-US"/>
          </a:p>
          <a:p>
            <a:r>
              <a:rPr lang="en-US"/>
              <a:t>dari: </a:t>
            </a:r>
            <a:endParaRPr lang="en-US"/>
          </a:p>
          <a:p>
            <a:pPr marL="457200" lvl="1" indent="0">
              <a:buNone/>
            </a:pPr>
            <a:r>
              <a:rPr lang="en-US" sz="2800" i="1">
                <a:solidFill>
                  <a:srgbClr val="0070C0"/>
                </a:solidFill>
              </a:rPr>
              <a:t>for (int i = 0; i &lt;=10;i = i + 1)</a:t>
            </a:r>
            <a:endParaRPr lang="en-US" sz="2800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2800" i="1">
                <a:solidFill>
                  <a:srgbClr val="0070C0"/>
                </a:solidFill>
              </a:rPr>
              <a:t>{</a:t>
            </a:r>
            <a:endParaRPr lang="en-US" sz="2800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2800" i="1">
                <a:solidFill>
                  <a:srgbClr val="0070C0"/>
                </a:solidFill>
              </a:rPr>
              <a:t>	.......</a:t>
            </a:r>
            <a:endParaRPr lang="en-US" sz="2800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2800" i="1">
                <a:solidFill>
                  <a:srgbClr val="0070C0"/>
                </a:solidFill>
              </a:rPr>
              <a:t>}</a:t>
            </a:r>
            <a:endParaRPr lang="en-US" sz="3200" i="1">
              <a:solidFill>
                <a:srgbClr val="0070C0"/>
              </a:solidFill>
            </a:endParaRPr>
          </a:p>
          <a:p>
            <a:r>
              <a:rPr lang="en-US"/>
              <a:t>menjadi:</a:t>
            </a:r>
            <a:endParaRPr lang="en-US"/>
          </a:p>
          <a:p>
            <a:pPr marL="457200" lvl="1" indent="0">
              <a:buNone/>
            </a:pPr>
            <a:r>
              <a:rPr lang="en-US" sz="3200" i="1">
                <a:solidFill>
                  <a:srgbClr val="0070C0"/>
                </a:solidFill>
                <a:sym typeface="+mn-ea"/>
              </a:rPr>
              <a:t>for (int i = 0; i &lt;=10;i = i++)</a:t>
            </a:r>
            <a:endParaRPr lang="en-US" sz="3200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3200" i="1">
                <a:solidFill>
                  <a:srgbClr val="0070C0"/>
                </a:solidFill>
                <a:sym typeface="+mn-ea"/>
              </a:rPr>
              <a:t>{</a:t>
            </a:r>
            <a:endParaRPr lang="en-US" sz="3200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3200" i="1">
                <a:solidFill>
                  <a:srgbClr val="0070C0"/>
                </a:solidFill>
                <a:sym typeface="+mn-ea"/>
              </a:rPr>
              <a:t>	.......</a:t>
            </a:r>
            <a:endParaRPr lang="en-US" sz="3200" i="1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3200" i="1">
                <a:solidFill>
                  <a:srgbClr val="0070C0"/>
                </a:solidFill>
                <a:sym typeface="+mn-ea"/>
              </a:rPr>
              <a:t>}</a:t>
            </a:r>
            <a:endParaRPr lang="en-US" sz="3200" i="1">
              <a:solidFill>
                <a:srgbClr val="0070C0"/>
              </a:solidFill>
              <a:sym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Contoh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07110" y="1264285"/>
            <a:ext cx="8893175" cy="545719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pada contoh di atas, kita membuat class dengan nama Kucing</a:t>
            </a:r>
            <a:endParaRPr lang="en-US"/>
          </a:p>
          <a:p>
            <a:r>
              <a:rPr lang="en-US"/>
              <a:t>dalam class tersebut, ada method main yang otomatis dijalankan ketika class dipanggil, kita tandai dengan keyword </a:t>
            </a:r>
            <a:r>
              <a:rPr lang="en-US" i="1">
                <a:solidFill>
                  <a:srgbClr val="0070C0"/>
                </a:solidFill>
              </a:rPr>
              <a:t>public static void main</a:t>
            </a:r>
            <a:endParaRPr lang="en-US" i="1">
              <a:solidFill>
                <a:srgbClr val="0070C0"/>
              </a:solidFill>
            </a:endParaRPr>
          </a:p>
          <a:p>
            <a:r>
              <a:rPr lang="en-US"/>
              <a:t>ada 2 argumen, bil1 dan bil2, dengan type data int (integer)</a:t>
            </a:r>
            <a:endParaRPr lang="en-US"/>
          </a:p>
          <a:p>
            <a:r>
              <a:rPr lang="en-US"/>
              <a:t>di dalam method, ada for (perulangan), </a:t>
            </a:r>
            <a:endParaRPr lang="en-US"/>
          </a:p>
          <a:p>
            <a:pPr lvl="1"/>
            <a:r>
              <a:rPr lang="en-US" sz="2400"/>
              <a:t>didalam for, berjalan dari 0, berjalan selama x kurang dari bil2, nilai x increment</a:t>
            </a:r>
            <a:endParaRPr lang="en-US" sz="2400"/>
          </a:p>
          <a:p>
            <a:pPr lvl="1"/>
            <a:r>
              <a:rPr lang="en-US" sz="2400"/>
              <a:t>program di dalam for</a:t>
            </a:r>
            <a:endParaRPr lang="en-US" sz="2400"/>
          </a:p>
          <a:p>
            <a:pPr lvl="2"/>
            <a:r>
              <a:rPr lang="en-US"/>
              <a:t>menampilkan isi bil1, sesuai kondisi</a:t>
            </a:r>
            <a:endParaRPr lang="en-US" i="1"/>
          </a:p>
          <a:p>
            <a:endParaRPr lang="en-US" i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Video Tutorial Memulai Blue J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“Head First Java”, Kathy Sierra &amp; Bert Bates, O'Reilly, Chapter 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Bagaimana Java Bekerja ?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57530" y="1838960"/>
            <a:ext cx="7381875" cy="39433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pPr marL="0" indent="0">
              <a:buNone/>
            </a:pPr>
            <a:r>
              <a:rPr lang="en-US"/>
              <a:t>ada 4 tahapan yang terjadi ketika kita membuat program di java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Saat kita membuat listing program. File ini di sebut source file, dan disimpan dalam file dengan ekstensi .java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selanjutnya, program di compile. Pada tahap ini dilakukan</a:t>
            </a:r>
            <a:endParaRPr lang="en-US"/>
          </a:p>
          <a:p>
            <a:pPr marL="971550" lvl="1" indent="-514350">
              <a:buAutoNum type="arabicPeriod"/>
            </a:pPr>
            <a:r>
              <a:rPr lang="en-US"/>
              <a:t>pengecekan Syntax penulisan program. Jika tidak ada error, dilanjutkan ke proses berikutnya</a:t>
            </a:r>
            <a:endParaRPr lang="en-US"/>
          </a:p>
          <a:p>
            <a:pPr marL="971550" lvl="1" indent="-514350">
              <a:buAutoNum type="arabicPeriod"/>
            </a:pPr>
            <a:r>
              <a:rPr lang="en-US"/>
              <a:t>merubah dari source ke bahasa mesin</a:t>
            </a:r>
            <a:endParaRPr lang="en-US"/>
          </a:p>
          <a:p>
            <a:pPr marL="514350" lvl="0" indent="-514350">
              <a:buAutoNum type="arabicPeriod"/>
            </a:pPr>
            <a:r>
              <a:rPr lang="en-US"/>
              <a:t>selanjutnya di dapatkan file baru yang berisi bahasa mesin / </a:t>
            </a:r>
            <a:r>
              <a:rPr lang="en-US" b="1" i="1"/>
              <a:t>bytecode</a:t>
            </a:r>
            <a:r>
              <a:rPr lang="en-US"/>
              <a:t>. Setiap perangkat yang bisa menjalankan file java, pasti bisa menjalan file ini. File ini akan ber-ekstensi .class</a:t>
            </a:r>
            <a:endParaRPr lang="en-US"/>
          </a:p>
          <a:p>
            <a:pPr marL="514350" lvl="0" indent="-514350">
              <a:buAutoNum type="arabicPeriod"/>
            </a:pPr>
            <a:r>
              <a:rPr lang="en-US"/>
              <a:t>file </a:t>
            </a:r>
            <a:r>
              <a:rPr lang="en-US" b="1" i="1"/>
              <a:t>bytecode</a:t>
            </a:r>
            <a:r>
              <a:rPr lang="en-US"/>
              <a:t> dijalankan di atas java virtual mechine (JVM). JVM ini spesifik bergantung pada os atau mesin yang digunakan. Ada JVM untuk windows, macintosh, linux, smartphone, device, dsb.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46150" y="603250"/>
            <a:ext cx="9801225" cy="51625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lebih detil..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 marL="0" indent="0">
              <a:buNone/>
            </a:pPr>
            <a:r>
              <a:rPr lang="en-US"/>
              <a:t>dalam contoh di atas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kita membuat program java, dengan nama class Party dan di simpan dalam file dengan nama “</a:t>
            </a:r>
            <a:r>
              <a:rPr lang="en-US" b="1"/>
              <a:t>Party.java</a:t>
            </a:r>
            <a:r>
              <a:rPr lang="en-US"/>
              <a:t>”. Jika class tidak dideklarasikan public, maka nama file tidak harus sama dengan nama class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untuk melakukan compile source program, kita menggunakan </a:t>
            </a:r>
            <a:r>
              <a:rPr lang="en-US" b="1"/>
              <a:t>javac</a:t>
            </a:r>
            <a:r>
              <a:rPr lang="en-US"/>
              <a:t>. Jika tidak ada error, maka akan terbentuk file hasil compile dengan nama “</a:t>
            </a:r>
            <a:r>
              <a:rPr lang="en-US" b="1"/>
              <a:t>Party.class</a:t>
            </a:r>
            <a:r>
              <a:rPr lang="en-US"/>
              <a:t>”. </a:t>
            </a:r>
            <a:endParaRPr lang="en-US"/>
          </a:p>
          <a:p>
            <a:pPr marL="514350" indent="-514350">
              <a:buAutoNum type="arabicPeriod"/>
            </a:pPr>
            <a:r>
              <a:rPr lang="en-US"/>
              <a:t>Outputnya adalah bytecode dengan nama </a:t>
            </a:r>
            <a:r>
              <a:rPr lang="en-US">
                <a:sym typeface="+mn-ea"/>
              </a:rPr>
              <a:t>“</a:t>
            </a:r>
            <a:r>
              <a:rPr lang="en-US" b="1">
                <a:sym typeface="+mn-ea"/>
              </a:rPr>
              <a:t>Party.class</a:t>
            </a:r>
            <a:r>
              <a:rPr lang="en-US">
                <a:sym typeface="+mn-ea"/>
              </a:rPr>
              <a:t>”.</a:t>
            </a:r>
            <a:endParaRPr lang="en-US">
              <a:sym typeface="+mn-ea"/>
            </a:endParaRPr>
          </a:p>
          <a:p>
            <a:pPr marL="514350" indent="-514350">
              <a:buAutoNum type="arabicPeriod"/>
            </a:pPr>
            <a:r>
              <a:rPr lang="en-US"/>
              <a:t>Untuk menjalankan program, kita memanggil java virtual machine (JVM) dengan argumen </a:t>
            </a:r>
            <a:r>
              <a:rPr lang="en-US">
                <a:sym typeface="+mn-ea"/>
              </a:rPr>
              <a:t>“</a:t>
            </a:r>
            <a:r>
              <a:rPr lang="en-US" b="1">
                <a:sym typeface="+mn-ea"/>
              </a:rPr>
              <a:t>Party.class</a:t>
            </a:r>
            <a:r>
              <a:rPr lang="en-US">
                <a:sym typeface="+mn-ea"/>
              </a:rPr>
              <a:t>”. JVM akan merubah bytcode menjadi sesuatu yang dipahami oleh platform JVM sehingga program bisa di jalankan.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Struktur Program dalam Java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53890" y="1691005"/>
            <a:ext cx="1933575" cy="2295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7465" y="1691322"/>
            <a:ext cx="18669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4365" y="1691303"/>
            <a:ext cx="1857375" cy="2238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475" y="1691005"/>
            <a:ext cx="2905125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dalam 1 file source terdapat 1 class</a:t>
            </a:r>
            <a:endParaRPr lang="en-US"/>
          </a:p>
          <a:p>
            <a:r>
              <a:rPr lang="en-US"/>
              <a:t>dalam 1 class terdapat beberapa method (minimal 1 method)</a:t>
            </a:r>
            <a:endParaRPr lang="en-US"/>
          </a:p>
          <a:p>
            <a:r>
              <a:rPr lang="en-US"/>
              <a:t>dalam 1 method terdapat beberapa baris perintah program java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01650" y="272415"/>
            <a:ext cx="9429115" cy="57918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6190</Words>
  <Application>WPS Presentation</Application>
  <PresentationFormat>Widescreen</PresentationFormat>
  <Paragraphs>267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Liberation Mono</vt:lpstr>
      <vt:lpstr>Office Theme</vt:lpstr>
      <vt:lpstr>Pengenalan Java</vt:lpstr>
      <vt:lpstr>Outline</vt:lpstr>
      <vt:lpstr>Bagaimana Java Bekerja ? </vt:lpstr>
      <vt:lpstr>PowerPoint 演示文稿</vt:lpstr>
      <vt:lpstr>PowerPoint 演示文稿</vt:lpstr>
      <vt:lpstr>lebih detil.. </vt:lpstr>
      <vt:lpstr>Struktur Program dalam Java</vt:lpstr>
      <vt:lpstr>PowerPoint 演示文稿</vt:lpstr>
      <vt:lpstr>PowerPoint 演示文稿</vt:lpstr>
      <vt:lpstr>PowerPoint 演示文稿</vt:lpstr>
      <vt:lpstr>Contoh menulis class dengan method main</vt:lpstr>
      <vt:lpstr>Resume</vt:lpstr>
      <vt:lpstr>Apa yang bisa ditulis dalam sebuah method</vt:lpstr>
      <vt:lpstr>PowerPoint 演示文稿</vt:lpstr>
      <vt:lpstr>Operator Pengujian Boolean</vt:lpstr>
      <vt:lpstr>Resume Pertanyaan</vt:lpstr>
      <vt:lpstr>Resume : pengingat</vt:lpstr>
      <vt:lpstr>Latihan</vt:lpstr>
      <vt:lpstr>Increment / Decrement Operator</vt:lpstr>
      <vt:lpstr>PowerPoint 演示文稿</vt:lpstr>
      <vt:lpstr>PowerPoint 演示文稿</vt:lpstr>
      <vt:lpstr>PowerPoint 演示文稿</vt:lpstr>
      <vt:lpstr>PowerPoint 演示文稿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Java</dc:title>
  <dc:creator>kautsar</dc:creator>
  <cp:lastModifiedBy>old</cp:lastModifiedBy>
  <cp:revision>54</cp:revision>
  <dcterms:created xsi:type="dcterms:W3CDTF">2018-09-03T02:20:00Z</dcterms:created>
  <dcterms:modified xsi:type="dcterms:W3CDTF">2018-09-09T11:05:59Z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