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1479" r:id="rId2"/>
    <p:sldId id="1480" r:id="rId3"/>
    <p:sldId id="460" r:id="rId4"/>
    <p:sldId id="457" r:id="rId5"/>
    <p:sldId id="442" r:id="rId6"/>
    <p:sldId id="458" r:id="rId7"/>
    <p:sldId id="450" r:id="rId8"/>
    <p:sldId id="452" r:id="rId9"/>
    <p:sldId id="451" r:id="rId10"/>
    <p:sldId id="453" r:id="rId11"/>
    <p:sldId id="454" r:id="rId12"/>
    <p:sldId id="455" r:id="rId13"/>
    <p:sldId id="461" r:id="rId14"/>
    <p:sldId id="462" r:id="rId15"/>
    <p:sldId id="463" r:id="rId16"/>
    <p:sldId id="464" r:id="rId17"/>
    <p:sldId id="465" r:id="rId18"/>
    <p:sldId id="466" r:id="rId19"/>
    <p:sldId id="467" r:id="rId20"/>
    <p:sldId id="468" r:id="rId21"/>
    <p:sldId id="469" r:id="rId22"/>
    <p:sldId id="470" r:id="rId23"/>
    <p:sldId id="471" r:id="rId24"/>
    <p:sldId id="472" r:id="rId25"/>
    <p:sldId id="473" r:id="rId26"/>
    <p:sldId id="474" r:id="rId27"/>
    <p:sldId id="475" r:id="rId28"/>
    <p:sldId id="1481" r:id="rId29"/>
    <p:sldId id="1482" r:id="rId30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9409" autoAdjust="0"/>
  </p:normalViewPr>
  <p:slideViewPr>
    <p:cSldViewPr snapToGrid="0" snapToObjects="1">
      <p:cViewPr varScale="1">
        <p:scale>
          <a:sx n="64" d="100"/>
          <a:sy n="64" d="100"/>
        </p:scale>
        <p:origin x="496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28139" y="2052745"/>
            <a:ext cx="1218883" cy="882650"/>
          </a:xfrm>
        </p:spPr>
        <p:txBody>
          <a:bodyPr/>
          <a:lstStyle/>
          <a:p>
            <a:fld id="{763F8EFD-474F-4C64-A272-50CEC5D5D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04462" y="3054096"/>
            <a:ext cx="22671215" cy="9144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99864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  <p:sldLayoutId id="2147484723" r:id="rId18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3057188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Modul ERP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4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169976" y="1583105"/>
            <a:ext cx="19292459" cy="9144000"/>
          </a:xfrm>
        </p:spPr>
        <p:txBody>
          <a:bodyPr/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Produksi</a:t>
            </a:r>
            <a:endParaRPr lang="en-US" dirty="0"/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/>
              <a:t>Preventive Maintenance Control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/>
              <a:t>Equipment Tracking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/>
              <a:t>Component Tracking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/>
              <a:t>Plant Maintenance Calibration Tracking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/>
              <a:t>Plant Maintenance Warranty Claim</a:t>
            </a:r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Kualitas</a:t>
            </a:r>
            <a:endParaRPr lang="en-US" dirty="0"/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/>
              <a:t>Quality Planning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/>
              <a:t>Quality Inspection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/>
              <a:t>Quality Control</a:t>
            </a:r>
          </a:p>
          <a:p>
            <a:pPr marL="914400" indent="-9144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BAF659-0BE2-D941-BC8C-3C72F17BB967}"/>
              </a:ext>
            </a:extLst>
          </p:cNvPr>
          <p:cNvSpPr txBox="1"/>
          <p:nvPr/>
        </p:nvSpPr>
        <p:spPr>
          <a:xfrm>
            <a:off x="3876261" y="259666"/>
            <a:ext cx="138967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Modul-</a:t>
            </a:r>
            <a:r>
              <a:rPr lang="en-US" sz="8000" b="1" dirty="0" err="1">
                <a:solidFill>
                  <a:srgbClr val="FF0000"/>
                </a:solidFill>
              </a:rPr>
              <a:t>modul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Umum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531214459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5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830420" y="1384324"/>
            <a:ext cx="20295705" cy="9144000"/>
          </a:xfrm>
        </p:spPr>
        <p:txBody>
          <a:bodyPr>
            <a:noAutofit/>
          </a:bodyPr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4800" dirty="0" err="1"/>
              <a:t>Keuangan</a:t>
            </a:r>
            <a:r>
              <a:rPr lang="en-US" sz="4800" dirty="0"/>
              <a:t> (Finance)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 err="1"/>
              <a:t>Akuntansi</a:t>
            </a:r>
            <a:r>
              <a:rPr lang="en-US" sz="4800" dirty="0"/>
              <a:t> </a:t>
            </a:r>
            <a:r>
              <a:rPr lang="en-US" sz="4800" dirty="0" err="1"/>
              <a:t>Keuangan</a:t>
            </a:r>
            <a:r>
              <a:rPr lang="en-US" sz="4800" dirty="0"/>
              <a:t> (Financial Accounting)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General Ledger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Account Receivable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Account Payable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Asset Accounting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Legal Consolidation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/>
              <a:t>Controlling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Overhead cost controlling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Cost Center controlling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Overhead order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Activity Based Costing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Product cost controlling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Cost object controlling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4800" dirty="0"/>
              <a:t>Profitability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A83DB6-94A2-7948-AEBA-F92ED1AA8C64}"/>
              </a:ext>
            </a:extLst>
          </p:cNvPr>
          <p:cNvSpPr txBox="1"/>
          <p:nvPr/>
        </p:nvSpPr>
        <p:spPr>
          <a:xfrm>
            <a:off x="3756991" y="60885"/>
            <a:ext cx="138967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Modul-</a:t>
            </a:r>
            <a:r>
              <a:rPr lang="en-US" sz="8000" b="1" dirty="0" err="1">
                <a:solidFill>
                  <a:srgbClr val="FF0000"/>
                </a:solidFill>
              </a:rPr>
              <a:t>modul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Umum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795312820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6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488028" y="2000544"/>
            <a:ext cx="19193068" cy="9144000"/>
          </a:xfrm>
        </p:spPr>
        <p:txBody>
          <a:bodyPr>
            <a:noAutofit/>
          </a:bodyPr>
          <a:lstStyle/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5400" dirty="0"/>
              <a:t>Investment Management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Investment planning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Budgeting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Controlling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5400" dirty="0"/>
              <a:t>Treasury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Cash Management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Treasury Management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Market Risk Management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Fund Management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5400" dirty="0"/>
              <a:t>Enterprise Controlling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Executive Information System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Business planning and budgeting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5400" dirty="0"/>
              <a:t>Profit center accounting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129662-00DF-FC44-9662-EA8852418ABF}"/>
              </a:ext>
            </a:extLst>
          </p:cNvPr>
          <p:cNvSpPr txBox="1"/>
          <p:nvPr/>
        </p:nvSpPr>
        <p:spPr>
          <a:xfrm>
            <a:off x="3637722" y="238540"/>
            <a:ext cx="138967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Modul-</a:t>
            </a:r>
            <a:r>
              <a:rPr lang="en-US" sz="8000" b="1" dirty="0" err="1">
                <a:solidFill>
                  <a:srgbClr val="FF0000"/>
                </a:solidFill>
              </a:rPr>
              <a:t>modul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Umum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973200635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</a:t>
            </a:r>
            <a:br>
              <a:rPr lang="en-US" dirty="0"/>
            </a:br>
            <a:r>
              <a:rPr lang="en-US" dirty="0"/>
              <a:t>			</a:t>
            </a:r>
            <a:endParaRPr lang="en-US" sz="6000" b="1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61861" y="2770361"/>
            <a:ext cx="18784956" cy="10266190"/>
          </a:xfrm>
        </p:spPr>
        <p:txBody>
          <a:bodyPr>
            <a:normAutofit/>
          </a:bodyPr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4000" dirty="0"/>
              <a:t>Pre Purchasing : </a:t>
            </a:r>
            <a:r>
              <a:rPr lang="en-US" sz="4000" dirty="0" err="1"/>
              <a:t>mendukung</a:t>
            </a:r>
            <a:r>
              <a:rPr lang="en-US" sz="4000" dirty="0"/>
              <a:t> </a:t>
            </a:r>
            <a:r>
              <a:rPr lang="en-US" sz="4000" dirty="0" err="1"/>
              <a:t>siklus</a:t>
            </a:r>
            <a:r>
              <a:rPr lang="en-US" sz="4000" dirty="0"/>
              <a:t> </a:t>
            </a:r>
            <a:r>
              <a:rPr lang="en-US" sz="4000" dirty="0" err="1"/>
              <a:t>penawaran</a:t>
            </a:r>
            <a:r>
              <a:rPr lang="en-US" sz="4000" dirty="0"/>
              <a:t> (tender), </a:t>
            </a:r>
            <a:r>
              <a:rPr lang="en-US" sz="4000" dirty="0" err="1"/>
              <a:t>pengelolaan</a:t>
            </a:r>
            <a:r>
              <a:rPr lang="en-US" sz="4000" dirty="0"/>
              <a:t> </a:t>
            </a:r>
            <a:r>
              <a:rPr lang="en-US" sz="4000" dirty="0" err="1"/>
              <a:t>kontrak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penerimaan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.</a:t>
            </a:r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4000" dirty="0"/>
              <a:t>Purchasing : </a:t>
            </a:r>
            <a:r>
              <a:rPr lang="en-US" sz="4000" dirty="0" err="1"/>
              <a:t>mendukung</a:t>
            </a:r>
            <a:r>
              <a:rPr lang="en-US" sz="4000" dirty="0"/>
              <a:t> </a:t>
            </a:r>
            <a:r>
              <a:rPr lang="en-US" sz="4000" dirty="0" err="1"/>
              <a:t>penuh</a:t>
            </a:r>
            <a:r>
              <a:rPr lang="en-US" sz="4000" dirty="0"/>
              <a:t> proses </a:t>
            </a:r>
            <a:r>
              <a:rPr lang="en-US" sz="4000" dirty="0" err="1"/>
              <a:t>pembelian</a:t>
            </a:r>
            <a:r>
              <a:rPr lang="en-US" sz="4000" dirty="0"/>
              <a:t> material yang </a:t>
            </a:r>
            <a:r>
              <a:rPr lang="en-US" sz="4000" dirty="0" err="1"/>
              <a:t>diintegrasikan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akuntansi</a:t>
            </a:r>
            <a:r>
              <a:rPr lang="en-US" sz="4000" dirty="0"/>
              <a:t> </a:t>
            </a:r>
            <a:r>
              <a:rPr lang="en-US" sz="4000" dirty="0" err="1"/>
              <a:t>biaya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dihubungkan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MRP</a:t>
            </a:r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4000" dirty="0"/>
              <a:t>Vendor Evaluation : </a:t>
            </a:r>
            <a:r>
              <a:rPr lang="en-US" sz="4000" dirty="0" err="1"/>
              <a:t>melakukan</a:t>
            </a:r>
            <a:r>
              <a:rPr lang="en-US" sz="4000" dirty="0"/>
              <a:t> </a:t>
            </a:r>
            <a:r>
              <a:rPr lang="en-US" sz="4000" dirty="0" err="1"/>
              <a:t>evaluasi</a:t>
            </a:r>
            <a:r>
              <a:rPr lang="en-US" sz="4000" dirty="0"/>
              <a:t> vendor </a:t>
            </a:r>
            <a:r>
              <a:rPr lang="en-US" sz="4000" dirty="0" err="1"/>
              <a:t>berdasarkan</a:t>
            </a:r>
            <a:r>
              <a:rPr lang="en-US" sz="4000" dirty="0"/>
              <a:t> </a:t>
            </a:r>
            <a:r>
              <a:rPr lang="en-US" sz="4000" dirty="0" err="1"/>
              <a:t>kriteria</a:t>
            </a:r>
            <a:r>
              <a:rPr lang="en-US" sz="4000" dirty="0"/>
              <a:t> </a:t>
            </a:r>
            <a:r>
              <a:rPr lang="en-US" sz="4000" dirty="0" err="1"/>
              <a:t>evaluasi</a:t>
            </a:r>
            <a:r>
              <a:rPr lang="en-US" sz="4000" dirty="0"/>
              <a:t> </a:t>
            </a:r>
            <a:r>
              <a:rPr lang="en-US" sz="4000" dirty="0" err="1"/>
              <a:t>tertentu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optimasi</a:t>
            </a:r>
            <a:r>
              <a:rPr lang="en-US" sz="4000" dirty="0"/>
              <a:t> proses </a:t>
            </a:r>
            <a:r>
              <a:rPr lang="en-US" sz="4000" dirty="0" err="1"/>
              <a:t>pengadaan</a:t>
            </a:r>
            <a:r>
              <a:rPr lang="en-US" sz="4000" dirty="0"/>
              <a:t> </a:t>
            </a:r>
            <a:r>
              <a:rPr lang="en-US" sz="4000" dirty="0" err="1"/>
              <a:t>barang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jasa</a:t>
            </a:r>
            <a:r>
              <a:rPr lang="en-US" sz="4000" dirty="0"/>
              <a:t>,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digunakan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mengidentifikasi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pengadaan</a:t>
            </a:r>
            <a:r>
              <a:rPr lang="en-US" sz="4000" dirty="0"/>
              <a:t> yang </a:t>
            </a:r>
            <a:r>
              <a:rPr lang="en-US" sz="4000" dirty="0" err="1"/>
              <a:t>mungkin</a:t>
            </a:r>
            <a:r>
              <a:rPr lang="en-US" sz="4000" dirty="0"/>
              <a:t> </a:t>
            </a:r>
            <a:r>
              <a:rPr lang="en-US" sz="4000" dirty="0" err="1"/>
              <a:t>timbul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data </a:t>
            </a:r>
            <a:r>
              <a:rPr lang="en-US" sz="4000" dirty="0" err="1"/>
              <a:t>masa</a:t>
            </a:r>
            <a:r>
              <a:rPr lang="en-US" sz="4000" dirty="0"/>
              <a:t> </a:t>
            </a:r>
            <a:r>
              <a:rPr lang="en-US" sz="4000" dirty="0" err="1"/>
              <a:t>lalu</a:t>
            </a:r>
            <a:endParaRPr lang="en-US" sz="4000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4000" dirty="0"/>
              <a:t>Inventory Management : </a:t>
            </a:r>
            <a:r>
              <a:rPr lang="en-US" sz="4000" dirty="0" err="1"/>
              <a:t>pengelolaan</a:t>
            </a:r>
            <a:r>
              <a:rPr lang="en-US" sz="4000" dirty="0"/>
              <a:t> </a:t>
            </a:r>
            <a:r>
              <a:rPr lang="en-US" sz="4000" dirty="0" err="1"/>
              <a:t>persediaan</a:t>
            </a:r>
            <a:r>
              <a:rPr lang="en-US" sz="4000" dirty="0"/>
              <a:t> </a:t>
            </a:r>
            <a:r>
              <a:rPr lang="en-US" sz="4000" dirty="0" err="1"/>
              <a:t>meliputi</a:t>
            </a:r>
            <a:r>
              <a:rPr lang="en-US" sz="4000" dirty="0"/>
              <a:t> monitoring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perubahan</a:t>
            </a:r>
            <a:r>
              <a:rPr lang="en-US" sz="4000" dirty="0"/>
              <a:t> </a:t>
            </a:r>
            <a:r>
              <a:rPr lang="en-US" sz="4000" dirty="0" err="1"/>
              <a:t>stok</a:t>
            </a:r>
            <a:r>
              <a:rPr lang="en-US" sz="4000" dirty="0"/>
              <a:t>, </a:t>
            </a:r>
            <a:r>
              <a:rPr lang="en-US" sz="4000" dirty="0" err="1"/>
              <a:t>nilai</a:t>
            </a:r>
            <a:r>
              <a:rPr lang="en-US" sz="4000" dirty="0"/>
              <a:t> </a:t>
            </a:r>
            <a:r>
              <a:rPr lang="en-US" sz="4000" dirty="0" err="1"/>
              <a:t>stok</a:t>
            </a:r>
            <a:r>
              <a:rPr lang="en-US" sz="4000" dirty="0"/>
              <a:t>, </a:t>
            </a:r>
            <a:r>
              <a:rPr lang="en-US" sz="4000" dirty="0" err="1"/>
              <a:t>baik</a:t>
            </a:r>
            <a:r>
              <a:rPr lang="en-US" sz="4000" dirty="0"/>
              <a:t> yang </a:t>
            </a:r>
            <a:r>
              <a:rPr lang="en-US" sz="4000" dirty="0" err="1"/>
              <a:t>ada</a:t>
            </a:r>
            <a:r>
              <a:rPr lang="en-US" sz="4000" dirty="0"/>
              <a:t> di </a:t>
            </a:r>
            <a:r>
              <a:rPr lang="en-US" sz="4000" dirty="0" err="1"/>
              <a:t>gudang</a:t>
            </a:r>
            <a:r>
              <a:rPr lang="en-US" sz="4000" dirty="0"/>
              <a:t>, </a:t>
            </a:r>
            <a:r>
              <a:rPr lang="en-US" sz="4000" dirty="0" err="1"/>
              <a:t>masih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pemesanan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yang </a:t>
            </a:r>
            <a:r>
              <a:rPr lang="en-US" sz="4000" dirty="0" err="1"/>
              <a:t>akan</a:t>
            </a:r>
            <a:r>
              <a:rPr lang="en-US" sz="4000" dirty="0"/>
              <a:t> </a:t>
            </a:r>
            <a:r>
              <a:rPr lang="en-US" sz="4000" dirty="0" err="1"/>
              <a:t>datang</a:t>
            </a:r>
            <a:endParaRPr lang="en-US" sz="4000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4000" dirty="0"/>
              <a:t>Invoice Verification and Material Inspection : </a:t>
            </a:r>
            <a:r>
              <a:rPr lang="en-US" sz="4000" dirty="0" err="1"/>
              <a:t>menghubungkan</a:t>
            </a:r>
            <a:r>
              <a:rPr lang="en-US" sz="4000" dirty="0"/>
              <a:t> material management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akuntansi</a:t>
            </a:r>
            <a:r>
              <a:rPr lang="en-US" sz="4000" dirty="0"/>
              <a:t> </a:t>
            </a:r>
            <a:r>
              <a:rPr lang="en-US" sz="4000" dirty="0" err="1"/>
              <a:t>keuangan</a:t>
            </a:r>
            <a:r>
              <a:rPr lang="en-US" sz="4000" dirty="0"/>
              <a:t>, </a:t>
            </a:r>
            <a:r>
              <a:rPr lang="en-US" sz="4000" dirty="0" err="1"/>
              <a:t>terkait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nilai</a:t>
            </a:r>
            <a:r>
              <a:rPr lang="en-US" sz="4000" dirty="0"/>
              <a:t> </a:t>
            </a:r>
            <a:r>
              <a:rPr lang="en-US" sz="4000" dirty="0" err="1"/>
              <a:t>barang</a:t>
            </a:r>
            <a:r>
              <a:rPr lang="en-US" sz="4000" dirty="0"/>
              <a:t> yang </a:t>
            </a:r>
            <a:r>
              <a:rPr lang="en-US" sz="4000" dirty="0" err="1"/>
              <a:t>datang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besarnya</a:t>
            </a:r>
            <a:r>
              <a:rPr lang="en-US" sz="4000" dirty="0"/>
              <a:t> </a:t>
            </a:r>
            <a:r>
              <a:rPr lang="en-US" sz="4000" dirty="0" err="1"/>
              <a:t>pembayaran</a:t>
            </a:r>
            <a:r>
              <a:rPr lang="en-US" sz="4000" dirty="0"/>
              <a:t> yang </a:t>
            </a:r>
            <a:r>
              <a:rPr lang="en-US" sz="4000" dirty="0" err="1"/>
              <a:t>harus</a:t>
            </a:r>
            <a:r>
              <a:rPr lang="en-US" sz="4000" dirty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kondisisi</a:t>
            </a:r>
            <a:r>
              <a:rPr lang="en-US" sz="4000" dirty="0"/>
              <a:t> yang </a:t>
            </a:r>
            <a:r>
              <a:rPr lang="en-US" sz="4000" dirty="0" err="1"/>
              <a:t>ada</a:t>
            </a:r>
            <a:r>
              <a:rPr lang="en-US" sz="4000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898028-F4DB-1C48-AC17-D6D72A71C262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8E26AB-3A72-BB4B-91AB-668B6B847818}"/>
              </a:ext>
            </a:extLst>
          </p:cNvPr>
          <p:cNvSpPr txBox="1"/>
          <p:nvPr/>
        </p:nvSpPr>
        <p:spPr>
          <a:xfrm>
            <a:off x="4015409" y="1681247"/>
            <a:ext cx="46876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/>
              <a:t>Manajemen</a:t>
            </a:r>
            <a:r>
              <a:rPr lang="en-US" sz="4000" b="1" dirty="0"/>
              <a:t> Material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56946723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</a:t>
            </a:r>
            <a:br>
              <a:rPr lang="en-US" dirty="0"/>
            </a:br>
            <a:r>
              <a:rPr lang="en-US" dirty="0"/>
              <a:t>		</a:t>
            </a:r>
            <a:endParaRPr lang="en-US" sz="6000" b="1" dirty="0"/>
          </a:p>
        </p:txBody>
      </p:sp>
      <p:sp>
        <p:nvSpPr>
          <p:cNvPr id="577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639964" y="3023859"/>
            <a:ext cx="18305636" cy="9937782"/>
          </a:xfrm>
        </p:spPr>
        <p:txBody>
          <a:bodyPr>
            <a:normAutofit fontScale="92500" lnSpcReduction="20000"/>
          </a:bodyPr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Personal management : </a:t>
            </a:r>
            <a:r>
              <a:rPr lang="en-US" dirty="0" err="1"/>
              <a:t>meliputi</a:t>
            </a:r>
            <a:r>
              <a:rPr lang="en-US" dirty="0"/>
              <a:t> data-data </a:t>
            </a:r>
            <a:r>
              <a:rPr lang="en-US" dirty="0" err="1"/>
              <a:t>kepegawaian</a:t>
            </a:r>
            <a:r>
              <a:rPr lang="en-US" dirty="0"/>
              <a:t>,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,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dirty="0" err="1"/>
              <a:t>dinas</a:t>
            </a:r>
            <a:r>
              <a:rPr lang="en-US" dirty="0"/>
              <a:t>, </a:t>
            </a:r>
            <a:r>
              <a:rPr lang="en-US" dirty="0" err="1"/>
              <a:t>pensiun</a:t>
            </a:r>
            <a:r>
              <a:rPr lang="en-US" dirty="0"/>
              <a:t> </a:t>
            </a:r>
            <a:r>
              <a:rPr lang="en-US" dirty="0" err="1"/>
              <a:t>dll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Organizational management :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,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skenario</a:t>
            </a:r>
            <a:r>
              <a:rPr lang="en-US" dirty="0"/>
              <a:t> </a:t>
            </a:r>
            <a:r>
              <a:rPr lang="en-US" dirty="0" err="1"/>
              <a:t>perencanaan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Payroll accounting :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penggajian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multi currency</a:t>
            </a:r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Time management : </a:t>
            </a:r>
            <a:r>
              <a:rPr lang="en-US" dirty="0" err="1"/>
              <a:t>perencanaan</a:t>
            </a:r>
            <a:r>
              <a:rPr lang="en-US" dirty="0"/>
              <a:t> shift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presensi</a:t>
            </a:r>
            <a:r>
              <a:rPr lang="en-US" dirty="0"/>
              <a:t> </a:t>
            </a:r>
            <a:r>
              <a:rPr lang="en-US" dirty="0" err="1"/>
              <a:t>kehadiran</a:t>
            </a:r>
            <a:r>
              <a:rPr lang="en-US" dirty="0"/>
              <a:t>, </a:t>
            </a:r>
            <a:r>
              <a:rPr lang="en-US" dirty="0" err="1"/>
              <a:t>lembur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Personal development :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jenjang</a:t>
            </a:r>
            <a:r>
              <a:rPr lang="en-US" dirty="0"/>
              <a:t> </a:t>
            </a:r>
            <a:r>
              <a:rPr lang="en-US" dirty="0" err="1"/>
              <a:t>karir</a:t>
            </a:r>
            <a:r>
              <a:rPr lang="en-US" dirty="0"/>
              <a:t>,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,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,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, </a:t>
            </a:r>
            <a:r>
              <a:rPr lang="en-US" dirty="0" err="1"/>
              <a:t>paket-paket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1E1F75-68C8-5047-B385-3CABF0D62B4C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CED2A1-A1C3-4C46-ACE6-72494D9D8B8A}"/>
              </a:ext>
            </a:extLst>
          </p:cNvPr>
          <p:cNvSpPr txBox="1"/>
          <p:nvPr/>
        </p:nvSpPr>
        <p:spPr>
          <a:xfrm>
            <a:off x="4015409" y="1681247"/>
            <a:ext cx="4962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/>
              <a:t>Sumber</a:t>
            </a:r>
            <a:r>
              <a:rPr lang="en-US" sz="4000" b="1" dirty="0"/>
              <a:t> </a:t>
            </a:r>
            <a:r>
              <a:rPr lang="en-US" sz="4000" b="1" dirty="0" err="1"/>
              <a:t>Daya</a:t>
            </a:r>
            <a:r>
              <a:rPr lang="en-US" sz="4000" b="1" dirty="0"/>
              <a:t> </a:t>
            </a:r>
            <a:r>
              <a:rPr lang="en-US" sz="4000" b="1" dirty="0" err="1"/>
              <a:t>Manusia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5482104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</a:t>
            </a:r>
            <a:br>
              <a:rPr lang="en-US" dirty="0"/>
            </a:br>
            <a:r>
              <a:rPr lang="en-US" dirty="0"/>
              <a:t>				</a:t>
            </a:r>
            <a:endParaRPr lang="en-US" sz="8000" b="1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31323" y="2751533"/>
            <a:ext cx="16459200" cy="10023474"/>
          </a:xfrm>
        </p:spPr>
        <p:txBody>
          <a:bodyPr>
            <a:normAutofit fontScale="92500" lnSpcReduction="20000"/>
          </a:bodyPr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Material and Capacity Planning :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b="1" dirty="0"/>
              <a:t>make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/>
              <a:t>buy</a:t>
            </a:r>
            <a:r>
              <a:rPr lang="en-US" dirty="0"/>
              <a:t>, </a:t>
            </a:r>
            <a:r>
              <a:rPr lang="en-US" dirty="0" err="1"/>
              <a:t>prediksi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,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,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i="1" dirty="0"/>
              <a:t>electronic planning board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endParaRPr lang="en-US" i="1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Shop Floor Control 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memonitor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kapabilitas</a:t>
            </a:r>
            <a:r>
              <a:rPr lang="en-US" dirty="0"/>
              <a:t> </a:t>
            </a:r>
            <a:r>
              <a:rPr lang="en-US" dirty="0" err="1"/>
              <a:t>lantai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order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waktung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Quality Management :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penjaminan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kedatangan</a:t>
            </a:r>
            <a:r>
              <a:rPr lang="en-US" dirty="0"/>
              <a:t> material, </a:t>
            </a:r>
            <a:r>
              <a:rPr lang="en-US" dirty="0" err="1"/>
              <a:t>penjaminan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SDM,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, </a:t>
            </a:r>
            <a:r>
              <a:rPr lang="en-US" dirty="0" err="1"/>
              <a:t>kualitas</a:t>
            </a:r>
            <a:r>
              <a:rPr lang="en-US" dirty="0"/>
              <a:t> proses,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5F61A-A32C-1D42-B31E-86A924206D07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934FBE-9D68-B643-8029-7D22F8FEFA0B}"/>
              </a:ext>
            </a:extLst>
          </p:cNvPr>
          <p:cNvSpPr txBox="1"/>
          <p:nvPr/>
        </p:nvSpPr>
        <p:spPr>
          <a:xfrm>
            <a:off x="4015409" y="1561979"/>
            <a:ext cx="333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Produksi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79334729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		</a:t>
            </a:r>
            <a:endParaRPr lang="en-US" sz="6000" b="1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Just in time/repetitive manufacturing :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JIT </a:t>
            </a:r>
            <a:r>
              <a:rPr lang="en-US" dirty="0" err="1"/>
              <a:t>pada</a:t>
            </a:r>
            <a:r>
              <a:rPr lang="en-US" dirty="0"/>
              <a:t> proses </a:t>
            </a:r>
            <a:r>
              <a:rPr lang="en-US" dirty="0" err="1"/>
              <a:t>produksi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Cost Management :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metode2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FIFO, LIFO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, </a:t>
            </a:r>
            <a:r>
              <a:rPr lang="en-US" dirty="0" err="1"/>
              <a:t>karyawan</a:t>
            </a:r>
            <a:r>
              <a:rPr lang="en-US" dirty="0"/>
              <a:t> , </a:t>
            </a:r>
            <a:r>
              <a:rPr lang="en-US" dirty="0" err="1"/>
              <a:t>lembur</a:t>
            </a:r>
            <a:r>
              <a:rPr lang="en-US" dirty="0"/>
              <a:t>. Dan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i="1" dirty="0"/>
              <a:t>Activity Based Costing </a:t>
            </a:r>
            <a:r>
              <a:rPr lang="en-US" dirty="0"/>
              <a:t>(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)</a:t>
            </a:r>
            <a:endParaRPr lang="en-US" i="1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Engineering data management 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percepatan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 data,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mengintegrasikan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(CAD)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produksi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AD17AA-CA7C-DC4F-956F-731851766A42}"/>
              </a:ext>
            </a:extLst>
          </p:cNvPr>
          <p:cNvSpPr txBox="1"/>
          <p:nvPr/>
        </p:nvSpPr>
        <p:spPr>
          <a:xfrm>
            <a:off x="4015409" y="662033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4D8C97-88A1-3349-BA38-3C2ABD968F41}"/>
              </a:ext>
            </a:extLst>
          </p:cNvPr>
          <p:cNvSpPr txBox="1"/>
          <p:nvPr/>
        </p:nvSpPr>
        <p:spPr>
          <a:xfrm>
            <a:off x="4015409" y="1561979"/>
            <a:ext cx="333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Produksi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44404975"/>
      </p:ext>
    </p:extLst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br>
              <a:rPr lang="en-US" dirty="0"/>
            </a:br>
            <a:r>
              <a:rPr lang="en-US" dirty="0"/>
              <a:t>		</a:t>
            </a:r>
            <a:endParaRPr lang="en-US" sz="8000" b="1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84174" y="3074598"/>
            <a:ext cx="19580087" cy="8248854"/>
          </a:xfrm>
        </p:spPr>
        <p:txBody>
          <a:bodyPr>
            <a:noAutofit/>
          </a:bodyPr>
          <a:lstStyle/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Engineering change control : </a:t>
            </a:r>
            <a:r>
              <a:rPr lang="en-US" sz="5400" dirty="0" err="1"/>
              <a:t>digunakan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mengendalikan</a:t>
            </a:r>
            <a:r>
              <a:rPr lang="en-US" sz="5400" dirty="0"/>
              <a:t> </a:t>
            </a:r>
            <a:r>
              <a:rPr lang="en-US" sz="5400" dirty="0" err="1"/>
              <a:t>perubahan-perubahan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order engineering </a:t>
            </a:r>
            <a:r>
              <a:rPr lang="en-US" sz="5400" dirty="0" err="1"/>
              <a:t>secara</a:t>
            </a:r>
            <a:r>
              <a:rPr lang="en-US" sz="5400" dirty="0"/>
              <a:t> </a:t>
            </a:r>
            <a:r>
              <a:rPr lang="en-US" sz="5400" dirty="0" err="1"/>
              <a:t>efektif</a:t>
            </a:r>
            <a:endParaRPr lang="en-US" sz="5400" dirty="0"/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Configuration management : </a:t>
            </a:r>
            <a:r>
              <a:rPr lang="en-US" sz="5400" dirty="0" err="1"/>
              <a:t>menyediakan</a:t>
            </a:r>
            <a:r>
              <a:rPr lang="en-US" sz="5400" dirty="0"/>
              <a:t> </a:t>
            </a:r>
            <a:r>
              <a:rPr lang="en-US" sz="5400" dirty="0" err="1"/>
              <a:t>kemampuan</a:t>
            </a:r>
            <a:r>
              <a:rPr lang="en-US" sz="5400" dirty="0"/>
              <a:t> </a:t>
            </a:r>
            <a:r>
              <a:rPr lang="en-US" sz="5400" dirty="0" err="1"/>
              <a:t>analisis</a:t>
            </a:r>
            <a:r>
              <a:rPr lang="en-US" sz="5400" dirty="0"/>
              <a:t> </a:t>
            </a:r>
            <a:r>
              <a:rPr lang="en-US" sz="5400" dirty="0" err="1"/>
              <a:t>kelayakan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r>
              <a:rPr lang="en-US" sz="5400" dirty="0"/>
              <a:t> </a:t>
            </a:r>
            <a:r>
              <a:rPr lang="en-US" sz="5400" dirty="0" err="1"/>
              <a:t>secara</a:t>
            </a:r>
            <a:r>
              <a:rPr lang="en-US" sz="5400" dirty="0"/>
              <a:t> </a:t>
            </a:r>
            <a:r>
              <a:rPr lang="en-US" sz="5400" dirty="0" err="1"/>
              <a:t>dinamis</a:t>
            </a:r>
            <a:r>
              <a:rPr lang="en-US" sz="5400" dirty="0"/>
              <a:t> </a:t>
            </a:r>
            <a:r>
              <a:rPr lang="en-US" sz="5400" dirty="0" err="1"/>
              <a:t>berdasarkan</a:t>
            </a:r>
            <a:r>
              <a:rPr lang="en-US" sz="5400" dirty="0"/>
              <a:t> knowledge base </a:t>
            </a:r>
            <a:r>
              <a:rPr lang="en-US" sz="5400" dirty="0" err="1"/>
              <a:t>dari</a:t>
            </a:r>
            <a:r>
              <a:rPr lang="en-US" sz="5400" dirty="0"/>
              <a:t> sales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bagian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endParaRPr lang="en-US" sz="5400" dirty="0"/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Serialization / lot control : </a:t>
            </a:r>
            <a:r>
              <a:rPr lang="en-US" sz="5400" dirty="0" err="1"/>
              <a:t>optimisasi</a:t>
            </a:r>
            <a:r>
              <a:rPr lang="en-US" sz="5400" dirty="0"/>
              <a:t> </a:t>
            </a:r>
            <a:r>
              <a:rPr lang="en-US" sz="5400" dirty="0" err="1"/>
              <a:t>ukuran</a:t>
            </a:r>
            <a:r>
              <a:rPr lang="en-US" sz="5400" dirty="0"/>
              <a:t> lot </a:t>
            </a:r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tiap-tiap</a:t>
            </a:r>
            <a:r>
              <a:rPr lang="en-US" sz="5400" dirty="0"/>
              <a:t> </a:t>
            </a:r>
            <a:r>
              <a:rPr lang="en-US" sz="5400" dirty="0" err="1"/>
              <a:t>aktivitas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r>
              <a:rPr lang="en-US" sz="5400" dirty="0"/>
              <a:t>, </a:t>
            </a:r>
            <a:r>
              <a:rPr lang="en-US" sz="5400" dirty="0" err="1"/>
              <a:t>sejak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pemesanan</a:t>
            </a:r>
            <a:r>
              <a:rPr lang="en-US" sz="5400" dirty="0"/>
              <a:t> </a:t>
            </a:r>
            <a:r>
              <a:rPr lang="en-US" sz="5400" dirty="0" err="1"/>
              <a:t>barang</a:t>
            </a:r>
            <a:r>
              <a:rPr lang="en-US" sz="5400" dirty="0"/>
              <a:t> </a:t>
            </a:r>
            <a:r>
              <a:rPr lang="en-US" sz="5400" dirty="0" err="1"/>
              <a:t>ke</a:t>
            </a:r>
            <a:r>
              <a:rPr lang="en-US" sz="5400" dirty="0"/>
              <a:t> </a:t>
            </a:r>
            <a:r>
              <a:rPr lang="en-US" sz="5400" dirty="0" err="1"/>
              <a:t>pemasok</a:t>
            </a:r>
            <a:r>
              <a:rPr lang="en-US" sz="5400" dirty="0"/>
              <a:t> </a:t>
            </a:r>
            <a:r>
              <a:rPr lang="en-US" sz="5400" dirty="0" err="1"/>
              <a:t>maupun</a:t>
            </a:r>
            <a:r>
              <a:rPr lang="en-US" sz="5400" dirty="0"/>
              <a:t> proses </a:t>
            </a:r>
            <a:r>
              <a:rPr lang="en-US" sz="5400" dirty="0" err="1"/>
              <a:t>pengiriman</a:t>
            </a:r>
            <a:r>
              <a:rPr lang="en-US" sz="5400" dirty="0"/>
              <a:t> </a:t>
            </a:r>
            <a:r>
              <a:rPr lang="en-US" sz="5400" dirty="0" err="1"/>
              <a:t>ke</a:t>
            </a:r>
            <a:r>
              <a:rPr lang="en-US" sz="5400" dirty="0"/>
              <a:t> </a:t>
            </a:r>
            <a:r>
              <a:rPr lang="en-US" sz="5400" dirty="0" err="1"/>
              <a:t>stasiun</a:t>
            </a:r>
            <a:r>
              <a:rPr lang="en-US" sz="5400" dirty="0"/>
              <a:t> </a:t>
            </a:r>
            <a:r>
              <a:rPr lang="en-US" sz="5400" dirty="0" err="1"/>
              <a:t>kerja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lantai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endParaRPr lang="en-US" sz="5400" dirty="0"/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Tooling : </a:t>
            </a:r>
            <a:r>
              <a:rPr lang="en-US" sz="5400" dirty="0" err="1"/>
              <a:t>merupakan</a:t>
            </a:r>
            <a:r>
              <a:rPr lang="en-US" sz="5400" dirty="0"/>
              <a:t> </a:t>
            </a:r>
            <a:r>
              <a:rPr lang="en-US" sz="5400" dirty="0" err="1"/>
              <a:t>perluasan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inventory yang </a:t>
            </a:r>
            <a:r>
              <a:rPr lang="en-US" sz="5400" dirty="0" err="1"/>
              <a:t>khusus</a:t>
            </a:r>
            <a:r>
              <a:rPr lang="en-US" sz="5400" dirty="0"/>
              <a:t> </a:t>
            </a:r>
            <a:r>
              <a:rPr lang="en-US" sz="5400" dirty="0" err="1"/>
              <a:t>menangani</a:t>
            </a:r>
            <a:r>
              <a:rPr lang="en-US" sz="5400" dirty="0"/>
              <a:t> </a:t>
            </a:r>
            <a:r>
              <a:rPr lang="en-US" sz="5400" dirty="0" err="1"/>
              <a:t>pengadaan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pemanfaatan</a:t>
            </a:r>
            <a:r>
              <a:rPr lang="en-US" sz="5400" dirty="0"/>
              <a:t> tools </a:t>
            </a:r>
            <a:r>
              <a:rPr lang="en-US" sz="5400" dirty="0" err="1"/>
              <a:t>berdasarkan</a:t>
            </a:r>
            <a:r>
              <a:rPr lang="en-US" sz="5400" dirty="0"/>
              <a:t> </a:t>
            </a:r>
            <a:r>
              <a:rPr lang="en-US" sz="5400" dirty="0" err="1"/>
              <a:t>pemakaian</a:t>
            </a:r>
            <a:r>
              <a:rPr lang="en-US" sz="5400" dirty="0"/>
              <a:t> yang </a:t>
            </a:r>
            <a:r>
              <a:rPr lang="en-US" sz="5400" dirty="0" err="1"/>
              <a:t>dilakukan</a:t>
            </a:r>
            <a:endParaRPr lang="en-US" sz="5400" dirty="0"/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E1FF5C-FA1F-E84A-A616-8AAFD3DA10F2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A3F020-B307-A54A-95B9-7C0825D98BB0}"/>
              </a:ext>
            </a:extLst>
          </p:cNvPr>
          <p:cNvSpPr txBox="1"/>
          <p:nvPr/>
        </p:nvSpPr>
        <p:spPr>
          <a:xfrm>
            <a:off x="4015409" y="1561979"/>
            <a:ext cx="333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Produksi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99127739"/>
      </p:ext>
    </p:extLst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br>
              <a:rPr lang="en-US" dirty="0"/>
            </a:br>
            <a:r>
              <a:rPr lang="en-US" dirty="0"/>
              <a:t>			</a:t>
            </a:r>
            <a:endParaRPr lang="en-US" sz="8000" b="1" dirty="0"/>
          </a:p>
        </p:txBody>
      </p:sp>
      <p:sp>
        <p:nvSpPr>
          <p:cNvPr id="562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385391" y="2663827"/>
            <a:ext cx="19758992" cy="10645774"/>
          </a:xfrm>
        </p:spPr>
        <p:txBody>
          <a:bodyPr>
            <a:normAutofit/>
          </a:bodyPr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Master Data Management :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komponen2 </a:t>
            </a:r>
            <a:r>
              <a:rPr lang="en-US" dirty="0" err="1"/>
              <a:t>terkait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Order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Sales order management : 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komprehensif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, </a:t>
            </a:r>
            <a:r>
              <a:rPr lang="en-US" dirty="0" err="1"/>
              <a:t>pemesanan</a:t>
            </a:r>
            <a:r>
              <a:rPr lang="en-US" dirty="0"/>
              <a:t>, </a:t>
            </a:r>
            <a:r>
              <a:rPr lang="en-US" dirty="0" err="1"/>
              <a:t>kontrak</a:t>
            </a:r>
            <a:r>
              <a:rPr lang="en-US" dirty="0"/>
              <a:t>,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diskon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pengiriman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endParaRPr lang="en-US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Purchase order management :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material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pemasok</a:t>
            </a:r>
            <a:r>
              <a:rPr lang="en-US" dirty="0"/>
              <a:t>, </a:t>
            </a:r>
            <a:r>
              <a:rPr lang="en-US" dirty="0" err="1"/>
              <a:t>pemesanan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pemasok</a:t>
            </a:r>
            <a:r>
              <a:rPr lang="en-US" dirty="0"/>
              <a:t> (purchase order),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 yang </a:t>
            </a:r>
            <a:r>
              <a:rPr lang="en-US" dirty="0" err="1"/>
              <a:t>dikehendaki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Billing :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penagihan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order yang </a:t>
            </a:r>
            <a:r>
              <a:rPr lang="en-US" dirty="0" err="1"/>
              <a:t>dibuat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2DEF4F-FCB0-4740-B28C-24BD77DD09C6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7AD7A-3675-9B4E-972C-8A15A73F3912}"/>
              </a:ext>
            </a:extLst>
          </p:cNvPr>
          <p:cNvSpPr txBox="1"/>
          <p:nvPr/>
        </p:nvSpPr>
        <p:spPr>
          <a:xfrm>
            <a:off x="4015409" y="1561979"/>
            <a:ext cx="333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Penjualan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90243621"/>
      </p:ext>
    </p:extLst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		</a:t>
            </a:r>
            <a:endParaRPr lang="en-US" sz="8000" b="1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Pricing :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(</a:t>
            </a:r>
            <a:r>
              <a:rPr lang="en-US" dirty="0" err="1"/>
              <a:t>diskon</a:t>
            </a:r>
            <a:r>
              <a:rPr lang="en-US" dirty="0"/>
              <a:t>, promo </a:t>
            </a:r>
            <a:r>
              <a:rPr lang="en-US" dirty="0" err="1"/>
              <a:t>dsb</a:t>
            </a:r>
            <a:r>
              <a:rPr lang="en-US" dirty="0"/>
              <a:t>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Sales support :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purna</a:t>
            </a:r>
            <a:r>
              <a:rPr lang="en-US" dirty="0"/>
              <a:t> </a:t>
            </a:r>
            <a:r>
              <a:rPr lang="en-US" dirty="0" err="1"/>
              <a:t>jual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Foreign Trade 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2F4807-1B65-AB4F-8DBC-D753D2407D43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DF936D-E666-2447-B6D6-B399EF3AE2ED}"/>
              </a:ext>
            </a:extLst>
          </p:cNvPr>
          <p:cNvSpPr txBox="1"/>
          <p:nvPr/>
        </p:nvSpPr>
        <p:spPr>
          <a:xfrm>
            <a:off x="4015409" y="1561979"/>
            <a:ext cx="333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Penjualan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22186910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50" y="2743200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300163" y="4085295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PO10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penyampaian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/>
              <a:t>LO1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Enterprise Resource Planning</a:t>
            </a:r>
            <a:endParaRPr lang="en-ID" dirty="0"/>
          </a:p>
          <a:p>
            <a:pPr lvl="1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ERP</a:t>
            </a:r>
          </a:p>
          <a:p>
            <a:pPr lvl="1"/>
            <a:r>
              <a:rPr lang="en-US" dirty="0"/>
              <a:t>Modul ERP 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berikutnya</a:t>
            </a:r>
            <a:r>
              <a:rPr lang="en-ID" dirty="0"/>
              <a:t> </a:t>
            </a:r>
          </a:p>
          <a:p>
            <a:pPr lvl="1"/>
            <a:r>
              <a:rPr lang="en-US" dirty="0" err="1"/>
              <a:t>Dinamika</a:t>
            </a:r>
            <a:r>
              <a:rPr lang="en-US" dirty="0"/>
              <a:t> marketplace ERP</a:t>
            </a:r>
            <a:r>
              <a:rPr lang="en-ID" dirty="0"/>
              <a:t> 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br>
              <a:rPr lang="en-US" dirty="0"/>
            </a:br>
            <a:r>
              <a:rPr lang="en-US" dirty="0"/>
              <a:t>			</a:t>
            </a:r>
            <a:endParaRPr lang="en-US" sz="8000" b="1" dirty="0"/>
          </a:p>
        </p:txBody>
      </p:sp>
      <p:sp>
        <p:nvSpPr>
          <p:cNvPr id="563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53548" y="2885418"/>
            <a:ext cx="22005234" cy="10005306"/>
          </a:xfrm>
        </p:spPr>
        <p:txBody>
          <a:bodyPr>
            <a:noAutofit/>
          </a:bodyPr>
          <a:lstStyle/>
          <a:p>
            <a:r>
              <a:rPr lang="en-US" sz="4800" dirty="0"/>
              <a:t>Warehouse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/>
                </a:solidFill>
              </a:rPr>
              <a:t>Inventory planning : </a:t>
            </a:r>
            <a:r>
              <a:rPr lang="en-US" sz="4800" dirty="0" err="1">
                <a:solidFill>
                  <a:schemeClr val="tx1"/>
                </a:solidFill>
              </a:rPr>
              <a:t>meliputi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perencanaan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perpindahan</a:t>
            </a:r>
            <a:r>
              <a:rPr lang="en-US" sz="4800" dirty="0">
                <a:solidFill>
                  <a:schemeClr val="tx1"/>
                </a:solidFill>
              </a:rPr>
              <a:t> inventory yang </a:t>
            </a:r>
            <a:r>
              <a:rPr lang="en-US" sz="4800" dirty="0" err="1">
                <a:solidFill>
                  <a:schemeClr val="tx1"/>
                </a:solidFill>
              </a:rPr>
              <a:t>mempertimbangkan</a:t>
            </a:r>
            <a:r>
              <a:rPr lang="en-US" sz="4800" dirty="0">
                <a:solidFill>
                  <a:schemeClr val="tx1"/>
                </a:solidFill>
              </a:rPr>
              <a:t> safety stock, reorder point, lead time, </a:t>
            </a:r>
            <a:r>
              <a:rPr lang="en-US" sz="4800" dirty="0" err="1">
                <a:solidFill>
                  <a:schemeClr val="tx1"/>
                </a:solidFill>
              </a:rPr>
              <a:t>kapasistas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gudang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dsb</a:t>
            </a:r>
            <a:r>
              <a:rPr lang="en-US" sz="4800" dirty="0">
                <a:solidFill>
                  <a:schemeClr val="tx1"/>
                </a:solidFill>
              </a:rPr>
              <a:t>.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/>
                </a:solidFill>
              </a:rPr>
              <a:t>Inventory handling : </a:t>
            </a:r>
            <a:r>
              <a:rPr lang="en-US" sz="4800" dirty="0" err="1">
                <a:solidFill>
                  <a:schemeClr val="tx1"/>
                </a:solidFill>
              </a:rPr>
              <a:t>pengelolaan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perpindahan</a:t>
            </a:r>
            <a:r>
              <a:rPr lang="en-US" sz="4800" dirty="0">
                <a:solidFill>
                  <a:schemeClr val="tx1"/>
                </a:solidFill>
              </a:rPr>
              <a:t> inventory, </a:t>
            </a:r>
            <a:r>
              <a:rPr lang="en-US" sz="4800" dirty="0" err="1">
                <a:solidFill>
                  <a:schemeClr val="tx1"/>
                </a:solidFill>
              </a:rPr>
              <a:t>terkait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alat</a:t>
            </a:r>
            <a:r>
              <a:rPr lang="en-US" sz="4800" dirty="0">
                <a:solidFill>
                  <a:schemeClr val="tx1"/>
                </a:solidFill>
              </a:rPr>
              <a:t> yang </a:t>
            </a:r>
            <a:r>
              <a:rPr lang="en-US" sz="4800" dirty="0" err="1">
                <a:solidFill>
                  <a:schemeClr val="tx1"/>
                </a:solidFill>
              </a:rPr>
              <a:t>dibutuhkan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dirty="0" err="1">
                <a:solidFill>
                  <a:schemeClr val="tx1"/>
                </a:solidFill>
              </a:rPr>
              <a:t>lokasi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perpindahan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dsb</a:t>
            </a:r>
            <a:endParaRPr lang="en-US" sz="4800" dirty="0">
              <a:solidFill>
                <a:schemeClr val="tx1"/>
              </a:solidFill>
            </a:endParaRP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/>
                </a:solidFill>
              </a:rPr>
              <a:t>Intelligent location assignment : </a:t>
            </a:r>
            <a:r>
              <a:rPr lang="en-US" sz="4800" dirty="0" err="1">
                <a:solidFill>
                  <a:schemeClr val="tx1"/>
                </a:solidFill>
              </a:rPr>
              <a:t>mengetahui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lokasi</a:t>
            </a:r>
            <a:r>
              <a:rPr lang="en-US" sz="4800" dirty="0">
                <a:solidFill>
                  <a:schemeClr val="tx1"/>
                </a:solidFill>
              </a:rPr>
              <a:t> inventory </a:t>
            </a:r>
            <a:r>
              <a:rPr lang="en-US" sz="4800" dirty="0" err="1">
                <a:solidFill>
                  <a:schemeClr val="tx1"/>
                </a:solidFill>
              </a:rPr>
              <a:t>secara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otomatis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berdasarkan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kriteria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tertentu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misalkan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pembatas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ukuran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dirty="0" err="1">
                <a:solidFill>
                  <a:schemeClr val="tx1"/>
                </a:solidFill>
              </a:rPr>
              <a:t>ketersediaan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lokasi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dirty="0" err="1">
                <a:solidFill>
                  <a:schemeClr val="tx1"/>
                </a:solidFill>
              </a:rPr>
              <a:t>kriteria</a:t>
            </a:r>
            <a:r>
              <a:rPr lang="en-US" sz="4800" dirty="0">
                <a:solidFill>
                  <a:schemeClr val="tx1"/>
                </a:solidFill>
              </a:rPr>
              <a:t> packaging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/>
                </a:solidFill>
              </a:rPr>
              <a:t>Inventory reporting :  </a:t>
            </a:r>
            <a:r>
              <a:rPr lang="en-US" sz="4800" dirty="0" err="1">
                <a:solidFill>
                  <a:schemeClr val="tx1"/>
                </a:solidFill>
              </a:rPr>
              <a:t>memonitor</a:t>
            </a:r>
            <a:r>
              <a:rPr lang="en-US" sz="4800" dirty="0">
                <a:solidFill>
                  <a:schemeClr val="tx1"/>
                </a:solidFill>
              </a:rPr>
              <a:t> inventory </a:t>
            </a:r>
            <a:r>
              <a:rPr lang="en-US" sz="4800" dirty="0" err="1">
                <a:solidFill>
                  <a:schemeClr val="tx1"/>
                </a:solidFill>
              </a:rPr>
              <a:t>terutama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untuk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lokasi</a:t>
            </a:r>
            <a:r>
              <a:rPr lang="en-US" sz="4800" dirty="0">
                <a:solidFill>
                  <a:schemeClr val="tx1"/>
                </a:solidFill>
              </a:rPr>
              <a:t> yang </a:t>
            </a:r>
            <a:r>
              <a:rPr lang="en-US" sz="4800" dirty="0" err="1">
                <a:solidFill>
                  <a:schemeClr val="tx1"/>
                </a:solidFill>
              </a:rPr>
              <a:t>berbeda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untuk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bisa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direncanakan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pengiriman</a:t>
            </a:r>
            <a:endParaRPr lang="en-US" sz="4800" dirty="0">
              <a:solidFill>
                <a:schemeClr val="tx1"/>
              </a:solidFill>
            </a:endParaRP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/>
                </a:solidFill>
              </a:rPr>
              <a:t>Inventory analysis : </a:t>
            </a:r>
            <a:r>
              <a:rPr lang="en-US" sz="4800" dirty="0" err="1">
                <a:solidFill>
                  <a:schemeClr val="tx1"/>
                </a:solidFill>
              </a:rPr>
              <a:t>untuk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menganalisis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informasi</a:t>
            </a:r>
            <a:r>
              <a:rPr lang="en-US" sz="4800" dirty="0">
                <a:solidFill>
                  <a:schemeClr val="tx1"/>
                </a:solidFill>
              </a:rPr>
              <a:t> yang </a:t>
            </a:r>
            <a:r>
              <a:rPr lang="en-US" sz="4800" dirty="0" err="1">
                <a:solidFill>
                  <a:schemeClr val="tx1"/>
                </a:solidFill>
              </a:rPr>
              <a:t>dihasilkan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dari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aktivitas</a:t>
            </a:r>
            <a:r>
              <a:rPr lang="en-US" sz="4800" dirty="0">
                <a:solidFill>
                  <a:schemeClr val="tx1"/>
                </a:solidFill>
              </a:rPr>
              <a:t> warehousing, </a:t>
            </a:r>
            <a:r>
              <a:rPr lang="en-US" sz="4800" dirty="0" err="1">
                <a:solidFill>
                  <a:schemeClr val="tx1"/>
                </a:solidFill>
              </a:rPr>
              <a:t>juga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untuk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mendukung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>
                <a:solidFill>
                  <a:schemeClr val="tx1"/>
                </a:solidFill>
              </a:rPr>
              <a:t>prediksi</a:t>
            </a:r>
            <a:r>
              <a:rPr lang="en-US" sz="4800" dirty="0">
                <a:solidFill>
                  <a:schemeClr val="tx1"/>
                </a:solidFill>
              </a:rPr>
              <a:t> inventory, </a:t>
            </a:r>
            <a:r>
              <a:rPr lang="en-US" sz="4800" dirty="0" err="1">
                <a:solidFill>
                  <a:schemeClr val="tx1"/>
                </a:solidFill>
              </a:rPr>
              <a:t>penilaian</a:t>
            </a:r>
            <a:r>
              <a:rPr lang="en-US" sz="4800" dirty="0">
                <a:solidFill>
                  <a:schemeClr val="tx1"/>
                </a:solidFill>
              </a:rPr>
              <a:t> inventory </a:t>
            </a:r>
            <a:r>
              <a:rPr lang="en-US" sz="4800" dirty="0" err="1">
                <a:solidFill>
                  <a:schemeClr val="tx1"/>
                </a:solidFill>
              </a:rPr>
              <a:t>dsb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41806F-C64A-6C4C-8B92-25E5506475B8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298183-0B57-3548-8CD4-9390A58A61C7}"/>
              </a:ext>
            </a:extLst>
          </p:cNvPr>
          <p:cNvSpPr txBox="1"/>
          <p:nvPr/>
        </p:nvSpPr>
        <p:spPr>
          <a:xfrm>
            <a:off x="4015409" y="1561979"/>
            <a:ext cx="333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Distribusi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15048175"/>
      </p:ext>
    </p:extLst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	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1771650" lvl="1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/>
                </a:solidFill>
              </a:rPr>
              <a:t>Lot control : </a:t>
            </a:r>
            <a:r>
              <a:rPr lang="en-US" sz="6000" dirty="0" err="1">
                <a:solidFill>
                  <a:schemeClr val="tx1"/>
                </a:solidFill>
              </a:rPr>
              <a:t>untuk</a:t>
            </a:r>
            <a:r>
              <a:rPr lang="en-US" sz="6000" dirty="0">
                <a:solidFill>
                  <a:schemeClr val="tx1"/>
                </a:solidFill>
              </a:rPr>
              <a:t>  </a:t>
            </a:r>
            <a:r>
              <a:rPr lang="en-US" sz="6000" dirty="0" err="1">
                <a:solidFill>
                  <a:schemeClr val="tx1"/>
                </a:solidFill>
              </a:rPr>
              <a:t>melakukan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pelacakan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dan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penelusuran</a:t>
            </a:r>
            <a:r>
              <a:rPr lang="en-US" sz="6000" dirty="0">
                <a:solidFill>
                  <a:schemeClr val="tx1"/>
                </a:solidFill>
              </a:rPr>
              <a:t> lot, </a:t>
            </a:r>
            <a:r>
              <a:rPr lang="en-US" sz="6000" dirty="0" err="1">
                <a:solidFill>
                  <a:schemeClr val="tx1"/>
                </a:solidFill>
              </a:rPr>
              <a:t>sehingga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dimungkinkan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untuk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mengetahui</a:t>
            </a:r>
            <a:r>
              <a:rPr lang="en-US" sz="6000" dirty="0">
                <a:solidFill>
                  <a:schemeClr val="tx1"/>
                </a:solidFill>
              </a:rPr>
              <a:t> material yang </a:t>
            </a:r>
            <a:r>
              <a:rPr lang="en-US" sz="6000" dirty="0" err="1">
                <a:solidFill>
                  <a:schemeClr val="tx1"/>
                </a:solidFill>
              </a:rPr>
              <a:t>dipakai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untuk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menghasilkan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produk</a:t>
            </a:r>
            <a:r>
              <a:rPr lang="en-US" sz="6000" dirty="0">
                <a:solidFill>
                  <a:schemeClr val="tx1"/>
                </a:solidFill>
              </a:rPr>
              <a:t> yang </a:t>
            </a:r>
            <a:r>
              <a:rPr lang="en-US" sz="6000" dirty="0" err="1">
                <a:solidFill>
                  <a:schemeClr val="tx1"/>
                </a:solidFill>
              </a:rPr>
              <a:t>telah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terkirim</a:t>
            </a:r>
            <a:endParaRPr lang="en-US" sz="6000" dirty="0"/>
          </a:p>
          <a:p>
            <a:pPr marL="1771650" lvl="1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1"/>
                </a:solidFill>
              </a:rPr>
              <a:t>Distribution data collection : </a:t>
            </a:r>
            <a:r>
              <a:rPr lang="en-US" sz="6000" dirty="0" err="1">
                <a:solidFill>
                  <a:schemeClr val="tx1"/>
                </a:solidFill>
              </a:rPr>
              <a:t>menyediakan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pengumpulan</a:t>
            </a:r>
            <a:r>
              <a:rPr lang="en-US" sz="6000" dirty="0">
                <a:solidFill>
                  <a:schemeClr val="tx1"/>
                </a:solidFill>
              </a:rPr>
              <a:t> data yang </a:t>
            </a:r>
            <a:r>
              <a:rPr lang="en-US" sz="6000" dirty="0" err="1">
                <a:solidFill>
                  <a:schemeClr val="tx1"/>
                </a:solidFill>
              </a:rPr>
              <a:t>sifatnya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i="1" dirty="0">
                <a:solidFill>
                  <a:schemeClr val="tx1"/>
                </a:solidFill>
              </a:rPr>
              <a:t>paperless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misalkan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dengan</a:t>
            </a:r>
            <a:r>
              <a:rPr lang="en-US" sz="6000" dirty="0">
                <a:solidFill>
                  <a:schemeClr val="tx1"/>
                </a:solidFill>
              </a:rPr>
              <a:t> bar-code </a:t>
            </a:r>
            <a:r>
              <a:rPr lang="en-US" sz="6000" dirty="0" err="1">
                <a:solidFill>
                  <a:schemeClr val="tx1"/>
                </a:solidFill>
              </a:rPr>
              <a:t>atau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teknologi</a:t>
            </a:r>
            <a:r>
              <a:rPr lang="en-US" sz="6000" dirty="0">
                <a:solidFill>
                  <a:schemeClr val="tx1"/>
                </a:solidFill>
              </a:rPr>
              <a:t> RFID </a:t>
            </a:r>
            <a:r>
              <a:rPr lang="en-US" sz="6000" dirty="0" err="1">
                <a:solidFill>
                  <a:schemeClr val="tx1"/>
                </a:solidFill>
              </a:rPr>
              <a:t>untuk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dirty="0" err="1">
                <a:solidFill>
                  <a:schemeClr val="tx1"/>
                </a:solidFill>
              </a:rPr>
              <a:t>memungkinkan</a:t>
            </a:r>
            <a:r>
              <a:rPr lang="en-US" sz="6000" dirty="0">
                <a:solidFill>
                  <a:schemeClr val="tx1"/>
                </a:solidFill>
              </a:rPr>
              <a:t> monitoring </a:t>
            </a:r>
            <a:r>
              <a:rPr lang="en-US" sz="6000" dirty="0" err="1">
                <a:solidFill>
                  <a:schemeClr val="tx1"/>
                </a:solidFill>
              </a:rPr>
              <a:t>secara</a:t>
            </a:r>
            <a:r>
              <a:rPr lang="en-US" sz="6000" dirty="0">
                <a:solidFill>
                  <a:schemeClr val="tx1"/>
                </a:solidFill>
              </a:rPr>
              <a:t> real time</a:t>
            </a:r>
          </a:p>
          <a:p>
            <a:pPr marL="14859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000" dirty="0"/>
              <a:t>Shipping : </a:t>
            </a:r>
            <a:r>
              <a:rPr lang="en-US" sz="6000" dirty="0" err="1"/>
              <a:t>memonitor</a:t>
            </a:r>
            <a:r>
              <a:rPr lang="en-US" sz="6000" dirty="0"/>
              <a:t>, </a:t>
            </a:r>
            <a:r>
              <a:rPr lang="en-US" sz="6000" dirty="0" err="1"/>
              <a:t>merencanakan</a:t>
            </a:r>
            <a:r>
              <a:rPr lang="en-US" sz="6000" dirty="0"/>
              <a:t>, </a:t>
            </a:r>
            <a:r>
              <a:rPr lang="en-US" sz="6000" dirty="0" err="1"/>
              <a:t>melaksanakan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melaporkan</a:t>
            </a:r>
            <a:r>
              <a:rPr lang="en-US" sz="6000" dirty="0"/>
              <a:t> </a:t>
            </a:r>
            <a:r>
              <a:rPr lang="en-US" sz="6000" dirty="0" err="1"/>
              <a:t>aktivitas</a:t>
            </a:r>
            <a:r>
              <a:rPr lang="en-US" sz="6000" dirty="0"/>
              <a:t> </a:t>
            </a:r>
            <a:r>
              <a:rPr lang="en-US" sz="6000" dirty="0" err="1"/>
              <a:t>pengiriman</a:t>
            </a:r>
            <a:r>
              <a:rPr lang="en-US" sz="6000" dirty="0"/>
              <a:t> </a:t>
            </a:r>
            <a:r>
              <a:rPr lang="en-US" sz="6000" dirty="0" err="1"/>
              <a:t>produk</a:t>
            </a:r>
            <a:r>
              <a:rPr lang="id-ID" sz="6000" dirty="0"/>
              <a:t> yang meliputi : monitoring order dan tanggal pesan dan kirim, pengemasan, pengiriman</a:t>
            </a:r>
            <a:endParaRPr lang="en-US" sz="6000" dirty="0"/>
          </a:p>
          <a:p>
            <a:pPr marL="1485900" lvl="1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6000" dirty="0"/>
              <a:t>Transportation : </a:t>
            </a:r>
            <a:r>
              <a:rPr lang="en-US" sz="6000" dirty="0" err="1"/>
              <a:t>perencanaan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pelaksanaan</a:t>
            </a:r>
            <a:r>
              <a:rPr lang="en-US" sz="6000" dirty="0"/>
              <a:t> </a:t>
            </a:r>
            <a:r>
              <a:rPr lang="en-US" sz="6000" dirty="0" err="1"/>
              <a:t>kebutuhan</a:t>
            </a:r>
            <a:r>
              <a:rPr lang="en-US" sz="6000" dirty="0"/>
              <a:t> </a:t>
            </a:r>
            <a:r>
              <a:rPr lang="en-US" sz="6000" dirty="0" err="1"/>
              <a:t>transportasi</a:t>
            </a:r>
            <a:r>
              <a:rPr lang="en-US" sz="6000" dirty="0"/>
              <a:t> </a:t>
            </a:r>
            <a:r>
              <a:rPr lang="en-US" sz="6000" dirty="0" err="1"/>
              <a:t>baik</a:t>
            </a:r>
            <a:r>
              <a:rPr lang="en-US" sz="6000" dirty="0"/>
              <a:t> di </a:t>
            </a:r>
            <a:r>
              <a:rPr lang="en-US" sz="6000" dirty="0" err="1"/>
              <a:t>dalam</a:t>
            </a:r>
            <a:r>
              <a:rPr lang="en-US" sz="6000" dirty="0"/>
              <a:t> </a:t>
            </a:r>
            <a:r>
              <a:rPr lang="en-US" sz="6000" dirty="0" err="1"/>
              <a:t>maupun</a:t>
            </a:r>
            <a:r>
              <a:rPr lang="en-US" sz="6000" dirty="0"/>
              <a:t> di </a:t>
            </a:r>
            <a:r>
              <a:rPr lang="en-US" sz="6000" dirty="0" err="1"/>
              <a:t>luar</a:t>
            </a:r>
            <a:r>
              <a:rPr lang="en-US" sz="6000" dirty="0"/>
              <a:t> </a:t>
            </a:r>
            <a:r>
              <a:rPr lang="en-US" sz="6000" dirty="0" err="1"/>
              <a:t>perusahaan</a:t>
            </a:r>
            <a:endParaRPr lang="en-US" sz="6000" dirty="0"/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9E0D7-CB61-3E44-B85B-0B2934E2F15D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D4F795-CF14-9F46-A491-A935427D4F7B}"/>
              </a:ext>
            </a:extLst>
          </p:cNvPr>
          <p:cNvSpPr txBox="1"/>
          <p:nvPr/>
        </p:nvSpPr>
        <p:spPr>
          <a:xfrm>
            <a:off x="4015409" y="1561979"/>
            <a:ext cx="3339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Distribusi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73402055"/>
      </p:ext>
    </p:extLst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	</a:t>
            </a:r>
            <a:endParaRPr lang="en-US" sz="8000" b="1" dirty="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Preventive Maintenance Control :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penjadwalan</a:t>
            </a:r>
            <a:r>
              <a:rPr lang="en-US" dirty="0"/>
              <a:t>, </a:t>
            </a:r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terjadwal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Equipment Tracking :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utilisasi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Component Tracking : </a:t>
            </a:r>
            <a:r>
              <a:rPr lang="en-US" dirty="0" err="1"/>
              <a:t>penelusuran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garansi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terkait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Plant Maintenance Calibration Tracking :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kalibrasi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yang </a:t>
            </a:r>
            <a:r>
              <a:rPr lang="en-US" dirty="0" err="1"/>
              <a:t>ada</a:t>
            </a:r>
            <a:endParaRPr lang="en-US" dirty="0"/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dirty="0"/>
              <a:t>Plant Maintenance Warranty Claim :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garansi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detail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8BF030-DF70-9E4D-B2A9-0BED3E2A04D2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8C1EDB-EAEC-F14F-9203-7A0FCCF4EA9C}"/>
              </a:ext>
            </a:extLst>
          </p:cNvPr>
          <p:cNvSpPr txBox="1"/>
          <p:nvPr/>
        </p:nvSpPr>
        <p:spPr>
          <a:xfrm>
            <a:off x="4015408" y="1561979"/>
            <a:ext cx="104758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Pemeliharaan</a:t>
            </a:r>
            <a:r>
              <a:rPr lang="en-US" sz="6000" b="1" dirty="0"/>
              <a:t> </a:t>
            </a:r>
            <a:r>
              <a:rPr lang="en-US" sz="6000" b="1" dirty="0" err="1"/>
              <a:t>Sarana</a:t>
            </a:r>
            <a:r>
              <a:rPr lang="en-US" sz="6000" b="1" dirty="0"/>
              <a:t> </a:t>
            </a:r>
            <a:r>
              <a:rPr lang="en-US" sz="6000" b="1" dirty="0" err="1"/>
              <a:t>Produksi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75219983"/>
      </p:ext>
    </p:extLst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</a:t>
            </a:r>
            <a:endParaRPr lang="en-US" sz="8000" b="1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Quality Planning :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(</a:t>
            </a:r>
            <a:r>
              <a:rPr lang="en-US" dirty="0" err="1"/>
              <a:t>misal</a:t>
            </a:r>
            <a:r>
              <a:rPr lang="en-US" dirty="0"/>
              <a:t> ISO)</a:t>
            </a:r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Quality Inspection :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inspeksi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inspeksi</a:t>
            </a:r>
            <a:r>
              <a:rPr lang="en-US" dirty="0"/>
              <a:t>,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inspeksi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pencatatan</a:t>
            </a:r>
            <a:endParaRPr lang="en-US" dirty="0"/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Quality Control :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endParaRPr lang="en-US" dirty="0"/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Computer Integrated Quality Management (CIQM) : </a:t>
            </a:r>
            <a:r>
              <a:rPr lang="en-US" dirty="0" err="1"/>
              <a:t>mengintegrasikan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material management, production </a:t>
            </a:r>
            <a:r>
              <a:rPr lang="en-US" dirty="0" err="1"/>
              <a:t>hingga</a:t>
            </a:r>
            <a:r>
              <a:rPr lang="en-US" dirty="0"/>
              <a:t> sales and distribution</a:t>
            </a:r>
          </a:p>
          <a:p>
            <a:pPr marL="857250" indent="-8572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C26FED-EE0B-6147-BA44-53F8DDA1DA90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313B77-5138-2649-9607-ABB37FCA59B4}"/>
              </a:ext>
            </a:extLst>
          </p:cNvPr>
          <p:cNvSpPr txBox="1"/>
          <p:nvPr/>
        </p:nvSpPr>
        <p:spPr>
          <a:xfrm>
            <a:off x="4015409" y="1561979"/>
            <a:ext cx="6698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Manajemen</a:t>
            </a:r>
            <a:r>
              <a:rPr lang="en-US" sz="6000" b="1" dirty="0"/>
              <a:t> </a:t>
            </a:r>
            <a:r>
              <a:rPr lang="en-US" sz="6000" b="1" dirty="0" err="1"/>
              <a:t>Kualitas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23503015"/>
      </p:ext>
    </p:extLst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		</a:t>
            </a:r>
            <a:br>
              <a:rPr lang="en-US" dirty="0"/>
            </a:br>
            <a:r>
              <a:rPr lang="en-US" dirty="0"/>
              <a:t>								</a:t>
            </a:r>
            <a:endParaRPr lang="en-US" sz="8900" b="1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36822" y="2978876"/>
            <a:ext cx="21846746" cy="10340662"/>
          </a:xfrm>
        </p:spPr>
        <p:txBody>
          <a:bodyPr>
            <a:noAutofit/>
          </a:bodyPr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4800" dirty="0" err="1"/>
              <a:t>Akuntansi</a:t>
            </a:r>
            <a:r>
              <a:rPr lang="en-US" sz="4800" dirty="0"/>
              <a:t> </a:t>
            </a:r>
            <a:r>
              <a:rPr lang="en-US" sz="4800" dirty="0" err="1"/>
              <a:t>Keuangan</a:t>
            </a:r>
            <a:r>
              <a:rPr lang="en-US" sz="4800" dirty="0"/>
              <a:t> (Financial Accounting) : </a:t>
            </a:r>
            <a:r>
              <a:rPr lang="en-US" sz="4800" dirty="0" err="1"/>
              <a:t>menyediakan</a:t>
            </a:r>
            <a:r>
              <a:rPr lang="en-US" sz="4800" dirty="0"/>
              <a:t> </a:t>
            </a:r>
            <a:r>
              <a:rPr lang="en-US" sz="4800" dirty="0" err="1"/>
              <a:t>kendali</a:t>
            </a:r>
            <a:r>
              <a:rPr lang="en-US" sz="4800" dirty="0"/>
              <a:t> </a:t>
            </a:r>
            <a:r>
              <a:rPr lang="en-US" sz="4800" dirty="0" err="1"/>
              <a:t>atas</a:t>
            </a:r>
            <a:r>
              <a:rPr lang="en-US" sz="4800" dirty="0"/>
              <a:t> </a:t>
            </a:r>
            <a:r>
              <a:rPr lang="en-US" sz="4800" dirty="0" err="1"/>
              <a:t>seluruh</a:t>
            </a:r>
            <a:r>
              <a:rPr lang="en-US" sz="4800" dirty="0"/>
              <a:t> </a:t>
            </a:r>
            <a:r>
              <a:rPr lang="en-US" sz="4800" dirty="0" err="1"/>
              <a:t>informasi</a:t>
            </a:r>
            <a:r>
              <a:rPr lang="en-US" sz="4800" dirty="0"/>
              <a:t> </a:t>
            </a:r>
            <a:r>
              <a:rPr lang="en-US" sz="4800" dirty="0" err="1"/>
              <a:t>keuangan</a:t>
            </a:r>
            <a:r>
              <a:rPr lang="en-US" sz="4800" dirty="0"/>
              <a:t> </a:t>
            </a:r>
            <a:r>
              <a:rPr lang="en-US" sz="4800" dirty="0" err="1"/>
              <a:t>perusahaan</a:t>
            </a:r>
            <a:r>
              <a:rPr lang="en-US" sz="4800" dirty="0"/>
              <a:t> </a:t>
            </a:r>
            <a:r>
              <a:rPr lang="en-US" sz="4800" dirty="0">
                <a:sym typeface="Wingdings" pitchFamily="2" charset="2"/>
              </a:rPr>
              <a:t> </a:t>
            </a:r>
            <a:r>
              <a:rPr lang="en-US" sz="4800" dirty="0" err="1">
                <a:sym typeface="Wingdings" pitchFamily="2" charset="2"/>
              </a:rPr>
              <a:t>penelurusan</a:t>
            </a:r>
            <a:r>
              <a:rPr lang="en-US" sz="4800" dirty="0">
                <a:sym typeface="Wingdings" pitchFamily="2" charset="2"/>
              </a:rPr>
              <a:t> </a:t>
            </a:r>
            <a:r>
              <a:rPr lang="en-US" sz="4800" dirty="0" err="1">
                <a:sym typeface="Wingdings" pitchFamily="2" charset="2"/>
              </a:rPr>
              <a:t>transaksi</a:t>
            </a:r>
            <a:r>
              <a:rPr lang="en-US" sz="4800" dirty="0">
                <a:sym typeface="Wingdings" pitchFamily="2" charset="2"/>
              </a:rPr>
              <a:t> </a:t>
            </a:r>
            <a:r>
              <a:rPr lang="en-US" sz="4800" dirty="0" err="1">
                <a:sym typeface="Wingdings" pitchFamily="2" charset="2"/>
              </a:rPr>
              <a:t>dari</a:t>
            </a:r>
            <a:r>
              <a:rPr lang="en-US" sz="4800" dirty="0">
                <a:sym typeface="Wingdings" pitchFamily="2" charset="2"/>
              </a:rPr>
              <a:t> </a:t>
            </a:r>
            <a:r>
              <a:rPr lang="en-US" sz="4800" dirty="0" err="1">
                <a:sym typeface="Wingdings" pitchFamily="2" charset="2"/>
              </a:rPr>
              <a:t>hulu</a:t>
            </a:r>
            <a:r>
              <a:rPr lang="en-US" sz="4800" dirty="0">
                <a:sym typeface="Wingdings" pitchFamily="2" charset="2"/>
              </a:rPr>
              <a:t> </a:t>
            </a:r>
            <a:r>
              <a:rPr lang="en-US" sz="4800" dirty="0" err="1">
                <a:sym typeface="Wingdings" pitchFamily="2" charset="2"/>
              </a:rPr>
              <a:t>ke</a:t>
            </a:r>
            <a:r>
              <a:rPr lang="en-US" sz="4800" dirty="0">
                <a:sym typeface="Wingdings" pitchFamily="2" charset="2"/>
              </a:rPr>
              <a:t> </a:t>
            </a:r>
            <a:r>
              <a:rPr lang="en-US" sz="4800" dirty="0" err="1">
                <a:sym typeface="Wingdings" pitchFamily="2" charset="2"/>
              </a:rPr>
              <a:t>hilir</a:t>
            </a:r>
            <a:r>
              <a:rPr lang="en-US" sz="4800" dirty="0">
                <a:sym typeface="Wingdings" pitchFamily="2" charset="2"/>
              </a:rPr>
              <a:t>, </a:t>
            </a:r>
            <a:r>
              <a:rPr lang="en-US" sz="4800" dirty="0" err="1">
                <a:sym typeface="Wingdings" pitchFamily="2" charset="2"/>
              </a:rPr>
              <a:t>kesesuaian</a:t>
            </a:r>
            <a:r>
              <a:rPr lang="en-US" sz="4800" dirty="0">
                <a:sym typeface="Wingdings" pitchFamily="2" charset="2"/>
              </a:rPr>
              <a:t> </a:t>
            </a:r>
            <a:r>
              <a:rPr lang="en-US" sz="4800" dirty="0" err="1">
                <a:sym typeface="Wingdings" pitchFamily="2" charset="2"/>
              </a:rPr>
              <a:t>dengan</a:t>
            </a:r>
            <a:r>
              <a:rPr lang="en-US" sz="4800" dirty="0">
                <a:sym typeface="Wingdings" pitchFamily="2" charset="2"/>
              </a:rPr>
              <a:t> </a:t>
            </a:r>
            <a:r>
              <a:rPr lang="en-US" sz="4800" dirty="0" err="1">
                <a:sym typeface="Wingdings" pitchFamily="2" charset="2"/>
              </a:rPr>
              <a:t>standar</a:t>
            </a:r>
            <a:r>
              <a:rPr lang="en-US" sz="4800" dirty="0">
                <a:sym typeface="Wingdings" pitchFamily="2" charset="2"/>
              </a:rPr>
              <a:t> </a:t>
            </a:r>
            <a:r>
              <a:rPr lang="en-US" sz="4800" dirty="0" err="1">
                <a:sym typeface="Wingdings" pitchFamily="2" charset="2"/>
              </a:rPr>
              <a:t>dsb</a:t>
            </a:r>
            <a:r>
              <a:rPr lang="en-US" sz="4800" dirty="0">
                <a:sym typeface="Wingdings" pitchFamily="2" charset="2"/>
              </a:rPr>
              <a:t>.</a:t>
            </a:r>
            <a:endParaRPr lang="en-US" sz="4800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/>
              <a:t>General Ledger (GL) : </a:t>
            </a:r>
            <a:r>
              <a:rPr lang="en-US" sz="4800" dirty="0" err="1"/>
              <a:t>mencatat</a:t>
            </a:r>
            <a:r>
              <a:rPr lang="en-US" sz="4800" dirty="0"/>
              <a:t> </a:t>
            </a:r>
            <a:r>
              <a:rPr lang="en-US" sz="4800" dirty="0" err="1"/>
              <a:t>seluruh</a:t>
            </a:r>
            <a:r>
              <a:rPr lang="en-US" sz="4800" dirty="0"/>
              <a:t> </a:t>
            </a:r>
            <a:r>
              <a:rPr lang="en-US" sz="4800" dirty="0" err="1"/>
              <a:t>transaksi</a:t>
            </a:r>
            <a:r>
              <a:rPr lang="en-US" sz="4800" dirty="0"/>
              <a:t> yang </a:t>
            </a:r>
            <a:r>
              <a:rPr lang="en-US" sz="4800" dirty="0" err="1"/>
              <a:t>terjadi</a:t>
            </a:r>
            <a:r>
              <a:rPr lang="en-US" sz="4800" dirty="0"/>
              <a:t> di </a:t>
            </a:r>
            <a:r>
              <a:rPr lang="en-US" sz="4800" dirty="0" err="1"/>
              <a:t>perusahaan</a:t>
            </a:r>
            <a:r>
              <a:rPr lang="en-US" sz="4800" dirty="0"/>
              <a:t>, </a:t>
            </a:r>
            <a:r>
              <a:rPr lang="en-US" sz="4800" dirty="0" err="1"/>
              <a:t>termasuk</a:t>
            </a:r>
            <a:r>
              <a:rPr lang="en-US" sz="4800" dirty="0"/>
              <a:t> </a:t>
            </a:r>
            <a:r>
              <a:rPr lang="en-US" sz="4800" dirty="0" err="1"/>
              <a:t>pembelian</a:t>
            </a:r>
            <a:r>
              <a:rPr lang="en-US" sz="4800" dirty="0"/>
              <a:t>, </a:t>
            </a:r>
            <a:r>
              <a:rPr lang="en-US" sz="4800" dirty="0" err="1"/>
              <a:t>penggajian</a:t>
            </a:r>
            <a:r>
              <a:rPr lang="en-US" sz="4800" dirty="0"/>
              <a:t>, </a:t>
            </a:r>
            <a:r>
              <a:rPr lang="en-US" sz="4800" dirty="0" err="1"/>
              <a:t>penjualan</a:t>
            </a:r>
            <a:r>
              <a:rPr lang="en-US" sz="4800" dirty="0"/>
              <a:t> </a:t>
            </a:r>
            <a:r>
              <a:rPr lang="en-US" sz="4800" dirty="0" err="1"/>
              <a:t>dsb</a:t>
            </a:r>
            <a:endParaRPr lang="en-US" sz="4800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/>
              <a:t>Account Receivable (AR) : </a:t>
            </a:r>
            <a:r>
              <a:rPr lang="en-US" sz="4800" dirty="0" err="1"/>
              <a:t>penerimaan</a:t>
            </a:r>
            <a:r>
              <a:rPr lang="en-US" sz="4800" dirty="0"/>
              <a:t> </a:t>
            </a:r>
            <a:r>
              <a:rPr lang="en-US" sz="4800" dirty="0" err="1"/>
              <a:t>pembayaran</a:t>
            </a:r>
            <a:r>
              <a:rPr lang="en-US" sz="4800" dirty="0"/>
              <a:t> yang </a:t>
            </a:r>
            <a:r>
              <a:rPr lang="en-US" sz="4800" dirty="0" err="1"/>
              <a:t>belum</a:t>
            </a:r>
            <a:r>
              <a:rPr lang="en-US" sz="4800" dirty="0"/>
              <a:t> </a:t>
            </a:r>
            <a:r>
              <a:rPr lang="en-US" sz="4800" dirty="0" err="1"/>
              <a:t>diterima</a:t>
            </a:r>
            <a:r>
              <a:rPr lang="id-ID" sz="4800" dirty="0"/>
              <a:t>, biasanya terintegrasi dengan bagian penjualan dan distribusi</a:t>
            </a:r>
            <a:endParaRPr lang="en-US" sz="4800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/>
              <a:t>Account Payable (AP) : </a:t>
            </a:r>
            <a:r>
              <a:rPr lang="en-US" sz="4800" dirty="0" err="1"/>
              <a:t>pengeluaran</a:t>
            </a:r>
            <a:r>
              <a:rPr lang="en-US" sz="4800" dirty="0"/>
              <a:t> </a:t>
            </a:r>
            <a:r>
              <a:rPr lang="en-US" sz="4800" dirty="0" err="1"/>
              <a:t>pembayaran</a:t>
            </a:r>
            <a:r>
              <a:rPr lang="en-US" sz="4800" dirty="0"/>
              <a:t> yang </a:t>
            </a:r>
            <a:r>
              <a:rPr lang="en-US" sz="4800" dirty="0" err="1"/>
              <a:t>belum</a:t>
            </a:r>
            <a:r>
              <a:rPr lang="en-US" sz="4800" dirty="0"/>
              <a:t> </a:t>
            </a:r>
            <a:r>
              <a:rPr lang="en-US" sz="4800" dirty="0" err="1"/>
              <a:t>dibayarkan</a:t>
            </a:r>
            <a:r>
              <a:rPr lang="id-ID" sz="4800" dirty="0"/>
              <a:t>, diintegrasikan dengan manajemen material</a:t>
            </a:r>
            <a:endParaRPr lang="en-US" sz="4800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/>
              <a:t>Asset Accounting : </a:t>
            </a:r>
            <a:r>
              <a:rPr lang="en-US" sz="4800" dirty="0" err="1"/>
              <a:t>pengelolaan</a:t>
            </a:r>
            <a:r>
              <a:rPr lang="en-US" sz="4800" dirty="0"/>
              <a:t> </a:t>
            </a:r>
            <a:r>
              <a:rPr lang="en-US" sz="4800" dirty="0" err="1"/>
              <a:t>nilai</a:t>
            </a:r>
            <a:r>
              <a:rPr lang="en-US" sz="4800" dirty="0"/>
              <a:t> </a:t>
            </a:r>
            <a:r>
              <a:rPr lang="en-US" sz="4800" dirty="0" err="1"/>
              <a:t>kekayaan</a:t>
            </a:r>
            <a:r>
              <a:rPr lang="en-US" sz="4800" dirty="0"/>
              <a:t>, </a:t>
            </a:r>
            <a:r>
              <a:rPr lang="en-US" sz="4800" dirty="0" err="1"/>
              <a:t>merupakan</a:t>
            </a:r>
            <a:r>
              <a:rPr lang="en-US" sz="4800" dirty="0"/>
              <a:t> sub ledger </a:t>
            </a:r>
            <a:r>
              <a:rPr lang="en-US" sz="4800" dirty="0" err="1"/>
              <a:t>dari</a:t>
            </a:r>
            <a:r>
              <a:rPr lang="en-US" sz="4800" dirty="0"/>
              <a:t> GL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aset</a:t>
            </a:r>
            <a:r>
              <a:rPr lang="id-ID" sz="4800" dirty="0"/>
              <a:t>, sering diintegrasikan dengan modul plant maintenance</a:t>
            </a:r>
            <a:endParaRPr lang="en-US" sz="4800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4800" dirty="0"/>
              <a:t>Legal Consolidation : </a:t>
            </a:r>
            <a:r>
              <a:rPr lang="en-US" sz="4800" dirty="0" err="1"/>
              <a:t>pernyataan</a:t>
            </a:r>
            <a:r>
              <a:rPr lang="en-US" sz="4800" dirty="0"/>
              <a:t> </a:t>
            </a:r>
            <a:r>
              <a:rPr lang="en-US" sz="4800" dirty="0" err="1"/>
              <a:t>keuangan</a:t>
            </a:r>
            <a:r>
              <a:rPr lang="en-US" sz="4800" dirty="0"/>
              <a:t> </a:t>
            </a:r>
            <a:r>
              <a:rPr lang="en-US" sz="4800" dirty="0" err="1"/>
              <a:t>terutama</a:t>
            </a:r>
            <a:r>
              <a:rPr lang="en-US" sz="4800" dirty="0"/>
              <a:t>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neraca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laporan</a:t>
            </a:r>
            <a:r>
              <a:rPr lang="en-US" sz="4800" dirty="0"/>
              <a:t> </a:t>
            </a:r>
            <a:r>
              <a:rPr lang="en-US" sz="4800" dirty="0" err="1"/>
              <a:t>laba</a:t>
            </a:r>
            <a:r>
              <a:rPr lang="en-US" sz="4800" dirty="0"/>
              <a:t> </a:t>
            </a:r>
            <a:r>
              <a:rPr lang="en-US" sz="4800" dirty="0" err="1"/>
              <a:t>rugi</a:t>
            </a:r>
            <a:r>
              <a:rPr lang="id-ID" sz="4800" dirty="0"/>
              <a:t>, dapat disajikan dari beberapa sudut pandang</a:t>
            </a: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EB9BCC-72EE-9946-ADBD-808E1A2BAC2A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E640A5-E4DE-0D40-B9E6-2C4CE69E5D3D}"/>
              </a:ext>
            </a:extLst>
          </p:cNvPr>
          <p:cNvSpPr txBox="1"/>
          <p:nvPr/>
        </p:nvSpPr>
        <p:spPr>
          <a:xfrm>
            <a:off x="4015408" y="1561979"/>
            <a:ext cx="72953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Keuangan</a:t>
            </a:r>
            <a:r>
              <a:rPr lang="en-US" sz="6000" b="1" dirty="0"/>
              <a:t> (Finance)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92930969"/>
      </p:ext>
    </p:extLst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	</a:t>
            </a:r>
            <a:endParaRPr lang="en-US" sz="8000" b="1" dirty="0"/>
          </a:p>
        </p:txBody>
      </p:sp>
      <p:sp>
        <p:nvSpPr>
          <p:cNvPr id="5744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64974" y="2746753"/>
            <a:ext cx="22514010" cy="9853598"/>
          </a:xfrm>
        </p:spPr>
        <p:txBody>
          <a:bodyPr>
            <a:noAutofit/>
          </a:bodyPr>
          <a:lstStyle/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Controlling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Overhead cost controlling : </a:t>
            </a:r>
            <a:r>
              <a:rPr lang="en-US" sz="4800" dirty="0" err="1"/>
              <a:t>pengendalian</a:t>
            </a:r>
            <a:r>
              <a:rPr lang="en-US" sz="4800" dirty="0"/>
              <a:t> </a:t>
            </a:r>
            <a:r>
              <a:rPr lang="en-US" sz="4800" dirty="0" err="1"/>
              <a:t>biaya</a:t>
            </a:r>
            <a:r>
              <a:rPr lang="en-US" sz="4800" dirty="0"/>
              <a:t> </a:t>
            </a:r>
            <a:r>
              <a:rPr lang="en-US" sz="4800" dirty="0" err="1"/>
              <a:t>tak</a:t>
            </a:r>
            <a:r>
              <a:rPr lang="en-US" sz="4800" dirty="0"/>
              <a:t> </a:t>
            </a:r>
            <a:r>
              <a:rPr lang="en-US" sz="4800" dirty="0" err="1"/>
              <a:t>langsung</a:t>
            </a:r>
            <a:r>
              <a:rPr lang="en-US" sz="4800" dirty="0"/>
              <a:t> (overhead cost) </a:t>
            </a:r>
            <a:r>
              <a:rPr lang="en-US" sz="4800" dirty="0" err="1"/>
              <a:t>perusahaan</a:t>
            </a:r>
            <a:endParaRPr lang="en-US" sz="48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Cost Center controlling : </a:t>
            </a:r>
            <a:r>
              <a:rPr lang="en-US" sz="4800" dirty="0" err="1"/>
              <a:t>menganalisis</a:t>
            </a:r>
            <a:r>
              <a:rPr lang="en-US" sz="4800" dirty="0"/>
              <a:t> </a:t>
            </a:r>
            <a:r>
              <a:rPr lang="en-US" sz="4800" dirty="0" err="1"/>
              <a:t>adanya</a:t>
            </a:r>
            <a:r>
              <a:rPr lang="en-US" sz="4800" dirty="0"/>
              <a:t> overhead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perusahaan</a:t>
            </a:r>
            <a:r>
              <a:rPr lang="en-US" sz="4800" dirty="0"/>
              <a:t> 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Overhead order : </a:t>
            </a:r>
            <a:r>
              <a:rPr lang="en-US" sz="4800" dirty="0" err="1"/>
              <a:t>menganalisis</a:t>
            </a:r>
            <a:r>
              <a:rPr lang="en-US" sz="4800" dirty="0"/>
              <a:t> </a:t>
            </a:r>
            <a:r>
              <a:rPr lang="en-US" sz="4800" dirty="0" err="1"/>
              <a:t>kelayakan</a:t>
            </a:r>
            <a:r>
              <a:rPr lang="en-US" sz="4800" dirty="0"/>
              <a:t> </a:t>
            </a:r>
            <a:r>
              <a:rPr lang="en-US" sz="4800" dirty="0" err="1"/>
              <a:t>biaya</a:t>
            </a:r>
            <a:r>
              <a:rPr lang="en-US" sz="4800" dirty="0"/>
              <a:t> </a:t>
            </a:r>
            <a:r>
              <a:rPr lang="en-US" sz="4800" dirty="0" err="1"/>
              <a:t>berdasarkan</a:t>
            </a:r>
            <a:r>
              <a:rPr lang="en-US" sz="4800" dirty="0"/>
              <a:t> </a:t>
            </a:r>
            <a:r>
              <a:rPr lang="en-US" sz="4800" dirty="0" err="1"/>
              <a:t>standar</a:t>
            </a:r>
            <a:r>
              <a:rPr lang="en-US" sz="4800" dirty="0"/>
              <a:t> internal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Activity Based Costing :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menentukan</a:t>
            </a:r>
            <a:r>
              <a:rPr lang="en-US" sz="4800" dirty="0"/>
              <a:t> </a:t>
            </a:r>
            <a:r>
              <a:rPr lang="en-US" sz="4800" dirty="0" err="1"/>
              <a:t>besaran</a:t>
            </a:r>
            <a:r>
              <a:rPr lang="en-US" sz="4800" dirty="0"/>
              <a:t> </a:t>
            </a:r>
            <a:r>
              <a:rPr lang="en-US" sz="4800" dirty="0" err="1"/>
              <a:t>biaya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pengendalian</a:t>
            </a:r>
            <a:r>
              <a:rPr lang="en-US" sz="4800" dirty="0"/>
              <a:t> </a:t>
            </a:r>
            <a:r>
              <a:rPr lang="en-US" sz="4800" dirty="0" err="1"/>
              <a:t>biaya</a:t>
            </a:r>
            <a:r>
              <a:rPr lang="en-US" sz="4800" dirty="0"/>
              <a:t> </a:t>
            </a:r>
            <a:r>
              <a:rPr lang="en-US" sz="4800" dirty="0" err="1"/>
              <a:t>pada</a:t>
            </a:r>
            <a:r>
              <a:rPr lang="en-US" sz="4800" dirty="0"/>
              <a:t> </a:t>
            </a:r>
            <a:r>
              <a:rPr lang="en-US" sz="4800" dirty="0" err="1"/>
              <a:t>tiap</a:t>
            </a:r>
            <a:r>
              <a:rPr lang="en-US" sz="4800" dirty="0"/>
              <a:t> unit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aktivitas</a:t>
            </a:r>
            <a:endParaRPr lang="en-US" sz="48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Product cost controlling :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menentukan</a:t>
            </a:r>
            <a:r>
              <a:rPr lang="en-US" sz="4800" dirty="0"/>
              <a:t> </a:t>
            </a:r>
            <a:r>
              <a:rPr lang="en-US" sz="4800" dirty="0" err="1"/>
              <a:t>biaya</a:t>
            </a:r>
            <a:r>
              <a:rPr lang="en-US" sz="4800" dirty="0"/>
              <a:t> yang </a:t>
            </a:r>
            <a:r>
              <a:rPr lang="en-US" sz="4800" dirty="0" err="1"/>
              <a:t>timbul</a:t>
            </a:r>
            <a:r>
              <a:rPr lang="en-US" sz="4800" dirty="0"/>
              <a:t> </a:t>
            </a:r>
            <a:r>
              <a:rPr lang="en-US" sz="4800" dirty="0" err="1"/>
              <a:t>akibat</a:t>
            </a:r>
            <a:r>
              <a:rPr lang="en-US" sz="4800" dirty="0"/>
              <a:t> </a:t>
            </a:r>
            <a:r>
              <a:rPr lang="en-US" sz="4800" dirty="0" err="1"/>
              <a:t>pembuatan</a:t>
            </a:r>
            <a:r>
              <a:rPr lang="en-US" sz="4800" dirty="0"/>
              <a:t> </a:t>
            </a:r>
            <a:r>
              <a:rPr lang="en-US" sz="4800" dirty="0" err="1"/>
              <a:t>sebuah</a:t>
            </a:r>
            <a:r>
              <a:rPr lang="en-US" sz="4800" dirty="0"/>
              <a:t> </a:t>
            </a:r>
            <a:r>
              <a:rPr lang="en-US" sz="4800" dirty="0" err="1"/>
              <a:t>produk</a:t>
            </a:r>
            <a:r>
              <a:rPr lang="en-US" sz="4800" dirty="0"/>
              <a:t> </a:t>
            </a:r>
            <a:r>
              <a:rPr lang="en-US" sz="4800" dirty="0" err="1"/>
              <a:t>atau</a:t>
            </a:r>
            <a:r>
              <a:rPr lang="en-US" sz="4800" dirty="0"/>
              <a:t> </a:t>
            </a:r>
            <a:r>
              <a:rPr lang="en-US" sz="4800" dirty="0" err="1"/>
              <a:t>jasa</a:t>
            </a:r>
            <a:r>
              <a:rPr lang="en-US" sz="4800" dirty="0"/>
              <a:t> </a:t>
            </a:r>
            <a:r>
              <a:rPr lang="en-US" sz="4800" dirty="0" err="1"/>
              <a:t>tententu</a:t>
            </a:r>
            <a:endParaRPr lang="en-US" sz="48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Cost object controlling : </a:t>
            </a:r>
            <a:r>
              <a:rPr lang="id-ID" sz="4800" dirty="0"/>
              <a:t>membantu memonitor order di bagian produksi, terintegrasi dengan bagian logistik</a:t>
            </a:r>
            <a:endParaRPr lang="en-US" sz="48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Profitability Analysis</a:t>
            </a:r>
            <a:r>
              <a:rPr lang="id-ID" sz="4800" dirty="0"/>
              <a:t>: untuk membantu menentukan sumber-sumber pendapatan dan pengeluaran, untuk pengambilan keputusan</a:t>
            </a: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7D8ACC-0486-A645-82F0-45B296AAEC4E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AFF0EC-F024-E04A-B98C-245034B15529}"/>
              </a:ext>
            </a:extLst>
          </p:cNvPr>
          <p:cNvSpPr txBox="1"/>
          <p:nvPr/>
        </p:nvSpPr>
        <p:spPr>
          <a:xfrm>
            <a:off x="4015408" y="1561979"/>
            <a:ext cx="72953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Keuangan</a:t>
            </a:r>
            <a:r>
              <a:rPr lang="en-US" sz="6000" b="1" dirty="0"/>
              <a:t> (Finance)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7379619"/>
      </p:ext>
    </p:extLst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		</a:t>
            </a:r>
            <a:endParaRPr lang="en-US" sz="8000" b="1" dirty="0"/>
          </a:p>
        </p:txBody>
      </p:sp>
      <p:sp>
        <p:nvSpPr>
          <p:cNvPr id="566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51936" y="2797500"/>
            <a:ext cx="22316303" cy="10320762"/>
          </a:xfrm>
        </p:spPr>
        <p:txBody>
          <a:bodyPr>
            <a:noAutofit/>
          </a:bodyPr>
          <a:lstStyle/>
          <a:p>
            <a:r>
              <a:rPr lang="en-US" sz="4400" dirty="0"/>
              <a:t>Investment Management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Investment planning : </a:t>
            </a:r>
            <a:r>
              <a:rPr lang="en-US" sz="4400" dirty="0" err="1"/>
              <a:t>perencanaan</a:t>
            </a:r>
            <a:r>
              <a:rPr lang="en-US" sz="4400" dirty="0"/>
              <a:t> </a:t>
            </a:r>
            <a:r>
              <a:rPr lang="en-US" sz="4400" dirty="0" err="1"/>
              <a:t>investasi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keperluan</a:t>
            </a:r>
            <a:r>
              <a:rPr lang="en-US" sz="4400" dirty="0"/>
              <a:t> </a:t>
            </a:r>
            <a:r>
              <a:rPr lang="en-US" sz="4400" dirty="0" err="1"/>
              <a:t>proyek</a:t>
            </a:r>
            <a:r>
              <a:rPr lang="en-US" sz="4400" dirty="0"/>
              <a:t> </a:t>
            </a:r>
            <a:r>
              <a:rPr lang="en-US" sz="4400" dirty="0" err="1"/>
              <a:t>atau</a:t>
            </a:r>
            <a:r>
              <a:rPr lang="en-US" sz="4400" dirty="0"/>
              <a:t> order </a:t>
            </a:r>
            <a:r>
              <a:rPr lang="en-US" sz="4400" dirty="0" err="1"/>
              <a:t>tertentu</a:t>
            </a:r>
            <a:endParaRPr lang="en-US" sz="44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Budgeting : </a:t>
            </a:r>
            <a:r>
              <a:rPr lang="en-US" sz="4400" dirty="0" err="1"/>
              <a:t>penentuan</a:t>
            </a:r>
            <a:r>
              <a:rPr lang="en-US" sz="4400" dirty="0"/>
              <a:t> </a:t>
            </a:r>
            <a:r>
              <a:rPr lang="en-US" sz="4400" dirty="0" err="1"/>
              <a:t>anggaran</a:t>
            </a:r>
            <a:r>
              <a:rPr lang="en-US" sz="4400" dirty="0"/>
              <a:t> detail </a:t>
            </a:r>
            <a:r>
              <a:rPr lang="en-US" sz="4400" dirty="0" err="1"/>
              <a:t>dari</a:t>
            </a:r>
            <a:r>
              <a:rPr lang="en-US" sz="4400" dirty="0"/>
              <a:t> </a:t>
            </a:r>
            <a:r>
              <a:rPr lang="en-US" sz="4400" dirty="0" err="1"/>
              <a:t>tiap</a:t>
            </a:r>
            <a:r>
              <a:rPr lang="en-US" sz="4400" dirty="0"/>
              <a:t> </a:t>
            </a:r>
            <a:r>
              <a:rPr lang="en-US" sz="4400" dirty="0" err="1"/>
              <a:t>investasi</a:t>
            </a:r>
            <a:r>
              <a:rPr lang="en-US" sz="4400" dirty="0"/>
              <a:t> yang </a:t>
            </a:r>
            <a:r>
              <a:rPr lang="en-US" sz="4400" dirty="0" err="1"/>
              <a:t>direncanakan</a:t>
            </a:r>
            <a:r>
              <a:rPr lang="en-US" sz="4400" dirty="0"/>
              <a:t> 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Controlling : </a:t>
            </a:r>
            <a:r>
              <a:rPr lang="en-US" sz="4400" dirty="0" err="1"/>
              <a:t>memonitor</a:t>
            </a:r>
            <a:r>
              <a:rPr lang="en-US" sz="4400" dirty="0"/>
              <a:t> </a:t>
            </a:r>
            <a:r>
              <a:rPr lang="en-US" sz="4400" dirty="0" err="1"/>
              <a:t>pemanfaatan</a:t>
            </a:r>
            <a:r>
              <a:rPr lang="en-US" sz="4400" dirty="0"/>
              <a:t> </a:t>
            </a:r>
            <a:r>
              <a:rPr lang="en-US" sz="4400" dirty="0" err="1"/>
              <a:t>anggaran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tiap</a:t>
            </a:r>
            <a:r>
              <a:rPr lang="en-US" sz="4400" dirty="0"/>
              <a:t> </a:t>
            </a:r>
            <a:r>
              <a:rPr lang="en-US" sz="4400" dirty="0" err="1"/>
              <a:t>investasi</a:t>
            </a:r>
            <a:r>
              <a:rPr lang="en-US" sz="4400" dirty="0"/>
              <a:t> yang </a:t>
            </a:r>
            <a:r>
              <a:rPr lang="en-US" sz="4400" dirty="0" err="1"/>
              <a:t>dilakukan</a:t>
            </a:r>
            <a:r>
              <a:rPr lang="en-US" sz="4400" dirty="0"/>
              <a:t>.</a:t>
            </a:r>
          </a:p>
          <a:p>
            <a:r>
              <a:rPr lang="en-US" sz="4400" dirty="0"/>
              <a:t>Treasury : </a:t>
            </a:r>
            <a:r>
              <a:rPr lang="en-US" sz="4400" dirty="0" err="1"/>
              <a:t>Efisiensi</a:t>
            </a:r>
            <a:r>
              <a:rPr lang="en-US" sz="4400" dirty="0"/>
              <a:t> </a:t>
            </a:r>
            <a:r>
              <a:rPr lang="en-US" sz="4400" dirty="0" err="1"/>
              <a:t>pengelolaan</a:t>
            </a:r>
            <a:r>
              <a:rPr lang="en-US" sz="4400" dirty="0"/>
              <a:t> </a:t>
            </a:r>
            <a:r>
              <a:rPr lang="en-US" sz="4400" dirty="0" err="1"/>
              <a:t>dana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jangka</a:t>
            </a:r>
            <a:r>
              <a:rPr lang="en-US" sz="4400" dirty="0"/>
              <a:t> </a:t>
            </a:r>
            <a:r>
              <a:rPr lang="en-US" sz="4400" dirty="0" err="1"/>
              <a:t>pendek</a:t>
            </a:r>
            <a:r>
              <a:rPr lang="en-US" sz="4400" dirty="0"/>
              <a:t>, </a:t>
            </a:r>
            <a:r>
              <a:rPr lang="en-US" sz="4400" dirty="0" err="1"/>
              <a:t>menengah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panjang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antisipasi</a:t>
            </a:r>
            <a:r>
              <a:rPr lang="en-US" sz="4400" dirty="0"/>
              <a:t> </a:t>
            </a:r>
            <a:r>
              <a:rPr lang="en-US" sz="4400" dirty="0" err="1"/>
              <a:t>resiko</a:t>
            </a:r>
            <a:endParaRPr lang="en-US" sz="44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Cash Management: </a:t>
            </a:r>
            <a:r>
              <a:rPr lang="en-US" sz="4400" dirty="0" err="1"/>
              <a:t>menganalisis</a:t>
            </a:r>
            <a:r>
              <a:rPr lang="en-US" sz="4400" dirty="0"/>
              <a:t> </a:t>
            </a:r>
            <a:r>
              <a:rPr lang="en-US" sz="4400" dirty="0" err="1"/>
              <a:t>transaksi</a:t>
            </a:r>
            <a:r>
              <a:rPr lang="en-US" sz="4400" dirty="0"/>
              <a:t> </a:t>
            </a:r>
            <a:r>
              <a:rPr lang="en-US" sz="4400" dirty="0" err="1"/>
              <a:t>keuangan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periode</a:t>
            </a:r>
            <a:r>
              <a:rPr lang="en-US" sz="4400" dirty="0"/>
              <a:t> </a:t>
            </a:r>
            <a:r>
              <a:rPr lang="en-US" sz="4400" dirty="0" err="1"/>
              <a:t>tertentu</a:t>
            </a:r>
            <a:r>
              <a:rPr lang="en-US" sz="4400" dirty="0"/>
              <a:t>, </a:t>
            </a:r>
            <a:r>
              <a:rPr lang="en-US" sz="4400" dirty="0" err="1"/>
              <a:t>meliputi</a:t>
            </a:r>
            <a:r>
              <a:rPr lang="en-US" sz="4400" dirty="0"/>
              <a:t> cash holding, inflow </a:t>
            </a:r>
            <a:r>
              <a:rPr lang="en-US" sz="4400" dirty="0" err="1"/>
              <a:t>dan</a:t>
            </a:r>
            <a:r>
              <a:rPr lang="en-US" sz="4400" dirty="0"/>
              <a:t> outflow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Treasury Management : </a:t>
            </a:r>
            <a:r>
              <a:rPr lang="en-US" sz="4400" dirty="0" err="1"/>
              <a:t>pengelolaan</a:t>
            </a:r>
            <a:r>
              <a:rPr lang="en-US" sz="4400" dirty="0"/>
              <a:t> </a:t>
            </a:r>
            <a:r>
              <a:rPr lang="en-US" sz="4400" dirty="0" err="1"/>
              <a:t>posisi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perjanjian</a:t>
            </a:r>
            <a:r>
              <a:rPr lang="en-US" sz="4400" dirty="0"/>
              <a:t> </a:t>
            </a:r>
            <a:r>
              <a:rPr lang="en-US" sz="4400" dirty="0" err="1"/>
              <a:t>keuangan</a:t>
            </a:r>
            <a:r>
              <a:rPr lang="en-US" sz="4400" dirty="0"/>
              <a:t> </a:t>
            </a:r>
            <a:r>
              <a:rPr lang="en-US" sz="4400" dirty="0" err="1"/>
              <a:t>sejak</a:t>
            </a:r>
            <a:r>
              <a:rPr lang="en-US" sz="4400" dirty="0"/>
              <a:t> </a:t>
            </a:r>
            <a:r>
              <a:rPr lang="en-US" sz="4400" dirty="0" err="1"/>
              <a:t>penjualan</a:t>
            </a:r>
            <a:r>
              <a:rPr lang="en-US" sz="4400" dirty="0"/>
              <a:t> </a:t>
            </a:r>
            <a:r>
              <a:rPr lang="en-US" sz="4400" dirty="0" err="1"/>
              <a:t>hingga</a:t>
            </a:r>
            <a:r>
              <a:rPr lang="en-US" sz="4400" dirty="0"/>
              <a:t> </a:t>
            </a:r>
            <a:r>
              <a:rPr lang="en-US" sz="4400" dirty="0" err="1"/>
              <a:t>sampai</a:t>
            </a:r>
            <a:r>
              <a:rPr lang="en-US" sz="4400" dirty="0"/>
              <a:t> </a:t>
            </a:r>
            <a:r>
              <a:rPr lang="en-US" sz="4400" dirty="0" err="1"/>
              <a:t>ke</a:t>
            </a:r>
            <a:r>
              <a:rPr lang="en-US" sz="4400" dirty="0"/>
              <a:t> bag </a:t>
            </a:r>
            <a:r>
              <a:rPr lang="en-US" sz="4400" dirty="0" err="1"/>
              <a:t>akuntansi</a:t>
            </a:r>
            <a:endParaRPr lang="en-US" sz="44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Market Risk Management: </a:t>
            </a:r>
            <a:r>
              <a:rPr lang="en-US" sz="4400" dirty="0" err="1"/>
              <a:t>terkait</a:t>
            </a:r>
            <a:r>
              <a:rPr lang="en-US" sz="4400" dirty="0"/>
              <a:t> </a:t>
            </a:r>
            <a:r>
              <a:rPr lang="en-US" sz="4400" dirty="0" err="1"/>
              <a:t>koleksi</a:t>
            </a:r>
            <a:r>
              <a:rPr lang="en-US" sz="4400" dirty="0"/>
              <a:t> data </a:t>
            </a:r>
            <a:r>
              <a:rPr lang="en-US" sz="4400" dirty="0" err="1"/>
              <a:t>pasar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evaluasi</a:t>
            </a:r>
            <a:r>
              <a:rPr lang="en-US" sz="4400" dirty="0"/>
              <a:t> </a:t>
            </a:r>
            <a:r>
              <a:rPr lang="en-US" sz="4400" dirty="0" err="1"/>
              <a:t>keuangan</a:t>
            </a:r>
            <a:r>
              <a:rPr lang="en-US" sz="4400" dirty="0"/>
              <a:t> </a:t>
            </a:r>
            <a:r>
              <a:rPr lang="en-US" sz="4400" dirty="0" err="1"/>
              <a:t>perusahaan</a:t>
            </a:r>
            <a:endParaRPr lang="en-US" sz="44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Fund Management : </a:t>
            </a:r>
            <a:r>
              <a:rPr lang="en-US" sz="4400" dirty="0" err="1"/>
              <a:t>mendukung</a:t>
            </a:r>
            <a:r>
              <a:rPr lang="en-US" sz="4400" dirty="0"/>
              <a:t> </a:t>
            </a:r>
            <a:r>
              <a:rPr lang="en-US" sz="4400" dirty="0" err="1"/>
              <a:t>pengelolaan</a:t>
            </a:r>
            <a:r>
              <a:rPr lang="en-US" sz="4400" dirty="0"/>
              <a:t> proses </a:t>
            </a:r>
            <a:r>
              <a:rPr lang="en-US" sz="4400" dirty="0" err="1"/>
              <a:t>pendanaan</a:t>
            </a:r>
            <a:r>
              <a:rPr lang="id-ID" sz="4400" dirty="0"/>
              <a:t> mulai dari anggaran hingga pembayaran, termasuk memonitor pengeluaran dan pendapatan</a:t>
            </a: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B2DA08-0479-2B43-9A99-005AAD4F53AC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6F06D9-40EC-014F-82CC-7B29A33BD031}"/>
              </a:ext>
            </a:extLst>
          </p:cNvPr>
          <p:cNvSpPr txBox="1"/>
          <p:nvPr/>
        </p:nvSpPr>
        <p:spPr>
          <a:xfrm>
            <a:off x="4015408" y="1561979"/>
            <a:ext cx="72953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Keuangan</a:t>
            </a:r>
            <a:r>
              <a:rPr lang="en-US" sz="6000" b="1" dirty="0"/>
              <a:t> (Finance)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63784838"/>
      </p:ext>
    </p:extLst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br>
              <a:rPr lang="en-US" dirty="0"/>
            </a:br>
            <a:r>
              <a:rPr lang="en-US" dirty="0"/>
              <a:t>		</a:t>
            </a:r>
            <a:endParaRPr lang="en-US" sz="8000" b="1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Enterprise Controlling :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6000" dirty="0"/>
              <a:t>Executive Information System : </a:t>
            </a:r>
            <a:r>
              <a:rPr lang="en-US" sz="6000" dirty="0" err="1"/>
              <a:t>menyediakan</a:t>
            </a:r>
            <a:r>
              <a:rPr lang="en-US" sz="6000" dirty="0"/>
              <a:t> </a:t>
            </a:r>
            <a:r>
              <a:rPr lang="en-US" sz="6000" dirty="0" err="1"/>
              <a:t>semua</a:t>
            </a:r>
            <a:r>
              <a:rPr lang="en-US" sz="6000" dirty="0"/>
              <a:t> </a:t>
            </a:r>
            <a:r>
              <a:rPr lang="en-US" sz="6000" dirty="0" err="1"/>
              <a:t>informasi</a:t>
            </a:r>
            <a:r>
              <a:rPr lang="en-US" sz="6000" dirty="0"/>
              <a:t> yang </a:t>
            </a:r>
            <a:r>
              <a:rPr lang="en-US" sz="6000" dirty="0" err="1"/>
              <a:t>terkait</a:t>
            </a:r>
            <a:r>
              <a:rPr lang="en-US" sz="6000" dirty="0"/>
              <a:t> </a:t>
            </a:r>
            <a:r>
              <a:rPr lang="en-US" sz="6000" dirty="0" err="1"/>
              <a:t>dengan</a:t>
            </a:r>
            <a:r>
              <a:rPr lang="en-US" sz="6000" dirty="0"/>
              <a:t> </a:t>
            </a:r>
            <a:r>
              <a:rPr lang="en-US" sz="6000" dirty="0" err="1"/>
              <a:t>pengelolaan</a:t>
            </a:r>
            <a:r>
              <a:rPr lang="en-US" sz="6000" dirty="0"/>
              <a:t> </a:t>
            </a:r>
            <a:r>
              <a:rPr lang="en-US" sz="6000" dirty="0" err="1"/>
              <a:t>organisasi</a:t>
            </a:r>
            <a:r>
              <a:rPr lang="en-US" sz="6000" dirty="0"/>
              <a:t>, </a:t>
            </a:r>
            <a:r>
              <a:rPr lang="en-US" sz="6000" dirty="0" err="1"/>
              <a:t>diintegrasikan</a:t>
            </a:r>
            <a:r>
              <a:rPr lang="en-US" sz="6000" dirty="0"/>
              <a:t> </a:t>
            </a:r>
            <a:r>
              <a:rPr lang="en-US" sz="6000" dirty="0" err="1"/>
              <a:t>deng</a:t>
            </a:r>
            <a:r>
              <a:rPr lang="id-ID" sz="6000" dirty="0" err="1"/>
              <a:t>a</a:t>
            </a:r>
            <a:r>
              <a:rPr lang="en-US" sz="6000" dirty="0"/>
              <a:t>n data-data </a:t>
            </a:r>
            <a:r>
              <a:rPr lang="en-US" sz="6000" dirty="0" err="1"/>
              <a:t>dari</a:t>
            </a:r>
            <a:r>
              <a:rPr lang="en-US" sz="6000" dirty="0"/>
              <a:t> </a:t>
            </a:r>
            <a:r>
              <a:rPr lang="en-US" sz="6000" dirty="0" err="1"/>
              <a:t>luar</a:t>
            </a:r>
            <a:r>
              <a:rPr lang="en-US" sz="6000" dirty="0"/>
              <a:t> </a:t>
            </a:r>
            <a:r>
              <a:rPr lang="en-US" sz="6000" dirty="0" err="1"/>
              <a:t>sistem</a:t>
            </a:r>
            <a:r>
              <a:rPr lang="id-ID" sz="6000" dirty="0"/>
              <a:t>. Data dapat disajikan secara </a:t>
            </a:r>
            <a:r>
              <a:rPr lang="id-ID" sz="6000" dirty="0" err="1"/>
              <a:t>dill-down</a:t>
            </a:r>
            <a:r>
              <a:rPr lang="id-ID" sz="6000" dirty="0"/>
              <a:t> (data global dapat ditelusuri ke data rinci), dan ditampilkan baik dalam teks maupun grafis</a:t>
            </a:r>
            <a:endParaRPr lang="en-US" sz="60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6000" dirty="0"/>
              <a:t>Business planning and budgeting : </a:t>
            </a:r>
            <a:r>
              <a:rPr lang="en-US" sz="6000" dirty="0" err="1"/>
              <a:t>menyediakan</a:t>
            </a:r>
            <a:r>
              <a:rPr lang="en-US" sz="6000" dirty="0"/>
              <a:t> </a:t>
            </a:r>
            <a:r>
              <a:rPr lang="en-US" sz="6000" dirty="0" err="1"/>
              <a:t>informasi</a:t>
            </a:r>
            <a:r>
              <a:rPr lang="en-US" sz="6000" dirty="0"/>
              <a:t> yang </a:t>
            </a:r>
            <a:r>
              <a:rPr lang="en-US" sz="6000" dirty="0" err="1"/>
              <a:t>berkaitan</a:t>
            </a:r>
            <a:r>
              <a:rPr lang="en-US" sz="6000" dirty="0"/>
              <a:t> </a:t>
            </a:r>
            <a:r>
              <a:rPr lang="en-US" sz="6000" dirty="0" err="1"/>
              <a:t>dengan</a:t>
            </a:r>
            <a:r>
              <a:rPr lang="en-US" sz="6000" dirty="0"/>
              <a:t> </a:t>
            </a:r>
            <a:r>
              <a:rPr lang="en-US" sz="6000" dirty="0" err="1"/>
              <a:t>perencanaan</a:t>
            </a:r>
            <a:r>
              <a:rPr lang="en-US" sz="6000" dirty="0"/>
              <a:t> </a:t>
            </a:r>
            <a:r>
              <a:rPr lang="id-ID" sz="6000" dirty="0"/>
              <a:t>unit bisnis </a:t>
            </a:r>
            <a:r>
              <a:rPr lang="en-US" sz="6000" dirty="0" err="1"/>
              <a:t>perusahaan</a:t>
            </a:r>
            <a:r>
              <a:rPr lang="en-US" sz="6000" dirty="0"/>
              <a:t> </a:t>
            </a:r>
            <a:r>
              <a:rPr lang="en-US" sz="6000" dirty="0" err="1"/>
              <a:t>ke</a:t>
            </a:r>
            <a:r>
              <a:rPr lang="en-US" sz="6000" dirty="0"/>
              <a:t> </a:t>
            </a:r>
            <a:r>
              <a:rPr lang="en-US" sz="6000" dirty="0" err="1"/>
              <a:t>depan</a:t>
            </a:r>
            <a:endParaRPr lang="en-US" sz="60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6000" dirty="0"/>
              <a:t>Profit center accounting : </a:t>
            </a:r>
            <a:r>
              <a:rPr lang="en-US" sz="6000" dirty="0" err="1"/>
              <a:t>digunakan</a:t>
            </a:r>
            <a:r>
              <a:rPr lang="en-US" sz="6000" dirty="0"/>
              <a:t> </a:t>
            </a:r>
            <a:r>
              <a:rPr lang="en-US" sz="6000" dirty="0" err="1"/>
              <a:t>untuk</a:t>
            </a:r>
            <a:r>
              <a:rPr lang="en-US" sz="6000" dirty="0"/>
              <a:t> </a:t>
            </a:r>
            <a:r>
              <a:rPr lang="en-US" sz="6000" dirty="0" err="1"/>
              <a:t>menganalisis</a:t>
            </a:r>
            <a:r>
              <a:rPr lang="en-US" sz="6000" dirty="0"/>
              <a:t> </a:t>
            </a:r>
            <a:r>
              <a:rPr lang="en-US" sz="6000" dirty="0" err="1"/>
              <a:t>keuntungan</a:t>
            </a:r>
            <a:r>
              <a:rPr lang="en-US" sz="6000" dirty="0"/>
              <a:t> </a:t>
            </a:r>
            <a:r>
              <a:rPr lang="en-US" sz="6000" dirty="0" err="1"/>
              <a:t>pada</a:t>
            </a:r>
            <a:r>
              <a:rPr lang="en-US" sz="6000" dirty="0"/>
              <a:t> area </a:t>
            </a:r>
            <a:r>
              <a:rPr lang="en-US" sz="6000" dirty="0" err="1"/>
              <a:t>bisnis</a:t>
            </a:r>
            <a:r>
              <a:rPr lang="en-US" sz="6000" dirty="0"/>
              <a:t> </a:t>
            </a:r>
            <a:r>
              <a:rPr lang="en-US" sz="6000" dirty="0" err="1"/>
              <a:t>tertentu</a:t>
            </a:r>
            <a:r>
              <a:rPr lang="id-ID" sz="6000" dirty="0"/>
              <a:t> (akan dikenal istilah profit </a:t>
            </a:r>
            <a:r>
              <a:rPr lang="id-ID" sz="6000" dirty="0" err="1"/>
              <a:t>center</a:t>
            </a:r>
            <a:r>
              <a:rPr lang="id-ID" sz="6000" dirty="0"/>
              <a:t>)</a:t>
            </a:r>
            <a:endParaRPr lang="en-US" sz="60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2C2F4B-9CE8-874D-8434-5585FC53B777}"/>
              </a:ext>
            </a:extLst>
          </p:cNvPr>
          <p:cNvSpPr txBox="1"/>
          <p:nvPr/>
        </p:nvSpPr>
        <p:spPr>
          <a:xfrm>
            <a:off x="4015409" y="357808"/>
            <a:ext cx="48256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Proses ERP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5FA1D0-AEE4-DC41-A2F4-0229A8374012}"/>
              </a:ext>
            </a:extLst>
          </p:cNvPr>
          <p:cNvSpPr txBox="1"/>
          <p:nvPr/>
        </p:nvSpPr>
        <p:spPr>
          <a:xfrm>
            <a:off x="4015408" y="1561979"/>
            <a:ext cx="72953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/>
              <a:t>Keuangan</a:t>
            </a:r>
            <a:r>
              <a:rPr lang="en-US" sz="6000" b="1" dirty="0"/>
              <a:t> (Finance)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3122071"/>
      </p:ext>
    </p:extLst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5BCF-827C-9C49-A0E0-1BA535F6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C844A4-2840-934F-8EC3-C833D17D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8EFD-474F-4C64-A272-50CEC5D5DBA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94BA4-685D-1843-867F-C2D2828C445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2872852931"/>
      </p:ext>
    </p:extLst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4C248-DBB0-0945-BA34-33E250634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DAA87F-16CD-5349-A9DF-B6AEC77EB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8EFD-474F-4C64-A272-50CEC5D5DBA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109F7-AFA0-1941-A718-78653A9B715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30081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44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744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0301" y="12701"/>
            <a:ext cx="16865600" cy="136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2998264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</a:t>
            </a:r>
            <a:br>
              <a:rPr lang="en-US" dirty="0"/>
            </a:br>
            <a:r>
              <a:rPr lang="en-US" dirty="0"/>
              <a:t>			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569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85786" y="2402316"/>
            <a:ext cx="16459200" cy="9939322"/>
          </a:xfrm>
        </p:spPr>
        <p:txBody>
          <a:bodyPr>
            <a:normAutofit fontScale="92500" lnSpcReduction="10000"/>
          </a:bodyPr>
          <a:lstStyle/>
          <a:p>
            <a:r>
              <a:rPr lang="en-US" sz="6500" b="1" dirty="0" err="1"/>
              <a:t>Idealnya</a:t>
            </a:r>
            <a:r>
              <a:rPr lang="en-US" sz="6500" b="1" dirty="0"/>
              <a:t> ERP </a:t>
            </a:r>
            <a:r>
              <a:rPr lang="en-US" sz="6500" b="1" dirty="0" err="1"/>
              <a:t>Menyediakan</a:t>
            </a:r>
            <a:r>
              <a:rPr lang="en-US" sz="6500" b="1" dirty="0"/>
              <a:t> </a:t>
            </a:r>
            <a:r>
              <a:rPr lang="en-US" sz="6500" b="1" dirty="0" err="1"/>
              <a:t>dukungan</a:t>
            </a:r>
            <a:r>
              <a:rPr lang="en-US" sz="6500" b="1" dirty="0"/>
              <a:t> </a:t>
            </a:r>
            <a:r>
              <a:rPr lang="en-US" sz="6500" b="1" dirty="0" err="1"/>
              <a:t>terhadap</a:t>
            </a:r>
            <a:endParaRPr lang="en-US" sz="6500" b="1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Fungsi</a:t>
            </a:r>
            <a:r>
              <a:rPr lang="en-US" sz="5400" dirty="0"/>
              <a:t> </a:t>
            </a:r>
            <a:r>
              <a:rPr lang="en-US" sz="5400" dirty="0" err="1"/>
              <a:t>penjualan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Fungsi</a:t>
            </a:r>
            <a:r>
              <a:rPr lang="en-US" sz="5400" dirty="0"/>
              <a:t> </a:t>
            </a:r>
            <a:r>
              <a:rPr lang="en-US" sz="5400" dirty="0" err="1"/>
              <a:t>pengadaan</a:t>
            </a:r>
            <a:r>
              <a:rPr lang="en-US" sz="5400" dirty="0"/>
              <a:t> material, </a:t>
            </a:r>
            <a:r>
              <a:rPr lang="en-US" sz="5400" dirty="0" err="1"/>
              <a:t>pengadaan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pengelolaan</a:t>
            </a:r>
            <a:r>
              <a:rPr lang="en-US" sz="5400" dirty="0"/>
              <a:t> </a:t>
            </a:r>
            <a:r>
              <a:rPr lang="en-US" sz="5400" dirty="0" err="1"/>
              <a:t>persediaan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Proses </a:t>
            </a:r>
            <a:r>
              <a:rPr lang="en-US" sz="5400" dirty="0" err="1"/>
              <a:t>kendali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r>
              <a:rPr lang="en-US" sz="5400" dirty="0"/>
              <a:t>, </a:t>
            </a:r>
            <a:r>
              <a:rPr lang="en-US" sz="5400" dirty="0" err="1"/>
              <a:t>meliputi</a:t>
            </a:r>
            <a:r>
              <a:rPr lang="en-US" sz="5400" dirty="0"/>
              <a:t> </a:t>
            </a:r>
            <a:r>
              <a:rPr lang="en-US" sz="5400" dirty="0" err="1"/>
              <a:t>perencanaan</a:t>
            </a:r>
            <a:r>
              <a:rPr lang="en-US" sz="5400" dirty="0"/>
              <a:t>, </a:t>
            </a:r>
            <a:r>
              <a:rPr lang="en-US" sz="5400" dirty="0" err="1"/>
              <a:t>pelaksanaan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pengendalian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Kendali</a:t>
            </a:r>
            <a:r>
              <a:rPr lang="en-US" sz="5400" dirty="0"/>
              <a:t> </a:t>
            </a:r>
            <a:r>
              <a:rPr lang="en-US" sz="5400" dirty="0" err="1"/>
              <a:t>terhadap</a:t>
            </a:r>
            <a:r>
              <a:rPr lang="en-US" sz="5400" dirty="0"/>
              <a:t> </a:t>
            </a:r>
            <a:r>
              <a:rPr lang="en-US" sz="5400" dirty="0" err="1"/>
              <a:t>kualitas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r>
              <a:rPr lang="en-US" sz="5400" dirty="0"/>
              <a:t>, </a:t>
            </a:r>
            <a:r>
              <a:rPr lang="en-US" sz="5400" dirty="0" err="1"/>
              <a:t>meliputi</a:t>
            </a:r>
            <a:r>
              <a:rPr lang="en-US" sz="5400" dirty="0"/>
              <a:t> </a:t>
            </a:r>
            <a:r>
              <a:rPr lang="en-US" sz="5400" dirty="0" err="1"/>
              <a:t>inspeksi</a:t>
            </a:r>
            <a:r>
              <a:rPr lang="en-US" sz="5400" dirty="0"/>
              <a:t>, </a:t>
            </a:r>
            <a:r>
              <a:rPr lang="en-US" sz="5400" dirty="0" err="1"/>
              <a:t>sertifikasi</a:t>
            </a:r>
            <a:r>
              <a:rPr lang="en-US" sz="5400" dirty="0"/>
              <a:t>, </a:t>
            </a:r>
            <a:r>
              <a:rPr lang="en-US" sz="5400" dirty="0" err="1"/>
              <a:t>kontrol</a:t>
            </a:r>
            <a:r>
              <a:rPr lang="en-US" sz="5400" dirty="0"/>
              <a:t> </a:t>
            </a:r>
            <a:r>
              <a:rPr lang="en-US" sz="5400" dirty="0" err="1"/>
              <a:t>kualitas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Manajemen</a:t>
            </a:r>
            <a:r>
              <a:rPr lang="en-US" sz="5400" dirty="0"/>
              <a:t> </a:t>
            </a:r>
            <a:r>
              <a:rPr lang="en-US" sz="5400" dirty="0" err="1"/>
              <a:t>sumber</a:t>
            </a:r>
            <a:r>
              <a:rPr lang="en-US" sz="5400" dirty="0"/>
              <a:t> </a:t>
            </a:r>
            <a:r>
              <a:rPr lang="en-US" sz="5400" dirty="0" err="1"/>
              <a:t>daya</a:t>
            </a:r>
            <a:r>
              <a:rPr lang="en-US" sz="5400" dirty="0"/>
              <a:t> </a:t>
            </a:r>
            <a:r>
              <a:rPr lang="en-US" sz="5400" dirty="0" err="1"/>
              <a:t>tetap</a:t>
            </a:r>
            <a:r>
              <a:rPr lang="en-US" sz="5400" dirty="0"/>
              <a:t>, </a:t>
            </a:r>
            <a:r>
              <a:rPr lang="en-US" sz="5400" dirty="0" err="1"/>
              <a:t>meliputi</a:t>
            </a:r>
            <a:r>
              <a:rPr lang="en-US" sz="5400" dirty="0"/>
              <a:t> </a:t>
            </a:r>
            <a:r>
              <a:rPr lang="en-US" sz="5400" dirty="0" err="1"/>
              <a:t>perawatan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pemanfaatan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Pengelolaan</a:t>
            </a:r>
            <a:r>
              <a:rPr lang="en-US" sz="5400" dirty="0"/>
              <a:t> </a:t>
            </a:r>
            <a:r>
              <a:rPr lang="en-US" sz="5400" dirty="0" err="1"/>
              <a:t>sumber</a:t>
            </a:r>
            <a:r>
              <a:rPr lang="en-US" sz="5400" dirty="0"/>
              <a:t> </a:t>
            </a:r>
            <a:r>
              <a:rPr lang="en-US" sz="5400" dirty="0" err="1"/>
              <a:t>daya</a:t>
            </a:r>
            <a:r>
              <a:rPr lang="en-US" sz="5400" dirty="0"/>
              <a:t> </a:t>
            </a:r>
            <a:r>
              <a:rPr lang="en-US" sz="5400" dirty="0" err="1"/>
              <a:t>manusia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Kontrol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manajemen</a:t>
            </a:r>
            <a:r>
              <a:rPr lang="en-US" sz="5400" dirty="0"/>
              <a:t> </a:t>
            </a:r>
            <a:r>
              <a:rPr lang="en-US" sz="5400" dirty="0" err="1"/>
              <a:t>Keuangan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Proses </a:t>
            </a:r>
            <a:r>
              <a:rPr lang="en-US" sz="5400" dirty="0" err="1"/>
              <a:t>Pemasaran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Otomasi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endParaRPr lang="en-US" sz="5400" dirty="0"/>
          </a:p>
          <a:p>
            <a:pPr lvl="1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F45715-040B-ED43-85AC-D71BA1F6956B}"/>
              </a:ext>
            </a:extLst>
          </p:cNvPr>
          <p:cNvSpPr txBox="1"/>
          <p:nvPr/>
        </p:nvSpPr>
        <p:spPr>
          <a:xfrm>
            <a:off x="3885786" y="516835"/>
            <a:ext cx="93719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Dukungan</a:t>
            </a:r>
            <a:r>
              <a:rPr lang="en-US" sz="8000" b="1" dirty="0">
                <a:solidFill>
                  <a:srgbClr val="FF0000"/>
                </a:solidFill>
              </a:rPr>
              <a:t> Modul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989507671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	</a:t>
            </a:r>
            <a:endParaRPr lang="en-US" sz="6000" b="1" dirty="0">
              <a:solidFill>
                <a:srgbClr val="FF0000"/>
              </a:solidFill>
            </a:endParaRPr>
          </a:p>
        </p:txBody>
      </p:sp>
      <p:graphicFrame>
        <p:nvGraphicFramePr>
          <p:cNvPr id="552968" name="Object 8"/>
          <p:cNvGraphicFramePr>
            <a:graphicFrameLocks noGrp="1" noChangeAspect="1"/>
          </p:cNvGraphicFramePr>
          <p:nvPr>
            <p:ph sz="quarter" idx="1"/>
            <p:extLst/>
          </p:nvPr>
        </p:nvGraphicFramePr>
        <p:xfrm>
          <a:off x="3238406" y="3386658"/>
          <a:ext cx="17913350" cy="914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3" imgW="9565843" imgH="4883810" progId="Visio.Drawing.11">
                  <p:embed/>
                </p:oleObj>
              </mc:Choice>
              <mc:Fallback>
                <p:oleObj name="Visio" r:id="rId3" imgW="9565843" imgH="4883810" progId="Visio.Drawing.11">
                  <p:embed/>
                  <p:pic>
                    <p:nvPicPr>
                      <p:cNvPr id="55296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406" y="3386658"/>
                        <a:ext cx="17913350" cy="914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F139F19-7109-7C48-8172-7DB6011266BA}"/>
              </a:ext>
            </a:extLst>
          </p:cNvPr>
          <p:cNvSpPr txBox="1"/>
          <p:nvPr/>
        </p:nvSpPr>
        <p:spPr>
          <a:xfrm>
            <a:off x="3717235" y="576470"/>
            <a:ext cx="166649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Siklus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Umum</a:t>
            </a:r>
            <a:r>
              <a:rPr lang="en-US" sz="8000" b="1" dirty="0">
                <a:solidFill>
                  <a:srgbClr val="FF0000"/>
                </a:solidFill>
              </a:rPr>
              <a:t> Proses </a:t>
            </a:r>
            <a:r>
              <a:rPr lang="en-US" sz="8000" b="1" dirty="0" err="1">
                <a:solidFill>
                  <a:srgbClr val="FF0000"/>
                </a:solidFill>
              </a:rPr>
              <a:t>Bisnis</a:t>
            </a:r>
            <a:r>
              <a:rPr lang="en-US" sz="8000" b="1" dirty="0">
                <a:solidFill>
                  <a:srgbClr val="FF0000"/>
                </a:solidFill>
              </a:rPr>
              <a:t> Perusahaan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681593040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		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570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97965" y="3054096"/>
            <a:ext cx="19877712" cy="9144000"/>
          </a:xfrm>
        </p:spPr>
        <p:txBody>
          <a:bodyPr>
            <a:normAutofit/>
          </a:bodyPr>
          <a:lstStyle/>
          <a:p>
            <a:r>
              <a:rPr lang="en-US" dirty="0" err="1"/>
              <a:t>Manajemen</a:t>
            </a:r>
            <a:r>
              <a:rPr lang="en-US" dirty="0"/>
              <a:t> Material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Pre Purchasing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Purchasing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Vendor Evaluation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Inventory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Invoice Verification and Material Inspection</a:t>
            </a:r>
          </a:p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Personal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Organizational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Payroll accounting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Time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dirty="0"/>
              <a:t>Personal development</a:t>
            </a:r>
          </a:p>
          <a:p>
            <a:pPr marL="914400" indent="-9144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33A304-87C7-254A-9C7B-0911D4C7553E}"/>
              </a:ext>
            </a:extLst>
          </p:cNvPr>
          <p:cNvSpPr txBox="1"/>
          <p:nvPr/>
        </p:nvSpPr>
        <p:spPr>
          <a:xfrm>
            <a:off x="3339548" y="834887"/>
            <a:ext cx="138967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Modul-</a:t>
            </a:r>
            <a:r>
              <a:rPr lang="en-US" sz="8000" b="1" dirty="0" err="1">
                <a:solidFill>
                  <a:srgbClr val="FF0000"/>
                </a:solidFill>
              </a:rPr>
              <a:t>modul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Umum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41272134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1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37522" y="1272210"/>
            <a:ext cx="20425521" cy="9144000"/>
          </a:xfrm>
        </p:spPr>
        <p:txBody>
          <a:bodyPr/>
          <a:lstStyle/>
          <a:p>
            <a:r>
              <a:rPr lang="en-US" sz="7200" dirty="0" err="1"/>
              <a:t>Produksi</a:t>
            </a:r>
            <a:endParaRPr lang="en-US" sz="7200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Material and Capacity Planning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Shop Floor Control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Quality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Just in time/repetitive manufacturing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Cost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Engineering data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Engineering change control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Configuration management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Serialization / lot control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Tooling</a:t>
            </a:r>
          </a:p>
          <a:p>
            <a:pPr marL="914400" indent="-914400">
              <a:buFont typeface="Arial" panose="020B0604020202020204" pitchFamily="34" charset="0"/>
              <a:buChar char="•"/>
            </a:pPr>
            <a:endParaRPr lang="en-US" sz="7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A9CB5E-1B21-B947-B769-3028962364FD}"/>
              </a:ext>
            </a:extLst>
          </p:cNvPr>
          <p:cNvSpPr txBox="1"/>
          <p:nvPr/>
        </p:nvSpPr>
        <p:spPr>
          <a:xfrm>
            <a:off x="3856383" y="0"/>
            <a:ext cx="138967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Modul-</a:t>
            </a:r>
            <a:r>
              <a:rPr lang="en-US" sz="8000" b="1" dirty="0" err="1">
                <a:solidFill>
                  <a:srgbClr val="FF0000"/>
                </a:solidFill>
              </a:rPr>
              <a:t>modul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Umum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107585742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3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69369" y="1086146"/>
            <a:ext cx="19968321" cy="9144000"/>
          </a:xfrm>
        </p:spPr>
        <p:txBody>
          <a:bodyPr/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7200" dirty="0" err="1"/>
              <a:t>Distribusi</a:t>
            </a:r>
            <a:endParaRPr lang="en-US" sz="7200" dirty="0"/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Warehouse Management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7200" dirty="0"/>
              <a:t>Inventory planning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7200" dirty="0"/>
              <a:t>Inventory handling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7200" dirty="0"/>
              <a:t>Intelligent location assignment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7200" dirty="0"/>
              <a:t>Inventory reporting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7200" dirty="0"/>
              <a:t>Inventory analysis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7200" dirty="0"/>
              <a:t>Lot control</a:t>
            </a:r>
          </a:p>
          <a:p>
            <a:pPr marL="2514600" lvl="2" indent="-685800">
              <a:buFont typeface="Arial" panose="020B0604020202020204" pitchFamily="34" charset="0"/>
              <a:buChar char="•"/>
            </a:pPr>
            <a:r>
              <a:rPr lang="en-US" sz="7200" dirty="0"/>
              <a:t>Distribution data collection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Shipping</a:t>
            </a:r>
          </a:p>
          <a:p>
            <a:pPr marL="1676400" lvl="1" indent="-762000">
              <a:buFont typeface="Arial" panose="020B0604020202020204" pitchFamily="34" charset="0"/>
              <a:buChar char="•"/>
            </a:pPr>
            <a:r>
              <a:rPr lang="en-US" sz="7200" dirty="0"/>
              <a:t>Transportation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ABDD01-AD56-6145-87F0-8F4DD7146C06}"/>
              </a:ext>
            </a:extLst>
          </p:cNvPr>
          <p:cNvSpPr txBox="1"/>
          <p:nvPr/>
        </p:nvSpPr>
        <p:spPr>
          <a:xfrm>
            <a:off x="4174435" y="0"/>
            <a:ext cx="138967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Modul-</a:t>
            </a:r>
            <a:r>
              <a:rPr lang="en-US" sz="8000" b="1" dirty="0" err="1">
                <a:solidFill>
                  <a:srgbClr val="FF0000"/>
                </a:solidFill>
              </a:rPr>
              <a:t>modul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Umum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72708812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2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378325" y="2663827"/>
            <a:ext cx="15967076" cy="10645774"/>
          </a:xfrm>
        </p:spPr>
        <p:txBody>
          <a:bodyPr/>
          <a:lstStyle/>
          <a:p>
            <a:pPr marL="914400" indent="-914400">
              <a:buFont typeface="Arial" panose="020B0604020202020204" pitchFamily="34" charset="0"/>
              <a:buChar char="•"/>
            </a:pPr>
            <a:r>
              <a:rPr lang="en-US" sz="7200" dirty="0" err="1"/>
              <a:t>Penjualan</a:t>
            </a:r>
            <a:r>
              <a:rPr lang="en-US" sz="7200" dirty="0"/>
              <a:t> 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7200" dirty="0"/>
              <a:t>Master Data Management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7200" dirty="0"/>
              <a:t>Order Management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7200" dirty="0"/>
              <a:t>Sales order management</a:t>
            </a:r>
          </a:p>
          <a:p>
            <a:pPr marL="2686050" lvl="2" indent="-857250">
              <a:buFont typeface="Arial" panose="020B0604020202020204" pitchFamily="34" charset="0"/>
              <a:buChar char="•"/>
            </a:pPr>
            <a:r>
              <a:rPr lang="en-US" sz="7200" dirty="0"/>
              <a:t>Purchase order management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7200" dirty="0"/>
              <a:t>Billing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7200" dirty="0"/>
              <a:t>Pricing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7200" dirty="0"/>
              <a:t>Sales support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7200" dirty="0"/>
              <a:t>Foreign Trade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A6A9BC-A9B2-7E49-A085-8948AD7C58FA}"/>
              </a:ext>
            </a:extLst>
          </p:cNvPr>
          <p:cNvSpPr txBox="1"/>
          <p:nvPr/>
        </p:nvSpPr>
        <p:spPr>
          <a:xfrm>
            <a:off x="3518453" y="616226"/>
            <a:ext cx="138967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Modul-</a:t>
            </a:r>
            <a:r>
              <a:rPr lang="en-US" sz="8000" b="1" dirty="0" err="1">
                <a:solidFill>
                  <a:srgbClr val="FF0000"/>
                </a:solidFill>
              </a:rPr>
              <a:t>modul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Umum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71646869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21787</TotalTime>
  <Words>1802</Words>
  <Application>Microsoft Macintosh PowerPoint</Application>
  <PresentationFormat>Custom</PresentationFormat>
  <Paragraphs>239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Lato</vt:lpstr>
      <vt:lpstr>Lato Bold</vt:lpstr>
      <vt:lpstr>Lato Light</vt:lpstr>
      <vt:lpstr>Times New Roman</vt:lpstr>
      <vt:lpstr>Wingdings</vt:lpstr>
      <vt:lpstr>Halaman Depan Slide</vt:lpstr>
      <vt:lpstr>Visio</vt:lpstr>
      <vt:lpstr>KONFIGURASI dan IMPLEMENTASI ERP</vt:lpstr>
      <vt:lpstr>TUJUAN PEMBELAJARAN</vt:lpstr>
      <vt:lpstr>PowerPoint Presentation</vt:lpstr>
      <vt:lpstr>       </vt:lpstr>
      <vt:lpstr>   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</vt:lpstr>
      <vt:lpstr>      </vt:lpstr>
      <vt:lpstr>        </vt:lpstr>
      <vt:lpstr>    </vt:lpstr>
      <vt:lpstr>     </vt:lpstr>
      <vt:lpstr>      </vt:lpstr>
      <vt:lpstr>    </vt:lpstr>
      <vt:lpstr>      </vt:lpstr>
      <vt:lpstr>   </vt:lpstr>
      <vt:lpstr>   </vt:lpstr>
      <vt:lpstr>  </vt:lpstr>
      <vt:lpstr>           </vt:lpstr>
      <vt:lpstr>   </vt:lpstr>
      <vt:lpstr>    </vt:lpstr>
      <vt:lpstr>    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3150</cp:revision>
  <dcterms:created xsi:type="dcterms:W3CDTF">2014-11-12T21:47:38Z</dcterms:created>
  <dcterms:modified xsi:type="dcterms:W3CDTF">2020-06-26T01:39:10Z</dcterms:modified>
  <cp:category/>
</cp:coreProperties>
</file>