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5" r:id="rId10"/>
    <p:sldId id="266" r:id="rId11"/>
    <p:sldId id="267" r:id="rId12"/>
    <p:sldId id="268" r:id="rId13"/>
    <p:sldId id="269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46" autoAdjust="0"/>
    <p:restoredTop sz="78995" autoAdjust="0"/>
  </p:normalViewPr>
  <p:slideViewPr>
    <p:cSldViewPr>
      <p:cViewPr varScale="1">
        <p:scale>
          <a:sx n="59" d="100"/>
          <a:sy n="59" d="100"/>
        </p:scale>
        <p:origin x="209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DE7BC-6A2D-4BC5-9A5F-8343EE00BF7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10511-0A70-40DD-9F65-6D2D7B8B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8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17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714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946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3625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1471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699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82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77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95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884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402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984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123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8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36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600200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838200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219200" y="5715000"/>
            <a:ext cx="4038600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 err="1" smtClean="0">
                <a:solidFill>
                  <a:srgbClr val="002060"/>
                </a:solidFill>
              </a:rPr>
              <a:t>Nama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Dosen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74661" y="5715000"/>
            <a:ext cx="1120739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2000" b="1">
                <a:solidFill>
                  <a:srgbClr val="002060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DOSEN 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4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2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2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2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1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3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1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9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5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1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010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6553200"/>
            <a:ext cx="1752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fld id="{31DB2422-387D-4E7D-BD13-DA96FC6E0F1E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00" y="6553200"/>
            <a:ext cx="495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B3F74CC-6543-45BD-9478-04BA9142D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7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7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2.xml"/><Relationship Id="rId7" Type="http://schemas.openxmlformats.org/officeDocument/2006/relationships/slide" Target="slide12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image" Target="../media/image9.jpeg"/><Relationship Id="rId4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eparation 3"/>
          <p:cNvSpPr/>
          <p:nvPr/>
        </p:nvSpPr>
        <p:spPr>
          <a:xfrm>
            <a:off x="914400" y="3200400"/>
            <a:ext cx="2514600" cy="1069848"/>
          </a:xfrm>
          <a:prstGeom prst="flowChartPreparation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Topik</a:t>
            </a:r>
            <a:r>
              <a:rPr lang="en-US" dirty="0" smtClean="0"/>
              <a:t>, TIK, </a:t>
            </a:r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762000" y="1524000"/>
            <a:ext cx="1676400" cy="685800"/>
          </a:xfrm>
          <a:prstGeom prst="wedgeRoundRectCallout">
            <a:avLst>
              <a:gd name="adj1" fmla="val 29622"/>
              <a:gd name="adj2" fmla="val 152500"/>
              <a:gd name="adj3" fmla="val 16667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Pengertian</a:t>
            </a:r>
            <a:endParaRPr lang="en-US" dirty="0"/>
          </a:p>
        </p:txBody>
      </p:sp>
      <p:sp>
        <p:nvSpPr>
          <p:cNvPr id="6" name="Oval Callout 5"/>
          <p:cNvSpPr/>
          <p:nvPr/>
        </p:nvSpPr>
        <p:spPr>
          <a:xfrm>
            <a:off x="3200400" y="1219200"/>
            <a:ext cx="1905000" cy="1298448"/>
          </a:xfrm>
          <a:prstGeom prst="wedgeEllipseCallout">
            <a:avLst>
              <a:gd name="adj1" fmla="val -38833"/>
              <a:gd name="adj2" fmla="val 85387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Unsur-Unsur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562600" y="3581400"/>
            <a:ext cx="2895600" cy="612648"/>
          </a:xfrm>
          <a:prstGeom prst="wedgeRoundRectCallout">
            <a:avLst>
              <a:gd name="adj1" fmla="val -95044"/>
              <a:gd name="adj2" fmla="val 13993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Perspektif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Kebudayaan</a:t>
            </a:r>
            <a:endParaRPr lang="en-US" dirty="0"/>
          </a:p>
        </p:txBody>
      </p:sp>
      <p:sp>
        <p:nvSpPr>
          <p:cNvPr id="8" name="Cloud Callout 7"/>
          <p:cNvSpPr/>
          <p:nvPr/>
        </p:nvSpPr>
        <p:spPr>
          <a:xfrm>
            <a:off x="5486400" y="1524000"/>
            <a:ext cx="2514600" cy="1298448"/>
          </a:xfrm>
          <a:prstGeom prst="cloudCallout">
            <a:avLst>
              <a:gd name="adj1" fmla="val -99015"/>
              <a:gd name="adj2" fmla="val 90669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Keragaman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/>
          </a:p>
        </p:txBody>
      </p:sp>
      <p:sp>
        <p:nvSpPr>
          <p:cNvPr id="9" name="Cloud 8"/>
          <p:cNvSpPr/>
          <p:nvPr/>
        </p:nvSpPr>
        <p:spPr>
          <a:xfrm>
            <a:off x="3276600" y="4648200"/>
            <a:ext cx="2514600" cy="14478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/>
          </a:p>
        </p:txBody>
      </p:sp>
      <p:sp>
        <p:nvSpPr>
          <p:cNvPr id="10" name="12-Point Star 9"/>
          <p:cNvSpPr/>
          <p:nvPr/>
        </p:nvSpPr>
        <p:spPr>
          <a:xfrm>
            <a:off x="-45720" y="5029200"/>
            <a:ext cx="3124200" cy="1371600"/>
          </a:xfrm>
          <a:prstGeom prst="star12">
            <a:avLst>
              <a:gd name="adj" fmla="val 32500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Rekonsiliasi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/>
          </a:p>
        </p:txBody>
      </p:sp>
      <p:sp>
        <p:nvSpPr>
          <p:cNvPr id="11" name="Action Button: Custom 10">
            <a:hlinkClick r:id="rId2" action="ppaction://hlinksldjump" highlightClick="1"/>
          </p:cNvPr>
          <p:cNvSpPr/>
          <p:nvPr/>
        </p:nvSpPr>
        <p:spPr>
          <a:xfrm>
            <a:off x="685800" y="1447800"/>
            <a:ext cx="1752600" cy="8382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Custom 11">
            <a:hlinkClick r:id="rId3" action="ppaction://hlinksldjump" highlightClick="1"/>
          </p:cNvPr>
          <p:cNvSpPr/>
          <p:nvPr/>
        </p:nvSpPr>
        <p:spPr>
          <a:xfrm>
            <a:off x="990600" y="3200400"/>
            <a:ext cx="2362200" cy="11430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ction Button: Custom 13">
            <a:hlinkClick r:id="rId4" action="ppaction://hlinksldjump" highlightClick="1"/>
          </p:cNvPr>
          <p:cNvSpPr/>
          <p:nvPr/>
        </p:nvSpPr>
        <p:spPr>
          <a:xfrm>
            <a:off x="3276600" y="1143000"/>
            <a:ext cx="1676400" cy="12954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Custom 15">
            <a:hlinkClick r:id="rId5" action="ppaction://hlinksldjump" highlightClick="1"/>
          </p:cNvPr>
          <p:cNvSpPr/>
          <p:nvPr/>
        </p:nvSpPr>
        <p:spPr>
          <a:xfrm>
            <a:off x="5943600" y="1600200"/>
            <a:ext cx="1828800" cy="12192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ction Button: Custom 16">
            <a:hlinkClick r:id="rId6" action="ppaction://hlinksldjump" highlightClick="1"/>
          </p:cNvPr>
          <p:cNvSpPr/>
          <p:nvPr/>
        </p:nvSpPr>
        <p:spPr>
          <a:xfrm>
            <a:off x="5562600" y="3581400"/>
            <a:ext cx="2895600" cy="6096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ction Button: Custom 17">
            <a:hlinkClick r:id="rId7" action="ppaction://hlinksldjump" highlightClick="1"/>
          </p:cNvPr>
          <p:cNvSpPr/>
          <p:nvPr/>
        </p:nvSpPr>
        <p:spPr>
          <a:xfrm>
            <a:off x="3276600" y="4724400"/>
            <a:ext cx="2514600" cy="12192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ction Button: Custom 18">
            <a:hlinkClick r:id="rId8" action="ppaction://hlinksldjump" highlightClick="1"/>
          </p:cNvPr>
          <p:cNvSpPr/>
          <p:nvPr/>
        </p:nvSpPr>
        <p:spPr>
          <a:xfrm>
            <a:off x="152400" y="5181600"/>
            <a:ext cx="2895600" cy="12192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8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Perspektif </a:t>
            </a:r>
            <a:r>
              <a:rPr lang="en-US" dirty="0" err="1"/>
              <a:t>dalam</a:t>
            </a:r>
            <a:r>
              <a:rPr lang="id-ID" dirty="0"/>
              <a:t> kebudayaan</a:t>
            </a:r>
            <a:endParaRPr lang="en-US" dirty="0"/>
          </a:p>
        </p:txBody>
      </p:sp>
      <p:sp>
        <p:nvSpPr>
          <p:cNvPr id="4" name="Round Same Side Corner Rectangle 3"/>
          <p:cNvSpPr/>
          <p:nvPr/>
        </p:nvSpPr>
        <p:spPr>
          <a:xfrm>
            <a:off x="3048000" y="2743200"/>
            <a:ext cx="4572000" cy="533400"/>
          </a:xfrm>
          <a:prstGeom prst="round2Same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/>
              <a:t>a. </a:t>
            </a:r>
            <a:r>
              <a:rPr lang="id-ID" b="1" dirty="0"/>
              <a:t>Kebudayaan dan solidaritas </a:t>
            </a:r>
            <a:r>
              <a:rPr lang="id-ID" b="1" dirty="0" smtClean="0"/>
              <a:t>kelompok</a:t>
            </a:r>
            <a:r>
              <a:rPr lang="en-US" b="1" dirty="0" smtClean="0"/>
              <a:t>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" y="1600200"/>
            <a:ext cx="2743200" cy="4419600"/>
          </a:xfrm>
          <a:prstGeom prst="rect">
            <a:avLst/>
          </a:prstGeom>
        </p:spPr>
      </p:pic>
      <p:sp>
        <p:nvSpPr>
          <p:cNvPr id="6" name="Cloud 5"/>
          <p:cNvSpPr/>
          <p:nvPr/>
        </p:nvSpPr>
        <p:spPr>
          <a:xfrm>
            <a:off x="457200" y="1371600"/>
            <a:ext cx="2667000" cy="1600200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perspektif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kebudayaan</a:t>
            </a:r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8" name="Flowchart: Predefined Process 7"/>
          <p:cNvSpPr/>
          <p:nvPr/>
        </p:nvSpPr>
        <p:spPr>
          <a:xfrm>
            <a:off x="2286000" y="3276600"/>
            <a:ext cx="6858000" cy="3581400"/>
          </a:xfrm>
          <a:prstGeom prst="flowChartPredefined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Max Weber </a:t>
            </a:r>
            <a:r>
              <a:rPr lang="en-US" dirty="0" err="1" smtClean="0"/>
              <a:t>mengkaji</a:t>
            </a:r>
            <a:r>
              <a:rPr lang="en-US" dirty="0" smtClean="0"/>
              <a:t>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kebudayaan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solidaritas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.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;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tulisannya</a:t>
            </a:r>
            <a:r>
              <a:rPr lang="en-US" dirty="0" smtClean="0"/>
              <a:t> </a:t>
            </a:r>
            <a:r>
              <a:rPr lang="en-US" dirty="0" err="1" smtClean="0"/>
              <a:t>berjudul</a:t>
            </a:r>
            <a:r>
              <a:rPr lang="en-US" dirty="0" smtClean="0"/>
              <a:t> </a:t>
            </a:r>
            <a:r>
              <a:rPr lang="en-US" dirty="0" smtClean="0"/>
              <a:t>‘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Protestan</a:t>
            </a:r>
            <a:r>
              <a:rPr lang="en-US" dirty="0" smtClean="0"/>
              <a:t>’ :</a:t>
            </a:r>
          </a:p>
          <a:p>
            <a:pPr marL="285750" indent="-285750">
              <a:buBlip>
                <a:blip r:embed="rId4"/>
              </a:buBlip>
            </a:pPr>
            <a:r>
              <a:rPr lang="en-US" dirty="0" err="1" smtClean="0"/>
              <a:t>Iman</a:t>
            </a:r>
            <a:r>
              <a:rPr lang="en-US" dirty="0" smtClean="0"/>
              <a:t> </a:t>
            </a:r>
            <a:r>
              <a:rPr lang="en-US" dirty="0" err="1" smtClean="0"/>
              <a:t>Protestan</a:t>
            </a:r>
            <a:r>
              <a:rPr lang="en-US" dirty="0" smtClean="0"/>
              <a:t> </a:t>
            </a:r>
            <a:r>
              <a:rPr lang="en-US" dirty="0" err="1" smtClean="0"/>
              <a:t>bertumpu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keyakinan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sgt</a:t>
            </a:r>
            <a:r>
              <a:rPr lang="en-US" dirty="0" smtClean="0"/>
              <a:t> </a:t>
            </a:r>
            <a:r>
              <a:rPr lang="en-US" dirty="0" err="1" smtClean="0"/>
              <a:t>serasi</a:t>
            </a:r>
            <a:r>
              <a:rPr lang="en-US" dirty="0" smtClean="0"/>
              <a:t> </a:t>
            </a:r>
            <a:r>
              <a:rPr lang="en-US" dirty="0" err="1" smtClean="0"/>
              <a:t>dgn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kapitalisme</a:t>
            </a:r>
            <a:r>
              <a:rPr lang="en-US" dirty="0" smtClean="0"/>
              <a:t> modern.</a:t>
            </a:r>
          </a:p>
          <a:p>
            <a:pPr marL="285750" indent="-285750">
              <a:buBlip>
                <a:blip r:embed="rId4"/>
              </a:buBlip>
            </a:pPr>
            <a:r>
              <a:rPr lang="en-US" dirty="0" err="1" smtClean="0"/>
              <a:t>Etos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menyimpulkan</a:t>
            </a:r>
            <a:r>
              <a:rPr lang="en-US" dirty="0" smtClean="0"/>
              <a:t> </a:t>
            </a:r>
            <a:r>
              <a:rPr lang="en-US" dirty="0" err="1" smtClean="0"/>
              <a:t>keberhasilan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sebagai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keselamatan</a:t>
            </a:r>
            <a:r>
              <a:rPr lang="en-US" dirty="0" smtClean="0"/>
              <a:t>.</a:t>
            </a:r>
          </a:p>
          <a:p>
            <a:pPr marL="285750" indent="-285750">
              <a:buBlip>
                <a:blip r:embed="rId4"/>
              </a:buBlip>
            </a:pPr>
            <a:r>
              <a:rPr lang="en-US" dirty="0" err="1" smtClean="0"/>
              <a:t>Sekalipun</a:t>
            </a:r>
            <a:r>
              <a:rPr lang="en-US" dirty="0" smtClean="0"/>
              <a:t> </a:t>
            </a:r>
            <a:r>
              <a:rPr lang="en-US" dirty="0" err="1" smtClean="0"/>
              <a:t>munculnya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kapitalis</a:t>
            </a:r>
            <a:r>
              <a:rPr lang="en-US" dirty="0" smtClean="0"/>
              <a:t> 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sbg</a:t>
            </a:r>
            <a:r>
              <a:rPr lang="en-US" dirty="0" smtClean="0"/>
              <a:t> 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Protestan</a:t>
            </a:r>
            <a:r>
              <a:rPr lang="en-US" dirty="0" smtClean="0"/>
              <a:t> </a:t>
            </a:r>
            <a:r>
              <a:rPr lang="en-US" dirty="0" err="1" smtClean="0"/>
              <a:t>tp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Protestan</a:t>
            </a:r>
            <a:r>
              <a:rPr lang="en-US" dirty="0" smtClean="0"/>
              <a:t> </a:t>
            </a:r>
            <a:r>
              <a:rPr lang="en-US" dirty="0" err="1" smtClean="0"/>
              <a:t>berhasil</a:t>
            </a:r>
            <a:r>
              <a:rPr lang="en-US" dirty="0" smtClean="0"/>
              <a:t>  </a:t>
            </a:r>
            <a:r>
              <a:rPr lang="en-US" dirty="0" err="1" smtClean="0"/>
              <a:t>dipromosikan</a:t>
            </a:r>
            <a:r>
              <a:rPr lang="en-US" dirty="0" smtClean="0"/>
              <a:t>  </a:t>
            </a:r>
            <a:r>
              <a:rPr lang="en-US" dirty="0" err="1" smtClean="0"/>
              <a:t>krn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kapitalis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9" name="Action Button: Forward or Next 8">
            <a:hlinkClick r:id="rId5" action="ppaction://hlinksldjump" highlightClick="1"/>
          </p:cNvPr>
          <p:cNvSpPr/>
          <p:nvPr/>
        </p:nvSpPr>
        <p:spPr>
          <a:xfrm>
            <a:off x="8153400" y="6400800"/>
            <a:ext cx="762000" cy="457200"/>
          </a:xfrm>
          <a:prstGeom prst="actionButtonForwardNex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3276600" y="1295400"/>
            <a:ext cx="5181600" cy="1295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Perspektif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, </a:t>
            </a:r>
            <a:r>
              <a:rPr lang="en-US" dirty="0" err="1"/>
              <a:t>dikaitkan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lembaga-lembaga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smtClean="0"/>
              <a:t>modern :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2819400" y="1828800"/>
            <a:ext cx="533400" cy="48463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6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228600" y="1219200"/>
            <a:ext cx="4953000" cy="457200"/>
          </a:xfrm>
          <a:prstGeom prst="round2Diag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8" indent="0">
              <a:buNone/>
            </a:pPr>
            <a:r>
              <a:rPr lang="en-US" b="1" dirty="0"/>
              <a:t>b. </a:t>
            </a:r>
            <a:r>
              <a:rPr lang="id-ID" b="1" dirty="0"/>
              <a:t>Kebudayaan, Kekuasaan, dan Konflik Sosial</a:t>
            </a:r>
            <a:r>
              <a:rPr lang="en-US" b="1" dirty="0"/>
              <a:t>.</a:t>
            </a:r>
          </a:p>
        </p:txBody>
      </p:sp>
      <p:sp>
        <p:nvSpPr>
          <p:cNvPr id="4" name="Flowchart: Predefined Process 3"/>
          <p:cNvSpPr/>
          <p:nvPr/>
        </p:nvSpPr>
        <p:spPr>
          <a:xfrm>
            <a:off x="1295400" y="1828800"/>
            <a:ext cx="6629400" cy="4191000"/>
          </a:xfrm>
          <a:prstGeom prst="flowChartPredefined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8" indent="-285750" algn="just">
              <a:buBlip>
                <a:blip r:embed="rId3"/>
              </a:buBlip>
            </a:pPr>
            <a:endParaRPr lang="en-US" dirty="0" smtClean="0"/>
          </a:p>
          <a:p>
            <a:pPr marL="285750" lvl="8" indent="-285750" algn="just">
              <a:buBlip>
                <a:blip r:embed="rId3"/>
              </a:buBlip>
            </a:pPr>
            <a:endParaRPr lang="en-US" dirty="0"/>
          </a:p>
          <a:p>
            <a:pPr marL="285750" lvl="8" indent="-285750" algn="just">
              <a:buBlip>
                <a:blip r:embed="rId3"/>
              </a:buBlip>
            </a:pPr>
            <a:endParaRPr lang="en-US" dirty="0" smtClean="0"/>
          </a:p>
          <a:p>
            <a:pPr marL="285750" lvl="8" indent="-285750" algn="just">
              <a:buBlip>
                <a:blip r:embed="rId3"/>
              </a:buBlip>
            </a:pPr>
            <a:r>
              <a:rPr lang="en-US" dirty="0" err="1" smtClean="0"/>
              <a:t>Meskipun</a:t>
            </a:r>
            <a:r>
              <a:rPr lang="id-ID" dirty="0" smtClean="0"/>
              <a:t> </a:t>
            </a:r>
            <a:r>
              <a:rPr lang="en-US" dirty="0" err="1"/>
              <a:t>penekanan</a:t>
            </a:r>
            <a:r>
              <a:rPr lang="id-ID" dirty="0"/>
              <a:t> pada nilai-nilai bersama dan solidaritas kelompok </a:t>
            </a:r>
            <a:r>
              <a:rPr lang="en-US" dirty="0" err="1"/>
              <a:t>mendorong</a:t>
            </a:r>
            <a:r>
              <a:rPr lang="id-ID" dirty="0"/>
              <a:t> 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id-ID" dirty="0"/>
              <a:t> analisa 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id-ID" dirty="0"/>
              <a:t>sosiologis </a:t>
            </a:r>
            <a:r>
              <a:rPr lang="en-US" dirty="0"/>
              <a:t> </a:t>
            </a:r>
            <a:r>
              <a:rPr lang="id-ID" dirty="0" smtClean="0"/>
              <a:t>budaya</a:t>
            </a:r>
            <a:r>
              <a:rPr lang="en-US" dirty="0" smtClean="0"/>
              <a:t>,  </a:t>
            </a:r>
            <a:r>
              <a:rPr lang="en-US" dirty="0" err="1"/>
              <a:t>namun</a:t>
            </a:r>
            <a:r>
              <a:rPr lang="en-US" dirty="0"/>
              <a:t> t</a:t>
            </a:r>
            <a:r>
              <a:rPr lang="id-ID" dirty="0"/>
              <a:t>eori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id-ID" dirty="0"/>
              <a:t> telah menganalisis budaya sebagai </a:t>
            </a:r>
            <a:r>
              <a:rPr lang="en-US" dirty="0" smtClean="0"/>
              <a:t> </a:t>
            </a:r>
            <a:r>
              <a:rPr lang="id-ID" dirty="0" smtClean="0"/>
              <a:t>sumber </a:t>
            </a:r>
            <a:r>
              <a:rPr lang="id-ID" dirty="0"/>
              <a:t>kekuatan dalam masyarakat. </a:t>
            </a:r>
            <a:endParaRPr lang="en-US" dirty="0" smtClean="0"/>
          </a:p>
          <a:p>
            <a:pPr marL="285750" lvl="8" indent="-285750" algn="just">
              <a:buBlip>
                <a:blip r:embed="rId3"/>
              </a:buBlip>
            </a:pPr>
            <a:r>
              <a:rPr lang="en-US" dirty="0"/>
              <a:t>P</a:t>
            </a:r>
            <a:r>
              <a:rPr lang="id-ID" dirty="0"/>
              <a:t>erspektif </a:t>
            </a:r>
            <a:r>
              <a:rPr lang="en-US" dirty="0"/>
              <a:t>yang </a:t>
            </a:r>
            <a:r>
              <a:rPr lang="en-US" dirty="0" err="1"/>
              <a:t>berorientasi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id-ID" dirty="0" smtClean="0"/>
              <a:t>konflik</a:t>
            </a:r>
            <a:r>
              <a:rPr lang="en-US" dirty="0" smtClean="0"/>
              <a:t> : </a:t>
            </a:r>
            <a:r>
              <a:rPr lang="id-ID" dirty="0" smtClean="0"/>
              <a:t>budaya </a:t>
            </a:r>
            <a:r>
              <a:rPr lang="id-ID" dirty="0"/>
              <a:t>didominasi oleh kepentingan ekonomi.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 yang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produsen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distributor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. </a:t>
            </a:r>
            <a:endParaRPr lang="en-US" dirty="0" smtClean="0"/>
          </a:p>
          <a:p>
            <a:pPr marL="0" lvl="8" algn="just"/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id-ID" dirty="0"/>
              <a:t>konflik </a:t>
            </a:r>
            <a:r>
              <a:rPr lang="en-US" dirty="0" smtClean="0"/>
              <a:t>:</a:t>
            </a:r>
            <a:r>
              <a:rPr lang="id-ID" dirty="0" smtClean="0"/>
              <a:t> </a:t>
            </a:r>
            <a:r>
              <a:rPr lang="id-ID" dirty="0"/>
              <a:t>produk budaya paling mungkin dihasilkan 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id-ID" dirty="0"/>
              <a:t>konsisten dengan nilai-nilai, kebutuhan, dan kepentingan kelompok yang paling kuat dalam masyarak</a:t>
            </a:r>
            <a:r>
              <a:rPr lang="en-US" dirty="0"/>
              <a:t>at.</a:t>
            </a:r>
          </a:p>
          <a:p>
            <a:pPr marL="285750" lvl="8" indent="-285750" algn="just">
              <a:buBlip>
                <a:blip r:embed="rId3"/>
              </a:buBlip>
            </a:pPr>
            <a:endParaRPr lang="en-US" dirty="0" smtClean="0"/>
          </a:p>
          <a:p>
            <a:pPr marL="285750" lvl="8" indent="-285750" algn="just">
              <a:buBlip>
                <a:blip r:embed="rId3"/>
              </a:buBlip>
            </a:pPr>
            <a:endParaRPr lang="en-US" dirty="0"/>
          </a:p>
          <a:p>
            <a:pPr marL="285750" indent="-285750" algn="just">
              <a:buBlip>
                <a:blip r:embed="rId3"/>
              </a:buBlip>
            </a:pPr>
            <a:endParaRPr lang="en-US" dirty="0"/>
          </a:p>
        </p:txBody>
      </p:sp>
      <p:sp>
        <p:nvSpPr>
          <p:cNvPr id="7" name="4-Point Star 6"/>
          <p:cNvSpPr/>
          <p:nvPr/>
        </p:nvSpPr>
        <p:spPr>
          <a:xfrm>
            <a:off x="914400" y="5410200"/>
            <a:ext cx="914400" cy="914400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7391400" y="1524000"/>
            <a:ext cx="914400" cy="914400"/>
          </a:xfrm>
          <a:prstGeom prst="star4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ction Button: Home 2">
            <a:hlinkClick r:id="rId4" action="ppaction://hlinksldjump" highlightClick="1"/>
          </p:cNvPr>
          <p:cNvSpPr/>
          <p:nvPr/>
        </p:nvSpPr>
        <p:spPr>
          <a:xfrm>
            <a:off x="8077200" y="6019800"/>
            <a:ext cx="914400" cy="838200"/>
          </a:xfrm>
          <a:prstGeom prst="actionButtonHo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Perubahan Budaya</a:t>
            </a:r>
            <a:endParaRPr lang="en-US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304800" y="1143000"/>
            <a:ext cx="1905000" cy="457200"/>
          </a:xfrm>
          <a:prstGeom prst="flowChartAlternate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a. L</a:t>
            </a:r>
            <a:r>
              <a:rPr lang="id-ID" dirty="0"/>
              <a:t>ag</a:t>
            </a:r>
            <a:r>
              <a:rPr lang="en-US" dirty="0"/>
              <a:t> culture.</a:t>
            </a:r>
          </a:p>
        </p:txBody>
      </p:sp>
      <p:sp>
        <p:nvSpPr>
          <p:cNvPr id="5" name="Flowchart: Internal Storage 4"/>
          <p:cNvSpPr/>
          <p:nvPr/>
        </p:nvSpPr>
        <p:spPr>
          <a:xfrm>
            <a:off x="990600" y="1676400"/>
            <a:ext cx="7239000" cy="4419600"/>
          </a:xfrm>
          <a:prstGeom prst="flowChartInternalStorag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rgbClr val="002060"/>
                </a:solidFill>
              </a:rPr>
              <a:t>Menurut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Ogburn</a:t>
            </a:r>
            <a:r>
              <a:rPr lang="en-US" dirty="0">
                <a:solidFill>
                  <a:srgbClr val="002060"/>
                </a:solidFill>
              </a:rPr>
              <a:t> :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</a:rPr>
              <a:t>Lag Culture</a:t>
            </a:r>
            <a:r>
              <a:rPr lang="id-ID" i="1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atau</a:t>
            </a:r>
            <a:r>
              <a:rPr lang="en-US" dirty="0">
                <a:solidFill>
                  <a:srgbClr val="002060"/>
                </a:solidFill>
              </a:rPr>
              <a:t> ‘</a:t>
            </a:r>
            <a:r>
              <a:rPr lang="en-US" dirty="0" err="1">
                <a:solidFill>
                  <a:srgbClr val="002060"/>
                </a:solidFill>
              </a:rPr>
              <a:t>budaya</a:t>
            </a:r>
            <a:r>
              <a:rPr lang="en-US" dirty="0">
                <a:solidFill>
                  <a:srgbClr val="002060"/>
                </a:solidFill>
              </a:rPr>
              <a:t> yang </a:t>
            </a:r>
            <a:r>
              <a:rPr lang="en-US" dirty="0" err="1">
                <a:solidFill>
                  <a:srgbClr val="002060"/>
                </a:solidFill>
              </a:rPr>
              <a:t>tertinggal</a:t>
            </a:r>
            <a:r>
              <a:rPr lang="en-US" dirty="0">
                <a:solidFill>
                  <a:srgbClr val="002060"/>
                </a:solidFill>
              </a:rPr>
              <a:t>’ </a:t>
            </a:r>
            <a:r>
              <a:rPr lang="id-ID" dirty="0">
                <a:solidFill>
                  <a:srgbClr val="002060"/>
                </a:solidFill>
              </a:rPr>
              <a:t>mengacu pada keterlambatan dalam penyesuaian budaya terhadap perubahan kondisi sosia</a:t>
            </a:r>
            <a:r>
              <a:rPr lang="en-US" dirty="0">
                <a:solidFill>
                  <a:srgbClr val="002060"/>
                </a:solidFill>
              </a:rPr>
              <a:t>l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en-US" dirty="0" smtClean="0">
              <a:solidFill>
                <a:schemeClr val="bg1"/>
              </a:solidFill>
            </a:endParaRPr>
          </a:p>
          <a:p>
            <a:pPr marL="285750" indent="-285750" algn="just">
              <a:buBlip>
                <a:blip r:embed="rId3"/>
              </a:buBlip>
            </a:pP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‘</a:t>
            </a:r>
            <a:r>
              <a:rPr lang="en-US" i="1" dirty="0"/>
              <a:t>lag culture</a:t>
            </a:r>
            <a:r>
              <a:rPr lang="en-US" dirty="0"/>
              <a:t>’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taraf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</a:t>
            </a:r>
          </a:p>
          <a:p>
            <a:pPr marL="285750" indent="-285750" algn="just">
              <a:buBlip>
                <a:blip r:embed="rId3"/>
              </a:buBlip>
            </a:pPr>
            <a:r>
              <a:rPr lang="en-US" dirty="0" smtClean="0"/>
              <a:t>k</a:t>
            </a:r>
            <a:r>
              <a:rPr lang="id-ID" dirty="0" smtClean="0"/>
              <a:t>etika </a:t>
            </a:r>
            <a:r>
              <a:rPr lang="id-ID" dirty="0"/>
              <a:t>budaya berubah cepat</a:t>
            </a:r>
            <a:r>
              <a:rPr lang="en-US" dirty="0"/>
              <a:t>, </a:t>
            </a:r>
            <a:r>
              <a:rPr lang="id-ID" dirty="0"/>
              <a:t> atau seseorang tiba-tiba didorong masuk ke dalam situasi budaya baru, hasilnya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i="1" dirty="0"/>
              <a:t>‘culture </a:t>
            </a:r>
            <a:r>
              <a:rPr lang="en-US" dirty="0"/>
              <a:t>shock’ (</a:t>
            </a:r>
            <a:r>
              <a:rPr lang="en-US" dirty="0" err="1"/>
              <a:t>guncangan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) </a:t>
            </a:r>
            <a:r>
              <a:rPr lang="en-US" dirty="0" err="1"/>
              <a:t>istilah</a:t>
            </a:r>
            <a:r>
              <a:rPr lang="en-US" dirty="0"/>
              <a:t> yang </a:t>
            </a:r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dikemukakan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Kalervo</a:t>
            </a:r>
            <a:r>
              <a:rPr lang="en-US" dirty="0"/>
              <a:t> Oberg 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1958. Orang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id-ID" dirty="0"/>
              <a:t> perasaan </a:t>
            </a:r>
            <a:r>
              <a:rPr lang="id-ID" dirty="0" smtClean="0"/>
              <a:t>dis</a:t>
            </a:r>
            <a:r>
              <a:rPr lang="en-US" dirty="0" smtClean="0"/>
              <a:t>-</a:t>
            </a:r>
            <a:r>
              <a:rPr lang="id-ID" dirty="0" smtClean="0"/>
              <a:t>orientasi </a:t>
            </a:r>
            <a:r>
              <a:rPr lang="id-ID" dirty="0"/>
              <a:t>k</a:t>
            </a:r>
            <a:r>
              <a:rPr lang="en-US" dirty="0"/>
              <a:t>arena</a:t>
            </a:r>
            <a:r>
              <a:rPr lang="id-ID" dirty="0"/>
              <a:t>  bertemu dengan situasi budaya baru </a:t>
            </a:r>
            <a:r>
              <a:rPr lang="en-US" dirty="0"/>
              <a:t>yang</a:t>
            </a:r>
            <a:r>
              <a:rPr lang="id-ID" dirty="0"/>
              <a:t> berubah dengan cepat.</a:t>
            </a:r>
          </a:p>
          <a:p>
            <a:pPr marL="285750" indent="-285750" algn="just">
              <a:buBlip>
                <a:blip r:embed="rId3"/>
              </a:buBlip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Action Button: Forward or Next 5">
            <a:hlinkClick r:id="rId4" action="ppaction://hlinksldjump" highlightClick="1"/>
          </p:cNvPr>
          <p:cNvSpPr/>
          <p:nvPr/>
        </p:nvSpPr>
        <p:spPr>
          <a:xfrm>
            <a:off x="8229600" y="6096000"/>
            <a:ext cx="914400" cy="762000"/>
          </a:xfrm>
          <a:prstGeom prst="actionButtonForwardNex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5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228600" y="990600"/>
            <a:ext cx="3429000" cy="609600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dirty="0"/>
              <a:t>b. Sumber Perubahan </a:t>
            </a:r>
            <a:r>
              <a:rPr lang="id-ID" dirty="0" smtClean="0"/>
              <a:t>Budaya</a:t>
            </a:r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1524000" y="1752600"/>
            <a:ext cx="6248400" cy="4724400"/>
          </a:xfrm>
          <a:prstGeom prst="round2DiagRect">
            <a:avLst>
              <a:gd name="adj1" fmla="val 28258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/>
              <a:t>S</a:t>
            </a:r>
            <a:r>
              <a:rPr lang="id-ID" dirty="0"/>
              <a:t>umber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id-ID" dirty="0"/>
              <a:t> beberapa penyebab perubahan budaya </a:t>
            </a:r>
            <a:r>
              <a:rPr lang="en-US" dirty="0" err="1"/>
              <a:t>meliputi</a:t>
            </a:r>
            <a:r>
              <a:rPr lang="id-ID" dirty="0"/>
              <a:t>: </a:t>
            </a:r>
            <a:endParaRPr lang="en-US" dirty="0"/>
          </a:p>
          <a:p>
            <a:pPr marL="514350" indent="-514350" algn="just">
              <a:buAutoNum type="arabicParenR"/>
            </a:pPr>
            <a:r>
              <a:rPr lang="en-US" dirty="0"/>
              <a:t>P</a:t>
            </a:r>
            <a:r>
              <a:rPr lang="id-ID" dirty="0"/>
              <a:t>erubahan kondisi </a:t>
            </a:r>
            <a:r>
              <a:rPr lang="id-ID" dirty="0" smtClean="0"/>
              <a:t>sosial</a:t>
            </a:r>
            <a:r>
              <a:rPr lang="en-US" dirty="0" smtClean="0"/>
              <a:t> :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id-ID" dirty="0"/>
              <a:t>budaya dalam menanggapi perubahan</a:t>
            </a:r>
            <a:r>
              <a:rPr lang="en-US" dirty="0"/>
              <a:t> k</a:t>
            </a:r>
            <a:r>
              <a:rPr lang="id-ID" dirty="0"/>
              <a:t>ondisi di masyarakat. </a:t>
            </a:r>
            <a:endParaRPr lang="en-US" dirty="0"/>
          </a:p>
          <a:p>
            <a:pPr marL="514350" indent="-514350" algn="just">
              <a:buAutoNum type="arabicParenR"/>
            </a:pPr>
            <a:r>
              <a:rPr lang="id-ID" dirty="0"/>
              <a:t>Difusi </a:t>
            </a:r>
            <a:r>
              <a:rPr lang="id-ID" dirty="0" smtClean="0"/>
              <a:t>budaya</a:t>
            </a:r>
            <a:r>
              <a:rPr lang="en-US" dirty="0" smtClean="0"/>
              <a:t> : </a:t>
            </a:r>
            <a:r>
              <a:rPr lang="en-US" dirty="0" err="1"/>
              <a:t>terjadi</a:t>
            </a:r>
            <a:r>
              <a:rPr lang="id-ID" dirty="0"/>
              <a:t> perubahan budaya melalui difusi </a:t>
            </a:r>
            <a:r>
              <a:rPr lang="id-ID" dirty="0" smtClean="0"/>
              <a:t>budaya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 algn="just">
              <a:buAutoNum type="arabicParenR"/>
            </a:pPr>
            <a:r>
              <a:rPr lang="en-US" dirty="0"/>
              <a:t>I</a:t>
            </a:r>
            <a:r>
              <a:rPr lang="id-ID" dirty="0" smtClean="0"/>
              <a:t>novasi</a:t>
            </a:r>
            <a:r>
              <a:rPr lang="en-US" dirty="0" smtClean="0"/>
              <a:t> :</a:t>
            </a:r>
            <a:r>
              <a:rPr lang="id-ID" dirty="0" smtClean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id-ID" dirty="0"/>
              <a:t>budaya  sebagai hasil dari inovasi, termasuk penemuan dan perkembangan teknologi. </a:t>
            </a:r>
            <a:endParaRPr lang="en-US" dirty="0"/>
          </a:p>
          <a:p>
            <a:pPr marL="514350" indent="-514350" algn="just">
              <a:buAutoNum type="arabicParenR"/>
            </a:pPr>
            <a:r>
              <a:rPr lang="en-US" dirty="0" err="1"/>
              <a:t>Penentuan</a:t>
            </a:r>
            <a:r>
              <a:rPr lang="id-ID" dirty="0"/>
              <a:t> perubahan budaya oleh agen dari </a:t>
            </a:r>
            <a:r>
              <a:rPr lang="id-ID" dirty="0" smtClean="0"/>
              <a:t>luar</a:t>
            </a:r>
            <a:r>
              <a:rPr lang="en-US" dirty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. </a:t>
            </a:r>
            <a:r>
              <a:rPr lang="id-ID" dirty="0" smtClean="0"/>
              <a:t>Perubahan </a:t>
            </a:r>
            <a:r>
              <a:rPr lang="id-ID" dirty="0"/>
              <a:t>bisa terjadi ketika sebuah kelompok yang kuat mengambil alih masyarakat dan menerapkan budaya </a:t>
            </a:r>
            <a:r>
              <a:rPr lang="id-ID" dirty="0" smtClean="0"/>
              <a:t>baru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5-Point Star 5"/>
          <p:cNvSpPr/>
          <p:nvPr/>
        </p:nvSpPr>
        <p:spPr>
          <a:xfrm>
            <a:off x="7239000" y="1447800"/>
            <a:ext cx="914400" cy="914400"/>
          </a:xfrm>
          <a:prstGeom prst="star5">
            <a:avLst>
              <a:gd name="adj" fmla="val 12314"/>
              <a:gd name="hf" fmla="val 105146"/>
              <a:gd name="vf" fmla="val 11055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066800" y="5715000"/>
            <a:ext cx="914400" cy="914400"/>
          </a:xfrm>
          <a:prstGeom prst="star5">
            <a:avLst>
              <a:gd name="adj" fmla="val 12314"/>
              <a:gd name="hf" fmla="val 105146"/>
              <a:gd name="vf" fmla="val 1105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ction Button: Home 1">
            <a:hlinkClick r:id="rId3" action="ppaction://hlinksldjump" highlightClick="1"/>
          </p:cNvPr>
          <p:cNvSpPr/>
          <p:nvPr/>
        </p:nvSpPr>
        <p:spPr>
          <a:xfrm>
            <a:off x="8229600" y="5943600"/>
            <a:ext cx="762000" cy="914400"/>
          </a:xfrm>
          <a:prstGeom prst="actionButtonHo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1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Rekonsiliasi</a:t>
            </a:r>
            <a:r>
              <a:rPr lang="en-US" dirty="0"/>
              <a:t> </a:t>
            </a:r>
            <a:r>
              <a:rPr lang="en-US" dirty="0" err="1"/>
              <a:t>Budaya</a:t>
            </a:r>
            <a:endParaRPr lang="en-US" dirty="0"/>
          </a:p>
        </p:txBody>
      </p:sp>
      <p:pic>
        <p:nvPicPr>
          <p:cNvPr id="1026" name="Picture 2" descr="http://media3.picsearch.com/is?cgO1sJ1dfiXyvrKBiNk6sFG5CC4kHYVjFJUEJxiQl3o&amp;height=2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09800"/>
            <a:ext cx="1333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lowchart: Internal Storage 6"/>
          <p:cNvSpPr/>
          <p:nvPr/>
        </p:nvSpPr>
        <p:spPr>
          <a:xfrm>
            <a:off x="2209800" y="914400"/>
            <a:ext cx="6934200" cy="5943600"/>
          </a:xfrm>
          <a:prstGeom prst="flowChartInternalStorag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rekonsiliasi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:</a:t>
            </a:r>
          </a:p>
          <a:p>
            <a:pPr marL="285750" indent="-285750" algn="just">
              <a:buBlip>
                <a:blip r:embed="rId4"/>
              </a:buBlip>
            </a:pPr>
            <a:r>
              <a:rPr lang="en-US" dirty="0" err="1" smtClean="0"/>
              <a:t>Kemajuan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ketentraman</a:t>
            </a:r>
            <a:r>
              <a:rPr lang="en-US" dirty="0" smtClean="0"/>
              <a:t>  :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dpt</a:t>
            </a:r>
            <a:r>
              <a:rPr lang="en-US" dirty="0" smtClean="0"/>
              <a:t> </a:t>
            </a:r>
            <a:r>
              <a:rPr lang="en-US" dirty="0" err="1" smtClean="0"/>
              <a:t>tumbuh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00000"/>
                </a:solidFill>
              </a:rPr>
              <a:t>harus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tinggalkan</a:t>
            </a:r>
            <a:r>
              <a:rPr lang="en-US" dirty="0" smtClean="0">
                <a:solidFill>
                  <a:srgbClr val="C00000"/>
                </a:solidFill>
              </a:rPr>
              <a:t> masa </a:t>
            </a:r>
            <a:r>
              <a:rPr lang="en-US" dirty="0" err="1" smtClean="0">
                <a:solidFill>
                  <a:srgbClr val="C00000"/>
                </a:solidFill>
              </a:rPr>
              <a:t>lalu</a:t>
            </a:r>
            <a:r>
              <a:rPr lang="en-US" dirty="0" smtClean="0">
                <a:solidFill>
                  <a:srgbClr val="C00000"/>
                </a:solidFill>
              </a:rPr>
              <a:t> yang ‘</a:t>
            </a:r>
            <a:r>
              <a:rPr lang="en-US" dirty="0" err="1" smtClean="0">
                <a:solidFill>
                  <a:srgbClr val="C00000"/>
                </a:solidFill>
              </a:rPr>
              <a:t>tidak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bermanfaat</a:t>
            </a:r>
            <a:r>
              <a:rPr lang="en-US" dirty="0" smtClean="0">
                <a:solidFill>
                  <a:srgbClr val="C00000"/>
                </a:solidFill>
              </a:rPr>
              <a:t>’ </a:t>
            </a:r>
            <a:r>
              <a:rPr lang="en-US" dirty="0" err="1" smtClean="0">
                <a:solidFill>
                  <a:srgbClr val="C00000"/>
                </a:solidFill>
              </a:rPr>
              <a:t>yakni</a:t>
            </a:r>
            <a:r>
              <a:rPr lang="en-US" dirty="0" smtClean="0">
                <a:solidFill>
                  <a:srgbClr val="C00000"/>
                </a:solidFill>
              </a:rPr>
              <a:t> sebagai </a:t>
            </a:r>
            <a:r>
              <a:rPr lang="en-US" dirty="0" err="1" smtClean="0">
                <a:solidFill>
                  <a:srgbClr val="C00000"/>
                </a:solidFill>
              </a:rPr>
              <a:t>bentuk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keberdosaan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manusia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  <a:p>
            <a:pPr marL="285750" indent="-285750" algn="just">
              <a:buBlip>
                <a:blip r:embed="rId4"/>
              </a:buBlip>
            </a:pP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: </a:t>
            </a:r>
            <a:r>
              <a:rPr lang="en-US" dirty="0"/>
              <a:t>‘P</a:t>
            </a:r>
            <a:r>
              <a:rPr lang="id-ID" dirty="0"/>
              <a:t>e</a:t>
            </a:r>
            <a:r>
              <a:rPr lang="en-US" dirty="0" err="1"/>
              <a:t>lepasan</a:t>
            </a:r>
            <a:r>
              <a:rPr lang="en-US" dirty="0"/>
              <a:t>’ sebagai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mau</a:t>
            </a:r>
            <a:r>
              <a:rPr lang="en-US" dirty="0"/>
              <a:t> </a:t>
            </a:r>
            <a:r>
              <a:rPr lang="en-US" dirty="0" err="1">
                <a:solidFill>
                  <a:srgbClr val="C00000"/>
                </a:solidFill>
              </a:rPr>
              <a:t>melepaskan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diri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dari</a:t>
            </a:r>
            <a:r>
              <a:rPr lang="en-US" dirty="0">
                <a:solidFill>
                  <a:srgbClr val="C00000"/>
                </a:solidFill>
              </a:rPr>
              <a:t> ‘</a:t>
            </a:r>
            <a:r>
              <a:rPr lang="en-US" dirty="0" err="1">
                <a:solidFill>
                  <a:srgbClr val="C00000"/>
                </a:solidFill>
              </a:rPr>
              <a:t>keberdosaan</a:t>
            </a:r>
            <a:r>
              <a:rPr lang="en-US" dirty="0"/>
              <a:t>’</a:t>
            </a:r>
            <a:r>
              <a:rPr lang="id-ID" dirty="0"/>
              <a:t> dalam jangka panjang meliputi perubahan pada berbagai tingkatan. </a:t>
            </a:r>
            <a:r>
              <a:rPr lang="en-US" dirty="0" err="1"/>
              <a:t>Karena</a:t>
            </a:r>
            <a:r>
              <a:rPr lang="en-US" dirty="0"/>
              <a:t> b</a:t>
            </a:r>
            <a:r>
              <a:rPr lang="id-ID" dirty="0"/>
              <a:t>udaya</a:t>
            </a:r>
            <a:r>
              <a:rPr lang="en-US" dirty="0"/>
              <a:t> (</a:t>
            </a:r>
            <a:r>
              <a:rPr lang="en-US" dirty="0" err="1"/>
              <a:t>keberdosaan</a:t>
            </a:r>
            <a:r>
              <a:rPr lang="en-US" dirty="0"/>
              <a:t>)</a:t>
            </a:r>
            <a:r>
              <a:rPr lang="id-ID" dirty="0"/>
              <a:t> </a:t>
            </a:r>
            <a:r>
              <a:rPr lang="en-US" dirty="0"/>
              <a:t>b</a:t>
            </a:r>
            <a:r>
              <a:rPr lang="id-ID" dirty="0"/>
              <a:t>ukan merupakan </a:t>
            </a:r>
            <a:r>
              <a:rPr lang="en-US" dirty="0"/>
              <a:t>‘</a:t>
            </a:r>
            <a:r>
              <a:rPr lang="id-ID" dirty="0"/>
              <a:t>monolit</a:t>
            </a:r>
            <a:r>
              <a:rPr lang="en-US" dirty="0"/>
              <a:t>h’</a:t>
            </a:r>
            <a:r>
              <a:rPr lang="id-ID" dirty="0"/>
              <a:t> yang tidak bisa diubah. </a:t>
            </a:r>
            <a:endParaRPr lang="en-US" dirty="0" smtClean="0"/>
          </a:p>
          <a:p>
            <a:pPr marL="285750" indent="-285750" algn="just">
              <a:buBlip>
                <a:blip r:embed="rId4"/>
              </a:buBlip>
            </a:pPr>
            <a:r>
              <a:rPr lang="en-US" dirty="0" err="1" smtClean="0"/>
              <a:t>Pergumulan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gereja</a:t>
            </a:r>
            <a:r>
              <a:rPr lang="en-US" dirty="0" smtClean="0"/>
              <a:t> : k</a:t>
            </a:r>
            <a:r>
              <a:rPr lang="id-ID" dirty="0" smtClean="0"/>
              <a:t>etika </a:t>
            </a:r>
            <a:r>
              <a:rPr lang="id-ID" dirty="0"/>
              <a:t>orang-orang dalam suatu budaya tertentu menjadi Kristen, Allah mengubah hati mereka dan arah</a:t>
            </a:r>
            <a:r>
              <a:rPr lang="en-US" dirty="0" err="1"/>
              <a:t>kan</a:t>
            </a:r>
            <a:r>
              <a:rPr lang="id-ID" dirty="0"/>
              <a:t> mereka dalam kehidupan. Tapi mereka </a:t>
            </a:r>
            <a:r>
              <a:rPr lang="id-ID" dirty="0">
                <a:solidFill>
                  <a:srgbClr val="C00000"/>
                </a:solidFill>
              </a:rPr>
              <a:t>tidak langsung menjadi sempurna secara moral</a:t>
            </a:r>
            <a:r>
              <a:rPr lang="en-US" dirty="0">
                <a:solidFill>
                  <a:srgbClr val="C00000"/>
                </a:solidFill>
              </a:rPr>
              <a:t>,</a:t>
            </a:r>
            <a:r>
              <a:rPr lang="id-ID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baik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id-ID" dirty="0">
                <a:solidFill>
                  <a:srgbClr val="C00000"/>
                </a:solidFill>
              </a:rPr>
              <a:t>dalam pemikiran mereka </a:t>
            </a:r>
            <a:r>
              <a:rPr lang="en-US" dirty="0" err="1">
                <a:solidFill>
                  <a:srgbClr val="C00000"/>
                </a:solidFill>
              </a:rPr>
              <a:t>maupun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dalam</a:t>
            </a:r>
            <a:r>
              <a:rPr lang="id-ID" dirty="0">
                <a:solidFill>
                  <a:srgbClr val="C00000"/>
                </a:solidFill>
              </a:rPr>
              <a:t> perilaku mereka</a:t>
            </a:r>
            <a:r>
              <a:rPr lang="en-US" dirty="0">
                <a:solidFill>
                  <a:srgbClr val="C00000"/>
                </a:solidFill>
              </a:rPr>
              <a:t>. </a:t>
            </a:r>
            <a:r>
              <a:rPr lang="en-US" dirty="0" err="1">
                <a:solidFill>
                  <a:srgbClr val="C00000"/>
                </a:solidFill>
              </a:rPr>
              <a:t>Bagaimanapun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butuh</a:t>
            </a:r>
            <a:r>
              <a:rPr lang="id-ID" dirty="0">
                <a:solidFill>
                  <a:srgbClr val="C00000"/>
                </a:solidFill>
              </a:rPr>
              <a:t> waktu. </a:t>
            </a:r>
            <a:endParaRPr lang="en-US" dirty="0" smtClean="0">
              <a:solidFill>
                <a:srgbClr val="C00000"/>
              </a:solidFill>
            </a:endParaRPr>
          </a:p>
          <a:p>
            <a:pPr marL="285750" indent="-285750" algn="just">
              <a:buBlip>
                <a:blip r:embed="rId4"/>
              </a:buBlip>
            </a:pP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/>
              <a:t>kesalahan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 smtClean="0"/>
              <a:t>melembaga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: </a:t>
            </a:r>
            <a:r>
              <a:rPr lang="en-US" dirty="0" err="1">
                <a:solidFill>
                  <a:srgbClr val="C00000"/>
                </a:solidFill>
              </a:rPr>
              <a:t>Kesalahan</a:t>
            </a:r>
            <a:r>
              <a:rPr lang="en-US" dirty="0">
                <a:solidFill>
                  <a:srgbClr val="C00000"/>
                </a:solidFill>
              </a:rPr>
              <a:t> yang </a:t>
            </a:r>
            <a:r>
              <a:rPr lang="en-US" dirty="0" err="1">
                <a:solidFill>
                  <a:srgbClr val="C00000"/>
                </a:solidFill>
              </a:rPr>
              <a:t>terdapat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dalam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kebudayaan</a:t>
            </a:r>
            <a:r>
              <a:rPr lang="en-US" dirty="0">
                <a:solidFill>
                  <a:srgbClr val="C00000"/>
                </a:solidFill>
              </a:rPr>
              <a:t>  </a:t>
            </a:r>
            <a:r>
              <a:rPr lang="en-US" dirty="0" err="1">
                <a:solidFill>
                  <a:srgbClr val="C00000"/>
                </a:solidFill>
              </a:rPr>
              <a:t>manusia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dan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budaya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gereja</a:t>
            </a:r>
            <a:r>
              <a:rPr lang="en-US" dirty="0">
                <a:solidFill>
                  <a:srgbClr val="C00000"/>
                </a:solidFill>
              </a:rPr>
              <a:t> yang </a:t>
            </a:r>
            <a:r>
              <a:rPr lang="en-US" dirty="0" err="1">
                <a:solidFill>
                  <a:srgbClr val="C00000"/>
                </a:solidFill>
              </a:rPr>
              <a:t>seringkali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melakukan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sesuatu</a:t>
            </a:r>
            <a:r>
              <a:rPr lang="en-US" dirty="0">
                <a:solidFill>
                  <a:srgbClr val="C00000"/>
                </a:solidFill>
              </a:rPr>
              <a:t> yang </a:t>
            </a:r>
            <a:r>
              <a:rPr lang="en-US" dirty="0" err="1">
                <a:solidFill>
                  <a:srgbClr val="C00000"/>
                </a:solidFill>
              </a:rPr>
              <a:t>keluar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dari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ketentuan</a:t>
            </a:r>
            <a:r>
              <a:rPr lang="en-US" dirty="0">
                <a:solidFill>
                  <a:srgbClr val="C00000"/>
                </a:solidFill>
              </a:rPr>
              <a:t>. </a:t>
            </a:r>
          </a:p>
        </p:txBody>
      </p:sp>
      <p:sp>
        <p:nvSpPr>
          <p:cNvPr id="9" name="5-Point Star 8"/>
          <p:cNvSpPr/>
          <p:nvPr/>
        </p:nvSpPr>
        <p:spPr>
          <a:xfrm>
            <a:off x="1524000" y="5943600"/>
            <a:ext cx="1371600" cy="1203960"/>
          </a:xfrm>
          <a:prstGeom prst="star5">
            <a:avLst>
              <a:gd name="adj" fmla="val 8794"/>
              <a:gd name="hf" fmla="val 105146"/>
              <a:gd name="vf" fmla="val 11055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1295400" y="5410200"/>
            <a:ext cx="1371600" cy="1203960"/>
          </a:xfrm>
          <a:prstGeom prst="star5">
            <a:avLst>
              <a:gd name="adj" fmla="val 3435"/>
              <a:gd name="hf" fmla="val 105146"/>
              <a:gd name="vf" fmla="val 1105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1600200" y="5029200"/>
            <a:ext cx="1371600" cy="1203960"/>
          </a:xfrm>
          <a:prstGeom prst="star5">
            <a:avLst>
              <a:gd name="adj" fmla="val 6870"/>
              <a:gd name="hf" fmla="val 105146"/>
              <a:gd name="vf" fmla="val 11055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4" descr="http://media5.picsearch.com/is?IJ9KtIH-5fjtydhU8nn7l0vbpKXA-LhTq-0mzfWrnvI&amp;height=22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362200"/>
            <a:ext cx="1438275" cy="217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own Ribbon 10"/>
          <p:cNvSpPr/>
          <p:nvPr/>
        </p:nvSpPr>
        <p:spPr>
          <a:xfrm>
            <a:off x="-381000" y="3886200"/>
            <a:ext cx="2895600" cy="612648"/>
          </a:xfrm>
          <a:prstGeom prst="ribbon">
            <a:avLst>
              <a:gd name="adj1" fmla="val 16667"/>
              <a:gd name="adj2" fmla="val 7129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Vern S. </a:t>
            </a:r>
            <a:r>
              <a:rPr lang="en-US" dirty="0" err="1"/>
              <a:t>Poythress</a:t>
            </a:r>
            <a:r>
              <a:rPr lang="en-US" dirty="0"/>
              <a:t> </a:t>
            </a:r>
          </a:p>
        </p:txBody>
      </p:sp>
      <p:sp>
        <p:nvSpPr>
          <p:cNvPr id="5" name="Action Button: Forward or Next 4">
            <a:hlinkClick r:id="rId6" action="ppaction://hlinksldjump" highlightClick="1"/>
          </p:cNvPr>
          <p:cNvSpPr/>
          <p:nvPr/>
        </p:nvSpPr>
        <p:spPr>
          <a:xfrm>
            <a:off x="609600" y="6019800"/>
            <a:ext cx="838200" cy="838200"/>
          </a:xfrm>
          <a:prstGeom prst="actionButtonForwardNex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02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828800"/>
            <a:ext cx="6781800" cy="3733800"/>
          </a:xfrm>
        </p:spPr>
      </p:pic>
      <p:sp>
        <p:nvSpPr>
          <p:cNvPr id="5" name="4-Point Star 4"/>
          <p:cNvSpPr/>
          <p:nvPr/>
        </p:nvSpPr>
        <p:spPr>
          <a:xfrm>
            <a:off x="22860" y="1143000"/>
            <a:ext cx="1828800" cy="1295400"/>
          </a:xfrm>
          <a:prstGeom prst="star4">
            <a:avLst>
              <a:gd name="adj" fmla="val 7059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175260" y="1295400"/>
            <a:ext cx="1828800" cy="1295400"/>
          </a:xfrm>
          <a:prstGeom prst="star4">
            <a:avLst>
              <a:gd name="adj" fmla="val 705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327660" y="1447800"/>
            <a:ext cx="1828800" cy="1295400"/>
          </a:xfrm>
          <a:prstGeom prst="star4">
            <a:avLst>
              <a:gd name="adj" fmla="val 7059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ction Button: Home 1">
            <a:hlinkClick r:id="rId4" action="ppaction://hlinksldjump" highlightClick="1"/>
          </p:cNvPr>
          <p:cNvSpPr/>
          <p:nvPr/>
        </p:nvSpPr>
        <p:spPr>
          <a:xfrm>
            <a:off x="7848600" y="5943600"/>
            <a:ext cx="914400" cy="685800"/>
          </a:xfrm>
          <a:prstGeom prst="actionButtonHo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4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Kebudayaan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3124200"/>
            <a:ext cx="5562600" cy="2057400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en-US" dirty="0" smtClean="0"/>
              <a:t>• </a:t>
            </a:r>
            <a:r>
              <a:rPr lang="en-US" dirty="0" err="1" smtClean="0"/>
              <a:t>Pengertian</a:t>
            </a:r>
            <a:endParaRPr lang="en-US" dirty="0"/>
          </a:p>
          <a:p>
            <a:pPr algn="l"/>
            <a:r>
              <a:rPr lang="en-US" dirty="0" smtClean="0"/>
              <a:t>• </a:t>
            </a:r>
            <a:r>
              <a:rPr lang="en-US" dirty="0" err="1" smtClean="0"/>
              <a:t>Unsur-Unsur</a:t>
            </a:r>
            <a:r>
              <a:rPr lang="en-US" dirty="0" smtClean="0"/>
              <a:t> </a:t>
            </a:r>
            <a:r>
              <a:rPr lang="en-US" dirty="0" err="1"/>
              <a:t>Budaya</a:t>
            </a:r>
            <a:r>
              <a:rPr lang="en-US" dirty="0"/>
              <a:t>  : </a:t>
            </a:r>
            <a:r>
              <a:rPr lang="en-US" dirty="0" smtClean="0"/>
              <a:t>	a</a:t>
            </a:r>
            <a:r>
              <a:rPr lang="en-US" dirty="0"/>
              <a:t>). Bahasa  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	b</a:t>
            </a:r>
            <a:r>
              <a:rPr lang="en-US" dirty="0"/>
              <a:t>).Norma  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	c</a:t>
            </a:r>
            <a:r>
              <a:rPr lang="en-US" dirty="0"/>
              <a:t>).</a:t>
            </a:r>
            <a:r>
              <a:rPr lang="en-US" dirty="0" err="1"/>
              <a:t>Kepercayaan</a:t>
            </a:r>
            <a:r>
              <a:rPr lang="en-US" dirty="0"/>
              <a:t>   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	d</a:t>
            </a:r>
            <a:r>
              <a:rPr lang="en-US" dirty="0"/>
              <a:t>).</a:t>
            </a:r>
            <a:r>
              <a:rPr lang="en-US" dirty="0" err="1"/>
              <a:t>Nilai</a:t>
            </a:r>
            <a:endParaRPr lang="en-US" dirty="0"/>
          </a:p>
          <a:p>
            <a:pPr algn="l"/>
            <a:r>
              <a:rPr lang="en-US" dirty="0" smtClean="0"/>
              <a:t>• </a:t>
            </a:r>
            <a:r>
              <a:rPr lang="en-US" dirty="0" err="1" smtClean="0"/>
              <a:t>Keragaman</a:t>
            </a:r>
            <a:r>
              <a:rPr lang="en-US" dirty="0" smtClean="0"/>
              <a:t> </a:t>
            </a:r>
            <a:r>
              <a:rPr lang="en-US" dirty="0" err="1"/>
              <a:t>Budaya</a:t>
            </a:r>
            <a:r>
              <a:rPr lang="en-US" dirty="0"/>
              <a:t> : </a:t>
            </a:r>
            <a:r>
              <a:rPr lang="en-US" dirty="0" smtClean="0"/>
              <a:t>	a</a:t>
            </a:r>
            <a:r>
              <a:rPr lang="en-US" dirty="0"/>
              <a:t>).</a:t>
            </a:r>
            <a:r>
              <a:rPr lang="en-US" dirty="0" err="1"/>
              <a:t>Budaya</a:t>
            </a:r>
            <a:r>
              <a:rPr lang="en-US" dirty="0"/>
              <a:t>  </a:t>
            </a:r>
            <a:r>
              <a:rPr lang="en-US" dirty="0" err="1"/>
              <a:t>dominan</a:t>
            </a:r>
            <a:r>
              <a:rPr lang="en-US" dirty="0"/>
              <a:t>    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	b</a:t>
            </a:r>
            <a:r>
              <a:rPr lang="en-US" dirty="0"/>
              <a:t>).Sub-</a:t>
            </a:r>
            <a:r>
              <a:rPr lang="en-US" dirty="0" err="1"/>
              <a:t>kultur</a:t>
            </a:r>
            <a:r>
              <a:rPr lang="en-US" dirty="0"/>
              <a:t>   </a:t>
            </a:r>
            <a:r>
              <a:rPr lang="en-US" dirty="0" smtClean="0"/>
              <a:t> </a:t>
            </a:r>
            <a:r>
              <a:rPr lang="en-US" dirty="0"/>
              <a:t>c).</a:t>
            </a:r>
            <a:r>
              <a:rPr lang="en-US" dirty="0" smtClean="0"/>
              <a:t>Counter-Cultures   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d</a:t>
            </a:r>
            <a:r>
              <a:rPr lang="en-US" dirty="0"/>
              <a:t>).</a:t>
            </a:r>
            <a:r>
              <a:rPr lang="en-US" dirty="0" err="1"/>
              <a:t>Etnosentris</a:t>
            </a:r>
            <a:r>
              <a:rPr lang="en-US" dirty="0"/>
              <a:t>   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	e</a:t>
            </a:r>
            <a:r>
              <a:rPr lang="en-US" dirty="0"/>
              <a:t>).</a:t>
            </a:r>
            <a:r>
              <a:rPr lang="en-US" dirty="0" err="1"/>
              <a:t>Globalisasi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budaya</a:t>
            </a:r>
            <a:endParaRPr lang="en-US" dirty="0"/>
          </a:p>
          <a:p>
            <a:pPr algn="l"/>
            <a:r>
              <a:rPr lang="en-US" dirty="0" smtClean="0"/>
              <a:t>• </a:t>
            </a:r>
            <a:r>
              <a:rPr lang="en-US" dirty="0" err="1" smtClean="0"/>
              <a:t>Perspektif</a:t>
            </a:r>
            <a:r>
              <a:rPr lang="en-US" dirty="0" smtClean="0"/>
              <a:t> 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 : </a:t>
            </a:r>
            <a:r>
              <a:rPr lang="en-US" dirty="0" smtClean="0"/>
              <a:t>	a</a:t>
            </a:r>
            <a:r>
              <a:rPr lang="en-US" dirty="0"/>
              <a:t>).</a:t>
            </a:r>
            <a:r>
              <a:rPr lang="en-US" dirty="0" err="1"/>
              <a:t>Kebudayaan</a:t>
            </a:r>
            <a:r>
              <a:rPr lang="en-US" dirty="0"/>
              <a:t> Dan </a:t>
            </a:r>
            <a:r>
              <a:rPr lang="en-US" dirty="0" err="1"/>
              <a:t>Solidaritas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 </a:t>
            </a:r>
            <a:r>
              <a:rPr lang="en-US" dirty="0" smtClean="0"/>
              <a:t>			b</a:t>
            </a:r>
            <a:r>
              <a:rPr lang="en-US" dirty="0"/>
              <a:t>).</a:t>
            </a:r>
            <a:r>
              <a:rPr lang="en-US" dirty="0" err="1"/>
              <a:t>Kebudayaan</a:t>
            </a:r>
            <a:r>
              <a:rPr lang="en-US" dirty="0"/>
              <a:t>, </a:t>
            </a:r>
            <a:r>
              <a:rPr lang="en-US" dirty="0" err="1"/>
              <a:t>Kekuasaan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lang="en-US" dirty="0"/>
          </a:p>
          <a:p>
            <a:pPr algn="l"/>
            <a:r>
              <a:rPr lang="en-US" dirty="0" smtClean="0"/>
              <a:t>•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/>
              <a:t>Budaya</a:t>
            </a:r>
            <a:r>
              <a:rPr lang="en-US" dirty="0"/>
              <a:t> :  </a:t>
            </a:r>
            <a:r>
              <a:rPr lang="en-US" dirty="0" smtClean="0"/>
              <a:t>	a</a:t>
            </a:r>
            <a:r>
              <a:rPr lang="en-US" dirty="0"/>
              <a:t>).Culture Lag  </a:t>
            </a:r>
            <a:r>
              <a:rPr lang="en-US" dirty="0" smtClean="0"/>
              <a:t>	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b</a:t>
            </a:r>
            <a:r>
              <a:rPr lang="en-US" dirty="0"/>
              <a:t>).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Budaya</a:t>
            </a:r>
            <a:endParaRPr lang="en-US" dirty="0"/>
          </a:p>
          <a:p>
            <a:pPr algn="l"/>
            <a:r>
              <a:rPr lang="en-US" dirty="0" smtClean="0"/>
              <a:t>• </a:t>
            </a:r>
            <a:r>
              <a:rPr lang="en-US" dirty="0" err="1" smtClean="0"/>
              <a:t>Rekonsiliasi</a:t>
            </a:r>
            <a:r>
              <a:rPr lang="en-US" dirty="0" smtClean="0"/>
              <a:t> </a:t>
            </a:r>
            <a:r>
              <a:rPr lang="en-US" dirty="0" err="1"/>
              <a:t>Budaya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4343400" y="6019800"/>
            <a:ext cx="838200" cy="457200"/>
          </a:xfrm>
          <a:prstGeom prst="actionButtonForwardNex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Instruksional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faktor-faktor</a:t>
            </a:r>
            <a:r>
              <a:rPr lang="en-US" dirty="0" smtClean="0"/>
              <a:t> yang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rekonsiliasi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4953000" y="5943600"/>
            <a:ext cx="609600" cy="533400"/>
          </a:xfrm>
          <a:prstGeom prst="actionButtonForwardNex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5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Andersen, Margaret, L; Taylor, Howard, F; </a:t>
            </a:r>
            <a:r>
              <a:rPr lang="en-US" b="1" i="1" dirty="0"/>
              <a:t>Sociology</a:t>
            </a:r>
            <a:r>
              <a:rPr lang="en-US" dirty="0"/>
              <a:t>, USA : Thomson Learning, </a:t>
            </a:r>
            <a:r>
              <a:rPr lang="en-US" dirty="0" err="1"/>
              <a:t>Inc</a:t>
            </a:r>
            <a:r>
              <a:rPr lang="en-US" dirty="0"/>
              <a:t>, </a:t>
            </a:r>
            <a:r>
              <a:rPr lang="en-US" dirty="0" smtClean="0"/>
              <a:t>2005, </a:t>
            </a:r>
            <a:r>
              <a:rPr lang="en-US" dirty="0" err="1"/>
              <a:t>hal</a:t>
            </a:r>
            <a:r>
              <a:rPr lang="en-US" dirty="0" smtClean="0"/>
              <a:t>. </a:t>
            </a:r>
            <a:r>
              <a:rPr lang="en-US" dirty="0"/>
              <a:t>38 – </a:t>
            </a:r>
            <a:r>
              <a:rPr lang="en-US" dirty="0" smtClean="0"/>
              <a:t>63</a:t>
            </a:r>
          </a:p>
          <a:p>
            <a:endParaRPr lang="en-US" dirty="0" smtClean="0"/>
          </a:p>
          <a:p>
            <a:r>
              <a:rPr lang="en-US" dirty="0" err="1" smtClean="0"/>
              <a:t>Poythress</a:t>
            </a:r>
            <a:r>
              <a:rPr lang="en-US" dirty="0"/>
              <a:t>, Vern, S</a:t>
            </a:r>
            <a:r>
              <a:rPr lang="en-US" dirty="0" smtClean="0"/>
              <a:t>; </a:t>
            </a:r>
            <a:r>
              <a:rPr lang="en-US" b="1" i="1" dirty="0"/>
              <a:t>Redeeming Sociology</a:t>
            </a:r>
            <a:r>
              <a:rPr lang="en-US" dirty="0"/>
              <a:t>, USA : </a:t>
            </a:r>
            <a:r>
              <a:rPr lang="en-US" dirty="0" smtClean="0"/>
              <a:t>Illinois, </a:t>
            </a:r>
            <a:r>
              <a:rPr lang="en-US" dirty="0"/>
              <a:t>2011, </a:t>
            </a:r>
            <a:r>
              <a:rPr lang="en-US" dirty="0" err="1"/>
              <a:t>hal</a:t>
            </a:r>
            <a:r>
              <a:rPr lang="en-US" dirty="0"/>
              <a:t>. 127 - 130</a:t>
            </a:r>
          </a:p>
          <a:p>
            <a:endParaRPr lang="en-US" dirty="0"/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7848600" y="5867400"/>
            <a:ext cx="685800" cy="609600"/>
          </a:xfrm>
          <a:prstGeom prst="actionButtonHo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1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1371600"/>
            <a:ext cx="2362200" cy="5334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00050" indent="-400050" algn="just">
              <a:buAutoNum type="romanUcPeriod"/>
            </a:pPr>
            <a:r>
              <a:rPr lang="en-US" dirty="0" err="1">
                <a:solidFill>
                  <a:schemeClr val="tx1"/>
                </a:solidFill>
                <a:latin typeface="Aharoni" panose="02010803020104030203" pitchFamily="2" charset="-79"/>
                <a:ea typeface="Adobe Heiti Std R" pitchFamily="34" charset="-128"/>
                <a:cs typeface="Aharoni" panose="02010803020104030203" pitchFamily="2" charset="-79"/>
              </a:rPr>
              <a:t>Etimologis</a:t>
            </a:r>
            <a:endParaRPr lang="en-US" dirty="0">
              <a:solidFill>
                <a:schemeClr val="tx1"/>
              </a:solidFill>
              <a:latin typeface="Aharoni" panose="02010803020104030203" pitchFamily="2" charset="-79"/>
              <a:ea typeface="Adobe Heiti Std R" pitchFamily="34" charset="-128"/>
              <a:cs typeface="Aharoni" panose="02010803020104030203" pitchFamily="2" charset="-79"/>
            </a:endParaRPr>
          </a:p>
        </p:txBody>
      </p:sp>
      <p:sp>
        <p:nvSpPr>
          <p:cNvPr id="7" name="Vertical Scroll 6"/>
          <p:cNvSpPr/>
          <p:nvPr/>
        </p:nvSpPr>
        <p:spPr>
          <a:xfrm>
            <a:off x="0" y="2133600"/>
            <a:ext cx="8839200" cy="4495800"/>
          </a:xfrm>
          <a:prstGeom prst="verticalScroll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endParaRPr lang="en-US" dirty="0" smtClean="0">
              <a:latin typeface="Arial" panose="020B0604020202020204" pitchFamily="34" charset="0"/>
              <a:ea typeface="Adobe Heiti Std R" pitchFamily="34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en-US" dirty="0">
              <a:latin typeface="Arial" panose="020B0604020202020204" pitchFamily="34" charset="0"/>
              <a:ea typeface="Adobe Heiti Std R" pitchFamily="34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err="1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Kebudayaan</a:t>
            </a:r>
            <a:r>
              <a:rPr lang="en-US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atau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 ‘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colere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’  (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latin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)	‘</a:t>
            </a:r>
            <a:r>
              <a:rPr lang="en-US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culture’ (</a:t>
            </a:r>
            <a:r>
              <a:rPr lang="en-US" dirty="0" err="1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Inggeris</a:t>
            </a:r>
            <a:r>
              <a:rPr lang="en-US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)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“</a:t>
            </a:r>
            <a:r>
              <a:rPr lang="en-US" dirty="0" err="1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Kebudayaan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”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berasal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(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bahasa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Sansekerta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) </a:t>
            </a:r>
            <a:r>
              <a:rPr lang="en-US" i="1" dirty="0" err="1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buddhayah</a:t>
            </a:r>
            <a:r>
              <a:rPr lang="en-US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merupakan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bentuk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jamak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dari</a:t>
            </a:r>
            <a:r>
              <a:rPr lang="en-US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“</a:t>
            </a:r>
            <a:r>
              <a:rPr lang="en-US" dirty="0" err="1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buddhi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” </a:t>
            </a:r>
            <a:r>
              <a:rPr lang="en-US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berarti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budi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atau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akal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. </a:t>
            </a:r>
          </a:p>
          <a:p>
            <a:pPr marL="285750" indent="-285750" algn="just">
              <a:buBlip>
                <a:blip r:embed="rId3"/>
              </a:buBlip>
            </a:pPr>
            <a:r>
              <a:rPr lang="en-US" dirty="0" err="1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Kebudayaan</a:t>
            </a:r>
            <a:r>
              <a:rPr lang="en-US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diartikan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sebagai ‘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hal-hal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berkaitan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budi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atau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akal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’.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en-US" dirty="0">
              <a:latin typeface="Arial" panose="020B0604020202020204" pitchFamily="34" charset="0"/>
              <a:ea typeface="Adobe Heiti Std R" pitchFamily="34" charset="-128"/>
              <a:cs typeface="Arial" panose="020B0604020202020204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Istilah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i="1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culture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merupakan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istilah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bahasa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asing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sama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artinya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kebudayaan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berasal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bahasa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Latin </a:t>
            </a:r>
            <a:r>
              <a:rPr lang="en-US" i="1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Colere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.</a:t>
            </a:r>
          </a:p>
          <a:p>
            <a:pPr algn="just"/>
            <a:r>
              <a:rPr lang="en-US" i="1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   </a:t>
            </a:r>
            <a:r>
              <a:rPr lang="en-US" i="1" dirty="0" err="1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Colere</a:t>
            </a:r>
            <a:r>
              <a:rPr lang="en-US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berarti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mengolah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atau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mengerjakan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mengolah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tanah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atau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endParaRPr lang="en-US" dirty="0" smtClean="0">
              <a:latin typeface="Arial" panose="020B0604020202020204" pitchFamily="34" charset="0"/>
              <a:ea typeface="Adobe Heiti Std R" pitchFamily="34" charset="-128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  </a:t>
            </a:r>
            <a:r>
              <a:rPr lang="en-US" dirty="0" err="1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bercocok</a:t>
            </a:r>
            <a:r>
              <a:rPr lang="en-US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tanam</a:t>
            </a:r>
            <a:r>
              <a:rPr lang="en-US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).</a:t>
            </a:r>
          </a:p>
          <a:p>
            <a:pPr marL="285750" indent="-285750" algn="just">
              <a:buBlip>
                <a:blip r:embed="rId3"/>
              </a:buBlip>
            </a:pPr>
            <a:r>
              <a:rPr lang="en-US" dirty="0" err="1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Berdasarkan</a:t>
            </a:r>
            <a:r>
              <a:rPr lang="en-US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dari</a:t>
            </a:r>
            <a:r>
              <a:rPr lang="en-US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kata </a:t>
            </a:r>
            <a:r>
              <a:rPr lang="en-US" i="1" dirty="0" err="1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Colere</a:t>
            </a:r>
            <a:r>
              <a:rPr lang="en-US" i="1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sehingga</a:t>
            </a:r>
            <a:r>
              <a:rPr lang="en-US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kata </a:t>
            </a:r>
            <a:r>
              <a:rPr lang="en-US" i="1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Culture 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artinya</a:t>
            </a:r>
            <a:r>
              <a:rPr lang="en-US" dirty="0" smtClean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sebagai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segala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daya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kegiatan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manusia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mengolah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mengubah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alam</a:t>
            </a:r>
            <a:r>
              <a:rPr lang="en-US" dirty="0">
                <a:latin typeface="Arial" panose="020B0604020202020204" pitchFamily="34" charset="0"/>
                <a:ea typeface="Adobe Heiti Std R" pitchFamily="34" charset="-128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dirty="0">
                <a:latin typeface="+mj-lt"/>
                <a:ea typeface="Adobe Heiti Std R" pitchFamily="34" charset="-128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Kebudayaan </a:t>
            </a:r>
            <a:r>
              <a:rPr lang="id-ID" dirty="0">
                <a:latin typeface="Arial" pitchFamily="34" charset="0"/>
                <a:cs typeface="Arial" pitchFamily="34" charset="0"/>
              </a:rPr>
              <a:t>: hasil cipta, rasa,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karsa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manusia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id-ID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endParaRPr lang="en-US" dirty="0"/>
          </a:p>
        </p:txBody>
      </p:sp>
      <p:sp>
        <p:nvSpPr>
          <p:cNvPr id="2" name="Action Button: Forward or Next 1">
            <a:hlinkClick r:id="rId4" action="ppaction://hlinksldjump" highlightClick="1"/>
          </p:cNvPr>
          <p:cNvSpPr/>
          <p:nvPr/>
        </p:nvSpPr>
        <p:spPr>
          <a:xfrm>
            <a:off x="8229600" y="6248400"/>
            <a:ext cx="7620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9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Single Corner Rectangle 1"/>
          <p:cNvSpPr/>
          <p:nvPr/>
        </p:nvSpPr>
        <p:spPr>
          <a:xfrm>
            <a:off x="304800" y="1066800"/>
            <a:ext cx="1905000" cy="533400"/>
          </a:xfrm>
          <a:prstGeom prst="snip1Rect">
            <a:avLst>
              <a:gd name="adj" fmla="val 42811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ea typeface="Adobe Fan Heiti Std B" pitchFamily="34" charset="-128"/>
              </a:rPr>
              <a:t>II. </a:t>
            </a:r>
            <a:r>
              <a:rPr lang="en-US" dirty="0" err="1">
                <a:solidFill>
                  <a:schemeClr val="tx1"/>
                </a:solidFill>
                <a:ea typeface="Adobe Fan Heiti Std B" pitchFamily="34" charset="-128"/>
              </a:rPr>
              <a:t>Definisi</a:t>
            </a:r>
            <a:endParaRPr lang="en-US" dirty="0">
              <a:solidFill>
                <a:schemeClr val="tx1"/>
              </a:solidFill>
              <a:ea typeface="Adobe Fan Heiti Std B" pitchFamily="34" charset="-128"/>
            </a:endParaRPr>
          </a:p>
        </p:txBody>
      </p:sp>
      <p:sp>
        <p:nvSpPr>
          <p:cNvPr id="5" name="Down Ribbon 4"/>
          <p:cNvSpPr/>
          <p:nvPr/>
        </p:nvSpPr>
        <p:spPr>
          <a:xfrm>
            <a:off x="0" y="3200400"/>
            <a:ext cx="2667000" cy="612648"/>
          </a:xfrm>
          <a:prstGeom prst="ribbon">
            <a:avLst>
              <a:gd name="adj1" fmla="val 16667"/>
              <a:gd name="adj2" fmla="val 7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id-ID" dirty="0"/>
              <a:t>E</a:t>
            </a:r>
            <a:r>
              <a:rPr lang="id-ID" dirty="0" smtClean="0"/>
              <a:t>.</a:t>
            </a:r>
            <a:r>
              <a:rPr lang="en-US" dirty="0" smtClean="0"/>
              <a:t> </a:t>
            </a:r>
            <a:r>
              <a:rPr lang="id-ID" dirty="0" smtClean="0"/>
              <a:t>B Tylor</a:t>
            </a:r>
            <a:endParaRPr lang="id-ID" dirty="0"/>
          </a:p>
        </p:txBody>
      </p:sp>
      <p:sp>
        <p:nvSpPr>
          <p:cNvPr id="6" name="Flowchart: Display 5"/>
          <p:cNvSpPr/>
          <p:nvPr/>
        </p:nvSpPr>
        <p:spPr>
          <a:xfrm>
            <a:off x="2971800" y="1524000"/>
            <a:ext cx="5791200" cy="2057400"/>
          </a:xfrm>
          <a:prstGeom prst="flowChartDisplay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dirty="0" smtClean="0"/>
              <a:t>Kebudayaan </a:t>
            </a:r>
            <a:r>
              <a:rPr lang="en-US" dirty="0" smtClean="0"/>
              <a:t> </a:t>
            </a:r>
            <a:r>
              <a:rPr lang="id-ID" dirty="0" smtClean="0"/>
              <a:t>mencakup </a:t>
            </a:r>
            <a:r>
              <a:rPr lang="id-ID" dirty="0"/>
              <a:t>pengetahuan, kepercayaan, kesenian, moral, hukum, adat istiadat dan lain kemampuan-kemampuan serta kebiasaan-kebiasaan yang didapatkan oleh manusia sebagai anggota masyarakat.</a:t>
            </a:r>
          </a:p>
        </p:txBody>
      </p:sp>
      <p:pic>
        <p:nvPicPr>
          <p:cNvPr id="9" name="Picture 2" descr="https://upload.wikimedia.org/wikipedia/commons/thumb/2/28/E._B._Tylor_portrait._Folk-Lore%2C_vol._28.png/200px-E._B._Tylor_portrait._Folk-Lore%2C_vol._2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7200" y="1752600"/>
            <a:ext cx="16764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ounded Rectangular Callout 9"/>
          <p:cNvSpPr/>
          <p:nvPr/>
        </p:nvSpPr>
        <p:spPr>
          <a:xfrm>
            <a:off x="3886200" y="4191000"/>
            <a:ext cx="5029200" cy="914400"/>
          </a:xfrm>
          <a:prstGeom prst="wedgeRoundRectCallout">
            <a:avLst>
              <a:gd name="adj1" fmla="val -78586"/>
              <a:gd name="adj2" fmla="val 33680"/>
              <a:gd name="adj3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, rasa,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cipta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7200" y="4267200"/>
            <a:ext cx="762000" cy="1447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66800" y="4191000"/>
            <a:ext cx="762000" cy="1524000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152400" y="5715000"/>
            <a:ext cx="2895600" cy="609600"/>
          </a:xfrm>
          <a:prstGeom prst="roundRect">
            <a:avLst>
              <a:gd name="adj" fmla="val 2585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None/>
            </a:pPr>
            <a:r>
              <a:rPr lang="en-US" b="1" dirty="0"/>
              <a:t>2. </a:t>
            </a:r>
            <a:r>
              <a:rPr lang="en-US" b="1" dirty="0" err="1"/>
              <a:t>Selo</a:t>
            </a:r>
            <a:r>
              <a:rPr lang="en-US" b="1" dirty="0"/>
              <a:t> </a:t>
            </a:r>
            <a:r>
              <a:rPr lang="en-US" b="1" dirty="0" err="1" smtClean="0"/>
              <a:t>Soemardjan</a:t>
            </a:r>
            <a:r>
              <a:rPr lang="en-US" b="1" dirty="0" smtClean="0"/>
              <a:t>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smtClean="0"/>
              <a:t> </a:t>
            </a:r>
          </a:p>
          <a:p>
            <a:pPr algn="just">
              <a:buNone/>
            </a:pPr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en-US" b="1" dirty="0" err="1" smtClean="0"/>
              <a:t>Soelaeman</a:t>
            </a:r>
            <a:r>
              <a:rPr lang="en-US" b="1" dirty="0" smtClean="0"/>
              <a:t> </a:t>
            </a:r>
            <a:r>
              <a:rPr lang="en-US" b="1" dirty="0" err="1"/>
              <a:t>Soemardi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4" name="Action Button: Forward or Next 3">
            <a:hlinkClick r:id="rId5" action="ppaction://hlinksldjump" highlightClick="1"/>
          </p:cNvPr>
          <p:cNvSpPr/>
          <p:nvPr/>
        </p:nvSpPr>
        <p:spPr>
          <a:xfrm>
            <a:off x="8001000" y="6248400"/>
            <a:ext cx="9144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3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95400" y="2362200"/>
            <a:ext cx="762000" cy="1447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3400" y="2438400"/>
            <a:ext cx="762000" cy="1447800"/>
          </a:xfrm>
          <a:prstGeom prst="rect">
            <a:avLst/>
          </a:prstGeom>
        </p:spPr>
      </p:pic>
      <p:sp>
        <p:nvSpPr>
          <p:cNvPr id="11" name="Snip Single Corner Rectangle 10"/>
          <p:cNvSpPr/>
          <p:nvPr/>
        </p:nvSpPr>
        <p:spPr>
          <a:xfrm>
            <a:off x="228600" y="3886200"/>
            <a:ext cx="3124200" cy="533400"/>
          </a:xfrm>
          <a:prstGeom prst="snip1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ea typeface="Adobe Fan Heiti Std B" pitchFamily="34" charset="-128"/>
            </a:endParaRPr>
          </a:p>
          <a:p>
            <a:pPr algn="just"/>
            <a:r>
              <a:rPr lang="en-US" b="1" dirty="0" smtClean="0">
                <a:ea typeface="Adobe Fan Heiti Std B" pitchFamily="34" charset="-128"/>
              </a:rPr>
              <a:t>3. </a:t>
            </a:r>
            <a:r>
              <a:rPr lang="en-US" b="1" dirty="0">
                <a:ea typeface="Adobe Fan Heiti Std B" pitchFamily="34" charset="-128"/>
              </a:rPr>
              <a:t>Margaret L. </a:t>
            </a:r>
            <a:r>
              <a:rPr lang="en-US" b="1" dirty="0" smtClean="0">
                <a:ea typeface="Adobe Fan Heiti Std B" pitchFamily="34" charset="-128"/>
              </a:rPr>
              <a:t>Andersen, </a:t>
            </a:r>
            <a:r>
              <a:rPr lang="en-US" b="1" dirty="0" err="1">
                <a:ea typeface="Adobe Fan Heiti Std B" pitchFamily="34" charset="-128"/>
              </a:rPr>
              <a:t>dan</a:t>
            </a:r>
            <a:r>
              <a:rPr lang="en-US" b="1" dirty="0">
                <a:ea typeface="Adobe Fan Heiti Std B" pitchFamily="34" charset="-128"/>
              </a:rPr>
              <a:t> </a:t>
            </a:r>
            <a:endParaRPr lang="en-US" b="1" dirty="0" smtClean="0">
              <a:ea typeface="Adobe Fan Heiti Std B" pitchFamily="34" charset="-128"/>
            </a:endParaRPr>
          </a:p>
          <a:p>
            <a:pPr algn="just"/>
            <a:r>
              <a:rPr lang="en-US" b="1" dirty="0">
                <a:ea typeface="Adobe Fan Heiti Std B" pitchFamily="34" charset="-128"/>
              </a:rPr>
              <a:t> </a:t>
            </a:r>
            <a:r>
              <a:rPr lang="en-US" b="1" dirty="0" smtClean="0">
                <a:ea typeface="Adobe Fan Heiti Std B" pitchFamily="34" charset="-128"/>
              </a:rPr>
              <a:t>   Howard  </a:t>
            </a:r>
            <a:r>
              <a:rPr lang="en-US" b="1" dirty="0">
                <a:ea typeface="Adobe Fan Heiti Std B" pitchFamily="34" charset="-128"/>
              </a:rPr>
              <a:t>F. Taylor</a:t>
            </a:r>
          </a:p>
          <a:p>
            <a:pPr algn="just"/>
            <a:endParaRPr lang="en-US" dirty="0">
              <a:ea typeface="Adobe Fan Heiti Std B" pitchFamily="34" charset="-128"/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3352800" y="304800"/>
            <a:ext cx="4648200" cy="3276600"/>
          </a:xfrm>
          <a:prstGeom prst="cloudCallout">
            <a:avLst>
              <a:gd name="adj1" fmla="val -67284"/>
              <a:gd name="adj2" fmla="val 23199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ea typeface="Adobe Fan Heiti Std B" pitchFamily="34" charset="-128"/>
              </a:rPr>
              <a:t>K</a:t>
            </a:r>
            <a:r>
              <a:rPr lang="id-ID" dirty="0">
                <a:ea typeface="Adobe Fan Heiti Std B" pitchFamily="34" charset="-128"/>
              </a:rPr>
              <a:t>ebudayaan adalah sistem yang kompleks makna dan perilaku</a:t>
            </a:r>
            <a:r>
              <a:rPr lang="en-US" dirty="0">
                <a:ea typeface="Adobe Fan Heiti Std B" pitchFamily="34" charset="-128"/>
              </a:rPr>
              <a:t>,</a:t>
            </a:r>
            <a:r>
              <a:rPr lang="id-ID" dirty="0">
                <a:ea typeface="Adobe Fan Heiti Std B" pitchFamily="34" charset="-128"/>
              </a:rPr>
              <a:t> yang mendefinisikan cara hidup bagi kelompok tertentu atau masyarakat</a:t>
            </a:r>
            <a:r>
              <a:rPr lang="en-US" dirty="0">
                <a:ea typeface="Adobe Fan Heiti Std B" pitchFamily="34" charset="-128"/>
              </a:rPr>
              <a:t>; </a:t>
            </a:r>
            <a:r>
              <a:rPr lang="id-ID" dirty="0">
                <a:ea typeface="Adobe Fan Heiti Std B" pitchFamily="34" charset="-128"/>
              </a:rPr>
              <a:t> termasuk keyakinan, nilai-nilai, pengetahuan, seni, hukum, adat, kebiasaan, </a:t>
            </a:r>
            <a:r>
              <a:rPr lang="en-US" dirty="0" err="1">
                <a:ea typeface="Adobe Fan Heiti Std B" pitchFamily="34" charset="-128"/>
              </a:rPr>
              <a:t>bahasa</a:t>
            </a:r>
            <a:r>
              <a:rPr lang="id-ID" dirty="0">
                <a:ea typeface="Adobe Fan Heiti Std B" pitchFamily="34" charset="-128"/>
              </a:rPr>
              <a:t>,  pakaian, </a:t>
            </a:r>
            <a:r>
              <a:rPr lang="en-US" dirty="0" err="1">
                <a:ea typeface="Adobe Fan Heiti Std B" pitchFamily="34" charset="-128"/>
              </a:rPr>
              <a:t>dan</a:t>
            </a:r>
            <a:r>
              <a:rPr lang="en-US" dirty="0">
                <a:ea typeface="Adobe Fan Heiti Std B" pitchFamily="34" charset="-128"/>
              </a:rPr>
              <a:t> lain-lain.</a:t>
            </a:r>
          </a:p>
        </p:txBody>
      </p:sp>
      <p:sp>
        <p:nvSpPr>
          <p:cNvPr id="14" name="Horizontal Scroll 13"/>
          <p:cNvSpPr/>
          <p:nvPr/>
        </p:nvSpPr>
        <p:spPr>
          <a:xfrm>
            <a:off x="3886200" y="3581400"/>
            <a:ext cx="5791200" cy="3124200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d-ID" dirty="0">
                <a:ea typeface="Adobe Fan Heiti Std B" pitchFamily="34" charset="-128"/>
              </a:rPr>
              <a:t>Bentuk ke</a:t>
            </a:r>
            <a:r>
              <a:rPr lang="en-US" dirty="0" err="1">
                <a:ea typeface="Adobe Fan Heiti Std B" pitchFamily="34" charset="-128"/>
              </a:rPr>
              <a:t>budaya</a:t>
            </a:r>
            <a:r>
              <a:rPr lang="id-ID" dirty="0">
                <a:ea typeface="Adobe Fan Heiti Std B" pitchFamily="34" charset="-128"/>
              </a:rPr>
              <a:t>an</a:t>
            </a:r>
            <a:r>
              <a:rPr lang="en-US" dirty="0">
                <a:ea typeface="Adobe Fan Heiti Std B" pitchFamily="34" charset="-128"/>
              </a:rPr>
              <a:t> : </a:t>
            </a:r>
          </a:p>
          <a:p>
            <a:pPr marL="457200" indent="-457200" algn="just">
              <a:buAutoNum type="arabicPeriod"/>
            </a:pPr>
            <a:r>
              <a:rPr lang="en-US" dirty="0">
                <a:ea typeface="Adobe Fan Heiti Std B" pitchFamily="34" charset="-128"/>
              </a:rPr>
              <a:t>Material; 	</a:t>
            </a:r>
            <a:r>
              <a:rPr lang="id-ID" dirty="0">
                <a:ea typeface="Adobe Heiti Std R" pitchFamily="34" charset="-128"/>
              </a:rPr>
              <a:t>terdiri dari ob</a:t>
            </a:r>
            <a:r>
              <a:rPr lang="en-US" dirty="0">
                <a:ea typeface="Adobe Heiti Std R" pitchFamily="34" charset="-128"/>
              </a:rPr>
              <a:t>y</a:t>
            </a:r>
            <a:r>
              <a:rPr lang="id-ID" dirty="0">
                <a:ea typeface="Adobe Heiti Std R" pitchFamily="34" charset="-128"/>
              </a:rPr>
              <a:t>ek yang dibuat dalam suatu </a:t>
            </a:r>
            <a:r>
              <a:rPr lang="id-ID" dirty="0" smtClean="0">
                <a:ea typeface="Adobe Heiti Std R" pitchFamily="34" charset="-128"/>
              </a:rPr>
              <a:t>masyarakat tertentu</a:t>
            </a:r>
            <a:r>
              <a:rPr lang="en-US" dirty="0" smtClean="0">
                <a:ea typeface="Adobe Heiti Std R" pitchFamily="34" charset="-128"/>
              </a:rPr>
              <a:t> : </a:t>
            </a:r>
            <a:r>
              <a:rPr lang="en-US" dirty="0" err="1">
                <a:ea typeface="Adobe Heiti Std R" pitchFamily="34" charset="-128"/>
              </a:rPr>
              <a:t>bangunan</a:t>
            </a:r>
            <a:r>
              <a:rPr lang="en-US" dirty="0">
                <a:ea typeface="Adobe Heiti Std R" pitchFamily="34" charset="-128"/>
              </a:rPr>
              <a:t>, </a:t>
            </a:r>
            <a:r>
              <a:rPr lang="en-US" dirty="0" err="1">
                <a:ea typeface="Adobe Heiti Std R" pitchFamily="34" charset="-128"/>
              </a:rPr>
              <a:t>seni</a:t>
            </a:r>
            <a:r>
              <a:rPr lang="en-US" dirty="0">
                <a:ea typeface="Adobe Heiti Std R" pitchFamily="34" charset="-128"/>
              </a:rPr>
              <a:t>,</a:t>
            </a:r>
            <a:r>
              <a:rPr lang="id-ID" dirty="0"/>
              <a:t> </a:t>
            </a:r>
            <a:r>
              <a:rPr lang="id-ID" dirty="0">
                <a:ea typeface="Adobe Heiti Std R" pitchFamily="34" charset="-128"/>
              </a:rPr>
              <a:t> </a:t>
            </a:r>
            <a:r>
              <a:rPr lang="id-ID" dirty="0" smtClean="0">
                <a:ea typeface="Adobe Heiti Std R" pitchFamily="34" charset="-128"/>
              </a:rPr>
              <a:t>peralatan</a:t>
            </a:r>
            <a:r>
              <a:rPr lang="id-ID" dirty="0">
                <a:ea typeface="Adobe Heiti Std R" pitchFamily="34" charset="-128"/>
              </a:rPr>
              <a:t>, mainan, </a:t>
            </a:r>
            <a:r>
              <a:rPr lang="en-US" dirty="0">
                <a:ea typeface="Adobe Heiti Std R" pitchFamily="34" charset="-128"/>
              </a:rPr>
              <a:t>media </a:t>
            </a:r>
            <a:r>
              <a:rPr lang="id-ID" dirty="0">
                <a:ea typeface="Adobe Heiti Std R" pitchFamily="34" charset="-128"/>
              </a:rPr>
              <a:t>cetak dan media </a:t>
            </a:r>
            <a:r>
              <a:rPr lang="en-US" dirty="0" smtClean="0">
                <a:ea typeface="Adobe Heiti Std R" pitchFamily="34" charset="-128"/>
              </a:rPr>
              <a:t> </a:t>
            </a:r>
            <a:r>
              <a:rPr lang="id-ID" dirty="0" smtClean="0">
                <a:ea typeface="Adobe Heiti Std R" pitchFamily="34" charset="-128"/>
              </a:rPr>
              <a:t>penyiaran</a:t>
            </a:r>
            <a:r>
              <a:rPr lang="id-ID" dirty="0">
                <a:ea typeface="Adobe Heiti Std R" pitchFamily="34" charset="-128"/>
              </a:rPr>
              <a:t>, dan benda-benda berwujud lainnya</a:t>
            </a:r>
            <a:r>
              <a:rPr lang="en-US" dirty="0">
                <a:ea typeface="Adobe Heiti Std R" pitchFamily="34" charset="-128"/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en-US" dirty="0" smtClean="0">
                <a:ea typeface="Adobe Heiti Std R" pitchFamily="34" charset="-128"/>
              </a:rPr>
              <a:t>No</a:t>
            </a:r>
            <a:r>
              <a:rPr lang="en-US" dirty="0" smtClean="0">
                <a:ea typeface="Adobe Fan Heiti Std B" pitchFamily="34" charset="-128"/>
              </a:rPr>
              <a:t>n-material</a:t>
            </a:r>
            <a:r>
              <a:rPr lang="en-US" dirty="0">
                <a:ea typeface="Adobe Fan Heiti Std B" pitchFamily="34" charset="-128"/>
              </a:rPr>
              <a:t>; </a:t>
            </a:r>
            <a:r>
              <a:rPr lang="en-US" dirty="0" err="1">
                <a:ea typeface="Adobe Fan Heiti Std B" pitchFamily="34" charset="-128"/>
              </a:rPr>
              <a:t>berisi</a:t>
            </a:r>
            <a:r>
              <a:rPr lang="en-US" dirty="0">
                <a:ea typeface="Adobe Fan Heiti Std B" pitchFamily="34" charset="-128"/>
              </a:rPr>
              <a:t> </a:t>
            </a:r>
            <a:r>
              <a:rPr lang="en-US" dirty="0" err="1">
                <a:ea typeface="Adobe Fan Heiti Std B" pitchFamily="34" charset="-128"/>
              </a:rPr>
              <a:t>tentang</a:t>
            </a:r>
            <a:r>
              <a:rPr lang="en-US" dirty="0">
                <a:ea typeface="Adobe Fan Heiti Std B" pitchFamily="34" charset="-128"/>
              </a:rPr>
              <a:t> </a:t>
            </a:r>
            <a:r>
              <a:rPr lang="en-US" dirty="0" err="1">
                <a:ea typeface="Adobe Fan Heiti Std B" pitchFamily="34" charset="-128"/>
              </a:rPr>
              <a:t>norma</a:t>
            </a:r>
            <a:r>
              <a:rPr lang="en-US" dirty="0">
                <a:ea typeface="Adobe Fan Heiti Std B" pitchFamily="34" charset="-128"/>
              </a:rPr>
              <a:t>, </a:t>
            </a:r>
            <a:r>
              <a:rPr lang="en-US" dirty="0" err="1">
                <a:ea typeface="Adobe Fan Heiti Std B" pitchFamily="34" charset="-128"/>
              </a:rPr>
              <a:t>hukum</a:t>
            </a:r>
            <a:r>
              <a:rPr lang="en-US" dirty="0">
                <a:ea typeface="Adobe Fan Heiti Std B" pitchFamily="34" charset="-128"/>
              </a:rPr>
              <a:t>, </a:t>
            </a:r>
            <a:r>
              <a:rPr lang="en-US" dirty="0" err="1">
                <a:ea typeface="Adobe Fan Heiti Std B" pitchFamily="34" charset="-128"/>
              </a:rPr>
              <a:t>adat</a:t>
            </a:r>
            <a:r>
              <a:rPr lang="en-US" dirty="0">
                <a:ea typeface="Adobe Fan Heiti Std B" pitchFamily="34" charset="-128"/>
              </a:rPr>
              <a:t>, </a:t>
            </a:r>
            <a:r>
              <a:rPr lang="en-US" dirty="0" err="1">
                <a:ea typeface="Adobe Fan Heiti Std B" pitchFamily="34" charset="-128"/>
              </a:rPr>
              <a:t>nilai</a:t>
            </a:r>
            <a:r>
              <a:rPr lang="en-US" dirty="0">
                <a:ea typeface="Adobe Fan Heiti Std B" pitchFamily="34" charset="-128"/>
              </a:rPr>
              <a:t>, ide-ide </a:t>
            </a:r>
            <a:r>
              <a:rPr lang="en-US" dirty="0" err="1">
                <a:ea typeface="Adobe Fan Heiti Std B" pitchFamily="34" charset="-128"/>
              </a:rPr>
              <a:t>dan</a:t>
            </a:r>
            <a:r>
              <a:rPr lang="en-US" dirty="0">
                <a:ea typeface="Adobe Fan Heiti Std B" pitchFamily="34" charset="-128"/>
              </a:rPr>
              <a:t> </a:t>
            </a:r>
            <a:r>
              <a:rPr lang="en-US" dirty="0" smtClean="0">
                <a:ea typeface="Adobe Fan Heiti Std B" pitchFamily="34" charset="-128"/>
              </a:rPr>
              <a:t>   </a:t>
            </a:r>
            <a:r>
              <a:rPr lang="en-US" dirty="0" err="1">
                <a:ea typeface="Adobe Fan Heiti Std B" pitchFamily="34" charset="-128"/>
              </a:rPr>
              <a:t>kepercayaan</a:t>
            </a:r>
            <a:r>
              <a:rPr lang="en-US" dirty="0">
                <a:ea typeface="Adobe Fan Heiti Std B" pitchFamily="34" charset="-128"/>
              </a:rPr>
              <a:t> </a:t>
            </a:r>
            <a:r>
              <a:rPr lang="en-US" dirty="0" err="1">
                <a:ea typeface="Adobe Fan Heiti Std B" pitchFamily="34" charset="-128"/>
              </a:rPr>
              <a:t>dari</a:t>
            </a:r>
            <a:r>
              <a:rPr lang="en-US" dirty="0">
                <a:ea typeface="Adobe Fan Heiti Std B" pitchFamily="34" charset="-128"/>
              </a:rPr>
              <a:t> </a:t>
            </a:r>
            <a:r>
              <a:rPr lang="en-US" dirty="0" err="1">
                <a:ea typeface="Adobe Fan Heiti Std B" pitchFamily="34" charset="-128"/>
              </a:rPr>
              <a:t>setiap</a:t>
            </a:r>
            <a:r>
              <a:rPr lang="en-US" dirty="0">
                <a:ea typeface="Adobe Fan Heiti Std B" pitchFamily="34" charset="-128"/>
              </a:rPr>
              <a:t> </a:t>
            </a:r>
            <a:r>
              <a:rPr lang="en-US" dirty="0" err="1" smtClean="0">
                <a:ea typeface="Adobe Fan Heiti Std B" pitchFamily="34" charset="-128"/>
              </a:rPr>
              <a:t>kelompok</a:t>
            </a:r>
            <a:r>
              <a:rPr lang="en-US" dirty="0" smtClean="0">
                <a:ea typeface="Adobe Fan Heiti Std B" pitchFamily="34" charset="-128"/>
              </a:rPr>
              <a:t> </a:t>
            </a:r>
            <a:r>
              <a:rPr lang="en-US" dirty="0" err="1">
                <a:ea typeface="Adobe Fan Heiti Std B" pitchFamily="34" charset="-128"/>
              </a:rPr>
              <a:t>dalam</a:t>
            </a:r>
            <a:r>
              <a:rPr lang="en-US" dirty="0">
                <a:ea typeface="Adobe Fan Heiti Std B" pitchFamily="34" charset="-128"/>
              </a:rPr>
              <a:t> </a:t>
            </a:r>
            <a:r>
              <a:rPr lang="en-US" dirty="0" err="1">
                <a:ea typeface="Adobe Fan Heiti Std B" pitchFamily="34" charset="-128"/>
              </a:rPr>
              <a:t>masyarakat</a:t>
            </a:r>
            <a:r>
              <a:rPr lang="en-US" dirty="0">
                <a:ea typeface="Adobe Fan Heiti Std B" pitchFamily="34" charset="-128"/>
              </a:rPr>
              <a:t>.</a:t>
            </a:r>
          </a:p>
        </p:txBody>
      </p:sp>
      <p:sp>
        <p:nvSpPr>
          <p:cNvPr id="2" name="Action Button: Home 1">
            <a:hlinkClick r:id="rId4" action="ppaction://hlinksldjump" highlightClick="1"/>
          </p:cNvPr>
          <p:cNvSpPr/>
          <p:nvPr/>
        </p:nvSpPr>
        <p:spPr>
          <a:xfrm>
            <a:off x="1295400" y="6019800"/>
            <a:ext cx="914400" cy="609600"/>
          </a:xfrm>
          <a:prstGeom prst="actionButtonHo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0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010400" cy="6858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Georgia" pitchFamily="18" charset="0"/>
                <a:ea typeface="Gungsuh" pitchFamily="18" charset="-127"/>
              </a:rPr>
              <a:t/>
            </a:r>
            <a:br>
              <a:rPr lang="en-US" sz="3600" dirty="0" smtClean="0">
                <a:solidFill>
                  <a:srgbClr val="0070C0"/>
                </a:solidFill>
                <a:latin typeface="Georgia" pitchFamily="18" charset="0"/>
                <a:ea typeface="Gungsuh" pitchFamily="18" charset="-127"/>
              </a:rPr>
            </a:br>
            <a:r>
              <a:rPr lang="en-US" sz="3600" dirty="0" err="1" smtClean="0">
                <a:latin typeface="Georgia" pitchFamily="18" charset="0"/>
                <a:ea typeface="Gungsuh" pitchFamily="18" charset="-127"/>
              </a:rPr>
              <a:t>Unsur-Unsur</a:t>
            </a:r>
            <a:r>
              <a:rPr lang="en-US" sz="3600" dirty="0" smtClean="0">
                <a:latin typeface="Georgia" pitchFamily="18" charset="0"/>
                <a:ea typeface="Gungsuh" pitchFamily="18" charset="-127"/>
              </a:rPr>
              <a:t> </a:t>
            </a:r>
            <a:r>
              <a:rPr lang="en-US" sz="3600" dirty="0" err="1">
                <a:latin typeface="Georgia" pitchFamily="18" charset="0"/>
                <a:ea typeface="Gungsuh" pitchFamily="18" charset="-127"/>
              </a:rPr>
              <a:t>Budaya</a:t>
            </a:r>
            <a:r>
              <a:rPr lang="en-US" sz="3600" dirty="0">
                <a:latin typeface="Georgia" pitchFamily="18" charset="0"/>
                <a:ea typeface="Gungsuh" pitchFamily="18" charset="-127"/>
              </a:rPr>
              <a:t/>
            </a:r>
            <a:br>
              <a:rPr lang="en-US" sz="3600" dirty="0">
                <a:latin typeface="Georgia" pitchFamily="18" charset="0"/>
                <a:ea typeface="Gungsuh" pitchFamily="18" charset="-127"/>
              </a:rPr>
            </a:br>
            <a:endParaRPr lang="en-US" dirty="0"/>
          </a:p>
        </p:txBody>
      </p:sp>
      <p:sp>
        <p:nvSpPr>
          <p:cNvPr id="4" name="Vertical Scroll 3"/>
          <p:cNvSpPr/>
          <p:nvPr/>
        </p:nvSpPr>
        <p:spPr>
          <a:xfrm>
            <a:off x="-533400" y="685800"/>
            <a:ext cx="9677400" cy="6172200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latin typeface="Arial" pitchFamily="34" charset="0"/>
                <a:ea typeface="Adobe Heiti Std R" pitchFamily="34" charset="-128"/>
                <a:cs typeface="Arial" pitchFamily="34" charset="0"/>
              </a:rPr>
              <a:t>1. Bahasa : s</a:t>
            </a:r>
            <a:r>
              <a:rPr lang="id-ID" dirty="0">
                <a:latin typeface="Arial" pitchFamily="34" charset="0"/>
                <a:ea typeface="Adobe Heiti Std R" pitchFamily="34" charset="-128"/>
                <a:cs typeface="Arial" pitchFamily="34" charset="0"/>
              </a:rPr>
              <a:t>imbol </a:t>
            </a:r>
            <a:r>
              <a:rPr lang="en-US" dirty="0" err="1" smtClean="0">
                <a:latin typeface="Arial" pitchFamily="34" charset="0"/>
                <a:ea typeface="Adobe Heiti Std R" pitchFamily="34" charset="-128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ea typeface="Adobe Heiti Std R" pitchFamily="34" charset="-128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ea typeface="Adobe Heiti Std R" pitchFamily="34" charset="-128"/>
                <a:cs typeface="Arial" pitchFamily="34" charset="0"/>
              </a:rPr>
              <a:t>aturan </a:t>
            </a:r>
            <a:r>
              <a:rPr lang="id-ID" dirty="0">
                <a:latin typeface="Arial" pitchFamily="34" charset="0"/>
                <a:ea typeface="Adobe Heiti Std R" pitchFamily="34" charset="-128"/>
                <a:cs typeface="Arial" pitchFamily="34" charset="0"/>
              </a:rPr>
              <a:t>disatukan</a:t>
            </a:r>
            <a:r>
              <a:rPr lang="en-US" dirty="0">
                <a:latin typeface="Arial" pitchFamily="34" charset="0"/>
                <a:ea typeface="Adobe Heiti Std R" pitchFamily="34" charset="-128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ea typeface="Adobe Heiti Std R" pitchFamily="34" charset="-128"/>
                <a:cs typeface="Arial" pitchFamily="34" charset="0"/>
              </a:rPr>
              <a:t>dirangkaikan</a:t>
            </a:r>
            <a:r>
              <a:rPr lang="en-US" dirty="0">
                <a:latin typeface="Arial" pitchFamily="34" charset="0"/>
                <a:ea typeface="Adobe Heiti Std R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Heiti Std R" pitchFamily="34" charset="-128"/>
                <a:cs typeface="Arial" pitchFamily="34" charset="0"/>
              </a:rPr>
              <a:t>menjadi</a:t>
            </a:r>
            <a:r>
              <a:rPr lang="en-US" dirty="0">
                <a:latin typeface="Arial" pitchFamily="34" charset="0"/>
                <a:ea typeface="Adobe Heiti Std R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Heiti Std R" pitchFamily="34" charset="-128"/>
                <a:cs typeface="Arial" pitchFamily="34" charset="0"/>
              </a:rPr>
              <a:t>bahasa</a:t>
            </a:r>
            <a:r>
              <a:rPr lang="id-ID" dirty="0">
                <a:latin typeface="Arial" pitchFamily="34" charset="0"/>
                <a:ea typeface="Adobe Heiti Std R" pitchFamily="34" charset="-128"/>
                <a:cs typeface="Arial" pitchFamily="34" charset="0"/>
              </a:rPr>
              <a:t> d</a:t>
            </a:r>
            <a:r>
              <a:rPr lang="en-US" dirty="0">
                <a:latin typeface="Arial" pitchFamily="34" charset="0"/>
                <a:ea typeface="Adobe Heiti Std R" pitchFamily="34" charset="-128"/>
                <a:cs typeface="Arial" pitchFamily="34" charset="0"/>
              </a:rPr>
              <a:t>an </a:t>
            </a:r>
            <a:r>
              <a:rPr lang="en-US" dirty="0" err="1" smtClean="0">
                <a:latin typeface="Arial" pitchFamily="34" charset="0"/>
                <a:ea typeface="Adobe Heiti Std R" pitchFamily="34" charset="-128"/>
                <a:cs typeface="Arial" pitchFamily="34" charset="0"/>
              </a:rPr>
              <a:t>akhirnya</a:t>
            </a:r>
            <a:r>
              <a:rPr lang="id-ID" dirty="0" smtClean="0">
                <a:latin typeface="Arial" pitchFamily="34" charset="0"/>
                <a:ea typeface="Adobe Heiti Std R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Heiti Std R" pitchFamily="34" charset="-128"/>
                <a:cs typeface="Arial" pitchFamily="34" charset="0"/>
              </a:rPr>
              <a:t>memiliki</a:t>
            </a:r>
            <a:r>
              <a:rPr lang="en-US" dirty="0">
                <a:latin typeface="Arial" pitchFamily="34" charset="0"/>
                <a:ea typeface="Adobe Heiti Std R" pitchFamily="34" charset="-128"/>
                <a:cs typeface="Arial" pitchFamily="34" charset="0"/>
              </a:rPr>
              <a:t> </a:t>
            </a:r>
            <a:r>
              <a:rPr lang="id-ID" dirty="0">
                <a:latin typeface="Arial" pitchFamily="34" charset="0"/>
                <a:ea typeface="Adobe Heiti Std R" pitchFamily="34" charset="-128"/>
                <a:cs typeface="Arial" pitchFamily="34" charset="0"/>
              </a:rPr>
              <a:t>arti</a:t>
            </a:r>
            <a:r>
              <a:rPr lang="en-US" dirty="0">
                <a:latin typeface="Arial" pitchFamily="34" charset="0"/>
                <a:ea typeface="Adobe Heiti Std R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Heiti Std R" pitchFamily="34" charset="-128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ea typeface="Adobe Heiti Std R" pitchFamily="34" charset="-128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Adobe Heiti Std R" pitchFamily="34" charset="-128"/>
                <a:cs typeface="Arial" pitchFamily="34" charset="0"/>
              </a:rPr>
              <a:t>makna</a:t>
            </a:r>
            <a:r>
              <a:rPr lang="en-US" dirty="0">
                <a:latin typeface="Arial" pitchFamily="34" charset="0"/>
                <a:ea typeface="Adobe Heiti Std R" pitchFamily="34" charset="-128"/>
                <a:cs typeface="Arial" pitchFamily="34" charset="0"/>
              </a:rPr>
              <a:t>. </a:t>
            </a:r>
          </a:p>
          <a:p>
            <a:pPr algn="just"/>
            <a:r>
              <a:rPr lang="en-US" dirty="0">
                <a:latin typeface="Arial" pitchFamily="34" charset="0"/>
                <a:ea typeface="Adobe Heiti Std R" pitchFamily="34" charset="-128"/>
                <a:cs typeface="Arial" pitchFamily="34" charset="0"/>
              </a:rPr>
              <a:t>2. </a:t>
            </a:r>
            <a:r>
              <a:rPr lang="en-US" dirty="0" smtClean="0">
                <a:latin typeface="Arial" pitchFamily="34" charset="0"/>
                <a:ea typeface="Adobe Heiti Std R" pitchFamily="34" charset="-128"/>
                <a:cs typeface="Arial" pitchFamily="34" charset="0"/>
              </a:rPr>
              <a:t>Norma 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seperangkat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peraturan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id-ID" dirty="0">
                <a:latin typeface="Arial" pitchFamily="34" charset="0"/>
                <a:cs typeface="Arial" pitchFamily="34" charset="0"/>
              </a:rPr>
              <a:t>budaya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tentang</a:t>
            </a:r>
            <a:r>
              <a:rPr lang="id-ID" dirty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berperilaku </a:t>
            </a:r>
            <a:r>
              <a:rPr lang="id-ID" dirty="0">
                <a:latin typeface="Arial" pitchFamily="34" charset="0"/>
                <a:cs typeface="Arial" pitchFamily="34" charset="0"/>
              </a:rPr>
              <a:t>dalam situasi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tertentu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	Ada 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4 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tipe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  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norma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 :</a:t>
            </a:r>
          </a:p>
          <a:p>
            <a:pPr algn="just"/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	1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). Usage (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cara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) :</a:t>
            </a:r>
            <a:r>
              <a:rPr lang="en-US" dirty="0" err="1" smtClean="0">
                <a:solidFill>
                  <a:srgbClr val="0070C0"/>
                </a:solidFill>
              </a:rPr>
              <a:t>bentuk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perbuatan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tertentu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dilakukan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individu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dalam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dirty="0" err="1" smtClean="0">
                <a:solidFill>
                  <a:srgbClr val="0070C0"/>
                </a:solidFill>
              </a:rPr>
              <a:t>masyarakat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  <a:r>
              <a:rPr lang="en-US" dirty="0" err="1" smtClean="0">
                <a:solidFill>
                  <a:srgbClr val="0070C0"/>
                </a:solidFill>
              </a:rPr>
              <a:t>namun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tidak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secara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terus-menerus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  <a:latin typeface="Arial" pitchFamily="34" charset="0"/>
              <a:ea typeface="Adobe Heiti Std R" pitchFamily="34" charset="-128"/>
              <a:cs typeface="Arial" pitchFamily="34" charset="0"/>
            </a:endParaRPr>
          </a:p>
          <a:p>
            <a:pPr algn="just"/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	2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). Folkways (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kebiasaan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)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: </a:t>
            </a:r>
            <a:r>
              <a:rPr lang="en-US" dirty="0" err="1">
                <a:solidFill>
                  <a:srgbClr val="0070C0"/>
                </a:solidFill>
              </a:rPr>
              <a:t>bentuk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perbuatan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berulang-ulang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dengan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dirty="0" err="1" smtClean="0">
                <a:solidFill>
                  <a:srgbClr val="0070C0"/>
                </a:solidFill>
              </a:rPr>
              <a:t>bentuk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yang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sama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dilakukan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secara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sadar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mempunyai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tujuan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jelas</a:t>
            </a:r>
            <a:r>
              <a:rPr lang="en-US" dirty="0" smtClean="0">
                <a:solidFill>
                  <a:srgbClr val="0070C0"/>
                </a:solidFill>
              </a:rPr>
              <a:t>,  </a:t>
            </a: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dirty="0" err="1" smtClean="0">
                <a:solidFill>
                  <a:srgbClr val="0070C0"/>
                </a:solidFill>
              </a:rPr>
              <a:t>dianggap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baik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benar</a:t>
            </a:r>
            <a:r>
              <a:rPr lang="en-US" dirty="0">
                <a:solidFill>
                  <a:srgbClr val="0070C0"/>
                </a:solidFill>
              </a:rPr>
              <a:t>. </a:t>
            </a:r>
            <a:endParaRPr lang="en-US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	3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). Mores (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tata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kelakuan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) :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sekumpulan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perbuatan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mencerminkan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sifat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hidup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sekelompok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manusia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sadar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guna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melaksanakan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pengawasan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sekelompok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masyarakat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anggota-anggotanya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	4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). Custom (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adat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istiadat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Adobe Heiti Std R" pitchFamily="34" charset="-128"/>
                <a:cs typeface="Arial" pitchFamily="34" charset="0"/>
              </a:rPr>
              <a:t>) :</a:t>
            </a:r>
            <a:r>
              <a:rPr lang="en-US" dirty="0" err="1">
                <a:solidFill>
                  <a:srgbClr val="0070C0"/>
                </a:solidFill>
              </a:rPr>
              <a:t>kumpulan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tata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kelakuan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paling </a:t>
            </a:r>
            <a:r>
              <a:rPr lang="en-US" dirty="0" err="1">
                <a:solidFill>
                  <a:srgbClr val="0070C0"/>
                </a:solidFill>
              </a:rPr>
              <a:t>tinggi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dirty="0" err="1" smtClean="0">
                <a:solidFill>
                  <a:srgbClr val="0070C0"/>
                </a:solidFill>
              </a:rPr>
              <a:t>kedudukannya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bersifat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kekal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terintegrasi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sangat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kuat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terhadap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dirty="0" err="1" smtClean="0">
                <a:solidFill>
                  <a:srgbClr val="0070C0"/>
                </a:solidFill>
              </a:rPr>
              <a:t>masyarakat</a:t>
            </a:r>
            <a:r>
              <a:rPr lang="en-US" dirty="0" smtClean="0">
                <a:solidFill>
                  <a:srgbClr val="0070C0"/>
                </a:solidFill>
              </a:rPr>
              <a:t> .</a:t>
            </a:r>
            <a:endParaRPr lang="en-US" dirty="0">
              <a:solidFill>
                <a:srgbClr val="0070C0"/>
              </a:solidFill>
            </a:endParaRPr>
          </a:p>
          <a:p>
            <a:pPr algn="just"/>
            <a:r>
              <a:rPr lang="id-ID" dirty="0" smtClean="0">
                <a:latin typeface="Arial" pitchFamily="34" charset="0"/>
                <a:ea typeface="Adobe Heiti Std R" pitchFamily="34" charset="-128"/>
                <a:cs typeface="Arial" pitchFamily="34" charset="0"/>
              </a:rPr>
              <a:t>3</a:t>
            </a:r>
            <a:r>
              <a:rPr lang="en-US" dirty="0">
                <a:latin typeface="Arial" pitchFamily="34" charset="0"/>
                <a:ea typeface="Adobe Heiti Std R" pitchFamily="34" charset="-128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ea typeface="Adobe Heiti Std R" pitchFamily="34" charset="-128"/>
                <a:cs typeface="Arial" pitchFamily="34" charset="0"/>
              </a:rPr>
              <a:t>Kepercayaan</a:t>
            </a:r>
            <a:r>
              <a:rPr lang="en-US" dirty="0" smtClean="0">
                <a:latin typeface="Arial" pitchFamily="34" charset="0"/>
                <a:ea typeface="Adobe Heiti Std R" pitchFamily="34" charset="-128"/>
                <a:cs typeface="Arial" pitchFamily="34" charset="0"/>
              </a:rPr>
              <a:t> : </a:t>
            </a:r>
            <a:r>
              <a:rPr lang="en-US" dirty="0"/>
              <a:t>ide-ide </a:t>
            </a:r>
            <a:r>
              <a:rPr lang="en-US" dirty="0" err="1"/>
              <a:t>bersama</a:t>
            </a:r>
            <a:r>
              <a:rPr lang="en-US" dirty="0"/>
              <a:t> yang </a:t>
            </a:r>
            <a:r>
              <a:rPr lang="en-US" dirty="0" err="1"/>
              <a:t>diyakini</a:t>
            </a:r>
            <a:r>
              <a:rPr lang="id-ID" dirty="0"/>
              <a:t> secara kolektif oleh orang-orang dalam </a:t>
            </a:r>
            <a:r>
              <a:rPr lang="en-US" dirty="0"/>
              <a:t> </a:t>
            </a:r>
            <a:r>
              <a:rPr lang="id-ID" dirty="0"/>
              <a:t>suatu </a:t>
            </a:r>
            <a:r>
              <a:rPr lang="en-US" dirty="0"/>
              <a:t> </a:t>
            </a:r>
            <a:r>
              <a:rPr lang="id-ID" dirty="0"/>
              <a:t>budaya tertentu.</a:t>
            </a:r>
            <a:r>
              <a:rPr lang="en-US" dirty="0"/>
              <a:t> </a:t>
            </a:r>
          </a:p>
          <a:p>
            <a:pPr algn="just"/>
            <a:r>
              <a:rPr lang="en-US" dirty="0" smtClean="0">
                <a:latin typeface="Arial" pitchFamily="34" charset="0"/>
                <a:ea typeface="Adobe Heiti Std R" pitchFamily="34" charset="-128"/>
                <a:cs typeface="Arial" pitchFamily="34" charset="0"/>
              </a:rPr>
              <a:t>4</a:t>
            </a:r>
            <a:r>
              <a:rPr lang="en-US" dirty="0">
                <a:latin typeface="Arial" pitchFamily="34" charset="0"/>
                <a:ea typeface="Adobe Heiti Std R" pitchFamily="34" charset="-128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ea typeface="Adobe Heiti Std R" pitchFamily="34" charset="-128"/>
                <a:cs typeface="Arial" pitchFamily="34" charset="0"/>
              </a:rPr>
              <a:t>Nilai</a:t>
            </a:r>
            <a:r>
              <a:rPr lang="en-US" dirty="0" smtClean="0">
                <a:latin typeface="Arial" pitchFamily="34" charset="0"/>
                <a:ea typeface="Adobe Heiti Std R" pitchFamily="34" charset="-128"/>
                <a:cs typeface="Arial" pitchFamily="34" charset="0"/>
              </a:rPr>
              <a:t> :</a:t>
            </a:r>
            <a:r>
              <a:rPr lang="id-ID" dirty="0"/>
              <a:t>standar abstrak dalam suatu masyarakat atau kelompok yang mendefinisikan prinsip-prinsip </a:t>
            </a:r>
            <a:r>
              <a:rPr lang="id-ID" dirty="0" smtClean="0"/>
              <a:t>ideal</a:t>
            </a:r>
            <a:r>
              <a:rPr lang="en-US" dirty="0" smtClean="0"/>
              <a:t>.</a:t>
            </a:r>
            <a:endParaRPr lang="en-US" dirty="0">
              <a:latin typeface="Arial" pitchFamily="34" charset="0"/>
              <a:ea typeface="Adobe Heiti Std R" pitchFamily="34" charset="-128"/>
              <a:cs typeface="Arial" pitchFamily="34" charset="0"/>
            </a:endParaRPr>
          </a:p>
        </p:txBody>
      </p:sp>
      <p:sp>
        <p:nvSpPr>
          <p:cNvPr id="3" name="Action Button: Home 2">
            <a:hlinkClick r:id="rId3" action="ppaction://hlinksldjump" highlightClick="1"/>
          </p:cNvPr>
          <p:cNvSpPr/>
          <p:nvPr/>
        </p:nvSpPr>
        <p:spPr>
          <a:xfrm>
            <a:off x="8382000" y="6172200"/>
            <a:ext cx="762000" cy="685800"/>
          </a:xfrm>
          <a:prstGeom prst="actionButtonHo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7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Keragaman Budaya</a:t>
            </a:r>
            <a:endParaRPr lang="en-US" dirty="0"/>
          </a:p>
        </p:txBody>
      </p:sp>
      <p:sp>
        <p:nvSpPr>
          <p:cNvPr id="4" name="Wave 3"/>
          <p:cNvSpPr/>
          <p:nvPr/>
        </p:nvSpPr>
        <p:spPr>
          <a:xfrm>
            <a:off x="31376" y="1219200"/>
            <a:ext cx="2438400" cy="762000"/>
          </a:xfrm>
          <a:prstGeom prst="wave">
            <a:avLst>
              <a:gd name="adj1" fmla="val 12500"/>
              <a:gd name="adj2" fmla="val 73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AutoNum type="alphaUcPeriod"/>
            </a:pPr>
            <a:r>
              <a:rPr lang="id-ID" dirty="0"/>
              <a:t>Budaya dominan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2895600" y="838200"/>
            <a:ext cx="3352800" cy="2514600"/>
          </a:xfrm>
          <a:prstGeom prst="wedgeEllipseCallout">
            <a:avLst>
              <a:gd name="adj1" fmla="val -64505"/>
              <a:gd name="adj2" fmla="val -20249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/>
              <a:t>B</a:t>
            </a:r>
            <a:r>
              <a:rPr lang="id-ID" dirty="0" smtClean="0"/>
              <a:t>udaya kelompok paling </a:t>
            </a:r>
            <a:r>
              <a:rPr lang="id-ID" dirty="0"/>
              <a:t>kuat dalam masyarakat</a:t>
            </a:r>
            <a:r>
              <a:rPr lang="en-US" dirty="0"/>
              <a:t> sebagai</a:t>
            </a:r>
            <a:r>
              <a:rPr lang="id-ID" dirty="0"/>
              <a:t> budaya yang menerima dukungan besar dari lembaga-lembaga </a:t>
            </a:r>
            <a:r>
              <a:rPr lang="en-US" dirty="0" err="1"/>
              <a:t>utama</a:t>
            </a:r>
            <a:r>
              <a:rPr lang="id-ID" dirty="0"/>
              <a:t> dan </a:t>
            </a:r>
            <a:r>
              <a:rPr lang="en-US" dirty="0"/>
              <a:t> </a:t>
            </a:r>
            <a:r>
              <a:rPr lang="en-US" dirty="0" err="1" smtClean="0"/>
              <a:t>sbg</a:t>
            </a:r>
            <a:r>
              <a:rPr lang="en-US" dirty="0" smtClean="0"/>
              <a:t> </a:t>
            </a:r>
            <a:r>
              <a:rPr lang="id-ID" dirty="0"/>
              <a:t>sistem kepercayaan utama</a:t>
            </a:r>
            <a:r>
              <a:rPr lang="en-US" dirty="0"/>
              <a:t>.</a:t>
            </a:r>
          </a:p>
        </p:txBody>
      </p:sp>
      <p:sp>
        <p:nvSpPr>
          <p:cNvPr id="7" name="Double Wave 6"/>
          <p:cNvSpPr/>
          <p:nvPr/>
        </p:nvSpPr>
        <p:spPr>
          <a:xfrm>
            <a:off x="7086600" y="1219200"/>
            <a:ext cx="1447800" cy="685800"/>
          </a:xfrm>
          <a:prstGeom prst="doubleWav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smtClean="0"/>
              <a:t>B</a:t>
            </a:r>
            <a:r>
              <a:rPr lang="en-US" dirty="0"/>
              <a:t>. </a:t>
            </a:r>
            <a:r>
              <a:rPr lang="id-ID" dirty="0"/>
              <a:t>Sub kultur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5983941" y="2057400"/>
            <a:ext cx="3124200" cy="1298448"/>
          </a:xfrm>
          <a:prstGeom prst="wedgeRectCallout">
            <a:avLst>
              <a:gd name="adj1" fmla="val -1895"/>
              <a:gd name="adj2" fmla="val -67298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 smtClean="0"/>
          </a:p>
          <a:p>
            <a:pPr algn="just"/>
            <a:r>
              <a:rPr lang="id-ID" dirty="0" smtClean="0"/>
              <a:t>budaya </a:t>
            </a:r>
            <a:r>
              <a:rPr lang="id-ID" dirty="0"/>
              <a:t>dari kelompok-kelompok yang nilai-nilai dan norma-norma perilaku berbeda dari orang-orang dari budaya yang dominan</a:t>
            </a:r>
            <a:r>
              <a:rPr lang="en-US" dirty="0"/>
              <a:t>.</a:t>
            </a:r>
            <a:endParaRPr lang="id-ID" dirty="0"/>
          </a:p>
          <a:p>
            <a:pPr marL="514350" indent="-514350" algn="just">
              <a:buAutoNum type="alphaUcPeriod"/>
            </a:pPr>
            <a:endParaRPr lang="id-ID" dirty="0"/>
          </a:p>
        </p:txBody>
      </p:sp>
      <p:sp>
        <p:nvSpPr>
          <p:cNvPr id="9" name="Wave 8"/>
          <p:cNvSpPr/>
          <p:nvPr/>
        </p:nvSpPr>
        <p:spPr>
          <a:xfrm>
            <a:off x="0" y="3124200"/>
            <a:ext cx="2286000" cy="914400"/>
          </a:xfrm>
          <a:prstGeom prst="wave">
            <a:avLst>
              <a:gd name="adj1" fmla="val 14461"/>
              <a:gd name="adj2" fmla="val 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smtClean="0"/>
              <a:t>C.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/>
              <a:t>tandingan</a:t>
            </a:r>
            <a:endParaRPr lang="id-ID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2362200" y="3429000"/>
            <a:ext cx="3505200" cy="1298448"/>
          </a:xfrm>
          <a:prstGeom prst="wedgeRoundRectCallout">
            <a:avLst>
              <a:gd name="adj1" fmla="val -54081"/>
              <a:gd name="adj2" fmla="val -25873"/>
              <a:gd name="adj3" fmla="val 1666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d-ID" dirty="0"/>
              <a:t>subkultur diciptakan sebagai reaksi terhadap nilai-nilai budaya yang </a:t>
            </a:r>
            <a:r>
              <a:rPr lang="id-ID" dirty="0" smtClean="0"/>
              <a:t>dominan</a:t>
            </a:r>
            <a:r>
              <a:rPr lang="en-US" dirty="0" smtClean="0"/>
              <a:t>.</a:t>
            </a:r>
            <a:r>
              <a:rPr lang="id-ID" dirty="0"/>
              <a:t> Anggota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id-ID" dirty="0"/>
              <a:t>tandingan menolak nilai-nilai budaya yang dominan</a:t>
            </a:r>
            <a:r>
              <a:rPr lang="en-US" dirty="0"/>
              <a:t>. </a:t>
            </a:r>
          </a:p>
        </p:txBody>
      </p:sp>
      <p:sp>
        <p:nvSpPr>
          <p:cNvPr id="11" name="Double Wave 10"/>
          <p:cNvSpPr/>
          <p:nvPr/>
        </p:nvSpPr>
        <p:spPr>
          <a:xfrm>
            <a:off x="6553200" y="3657600"/>
            <a:ext cx="2133600" cy="609600"/>
          </a:xfrm>
          <a:prstGeom prst="doubleWave">
            <a:avLst>
              <a:gd name="adj1" fmla="val 10172"/>
              <a:gd name="adj2" fmla="val -392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/>
              <a:t>D. </a:t>
            </a:r>
            <a:r>
              <a:rPr lang="id-ID" dirty="0"/>
              <a:t>Etnosentris</a:t>
            </a:r>
            <a:r>
              <a:rPr lang="en-US" dirty="0"/>
              <a:t>me</a:t>
            </a:r>
          </a:p>
        </p:txBody>
      </p:sp>
      <p:sp>
        <p:nvSpPr>
          <p:cNvPr id="12" name="Cloud Callout 11"/>
          <p:cNvSpPr/>
          <p:nvPr/>
        </p:nvSpPr>
        <p:spPr>
          <a:xfrm>
            <a:off x="6257365" y="4343400"/>
            <a:ext cx="2895600" cy="1831848"/>
          </a:xfrm>
          <a:prstGeom prst="cloudCallout">
            <a:avLst>
              <a:gd name="adj1" fmla="val -27644"/>
              <a:gd name="adj2" fmla="val -58866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d-ID" dirty="0"/>
              <a:t>kebiasaan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id-ID" dirty="0"/>
              <a:t>melihat hal </a:t>
            </a:r>
            <a:r>
              <a:rPr lang="en-US" dirty="0"/>
              <a:t> </a:t>
            </a:r>
            <a:r>
              <a:rPr lang="id-ID" dirty="0"/>
              <a:t>hanya dari sudut pandang kelompok sendiri</a:t>
            </a:r>
            <a:r>
              <a:rPr lang="en-US" dirty="0"/>
              <a:t>. </a:t>
            </a:r>
          </a:p>
        </p:txBody>
      </p:sp>
      <p:sp>
        <p:nvSpPr>
          <p:cNvPr id="13" name="Wave 12"/>
          <p:cNvSpPr/>
          <p:nvPr/>
        </p:nvSpPr>
        <p:spPr>
          <a:xfrm>
            <a:off x="-228600" y="5029200"/>
            <a:ext cx="3733800" cy="914400"/>
          </a:xfrm>
          <a:prstGeom prst="wave">
            <a:avLst>
              <a:gd name="adj1" fmla="val 20000"/>
              <a:gd name="adj2" fmla="val -1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d-ID" dirty="0"/>
              <a:t>E. Globalisasi budaya</a:t>
            </a:r>
            <a:endParaRPr lang="en-US" dirty="0"/>
          </a:p>
        </p:txBody>
      </p:sp>
      <p:sp>
        <p:nvSpPr>
          <p:cNvPr id="14" name="Cloud 13"/>
          <p:cNvSpPr/>
          <p:nvPr/>
        </p:nvSpPr>
        <p:spPr>
          <a:xfrm>
            <a:off x="2590800" y="4953000"/>
            <a:ext cx="3581400" cy="13716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bentuk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 </a:t>
            </a:r>
            <a:r>
              <a:rPr lang="en-US" dirty="0" err="1"/>
              <a:t>bertemunya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area  </a:t>
            </a:r>
            <a:r>
              <a:rPr lang="en-US" dirty="0" err="1"/>
              <a:t>wilayah</a:t>
            </a:r>
            <a:r>
              <a:rPr lang="en-US" dirty="0"/>
              <a:t>.</a:t>
            </a:r>
          </a:p>
        </p:txBody>
      </p:sp>
      <p:sp>
        <p:nvSpPr>
          <p:cNvPr id="3" name="Action Button: Home 2">
            <a:hlinkClick r:id="rId3" action="ppaction://hlinksldjump" highlightClick="1"/>
          </p:cNvPr>
          <p:cNvSpPr/>
          <p:nvPr/>
        </p:nvSpPr>
        <p:spPr>
          <a:xfrm>
            <a:off x="5943600" y="6019800"/>
            <a:ext cx="762000" cy="685800"/>
          </a:xfrm>
          <a:prstGeom prst="actionButtonHo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1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908</Words>
  <Application>Microsoft Office PowerPoint</Application>
  <PresentationFormat>On-screen Show (4:3)</PresentationFormat>
  <Paragraphs>126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Adobe Fan Heiti Std B</vt:lpstr>
      <vt:lpstr>Adobe Heiti Std R</vt:lpstr>
      <vt:lpstr>Gungsuh</vt:lpstr>
      <vt:lpstr>Aharoni</vt:lpstr>
      <vt:lpstr>Arial</vt:lpstr>
      <vt:lpstr>Calibri</vt:lpstr>
      <vt:lpstr>Georgia</vt:lpstr>
      <vt:lpstr>Wingdings</vt:lpstr>
      <vt:lpstr>Office Theme</vt:lpstr>
      <vt:lpstr>PowerPoint Presentation</vt:lpstr>
      <vt:lpstr>Kebudayaan</vt:lpstr>
      <vt:lpstr>Tujuan Instruksional Khusus</vt:lpstr>
      <vt:lpstr>Referensi</vt:lpstr>
      <vt:lpstr>Pengertian</vt:lpstr>
      <vt:lpstr>PowerPoint Presentation</vt:lpstr>
      <vt:lpstr>PowerPoint Presentation</vt:lpstr>
      <vt:lpstr> Unsur-Unsur Budaya </vt:lpstr>
      <vt:lpstr>Keragaman Budaya</vt:lpstr>
      <vt:lpstr>Perspektif dalam kebudayaan</vt:lpstr>
      <vt:lpstr>PowerPoint Presentation</vt:lpstr>
      <vt:lpstr>Perubahan Budaya</vt:lpstr>
      <vt:lpstr>PowerPoint Presentation</vt:lpstr>
      <vt:lpstr>Rekonsiliasi Budaya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</dc:creator>
  <cp:lastModifiedBy>Devy Stany Walukau</cp:lastModifiedBy>
  <cp:revision>121</cp:revision>
  <dcterms:created xsi:type="dcterms:W3CDTF">2014-04-28T03:24:33Z</dcterms:created>
  <dcterms:modified xsi:type="dcterms:W3CDTF">2016-04-19T05:17:26Z</dcterms:modified>
</cp:coreProperties>
</file>