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9" r:id="rId5"/>
    <p:sldId id="259" r:id="rId6"/>
    <p:sldId id="260" r:id="rId7"/>
    <p:sldId id="261" r:id="rId8"/>
    <p:sldId id="262" r:id="rId9"/>
    <p:sldId id="263" r:id="rId10"/>
    <p:sldId id="264" r:id="rId11"/>
    <p:sldId id="270" r:id="rId12"/>
    <p:sldId id="272" r:id="rId13"/>
    <p:sldId id="273" r:id="rId14"/>
    <p:sldId id="274" r:id="rId15"/>
    <p:sldId id="265" r:id="rId16"/>
    <p:sldId id="266" r:id="rId17"/>
    <p:sldId id="267" r:id="rId18"/>
    <p:sldId id="268" r:id="rId19"/>
    <p:sldId id="275" r:id="rId20"/>
    <p:sldId id="278" r:id="rId21"/>
    <p:sldId id="279"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6E44D-B753-4FB0-957A-BEA5A7B6976E}">
          <p14:sldIdLst>
            <p14:sldId id="256"/>
          </p14:sldIdLst>
        </p14:section>
        <p14:section name="Perkembangan" id="{CEC384E4-9E73-4C72-A5EA-A1407DA5CA9F}">
          <p14:sldIdLst>
            <p14:sldId id="257"/>
            <p14:sldId id="258"/>
            <p14:sldId id="269"/>
          </p14:sldIdLst>
        </p14:section>
        <p14:section name="Bank Syariah" id="{CAD5648F-CD8C-419D-8263-3D9BE550920A}">
          <p14:sldIdLst>
            <p14:sldId id="259"/>
            <p14:sldId id="260"/>
          </p14:sldIdLst>
        </p14:section>
        <p14:section name="BMT" id="{784282C0-EE1A-4B06-B5CC-B23FA3B1B810}">
          <p14:sldIdLst>
            <p14:sldId id="261"/>
            <p14:sldId id="262"/>
          </p14:sldIdLst>
        </p14:section>
        <p14:section name="Pegadaian" id="{3141DB2F-2567-4F6A-B64F-4DF883C05C1A}">
          <p14:sldIdLst>
            <p14:sldId id="263"/>
            <p14:sldId id="264"/>
            <p14:sldId id="270"/>
          </p14:sldIdLst>
        </p14:section>
        <p14:section name="Asuransi" id="{B395638B-C243-4C32-A077-70BC8222479F}">
          <p14:sldIdLst>
            <p14:sldId id="272"/>
            <p14:sldId id="273"/>
            <p14:sldId id="274"/>
          </p14:sldIdLst>
        </p14:section>
        <p14:section name="Pasar Modal" id="{92C27125-2DA6-4E3B-99BA-C863B384C8E6}">
          <p14:sldIdLst>
            <p14:sldId id="265"/>
            <p14:sldId id="266"/>
          </p14:sldIdLst>
        </p14:section>
        <p14:section name="Obligasi" id="{9262543F-BEA2-4FB9-99F7-3CCA3AB13366}">
          <p14:sldIdLst>
            <p14:sldId id="267"/>
            <p14:sldId id="268"/>
            <p14:sldId id="275"/>
          </p14:sldIdLst>
        </p14:section>
        <p14:section name="Kesimpulan" id="{238A4A1F-D357-4D2E-8AEA-1413D7CCA2AE}">
          <p14:sldIdLst>
            <p14:sldId id="278"/>
            <p14:sldId id="279"/>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4C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5" autoAdjust="0"/>
    <p:restoredTop sz="94206" autoAdjust="0"/>
  </p:normalViewPr>
  <p:slideViewPr>
    <p:cSldViewPr snapToGrid="0">
      <p:cViewPr>
        <p:scale>
          <a:sx n="55" d="100"/>
          <a:sy n="55" d="100"/>
        </p:scale>
        <p:origin x="66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FD2B2-9ADB-4141-8275-0BDA94BFF514}" type="datetimeFigureOut">
              <a:rPr lang="en-US" smtClean="0"/>
              <a:t>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C3324-0B6A-45AB-8E30-61BC5DD1D91D}" type="slidenum">
              <a:rPr lang="en-US" smtClean="0"/>
              <a:t>‹#›</a:t>
            </a:fld>
            <a:endParaRPr lang="en-US"/>
          </a:p>
        </p:txBody>
      </p:sp>
    </p:spTree>
    <p:extLst>
      <p:ext uri="{BB962C8B-B14F-4D97-AF65-F5344CB8AC3E}">
        <p14:creationId xmlns:p14="http://schemas.microsoft.com/office/powerpoint/2010/main" val="94214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A96F-07E1-D775-039E-32293D3AF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C1DA8C-1247-BDD4-391F-DCAC9CE14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C34F4-9FC8-75EF-460A-E2B4C3928DD1}"/>
              </a:ext>
            </a:extLst>
          </p:cNvPr>
          <p:cNvSpPr>
            <a:spLocks noGrp="1"/>
          </p:cNvSpPr>
          <p:nvPr>
            <p:ph type="dt" sz="half" idx="10"/>
          </p:nvPr>
        </p:nvSpPr>
        <p:spPr/>
        <p:txBody>
          <a:bodyPr/>
          <a:lstStyle/>
          <a:p>
            <a:fld id="{B221E998-24D7-4D84-AF54-AFD39052FFCE}" type="datetime1">
              <a:rPr lang="en-US" smtClean="0"/>
              <a:t>8/12/2023</a:t>
            </a:fld>
            <a:endParaRPr lang="en-US"/>
          </a:p>
        </p:txBody>
      </p:sp>
      <p:sp>
        <p:nvSpPr>
          <p:cNvPr id="5" name="Footer Placeholder 4">
            <a:extLst>
              <a:ext uri="{FF2B5EF4-FFF2-40B4-BE49-F238E27FC236}">
                <a16:creationId xmlns:a16="http://schemas.microsoft.com/office/drawing/2014/main" id="{973A6A3B-6FEC-A898-4BDA-88DBAA5F7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69AA3-1EBE-F5A2-375C-3456D7F7A780}"/>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247447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4E52-A1F8-D158-21A9-299DEF3B0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1528D-92C1-A7C6-FC55-3A7BF1300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654F5-86F7-A427-9BDE-627E9C4CF977}"/>
              </a:ext>
            </a:extLst>
          </p:cNvPr>
          <p:cNvSpPr>
            <a:spLocks noGrp="1"/>
          </p:cNvSpPr>
          <p:nvPr>
            <p:ph type="dt" sz="half" idx="10"/>
          </p:nvPr>
        </p:nvSpPr>
        <p:spPr/>
        <p:txBody>
          <a:bodyPr/>
          <a:lstStyle/>
          <a:p>
            <a:fld id="{D40E7AAF-E969-48C0-B712-1956E820C43C}" type="datetime1">
              <a:rPr lang="en-US" smtClean="0"/>
              <a:t>8/12/2023</a:t>
            </a:fld>
            <a:endParaRPr lang="en-US"/>
          </a:p>
        </p:txBody>
      </p:sp>
      <p:sp>
        <p:nvSpPr>
          <p:cNvPr id="5" name="Footer Placeholder 4">
            <a:extLst>
              <a:ext uri="{FF2B5EF4-FFF2-40B4-BE49-F238E27FC236}">
                <a16:creationId xmlns:a16="http://schemas.microsoft.com/office/drawing/2014/main" id="{BCCB3E34-292C-1F81-514C-9146F239B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A4E9E-1CB6-0EE8-7D77-2D0EC33AC706}"/>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24449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0DCE0-BC30-A430-CBA1-02D95D60F4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F43B57-D79C-D138-DB09-2F8044B3D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2FE6D-9F81-76F7-F8EB-5F20B176596A}"/>
              </a:ext>
            </a:extLst>
          </p:cNvPr>
          <p:cNvSpPr>
            <a:spLocks noGrp="1"/>
          </p:cNvSpPr>
          <p:nvPr>
            <p:ph type="dt" sz="half" idx="10"/>
          </p:nvPr>
        </p:nvSpPr>
        <p:spPr/>
        <p:txBody>
          <a:bodyPr/>
          <a:lstStyle/>
          <a:p>
            <a:fld id="{589E93D5-0434-4C6B-B2BD-8F61A6664095}" type="datetime1">
              <a:rPr lang="en-US" smtClean="0"/>
              <a:t>8/12/2023</a:t>
            </a:fld>
            <a:endParaRPr lang="en-US"/>
          </a:p>
        </p:txBody>
      </p:sp>
      <p:sp>
        <p:nvSpPr>
          <p:cNvPr id="5" name="Footer Placeholder 4">
            <a:extLst>
              <a:ext uri="{FF2B5EF4-FFF2-40B4-BE49-F238E27FC236}">
                <a16:creationId xmlns:a16="http://schemas.microsoft.com/office/drawing/2014/main" id="{9070D475-C338-0E1C-FCBD-732E1325B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62BB8-BDAF-FE3F-3D15-779E185F7693}"/>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213772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F0CA-8701-B770-E7F8-2467711A2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F0B8A-0D71-93CE-1938-EB68C52E7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8FC88-E97B-95FD-130C-AD61990D529E}"/>
              </a:ext>
            </a:extLst>
          </p:cNvPr>
          <p:cNvSpPr>
            <a:spLocks noGrp="1"/>
          </p:cNvSpPr>
          <p:nvPr>
            <p:ph type="dt" sz="half" idx="10"/>
          </p:nvPr>
        </p:nvSpPr>
        <p:spPr/>
        <p:txBody>
          <a:bodyPr/>
          <a:lstStyle/>
          <a:p>
            <a:fld id="{8271EFFD-98A0-4441-9173-3B40CE7B9418}" type="datetime1">
              <a:rPr lang="en-US" smtClean="0"/>
              <a:t>8/12/2023</a:t>
            </a:fld>
            <a:endParaRPr lang="en-US"/>
          </a:p>
        </p:txBody>
      </p:sp>
      <p:sp>
        <p:nvSpPr>
          <p:cNvPr id="5" name="Footer Placeholder 4">
            <a:extLst>
              <a:ext uri="{FF2B5EF4-FFF2-40B4-BE49-F238E27FC236}">
                <a16:creationId xmlns:a16="http://schemas.microsoft.com/office/drawing/2014/main" id="{43D869BC-2CE0-6296-4B85-1C1691BE7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20156-BB2A-7AEE-0B7A-73466277C2E1}"/>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22078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D041-CA9C-81D0-A42B-BA84F213E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E2D132-08E2-ABAA-6FC5-9F82E39AD1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0C1C9-AFAC-1172-5E11-704635388131}"/>
              </a:ext>
            </a:extLst>
          </p:cNvPr>
          <p:cNvSpPr>
            <a:spLocks noGrp="1"/>
          </p:cNvSpPr>
          <p:nvPr>
            <p:ph type="dt" sz="half" idx="10"/>
          </p:nvPr>
        </p:nvSpPr>
        <p:spPr/>
        <p:txBody>
          <a:bodyPr/>
          <a:lstStyle/>
          <a:p>
            <a:fld id="{7B80E3C9-B94D-4B29-B2AA-BF57B8AC686B}" type="datetime1">
              <a:rPr lang="en-US" smtClean="0"/>
              <a:t>8/12/2023</a:t>
            </a:fld>
            <a:endParaRPr lang="en-US"/>
          </a:p>
        </p:txBody>
      </p:sp>
      <p:sp>
        <p:nvSpPr>
          <p:cNvPr id="5" name="Footer Placeholder 4">
            <a:extLst>
              <a:ext uri="{FF2B5EF4-FFF2-40B4-BE49-F238E27FC236}">
                <a16:creationId xmlns:a16="http://schemas.microsoft.com/office/drawing/2014/main" id="{E51E1A44-DCDD-5B1C-1572-C7251EB39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9DCFD-BE09-9279-32F9-778A668182CF}"/>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331320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FA91-6015-14E9-F33A-9C81E6E6A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85434-A0C5-BAA4-76C6-C5F805B51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BF34DF-5372-BCAD-EA7D-59EBE23B0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8CB6E-A77A-A76D-6E41-BE7D26C45D61}"/>
              </a:ext>
            </a:extLst>
          </p:cNvPr>
          <p:cNvSpPr>
            <a:spLocks noGrp="1"/>
          </p:cNvSpPr>
          <p:nvPr>
            <p:ph type="dt" sz="half" idx="10"/>
          </p:nvPr>
        </p:nvSpPr>
        <p:spPr/>
        <p:txBody>
          <a:bodyPr/>
          <a:lstStyle/>
          <a:p>
            <a:fld id="{4E22D29C-2188-45DC-AB85-1D1BB894A9DB}" type="datetime1">
              <a:rPr lang="en-US" smtClean="0"/>
              <a:t>8/12/2023</a:t>
            </a:fld>
            <a:endParaRPr lang="en-US"/>
          </a:p>
        </p:txBody>
      </p:sp>
      <p:sp>
        <p:nvSpPr>
          <p:cNvPr id="6" name="Footer Placeholder 5">
            <a:extLst>
              <a:ext uri="{FF2B5EF4-FFF2-40B4-BE49-F238E27FC236}">
                <a16:creationId xmlns:a16="http://schemas.microsoft.com/office/drawing/2014/main" id="{E91778A2-A0BA-A410-6E69-B597D6578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26248-C9D3-3FCF-328D-879C15132C2B}"/>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174572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0A00-8E07-EE26-A4F6-EFAE47DC3B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7B154-0FD9-E0F1-D262-C1FA65490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1A7FE-2A73-4CBC-C762-3EAFE43386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25C39B-74B5-B522-56B6-1B0DF4435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134E9-1307-A8CB-D368-F26BF88016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BA603-D9ED-DCC9-238E-9C953E484E8A}"/>
              </a:ext>
            </a:extLst>
          </p:cNvPr>
          <p:cNvSpPr>
            <a:spLocks noGrp="1"/>
          </p:cNvSpPr>
          <p:nvPr>
            <p:ph type="dt" sz="half" idx="10"/>
          </p:nvPr>
        </p:nvSpPr>
        <p:spPr/>
        <p:txBody>
          <a:bodyPr/>
          <a:lstStyle/>
          <a:p>
            <a:fld id="{A9AA1085-B976-4F92-8776-2B9C7473D924}" type="datetime1">
              <a:rPr lang="en-US" smtClean="0"/>
              <a:t>8/12/2023</a:t>
            </a:fld>
            <a:endParaRPr lang="en-US"/>
          </a:p>
        </p:txBody>
      </p:sp>
      <p:sp>
        <p:nvSpPr>
          <p:cNvPr id="8" name="Footer Placeholder 7">
            <a:extLst>
              <a:ext uri="{FF2B5EF4-FFF2-40B4-BE49-F238E27FC236}">
                <a16:creationId xmlns:a16="http://schemas.microsoft.com/office/drawing/2014/main" id="{759C0A38-2858-2DD8-8A26-BD1D3ED6AF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70FE20-5141-ED0E-066F-6B9FFC150051}"/>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134740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2B93-1928-6BE0-1729-1F4B63B5D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B6F39-2DC3-B40C-E2C7-AB4C22C46EF3}"/>
              </a:ext>
            </a:extLst>
          </p:cNvPr>
          <p:cNvSpPr>
            <a:spLocks noGrp="1"/>
          </p:cNvSpPr>
          <p:nvPr>
            <p:ph type="dt" sz="half" idx="10"/>
          </p:nvPr>
        </p:nvSpPr>
        <p:spPr/>
        <p:txBody>
          <a:bodyPr/>
          <a:lstStyle/>
          <a:p>
            <a:fld id="{87DCAC76-3A30-477F-A170-8791275633F7}" type="datetime1">
              <a:rPr lang="en-US" smtClean="0"/>
              <a:t>8/12/2023</a:t>
            </a:fld>
            <a:endParaRPr lang="en-US"/>
          </a:p>
        </p:txBody>
      </p:sp>
      <p:sp>
        <p:nvSpPr>
          <p:cNvPr id="4" name="Footer Placeholder 3">
            <a:extLst>
              <a:ext uri="{FF2B5EF4-FFF2-40B4-BE49-F238E27FC236}">
                <a16:creationId xmlns:a16="http://schemas.microsoft.com/office/drawing/2014/main" id="{D395D74C-B05D-00FB-7F0F-95A9A755E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819BF4-4BDA-A5CD-1297-2A12386F0EBD}"/>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134480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F234C-DA7A-F508-E76E-93A4B540886E}"/>
              </a:ext>
            </a:extLst>
          </p:cNvPr>
          <p:cNvSpPr>
            <a:spLocks noGrp="1"/>
          </p:cNvSpPr>
          <p:nvPr>
            <p:ph type="dt" sz="half" idx="10"/>
          </p:nvPr>
        </p:nvSpPr>
        <p:spPr/>
        <p:txBody>
          <a:bodyPr/>
          <a:lstStyle/>
          <a:p>
            <a:fld id="{B2B1F731-8A85-4840-920D-4902CEE26769}" type="datetime1">
              <a:rPr lang="en-US" smtClean="0"/>
              <a:t>8/12/2023</a:t>
            </a:fld>
            <a:endParaRPr lang="en-US"/>
          </a:p>
        </p:txBody>
      </p:sp>
      <p:sp>
        <p:nvSpPr>
          <p:cNvPr id="3" name="Footer Placeholder 2">
            <a:extLst>
              <a:ext uri="{FF2B5EF4-FFF2-40B4-BE49-F238E27FC236}">
                <a16:creationId xmlns:a16="http://schemas.microsoft.com/office/drawing/2014/main" id="{0B7B0F6E-681C-F0C7-A1BE-71608FB8F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66E6B-0DED-D09F-CB09-DEF0A7841503}"/>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3445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0974-04BD-0800-5225-208061E7A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CC267-1AAD-061B-EB40-F731148F2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41354-DB23-0CEE-0877-9272C3AD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29925-D890-024C-E90F-4226EFE0CDB1}"/>
              </a:ext>
            </a:extLst>
          </p:cNvPr>
          <p:cNvSpPr>
            <a:spLocks noGrp="1"/>
          </p:cNvSpPr>
          <p:nvPr>
            <p:ph type="dt" sz="half" idx="10"/>
          </p:nvPr>
        </p:nvSpPr>
        <p:spPr/>
        <p:txBody>
          <a:bodyPr/>
          <a:lstStyle/>
          <a:p>
            <a:fld id="{72F068FB-4964-4E33-B4C1-17B994F2E9DD}" type="datetime1">
              <a:rPr lang="en-US" smtClean="0"/>
              <a:t>8/12/2023</a:t>
            </a:fld>
            <a:endParaRPr lang="en-US"/>
          </a:p>
        </p:txBody>
      </p:sp>
      <p:sp>
        <p:nvSpPr>
          <p:cNvPr id="6" name="Footer Placeholder 5">
            <a:extLst>
              <a:ext uri="{FF2B5EF4-FFF2-40B4-BE49-F238E27FC236}">
                <a16:creationId xmlns:a16="http://schemas.microsoft.com/office/drawing/2014/main" id="{E8C4F3BB-AB5A-9F2F-3685-D371E1B81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5FA8D-FDB8-7051-D05A-48A57B5529F7}"/>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339401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00A7-7E2E-9DBA-A25A-5BA5B5B0C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A9448E-C0CC-AFCD-503E-51ACD8BDD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2DF9B0-A8AD-7103-4BE8-422C2BE0B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982B6-627A-2D6D-3A0B-C6D961957D97}"/>
              </a:ext>
            </a:extLst>
          </p:cNvPr>
          <p:cNvSpPr>
            <a:spLocks noGrp="1"/>
          </p:cNvSpPr>
          <p:nvPr>
            <p:ph type="dt" sz="half" idx="10"/>
          </p:nvPr>
        </p:nvSpPr>
        <p:spPr/>
        <p:txBody>
          <a:bodyPr/>
          <a:lstStyle/>
          <a:p>
            <a:fld id="{EABECF5F-5172-45DF-A067-5840A6891B8B}" type="datetime1">
              <a:rPr lang="en-US" smtClean="0"/>
              <a:t>8/12/2023</a:t>
            </a:fld>
            <a:endParaRPr lang="en-US"/>
          </a:p>
        </p:txBody>
      </p:sp>
      <p:sp>
        <p:nvSpPr>
          <p:cNvPr id="6" name="Footer Placeholder 5">
            <a:extLst>
              <a:ext uri="{FF2B5EF4-FFF2-40B4-BE49-F238E27FC236}">
                <a16:creationId xmlns:a16="http://schemas.microsoft.com/office/drawing/2014/main" id="{1D0380EA-8757-3728-CEBE-78D34231C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47DA9-B365-71E8-B079-324F0DF636DC}"/>
              </a:ext>
            </a:extLst>
          </p:cNvPr>
          <p:cNvSpPr>
            <a:spLocks noGrp="1"/>
          </p:cNvSpPr>
          <p:nvPr>
            <p:ph type="sldNum" sz="quarter" idx="12"/>
          </p:nvPr>
        </p:nvSpPr>
        <p:spPr/>
        <p:txBody>
          <a:bodyPr/>
          <a:lstStyle/>
          <a:p>
            <a:fld id="{96658312-1A0B-4F08-925C-83F08803A877}" type="slidenum">
              <a:rPr lang="en-US" smtClean="0"/>
              <a:t>‹#›</a:t>
            </a:fld>
            <a:endParaRPr lang="en-US"/>
          </a:p>
        </p:txBody>
      </p:sp>
    </p:spTree>
    <p:extLst>
      <p:ext uri="{BB962C8B-B14F-4D97-AF65-F5344CB8AC3E}">
        <p14:creationId xmlns:p14="http://schemas.microsoft.com/office/powerpoint/2010/main" val="29883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94DBC9-B19C-1DAA-536A-EA37E23A8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FEE46-147A-BA81-7E9E-EABEC3F1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4AA89-A27C-28A9-28B6-CEBBC20AA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8428F-2363-49CC-BCB7-EF1965FB7106}" type="datetime1">
              <a:rPr lang="en-US" smtClean="0"/>
              <a:t>8/12/2023</a:t>
            </a:fld>
            <a:endParaRPr lang="en-US"/>
          </a:p>
        </p:txBody>
      </p:sp>
      <p:sp>
        <p:nvSpPr>
          <p:cNvPr id="5" name="Footer Placeholder 4">
            <a:extLst>
              <a:ext uri="{FF2B5EF4-FFF2-40B4-BE49-F238E27FC236}">
                <a16:creationId xmlns:a16="http://schemas.microsoft.com/office/drawing/2014/main" id="{835EEE98-DCAE-8E1E-967B-2B821FC3A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5CBA5-5B15-EF95-9717-A68635BDF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58312-1A0B-4F08-925C-83F08803A877}" type="slidenum">
              <a:rPr lang="en-US" smtClean="0"/>
              <a:t>‹#›</a:t>
            </a:fld>
            <a:endParaRPr lang="en-US"/>
          </a:p>
        </p:txBody>
      </p:sp>
    </p:spTree>
    <p:extLst>
      <p:ext uri="{BB962C8B-B14F-4D97-AF65-F5344CB8AC3E}">
        <p14:creationId xmlns:p14="http://schemas.microsoft.com/office/powerpoint/2010/main" val="310088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png"/><Relationship Id="rId18" Type="http://schemas.openxmlformats.org/officeDocument/2006/relationships/slide" Target="slide12.xml"/><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slide" Target="slide9.xml"/><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slide" Target="slide20.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7.xml"/><Relationship Id="rId19"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slide" Target="slide15.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34D582-56CC-609D-FDA3-365F43DEB5C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4304778" y="-981287"/>
            <a:ext cx="6905935" cy="8868508"/>
          </a:xfrm>
          <a:prstGeom prst="rect">
            <a:avLst/>
          </a:prstGeom>
        </p:spPr>
      </p:pic>
      <p:pic>
        <p:nvPicPr>
          <p:cNvPr id="7" name="Picture 6">
            <a:extLst>
              <a:ext uri="{FF2B5EF4-FFF2-40B4-BE49-F238E27FC236}">
                <a16:creationId xmlns:a16="http://schemas.microsoft.com/office/drawing/2014/main" id="{E746C66B-5EB1-B845-5F1A-EB1F69F4AEEF}"/>
              </a:ext>
            </a:extLst>
          </p:cNvPr>
          <p:cNvPicPr>
            <a:picLocks noChangeAspect="1"/>
          </p:cNvPicPr>
          <p:nvPr/>
        </p:nvPicPr>
        <p:blipFill rotWithShape="1">
          <a:blip r:embed="rId4">
            <a:extLst>
              <a:ext uri="{28A0092B-C50C-407E-A947-70E740481C1C}">
                <a14:useLocalDpi xmlns:a14="http://schemas.microsoft.com/office/drawing/2010/main" val="0"/>
              </a:ext>
            </a:extLst>
          </a:blip>
          <a:srcRect t="8201" b="19924"/>
          <a:stretch/>
        </p:blipFill>
        <p:spPr>
          <a:xfrm>
            <a:off x="-1495543" y="-2"/>
            <a:ext cx="6680535" cy="6905935"/>
          </a:xfrm>
          <a:prstGeom prst="trapezoid">
            <a:avLst>
              <a:gd name="adj" fmla="val 21897"/>
            </a:avLst>
          </a:prstGeom>
          <a:effectLst>
            <a:outerShdw blurRad="50800" dist="139700" algn="l" rotWithShape="0">
              <a:prstClr val="black">
                <a:alpha val="40000"/>
              </a:prstClr>
            </a:outerShdw>
          </a:effectLst>
        </p:spPr>
      </p:pic>
      <p:sp>
        <p:nvSpPr>
          <p:cNvPr id="11" name="TextBox 10">
            <a:extLst>
              <a:ext uri="{FF2B5EF4-FFF2-40B4-BE49-F238E27FC236}">
                <a16:creationId xmlns:a16="http://schemas.microsoft.com/office/drawing/2014/main" id="{3294D033-4181-5A0D-8E48-B01BF35A6CF1}"/>
              </a:ext>
            </a:extLst>
          </p:cNvPr>
          <p:cNvSpPr txBox="1"/>
          <p:nvPr/>
        </p:nvSpPr>
        <p:spPr>
          <a:xfrm>
            <a:off x="6096000" y="3622431"/>
            <a:ext cx="5908431" cy="2585323"/>
          </a:xfrm>
          <a:prstGeom prst="rect">
            <a:avLst/>
          </a:prstGeom>
          <a:noFill/>
        </p:spPr>
        <p:txBody>
          <a:bodyPr wrap="square" rtlCol="0">
            <a:spAutoFit/>
          </a:bodyPr>
          <a:lstStyle/>
          <a:p>
            <a:pPr algn="r"/>
            <a:r>
              <a:rPr lang="id-ID" sz="5400">
                <a:solidFill>
                  <a:schemeClr val="bg1"/>
                </a:solidFill>
              </a:rPr>
              <a:t>PERKEMBANGAN EKONOMI SYARIAH DI INDONESIA</a:t>
            </a:r>
            <a:endParaRPr lang="en-US" sz="5400">
              <a:solidFill>
                <a:schemeClr val="bg1"/>
              </a:solidFill>
            </a:endParaRPr>
          </a:p>
        </p:txBody>
      </p:sp>
      <mc:AlternateContent xmlns:mc="http://schemas.openxmlformats.org/markup-compatibility/2006">
        <mc:Choice xmlns:psez="http://schemas.microsoft.com/office/powerpoint/2016/sectionzoom" Requires="psez">
          <p:graphicFrame>
            <p:nvGraphicFramePr>
              <p:cNvPr id="21" name="Section Zoom 20">
                <a:extLst>
                  <a:ext uri="{FF2B5EF4-FFF2-40B4-BE49-F238E27FC236}">
                    <a16:creationId xmlns:a16="http://schemas.microsoft.com/office/drawing/2014/main" id="{09244D92-134A-1A8C-D229-5AD4A8B0799D}"/>
                  </a:ext>
                </a:extLst>
              </p:cNvPr>
              <p:cNvGraphicFramePr>
                <a:graphicFrameLocks noChangeAspect="1"/>
              </p:cNvGraphicFramePr>
              <p:nvPr>
                <p:extLst>
                  <p:ext uri="{D42A27DB-BD31-4B8C-83A1-F6EECF244321}">
                    <p14:modId xmlns:p14="http://schemas.microsoft.com/office/powerpoint/2010/main" val="3726380508"/>
                  </p:ext>
                </p:extLst>
              </p:nvPr>
            </p:nvGraphicFramePr>
            <p:xfrm>
              <a:off x="3471730" y="488199"/>
              <a:ext cx="2277205" cy="1280929"/>
            </p:xfrm>
            <a:graphic>
              <a:graphicData uri="http://schemas.microsoft.com/office/powerpoint/2016/sectionzoom">
                <psez:sectionZm>
                  <psez:sectionZmObj sectionId="{CEC384E4-9E73-4C72-A5EA-A1407DA5CA9F}">
                    <psez:zmPr id="{4716299B-4F86-46EB-B59A-0723FECA18E7}" transitionDur="1000" showBg="0">
                      <p166:blipFill xmlns:p166="http://schemas.microsoft.com/office/powerpoint/2016/6/main">
                        <a:blip r:embed="rId5"/>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21" name="Section Zoom 20">
                <a:hlinkClick r:id="rId6" action="ppaction://hlinksldjump"/>
                <a:extLst>
                  <a:ext uri="{FF2B5EF4-FFF2-40B4-BE49-F238E27FC236}">
                    <a16:creationId xmlns:a16="http://schemas.microsoft.com/office/drawing/2014/main" id="{09244D92-134A-1A8C-D229-5AD4A8B0799D}"/>
                  </a:ext>
                </a:extLst>
              </p:cNvPr>
              <p:cNvPicPr>
                <a:picLocks noGrp="1" noRot="1" noChangeAspect="1" noMove="1" noResize="1" noEditPoints="1" noAdjustHandles="1" noChangeArrowheads="1" noChangeShapeType="1"/>
              </p:cNvPicPr>
              <p:nvPr/>
            </p:nvPicPr>
            <p:blipFill>
              <a:blip r:embed="rId5"/>
              <a:stretch>
                <a:fillRect/>
              </a:stretch>
            </p:blipFill>
            <p:spPr>
              <a:xfrm>
                <a:off x="3471730" y="488199"/>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23" name="Section Zoom 22">
                <a:extLst>
                  <a:ext uri="{FF2B5EF4-FFF2-40B4-BE49-F238E27FC236}">
                    <a16:creationId xmlns:a16="http://schemas.microsoft.com/office/drawing/2014/main" id="{C1232F8E-F957-AF14-C874-D2015B97D942}"/>
                  </a:ext>
                </a:extLst>
              </p:cNvPr>
              <p:cNvGraphicFramePr>
                <a:graphicFrameLocks noChangeAspect="1"/>
              </p:cNvGraphicFramePr>
              <p:nvPr>
                <p:extLst>
                  <p:ext uri="{D42A27DB-BD31-4B8C-83A1-F6EECF244321}">
                    <p14:modId xmlns:p14="http://schemas.microsoft.com/office/powerpoint/2010/main" val="1245144079"/>
                  </p:ext>
                </p:extLst>
              </p:nvPr>
            </p:nvGraphicFramePr>
            <p:xfrm>
              <a:off x="4369029" y="1925751"/>
              <a:ext cx="2277205" cy="1280929"/>
            </p:xfrm>
            <a:graphic>
              <a:graphicData uri="http://schemas.microsoft.com/office/powerpoint/2016/sectionzoom">
                <psez:sectionZm>
                  <psez:sectionZmObj sectionId="{CAD5648F-CD8C-419D-8263-3D9BE550920A}">
                    <psez:zmPr id="{54A9E2AE-5CC9-4451-96B8-A89F6CD5B329}" transitionDur="1000" showBg="0">
                      <p166:blipFill xmlns:p166="http://schemas.microsoft.com/office/powerpoint/2016/6/main">
                        <a:blip r:embed="rId7"/>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23" name="Section Zoom 22">
                <a:hlinkClick r:id="rId8" action="ppaction://hlinksldjump"/>
                <a:extLst>
                  <a:ext uri="{FF2B5EF4-FFF2-40B4-BE49-F238E27FC236}">
                    <a16:creationId xmlns:a16="http://schemas.microsoft.com/office/drawing/2014/main" id="{C1232F8E-F957-AF14-C874-D2015B97D942}"/>
                  </a:ext>
                </a:extLst>
              </p:cNvPr>
              <p:cNvPicPr>
                <a:picLocks noGrp="1" noRot="1" noChangeAspect="1" noMove="1" noResize="1" noEditPoints="1" noAdjustHandles="1" noChangeArrowheads="1" noChangeShapeType="1"/>
              </p:cNvPicPr>
              <p:nvPr/>
            </p:nvPicPr>
            <p:blipFill>
              <a:blip r:embed="rId7"/>
              <a:stretch>
                <a:fillRect/>
              </a:stretch>
            </p:blipFill>
            <p:spPr>
              <a:xfrm>
                <a:off x="4369029" y="1925751"/>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25" name="Section Zoom 24">
                <a:extLst>
                  <a:ext uri="{FF2B5EF4-FFF2-40B4-BE49-F238E27FC236}">
                    <a16:creationId xmlns:a16="http://schemas.microsoft.com/office/drawing/2014/main" id="{862DDE1B-18D8-70F0-8C46-3F0FC1C5AA14}"/>
                  </a:ext>
                </a:extLst>
              </p:cNvPr>
              <p:cNvGraphicFramePr>
                <a:graphicFrameLocks noChangeAspect="1"/>
              </p:cNvGraphicFramePr>
              <p:nvPr>
                <p:extLst>
                  <p:ext uri="{D42A27DB-BD31-4B8C-83A1-F6EECF244321}">
                    <p14:modId xmlns:p14="http://schemas.microsoft.com/office/powerpoint/2010/main" val="2393561809"/>
                  </p:ext>
                </p:extLst>
              </p:nvPr>
            </p:nvGraphicFramePr>
            <p:xfrm>
              <a:off x="5257661" y="492239"/>
              <a:ext cx="2277205" cy="1280929"/>
            </p:xfrm>
            <a:graphic>
              <a:graphicData uri="http://schemas.microsoft.com/office/powerpoint/2016/sectionzoom">
                <psez:sectionZm>
                  <psez:sectionZmObj sectionId="{784282C0-EE1A-4B06-B5CC-B23FA3B1B810}">
                    <psez:zmPr id="{F80FDCDD-ADD5-4A2F-8F17-19FBAED7FD98}" transitionDur="1000" showBg="0">
                      <p166:blipFill xmlns:p166="http://schemas.microsoft.com/office/powerpoint/2016/6/main">
                        <a:blip r:embed="rId9"/>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25" name="Section Zoom 24">
                <a:hlinkClick r:id="rId10" action="ppaction://hlinksldjump"/>
                <a:extLst>
                  <a:ext uri="{FF2B5EF4-FFF2-40B4-BE49-F238E27FC236}">
                    <a16:creationId xmlns:a16="http://schemas.microsoft.com/office/drawing/2014/main" id="{862DDE1B-18D8-70F0-8C46-3F0FC1C5AA14}"/>
                  </a:ext>
                </a:extLst>
              </p:cNvPr>
              <p:cNvPicPr>
                <a:picLocks noGrp="1" noRot="1" noChangeAspect="1" noMove="1" noResize="1" noEditPoints="1" noAdjustHandles="1" noChangeArrowheads="1" noChangeShapeType="1"/>
              </p:cNvPicPr>
              <p:nvPr/>
            </p:nvPicPr>
            <p:blipFill>
              <a:blip r:embed="rId9"/>
              <a:stretch>
                <a:fillRect/>
              </a:stretch>
            </p:blipFill>
            <p:spPr>
              <a:xfrm>
                <a:off x="5257661" y="492239"/>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27" name="Section Zoom 26">
                <a:extLst>
                  <a:ext uri="{FF2B5EF4-FFF2-40B4-BE49-F238E27FC236}">
                    <a16:creationId xmlns:a16="http://schemas.microsoft.com/office/drawing/2014/main" id="{78BC549D-8B75-162D-4286-6D25AE6DE12E}"/>
                  </a:ext>
                </a:extLst>
              </p:cNvPr>
              <p:cNvGraphicFramePr>
                <a:graphicFrameLocks noChangeAspect="1"/>
              </p:cNvGraphicFramePr>
              <p:nvPr>
                <p:extLst>
                  <p:ext uri="{D42A27DB-BD31-4B8C-83A1-F6EECF244321}">
                    <p14:modId xmlns:p14="http://schemas.microsoft.com/office/powerpoint/2010/main" val="75795599"/>
                  </p:ext>
                </p:extLst>
              </p:nvPr>
            </p:nvGraphicFramePr>
            <p:xfrm>
              <a:off x="6159987" y="1954639"/>
              <a:ext cx="2277205" cy="1280929"/>
            </p:xfrm>
            <a:graphic>
              <a:graphicData uri="http://schemas.microsoft.com/office/powerpoint/2016/sectionzoom">
                <psez:sectionZm>
                  <psez:sectionZmObj sectionId="{3141DB2F-2567-4F6A-B64F-4DF883C05C1A}">
                    <psez:zmPr id="{43882F1D-2B3B-4A38-A40F-8E68763AA4F3}" transitionDur="1000" showBg="0">
                      <p166:blipFill xmlns:p166="http://schemas.microsoft.com/office/powerpoint/2016/6/main">
                        <a:blip r:embed="rId11"/>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27" name="Section Zoom 26">
                <a:hlinkClick r:id="rId12" action="ppaction://hlinksldjump"/>
                <a:extLst>
                  <a:ext uri="{FF2B5EF4-FFF2-40B4-BE49-F238E27FC236}">
                    <a16:creationId xmlns:a16="http://schemas.microsoft.com/office/drawing/2014/main" id="{78BC549D-8B75-162D-4286-6D25AE6DE12E}"/>
                  </a:ext>
                </a:extLst>
              </p:cNvPr>
              <p:cNvPicPr>
                <a:picLocks noGrp="1" noRot="1" noChangeAspect="1" noMove="1" noResize="1" noEditPoints="1" noAdjustHandles="1" noChangeArrowheads="1" noChangeShapeType="1"/>
              </p:cNvPicPr>
              <p:nvPr/>
            </p:nvPicPr>
            <p:blipFill>
              <a:blip r:embed="rId11"/>
              <a:stretch>
                <a:fillRect/>
              </a:stretch>
            </p:blipFill>
            <p:spPr>
              <a:xfrm>
                <a:off x="6159987" y="1954639"/>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29" name="Section Zoom 28">
                <a:extLst>
                  <a:ext uri="{FF2B5EF4-FFF2-40B4-BE49-F238E27FC236}">
                    <a16:creationId xmlns:a16="http://schemas.microsoft.com/office/drawing/2014/main" id="{EE8132E0-BEFC-FDAD-10FF-EB233A98F478}"/>
                  </a:ext>
                </a:extLst>
              </p:cNvPr>
              <p:cNvGraphicFramePr>
                <a:graphicFrameLocks noChangeAspect="1"/>
              </p:cNvGraphicFramePr>
              <p:nvPr>
                <p:extLst>
                  <p:ext uri="{D42A27DB-BD31-4B8C-83A1-F6EECF244321}">
                    <p14:modId xmlns:p14="http://schemas.microsoft.com/office/powerpoint/2010/main" val="1913321644"/>
                  </p:ext>
                </p:extLst>
              </p:nvPr>
            </p:nvGraphicFramePr>
            <p:xfrm>
              <a:off x="7963501" y="1954639"/>
              <a:ext cx="2277205" cy="1280929"/>
            </p:xfrm>
            <a:graphic>
              <a:graphicData uri="http://schemas.microsoft.com/office/powerpoint/2016/sectionzoom">
                <psez:sectionZm>
                  <psez:sectionZmObj sectionId="{92C27125-2DA6-4E3B-99BA-C863B384C8E6}">
                    <psez:zmPr id="{239AB9CE-7F6C-4018-8203-4F4617C2F8B1}" transitionDur="1000" showBg="0">
                      <p166:blipFill xmlns:p166="http://schemas.microsoft.com/office/powerpoint/2016/6/main">
                        <a:blip r:embed="rId13"/>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29" name="Section Zoom 28">
                <a:hlinkClick r:id="rId14" action="ppaction://hlinksldjump"/>
                <a:extLst>
                  <a:ext uri="{FF2B5EF4-FFF2-40B4-BE49-F238E27FC236}">
                    <a16:creationId xmlns:a16="http://schemas.microsoft.com/office/drawing/2014/main" id="{EE8132E0-BEFC-FDAD-10FF-EB233A98F478}"/>
                  </a:ext>
                </a:extLst>
              </p:cNvPr>
              <p:cNvPicPr>
                <a:picLocks noGrp="1" noRot="1" noChangeAspect="1" noMove="1" noResize="1" noEditPoints="1" noAdjustHandles="1" noChangeArrowheads="1" noChangeShapeType="1"/>
              </p:cNvPicPr>
              <p:nvPr/>
            </p:nvPicPr>
            <p:blipFill>
              <a:blip r:embed="rId13"/>
              <a:stretch>
                <a:fillRect/>
              </a:stretch>
            </p:blipFill>
            <p:spPr>
              <a:xfrm>
                <a:off x="7963501" y="1954639"/>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33" name="Section Zoom 32">
                <a:extLst>
                  <a:ext uri="{FF2B5EF4-FFF2-40B4-BE49-F238E27FC236}">
                    <a16:creationId xmlns:a16="http://schemas.microsoft.com/office/drawing/2014/main" id="{7F8F041C-5BCF-C216-B2D7-9F4849CF2826}"/>
                  </a:ext>
                </a:extLst>
              </p:cNvPr>
              <p:cNvGraphicFramePr>
                <a:graphicFrameLocks noChangeAspect="1"/>
              </p:cNvGraphicFramePr>
              <p:nvPr>
                <p:extLst>
                  <p:ext uri="{D42A27DB-BD31-4B8C-83A1-F6EECF244321}">
                    <p14:modId xmlns:p14="http://schemas.microsoft.com/office/powerpoint/2010/main" val="410160205"/>
                  </p:ext>
                </p:extLst>
              </p:nvPr>
            </p:nvGraphicFramePr>
            <p:xfrm>
              <a:off x="9759597" y="1967552"/>
              <a:ext cx="2277205" cy="1280929"/>
            </p:xfrm>
            <a:graphic>
              <a:graphicData uri="http://schemas.microsoft.com/office/powerpoint/2016/sectionzoom">
                <psez:sectionZm>
                  <psez:sectionZmObj sectionId="{238A4A1F-D357-4D2E-8AEA-1413D7CCA2AE}">
                    <psez:zmPr id="{8714C1DB-9ED2-44C9-ABAE-E985C1E38ECC}" transitionDur="1000" showBg="0">
                      <p166:blipFill xmlns:p166="http://schemas.microsoft.com/office/powerpoint/2016/6/main">
                        <a:blip r:embed="rId15"/>
                        <a:stretch>
                          <a:fillRect/>
                        </a:stretch>
                      </p166:blipFill>
                      <p166:spPr xmlns:p166="http://schemas.microsoft.com/office/powerpoint/2016/6/main">
                        <a:xfrm>
                          <a:off x="0" y="0"/>
                          <a:ext cx="2277205" cy="1280929"/>
                        </a:xfrm>
                        <a:prstGeom prst="rect">
                          <a:avLst/>
                        </a:prstGeom>
                      </p166:spPr>
                    </psez:zmPr>
                  </psez:sectionZmObj>
                </psez:sectionZm>
              </a:graphicData>
            </a:graphic>
          </p:graphicFrame>
        </mc:Choice>
        <mc:Fallback>
          <p:pic>
            <p:nvPicPr>
              <p:cNvPr id="33" name="Section Zoom 32">
                <a:hlinkClick r:id="rId16" action="ppaction://hlinksldjump"/>
                <a:extLst>
                  <a:ext uri="{FF2B5EF4-FFF2-40B4-BE49-F238E27FC236}">
                    <a16:creationId xmlns:a16="http://schemas.microsoft.com/office/drawing/2014/main" id="{7F8F041C-5BCF-C216-B2D7-9F4849CF2826}"/>
                  </a:ext>
                </a:extLst>
              </p:cNvPr>
              <p:cNvPicPr>
                <a:picLocks noGrp="1" noRot="1" noChangeAspect="1" noMove="1" noResize="1" noEditPoints="1" noAdjustHandles="1" noChangeArrowheads="1" noChangeShapeType="1"/>
              </p:cNvPicPr>
              <p:nvPr/>
            </p:nvPicPr>
            <p:blipFill>
              <a:blip r:embed="rId15"/>
              <a:stretch>
                <a:fillRect/>
              </a:stretch>
            </p:blipFill>
            <p:spPr>
              <a:xfrm>
                <a:off x="9759597" y="1967552"/>
                <a:ext cx="2277205" cy="1280929"/>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35" name="Section Zoom 34">
                <a:extLst>
                  <a:ext uri="{FF2B5EF4-FFF2-40B4-BE49-F238E27FC236}">
                    <a16:creationId xmlns:a16="http://schemas.microsoft.com/office/drawing/2014/main" id="{9C816DC5-78B6-1D14-7066-C7B4A4F6B258}"/>
                  </a:ext>
                </a:extLst>
              </p:cNvPr>
              <p:cNvGraphicFramePr>
                <a:graphicFrameLocks noChangeAspect="1"/>
              </p:cNvGraphicFramePr>
              <p:nvPr>
                <p:extLst>
                  <p:ext uri="{D42A27DB-BD31-4B8C-83A1-F6EECF244321}">
                    <p14:modId xmlns:p14="http://schemas.microsoft.com/office/powerpoint/2010/main" val="3694126227"/>
                  </p:ext>
                </p:extLst>
              </p:nvPr>
            </p:nvGraphicFramePr>
            <p:xfrm>
              <a:off x="7045986" y="510200"/>
              <a:ext cx="2310319" cy="1299554"/>
            </p:xfrm>
            <a:graphic>
              <a:graphicData uri="http://schemas.microsoft.com/office/powerpoint/2016/sectionzoom">
                <psez:sectionZm>
                  <psez:sectionZmObj sectionId="{B395638B-C243-4C32-A077-70BC8222479F}">
                    <psez:zmPr id="{950C2973-BDFC-4AAF-869A-D666A0DAA27F}" transitionDur="1000" showBg="0">
                      <p166:blipFill xmlns:p166="http://schemas.microsoft.com/office/powerpoint/2016/6/main">
                        <a:blip r:embed="rId17"/>
                        <a:stretch>
                          <a:fillRect/>
                        </a:stretch>
                      </p166:blipFill>
                      <p166:spPr xmlns:p166="http://schemas.microsoft.com/office/powerpoint/2016/6/main">
                        <a:xfrm>
                          <a:off x="0" y="0"/>
                          <a:ext cx="2310319" cy="1299554"/>
                        </a:xfrm>
                        <a:prstGeom prst="rect">
                          <a:avLst/>
                        </a:prstGeom>
                      </p166:spPr>
                    </psez:zmPr>
                  </psez:sectionZmObj>
                </psez:sectionZm>
              </a:graphicData>
            </a:graphic>
          </p:graphicFrame>
        </mc:Choice>
        <mc:Fallback>
          <p:pic>
            <p:nvPicPr>
              <p:cNvPr id="35" name="Section Zoom 34">
                <a:hlinkClick r:id="rId18" action="ppaction://hlinksldjump"/>
                <a:extLst>
                  <a:ext uri="{FF2B5EF4-FFF2-40B4-BE49-F238E27FC236}">
                    <a16:creationId xmlns:a16="http://schemas.microsoft.com/office/drawing/2014/main" id="{9C816DC5-78B6-1D14-7066-C7B4A4F6B258}"/>
                  </a:ext>
                </a:extLst>
              </p:cNvPr>
              <p:cNvPicPr>
                <a:picLocks noGrp="1" noRot="1" noChangeAspect="1" noMove="1" noResize="1" noEditPoints="1" noAdjustHandles="1" noChangeArrowheads="1" noChangeShapeType="1"/>
              </p:cNvPicPr>
              <p:nvPr/>
            </p:nvPicPr>
            <p:blipFill>
              <a:blip r:embed="rId17"/>
              <a:stretch>
                <a:fillRect/>
              </a:stretch>
            </p:blipFill>
            <p:spPr>
              <a:xfrm>
                <a:off x="7045986" y="510200"/>
                <a:ext cx="2310319" cy="1299554"/>
              </a:xfrm>
              <a:prstGeom prst="rect">
                <a:avLst/>
              </a:prstGeom>
            </p:spPr>
          </p:pic>
        </mc:Fallback>
      </mc:AlternateContent>
      <mc:AlternateContent xmlns:mc="http://schemas.openxmlformats.org/markup-compatibility/2006">
        <mc:Choice xmlns:psez="http://schemas.microsoft.com/office/powerpoint/2016/sectionzoom" Requires="psez">
          <p:graphicFrame>
            <p:nvGraphicFramePr>
              <p:cNvPr id="41" name="Section Zoom 40">
                <a:extLst>
                  <a:ext uri="{FF2B5EF4-FFF2-40B4-BE49-F238E27FC236}">
                    <a16:creationId xmlns:a16="http://schemas.microsoft.com/office/drawing/2014/main" id="{D470ACBF-0AAC-4A99-FE3F-46C0F4B1DF37}"/>
                  </a:ext>
                </a:extLst>
              </p:cNvPr>
              <p:cNvGraphicFramePr>
                <a:graphicFrameLocks noChangeAspect="1"/>
              </p:cNvGraphicFramePr>
              <p:nvPr>
                <p:extLst>
                  <p:ext uri="{D42A27DB-BD31-4B8C-83A1-F6EECF244321}">
                    <p14:modId xmlns:p14="http://schemas.microsoft.com/office/powerpoint/2010/main" val="3748795929"/>
                  </p:ext>
                </p:extLst>
              </p:nvPr>
            </p:nvGraphicFramePr>
            <p:xfrm>
              <a:off x="8866386" y="523112"/>
              <a:ext cx="2310320" cy="1299555"/>
            </p:xfrm>
            <a:graphic>
              <a:graphicData uri="http://schemas.microsoft.com/office/powerpoint/2016/sectionzoom">
                <psez:sectionZm>
                  <psez:sectionZmObj sectionId="{9262543F-BEA2-4FB9-99F7-3CCA3AB13366}">
                    <psez:zmPr id="{8D9D221B-37EB-4DCE-9303-77DFB858E9D5}" transitionDur="1000" showBg="0">
                      <p166:blipFill xmlns:p166="http://schemas.microsoft.com/office/powerpoint/2016/6/main">
                        <a:blip r:embed="rId19"/>
                        <a:stretch>
                          <a:fillRect/>
                        </a:stretch>
                      </p166:blipFill>
                      <p166:spPr xmlns:p166="http://schemas.microsoft.com/office/powerpoint/2016/6/main">
                        <a:xfrm>
                          <a:off x="0" y="0"/>
                          <a:ext cx="2310320" cy="1299555"/>
                        </a:xfrm>
                        <a:prstGeom prst="rect">
                          <a:avLst/>
                        </a:prstGeom>
                      </p166:spPr>
                    </psez:zmPr>
                  </psez:sectionZmObj>
                </psez:sectionZm>
              </a:graphicData>
            </a:graphic>
          </p:graphicFrame>
        </mc:Choice>
        <mc:Fallback>
          <p:pic>
            <p:nvPicPr>
              <p:cNvPr id="41" name="Section Zoom 40">
                <a:hlinkClick r:id="rId20" action="ppaction://hlinksldjump"/>
                <a:extLst>
                  <a:ext uri="{FF2B5EF4-FFF2-40B4-BE49-F238E27FC236}">
                    <a16:creationId xmlns:a16="http://schemas.microsoft.com/office/drawing/2014/main" id="{D470ACBF-0AAC-4A99-FE3F-46C0F4B1DF37}"/>
                  </a:ext>
                </a:extLst>
              </p:cNvPr>
              <p:cNvPicPr>
                <a:picLocks noGrp="1" noRot="1" noChangeAspect="1" noMove="1" noResize="1" noEditPoints="1" noAdjustHandles="1" noChangeArrowheads="1" noChangeShapeType="1"/>
              </p:cNvPicPr>
              <p:nvPr/>
            </p:nvPicPr>
            <p:blipFill>
              <a:blip r:embed="rId19"/>
              <a:stretch>
                <a:fillRect/>
              </a:stretch>
            </p:blipFill>
            <p:spPr>
              <a:xfrm>
                <a:off x="8866386" y="523112"/>
                <a:ext cx="2310320" cy="1299555"/>
              </a:xfrm>
              <a:prstGeom prst="rect">
                <a:avLst/>
              </a:prstGeom>
            </p:spPr>
          </p:pic>
        </mc:Fallback>
      </mc:AlternateContent>
    </p:spTree>
    <p:extLst>
      <p:ext uri="{BB962C8B-B14F-4D97-AF65-F5344CB8AC3E}">
        <p14:creationId xmlns:p14="http://schemas.microsoft.com/office/powerpoint/2010/main" val="371103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5CCB68-1CB6-5788-9B35-C6F60FA49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87" b="10387"/>
          <a:stretch/>
        </p:blipFill>
        <p:spPr>
          <a:xfrm>
            <a:off x="0" y="0"/>
            <a:ext cx="12191999" cy="6858000"/>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PEGADAIAN SYARIAH</a:t>
            </a:r>
            <a:endParaRPr lang="en-US" sz="2800">
              <a:solidFill>
                <a:schemeClr val="bg1"/>
              </a:solidFill>
              <a:latin typeface="Lucida Sans" panose="020B0602030504020204" pitchFamily="34" charset="0"/>
            </a:endParaRPr>
          </a:p>
        </p:txBody>
      </p:sp>
      <p:pic>
        <p:nvPicPr>
          <p:cNvPr id="9" name="Graphic 8" descr="Scales of justice">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542387"/>
            <a:ext cx="950911" cy="950911"/>
          </a:xfrm>
          <a:prstGeom prst="rect">
            <a:avLst/>
          </a:prstGeom>
        </p:spPr>
      </p:pic>
      <p:sp>
        <p:nvSpPr>
          <p:cNvPr id="2" name="TextBox 1">
            <a:extLst>
              <a:ext uri="{FF2B5EF4-FFF2-40B4-BE49-F238E27FC236}">
                <a16:creationId xmlns:a16="http://schemas.microsoft.com/office/drawing/2014/main" id="{19FB0619-F700-F3CA-46F4-33E5603450CD}"/>
              </a:ext>
            </a:extLst>
          </p:cNvPr>
          <p:cNvSpPr txBox="1"/>
          <p:nvPr/>
        </p:nvSpPr>
        <p:spPr>
          <a:xfrm>
            <a:off x="624037" y="2332814"/>
            <a:ext cx="10943926" cy="3477875"/>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Gadai menurut Susilo (1999) adalah suatu hak yang diperoleh oleh seseorang yang mempunyai piutang atas suatu barang bergerak. Barang bergerak tersebut diserahkan kepada orang yang berpiutang oleh seorang yang mempunyai hutang atau oleh orang lain atas nama orang yang mempunyai hutang. Pegadaian syariah adalah pegadaian yang menjalankan operasionalnya  sesuai dengan syariah. Beroegang pada fatwa MUI DSN-MUI NO. 25/DSN-MUI/III/2002 tanggal 26 Juni 2002.</a:t>
            </a:r>
          </a:p>
          <a:p>
            <a:pPr algn="just"/>
            <a:endParaRPr lang="id-ID" sz="2000">
              <a:solidFill>
                <a:schemeClr val="bg1"/>
              </a:solidFill>
              <a:latin typeface="Humanst521 BT" panose="020B0602020204020204" pitchFamily="34" charset="0"/>
            </a:endParaRPr>
          </a:p>
          <a:p>
            <a:pPr algn="just"/>
            <a:r>
              <a:rPr lang="id-ID" sz="2000">
                <a:solidFill>
                  <a:schemeClr val="bg1"/>
                </a:solidFill>
                <a:latin typeface="Humanst521 BT" panose="020B0602020204020204" pitchFamily="34" charset="0"/>
              </a:rPr>
              <a:t>Pada mulanya pegadaian di Indonesia dilaksanakan oleh pihak swasta, kemudian lahirlah</a:t>
            </a:r>
            <a:r>
              <a:rPr lang="id-ID" sz="2000" i="1">
                <a:solidFill>
                  <a:schemeClr val="bg1"/>
                </a:solidFill>
                <a:latin typeface="Humanst521 BT" panose="020B0602020204020204" pitchFamily="34" charset="0"/>
              </a:rPr>
              <a:t> Staatsblad </a:t>
            </a:r>
            <a:r>
              <a:rPr lang="id-ID" sz="2000">
                <a:solidFill>
                  <a:schemeClr val="bg1"/>
                </a:solidFill>
                <a:latin typeface="Humanst521 BT" panose="020B0602020204020204" pitchFamily="34" charset="0"/>
              </a:rPr>
              <a:t>tahun 1901Nomor 131 tanggal 12 Maret 1901 didirikan rumah gadai pemerintah (Hindia Belanda) di Sukabumi, Jawa Barat. Selanjutnya, dengan staatsblad 1930 No. 226 Rumah Gadai tersebut berstatus rumah dinas. Pada masa selanjutnya,  pegadaian milik pemerintah tetap mendapat hak monopoli dan mengalami beberapa perubahan bentuk badan hukum. </a:t>
            </a:r>
            <a:endParaRPr lang="id-ID" sz="2000" i="1">
              <a:solidFill>
                <a:schemeClr val="bg1"/>
              </a:solidFill>
              <a:latin typeface="Humanst521 BT" panose="020B0602020204020204" pitchFamily="34" charset="0"/>
            </a:endParaRPr>
          </a:p>
        </p:txBody>
      </p:sp>
    </p:spTree>
    <p:extLst>
      <p:ext uri="{BB962C8B-B14F-4D97-AF65-F5344CB8AC3E}">
        <p14:creationId xmlns:p14="http://schemas.microsoft.com/office/powerpoint/2010/main" val="27919754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8ED7AA-2FB4-5419-0E59-67C66DB374E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87" b="10387"/>
          <a:stretch/>
        </p:blipFill>
        <p:spPr>
          <a:xfrm>
            <a:off x="0" y="0"/>
            <a:ext cx="12191999" cy="6858000"/>
          </a:xfrm>
          <a:prstGeom prst="rect">
            <a:avLst/>
          </a:prstGeom>
        </p:spPr>
      </p:pic>
      <p:sp>
        <p:nvSpPr>
          <p:cNvPr id="2" name="TextBox 1">
            <a:extLst>
              <a:ext uri="{FF2B5EF4-FFF2-40B4-BE49-F238E27FC236}">
                <a16:creationId xmlns:a16="http://schemas.microsoft.com/office/drawing/2014/main" id="{5C776B34-0252-06DD-5AD7-B8F433597AC1}"/>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PEGADAIAN SYARIAH</a:t>
            </a:r>
            <a:endParaRPr lang="en-US" sz="2800">
              <a:solidFill>
                <a:schemeClr val="bg1"/>
              </a:solidFill>
              <a:latin typeface="Lucida Sans" panose="020B0602030504020204" pitchFamily="34" charset="0"/>
            </a:endParaRPr>
          </a:p>
        </p:txBody>
      </p:sp>
      <p:pic>
        <p:nvPicPr>
          <p:cNvPr id="3" name="Graphic 2" descr="Scales of justice">
            <a:extLst>
              <a:ext uri="{FF2B5EF4-FFF2-40B4-BE49-F238E27FC236}">
                <a16:creationId xmlns:a16="http://schemas.microsoft.com/office/drawing/2014/main" id="{794889F9-D851-A824-4AE6-FACEC683B8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542387"/>
            <a:ext cx="950911" cy="950911"/>
          </a:xfrm>
          <a:prstGeom prst="rect">
            <a:avLst/>
          </a:prstGeom>
        </p:spPr>
      </p:pic>
      <p:sp>
        <p:nvSpPr>
          <p:cNvPr id="4" name="TextBox 3">
            <a:extLst>
              <a:ext uri="{FF2B5EF4-FFF2-40B4-BE49-F238E27FC236}">
                <a16:creationId xmlns:a16="http://schemas.microsoft.com/office/drawing/2014/main" id="{EF6E77E3-630F-1EF7-FFFD-B2719A353E4F}"/>
              </a:ext>
            </a:extLst>
          </p:cNvPr>
          <p:cNvSpPr txBox="1"/>
          <p:nvPr/>
        </p:nvSpPr>
        <p:spPr>
          <a:xfrm>
            <a:off x="624037" y="2332814"/>
            <a:ext cx="3890813" cy="3785652"/>
          </a:xfrm>
          <a:prstGeom prst="rect">
            <a:avLst/>
          </a:prstGeom>
          <a:noFill/>
        </p:spPr>
        <p:txBody>
          <a:bodyPr wrap="square" rtlCol="0">
            <a:spAutoFit/>
          </a:bodyPr>
          <a:lstStyle/>
          <a:p>
            <a:pPr algn="just"/>
            <a:r>
              <a:rPr lang="id-ID" sz="2000" b="1">
                <a:solidFill>
                  <a:schemeClr val="bg1"/>
                </a:solidFill>
                <a:latin typeface="Humanst521 BT" panose="020B0602020204020204" pitchFamily="34" charset="0"/>
              </a:rPr>
              <a:t>Rukun Gadai:</a:t>
            </a:r>
          </a:p>
          <a:p>
            <a:pPr marL="457200" indent="-457200" algn="just">
              <a:buFont typeface="+mj-lt"/>
              <a:buAutoNum type="arabicPeriod"/>
            </a:pPr>
            <a:r>
              <a:rPr lang="id-ID" sz="2000">
                <a:solidFill>
                  <a:schemeClr val="bg1"/>
                </a:solidFill>
                <a:latin typeface="Humanst521 BT" panose="020B0602020204020204" pitchFamily="34" charset="0"/>
              </a:rPr>
              <a:t>Adanya ijab dan qabul.</a:t>
            </a:r>
          </a:p>
          <a:p>
            <a:pPr marL="457200" indent="-457200" algn="just">
              <a:buFont typeface="+mj-lt"/>
              <a:buAutoNum type="arabicPeriod"/>
            </a:pPr>
            <a:r>
              <a:rPr lang="id-ID" sz="2000">
                <a:solidFill>
                  <a:schemeClr val="bg1"/>
                </a:solidFill>
                <a:latin typeface="Humanst521 BT" panose="020B0602020204020204" pitchFamily="34" charset="0"/>
              </a:rPr>
              <a:t>Adanya pihak yang berakad, yaitu pihak yang menggadaikan (rahn) dan pihak yang menerima gadai (murtahin).</a:t>
            </a:r>
          </a:p>
          <a:p>
            <a:pPr marL="457200" indent="-457200" algn="just">
              <a:buFont typeface="+mj-lt"/>
              <a:buAutoNum type="arabicPeriod"/>
            </a:pPr>
            <a:r>
              <a:rPr lang="id-ID" sz="2000">
                <a:solidFill>
                  <a:schemeClr val="bg1"/>
                </a:solidFill>
                <a:latin typeface="Humanst521 BT" panose="020B0602020204020204" pitchFamily="34" charset="0"/>
              </a:rPr>
              <a:t>Adanya jaminan (marhun) berupa barang.</a:t>
            </a:r>
          </a:p>
          <a:p>
            <a:pPr marL="457200" indent="-457200" algn="just">
              <a:buFont typeface="+mj-lt"/>
              <a:buAutoNum type="arabicPeriod"/>
            </a:pPr>
            <a:r>
              <a:rPr lang="id-ID" sz="2000">
                <a:solidFill>
                  <a:schemeClr val="bg1"/>
                </a:solidFill>
                <a:latin typeface="Humanst521 BT" panose="020B0602020204020204" pitchFamily="34" charset="0"/>
              </a:rPr>
              <a:t>Adanya uatang (marhun bih)</a:t>
            </a:r>
          </a:p>
          <a:p>
            <a:pPr algn="just"/>
            <a:endParaRPr lang="id-ID" sz="2000">
              <a:solidFill>
                <a:schemeClr val="bg1"/>
              </a:solidFill>
              <a:latin typeface="Humanst521 BT" panose="020B0602020204020204" pitchFamily="34" charset="0"/>
            </a:endParaRPr>
          </a:p>
          <a:p>
            <a:pPr algn="just"/>
            <a:endParaRPr lang="id-ID" sz="2000">
              <a:solidFill>
                <a:schemeClr val="bg1"/>
              </a:solidFill>
              <a:latin typeface="Humanst521 BT" panose="020B0602020204020204" pitchFamily="34" charset="0"/>
            </a:endParaRPr>
          </a:p>
          <a:p>
            <a:pPr algn="just"/>
            <a:r>
              <a:rPr lang="id-ID" sz="2000">
                <a:solidFill>
                  <a:schemeClr val="bg1"/>
                </a:solidFill>
                <a:latin typeface="Humanst521 BT" panose="020B0602020204020204" pitchFamily="34" charset="0"/>
              </a:rPr>
              <a:t> </a:t>
            </a:r>
          </a:p>
        </p:txBody>
      </p:sp>
      <p:sp>
        <p:nvSpPr>
          <p:cNvPr id="5" name="TextBox 4">
            <a:extLst>
              <a:ext uri="{FF2B5EF4-FFF2-40B4-BE49-F238E27FC236}">
                <a16:creationId xmlns:a16="http://schemas.microsoft.com/office/drawing/2014/main" id="{E30F7291-5707-99EA-C383-6802470719AA}"/>
              </a:ext>
            </a:extLst>
          </p:cNvPr>
          <p:cNvSpPr txBox="1"/>
          <p:nvPr/>
        </p:nvSpPr>
        <p:spPr>
          <a:xfrm>
            <a:off x="5238750" y="2332814"/>
            <a:ext cx="6329213" cy="4093428"/>
          </a:xfrm>
          <a:prstGeom prst="rect">
            <a:avLst/>
          </a:prstGeom>
          <a:noFill/>
        </p:spPr>
        <p:txBody>
          <a:bodyPr wrap="square" rtlCol="0">
            <a:spAutoFit/>
          </a:bodyPr>
          <a:lstStyle/>
          <a:p>
            <a:pPr algn="just"/>
            <a:r>
              <a:rPr lang="id-ID" sz="2000" b="1">
                <a:solidFill>
                  <a:schemeClr val="bg1"/>
                </a:solidFill>
                <a:latin typeface="Humanst521 BT" panose="020B0602020204020204" pitchFamily="34" charset="0"/>
              </a:rPr>
              <a:t>Rukun Gadai:</a:t>
            </a:r>
          </a:p>
          <a:p>
            <a:pPr marL="457200" indent="-457200" algn="just">
              <a:buFont typeface="+mj-lt"/>
              <a:buAutoNum type="arabicPeriod"/>
            </a:pPr>
            <a:r>
              <a:rPr lang="id-ID" sz="2000">
                <a:solidFill>
                  <a:schemeClr val="bg1"/>
                </a:solidFill>
                <a:latin typeface="Humanst521 BT" panose="020B0602020204020204" pitchFamily="34" charset="0"/>
              </a:rPr>
              <a:t>Sayarat rahn dan murtahin memiliki kemampuan melakukan transaksi kepemilikan, orang yang sah melakukan jaul beli sah melakukan gadai.</a:t>
            </a:r>
            <a:endParaRPr lang="id-ID" sz="2000" b="1">
              <a:solidFill>
                <a:schemeClr val="bg1"/>
              </a:solidFill>
              <a:latin typeface="Humanst521 BT" panose="020B0602020204020204" pitchFamily="34" charset="0"/>
            </a:endParaRPr>
          </a:p>
          <a:p>
            <a:pPr marL="457200" indent="-457200" algn="just">
              <a:buFont typeface="+mj-lt"/>
              <a:buAutoNum type="arabicPeriod"/>
            </a:pPr>
            <a:r>
              <a:rPr lang="id-ID" sz="2000">
                <a:solidFill>
                  <a:schemeClr val="bg1"/>
                </a:solidFill>
                <a:latin typeface="Humanst521 BT" panose="020B0602020204020204" pitchFamily="34" charset="0"/>
              </a:rPr>
              <a:t>Sighat dengan tidak boleh terikat dengan masa yang akan dan syarat-syarat tertentu.</a:t>
            </a:r>
          </a:p>
          <a:p>
            <a:pPr marL="457200" indent="-457200" algn="just">
              <a:buFont typeface="+mj-lt"/>
              <a:buAutoNum type="arabicPeriod"/>
            </a:pPr>
            <a:r>
              <a:rPr lang="id-ID" sz="2000">
                <a:solidFill>
                  <a:schemeClr val="bg1"/>
                </a:solidFill>
                <a:latin typeface="Humanst521 BT" panose="020B0602020204020204" pitchFamily="34" charset="0"/>
              </a:rPr>
              <a:t>Utang (marhun bih) dengan syarat harus merupakan hak wajib yang diserahkan kepada pemiliknya, dapat dimanfaatkan dan dihitung jumlahnya.</a:t>
            </a:r>
          </a:p>
          <a:p>
            <a:pPr marL="457200" indent="-457200" algn="just">
              <a:buFont typeface="+mj-lt"/>
              <a:buAutoNum type="arabicPeriod"/>
            </a:pPr>
            <a:r>
              <a:rPr lang="id-ID" sz="2000">
                <a:solidFill>
                  <a:schemeClr val="bg1"/>
                </a:solidFill>
                <a:latin typeface="Humanst521 BT" panose="020B0602020204020204" pitchFamily="34" charset="0"/>
              </a:rPr>
              <a:t>Barang (marhun) dengan syarat harus bisa diprjualbelikan, memiliki nilai, bisa dimanfaatkan secara syariah, harus diketahui keadaan fisiknya, harus dimiliki oleh rahn setidaknya harus seizin pemiliknya.</a:t>
            </a:r>
          </a:p>
        </p:txBody>
      </p:sp>
    </p:spTree>
    <p:extLst>
      <p:ext uri="{BB962C8B-B14F-4D97-AF65-F5344CB8AC3E}">
        <p14:creationId xmlns:p14="http://schemas.microsoft.com/office/powerpoint/2010/main" val="54777817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1446550"/>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ASURANSI SYARIAH</a:t>
            </a:r>
            <a:endParaRPr lang="en-US" sz="4400">
              <a:solidFill>
                <a:schemeClr val="bg1"/>
              </a:solidFill>
              <a:latin typeface="Lucida Sans" panose="020B0602030504020204" pitchFamily="34" charset="0"/>
            </a:endParaRPr>
          </a:p>
        </p:txBody>
      </p:sp>
      <p:pic>
        <p:nvPicPr>
          <p:cNvPr id="9" name="Graphic 8" descr="Heart with pulse">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236446885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8A7BA3-25AF-CF57-7353-AF00E4315FB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9602"/>
          <a:stretch/>
        </p:blipFill>
        <p:spPr>
          <a:xfrm>
            <a:off x="-28167" y="0"/>
            <a:ext cx="12191999" cy="6858000"/>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1"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ASURANSI SYARIAH</a:t>
            </a:r>
            <a:endParaRPr lang="en-US" sz="2800">
              <a:solidFill>
                <a:schemeClr val="bg1"/>
              </a:solidFill>
              <a:latin typeface="Lucida Sans" panose="020B0602030504020204" pitchFamily="34" charset="0"/>
            </a:endParaRPr>
          </a:p>
        </p:txBody>
      </p:sp>
      <p:pic>
        <p:nvPicPr>
          <p:cNvPr id="9" name="Graphic 8" descr="Heart with pulse">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2" name="TextBox 1">
            <a:extLst>
              <a:ext uri="{FF2B5EF4-FFF2-40B4-BE49-F238E27FC236}">
                <a16:creationId xmlns:a16="http://schemas.microsoft.com/office/drawing/2014/main" id="{3B6B9495-660B-41D9-6F94-76BEF2AEFDB7}"/>
              </a:ext>
            </a:extLst>
          </p:cNvPr>
          <p:cNvSpPr txBox="1"/>
          <p:nvPr/>
        </p:nvSpPr>
        <p:spPr>
          <a:xfrm>
            <a:off x="624037" y="2332814"/>
            <a:ext cx="10943926" cy="2554545"/>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Menurut Dewan Syariah Nasional (DSN) dan Majelis Ulama Indonesia (MUI) bahwa definisi asuransi syariah, yaitu (Ta’min, Takaful, atau Tadhamun) lembaga usaha yang saling melindungi dan tolong-menolong di antara sejumlah orang/pihak melalui investasi dalam bentuk aset dan/atau tabarru’ yang memberikan pola pengembalian untuk menghadapi risiko tertentu melalui akad yang sesuai dengan ketentuan syariah.</a:t>
            </a:r>
          </a:p>
          <a:p>
            <a:pPr algn="just"/>
            <a:r>
              <a:rPr lang="id-ID" sz="2000">
                <a:solidFill>
                  <a:schemeClr val="bg1"/>
                </a:solidFill>
                <a:latin typeface="Humanst521 BT" panose="020B0602020204020204" pitchFamily="34" charset="0"/>
              </a:rPr>
              <a:t>Auransi syariah disebut juga dengan asuransi </a:t>
            </a:r>
            <a:r>
              <a:rPr lang="id-ID" sz="2000" i="1">
                <a:solidFill>
                  <a:schemeClr val="bg1"/>
                </a:solidFill>
                <a:latin typeface="Humanst521 BT" panose="020B0602020204020204" pitchFamily="34" charset="0"/>
              </a:rPr>
              <a:t>ta’awun</a:t>
            </a:r>
            <a:r>
              <a:rPr lang="id-ID" sz="2000">
                <a:solidFill>
                  <a:schemeClr val="bg1"/>
                </a:solidFill>
                <a:latin typeface="Humanst521 BT" panose="020B0602020204020204" pitchFamily="34" charset="0"/>
              </a:rPr>
              <a:t> atau tolong menolong merupakan sebuah sistem dimana peserta menginfaqkan atau menghibahkan sebagian atau seluruh yang akan digunakan untuk membayar klaim, jika terjadi musibah yang dialami oleh sebagian peserta.</a:t>
            </a:r>
          </a:p>
        </p:txBody>
      </p:sp>
      <p:sp>
        <p:nvSpPr>
          <p:cNvPr id="3" name="TextBox 2">
            <a:extLst>
              <a:ext uri="{FF2B5EF4-FFF2-40B4-BE49-F238E27FC236}">
                <a16:creationId xmlns:a16="http://schemas.microsoft.com/office/drawing/2014/main" id="{1ED381A8-4DAA-52CE-C601-B515CDA1A96A}"/>
              </a:ext>
            </a:extLst>
          </p:cNvPr>
          <p:cNvSpPr txBox="1"/>
          <p:nvPr/>
        </p:nvSpPr>
        <p:spPr>
          <a:xfrm>
            <a:off x="624037" y="4971802"/>
            <a:ext cx="10943926" cy="1477328"/>
          </a:xfrm>
          <a:prstGeom prst="rect">
            <a:avLst/>
          </a:prstGeom>
          <a:noFill/>
        </p:spPr>
        <p:txBody>
          <a:bodyPr wrap="square" rtlCol="0">
            <a:spAutoFit/>
          </a:bodyPr>
          <a:lstStyle/>
          <a:p>
            <a:pPr algn="ctr"/>
            <a:r>
              <a:rPr lang="id-ID" i="1">
                <a:solidFill>
                  <a:schemeClr val="bg1"/>
                </a:solidFill>
                <a:latin typeface="Times New Roman" panose="02020603050405020304" pitchFamily="18" charset="0"/>
                <a:cs typeface="Times New Roman" panose="02020603050405020304" pitchFamily="18" charset="0"/>
              </a:rPr>
              <a:t>“”</a:t>
            </a:r>
          </a:p>
          <a:p>
            <a:pPr algn="ctr"/>
            <a:r>
              <a:rPr lang="id-ID" i="1">
                <a:solidFill>
                  <a:schemeClr val="bg1"/>
                </a:solidFill>
                <a:latin typeface="Times New Roman" panose="02020603050405020304" pitchFamily="18" charset="0"/>
                <a:cs typeface="Times New Roman" panose="02020603050405020304" pitchFamily="18" charset="0"/>
              </a:rPr>
              <a:t>Tolong-menolonglah kamu dalam (mengerjakan) kebajikan dan takwa, dan jangan tolong-menolong dalam berbuat dosa dan permusuhan. Bertakwalah kepada Allah, sesungguhnya Allah sangat berat siksaan-Nya.</a:t>
            </a:r>
          </a:p>
          <a:p>
            <a:pPr algn="ctr"/>
            <a:r>
              <a:rPr lang="id-ID">
                <a:solidFill>
                  <a:schemeClr val="bg1"/>
                </a:solidFill>
                <a:latin typeface="Times New Roman" panose="02020603050405020304" pitchFamily="18" charset="0"/>
                <a:cs typeface="Times New Roman" panose="02020603050405020304" pitchFamily="18" charset="0"/>
              </a:rPr>
              <a:t>(QS. Al Ma’idah:2)</a:t>
            </a:r>
          </a:p>
          <a:p>
            <a:pPr algn="ctr"/>
            <a:endParaRPr lang="id-ID">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9850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DC427B-F3EB-4649-AD21-727CE257230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9602"/>
          <a:stretch/>
        </p:blipFill>
        <p:spPr>
          <a:xfrm>
            <a:off x="-28167" y="0"/>
            <a:ext cx="12191999" cy="6858000"/>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290633" y="-1835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1"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ASURANSI SYARIAH</a:t>
            </a:r>
            <a:endParaRPr lang="en-US" sz="2800">
              <a:solidFill>
                <a:schemeClr val="bg1"/>
              </a:solidFill>
              <a:latin typeface="Lucida Sans" panose="020B0602030504020204" pitchFamily="34" charset="0"/>
            </a:endParaRPr>
          </a:p>
        </p:txBody>
      </p:sp>
      <p:pic>
        <p:nvPicPr>
          <p:cNvPr id="9" name="Graphic 8" descr="Heart with pulse">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3" name="TextBox 2">
            <a:extLst>
              <a:ext uri="{FF2B5EF4-FFF2-40B4-BE49-F238E27FC236}">
                <a16:creationId xmlns:a16="http://schemas.microsoft.com/office/drawing/2014/main" id="{256B6627-EE30-9600-E77A-6E96DD6747CB}"/>
              </a:ext>
            </a:extLst>
          </p:cNvPr>
          <p:cNvSpPr txBox="1"/>
          <p:nvPr/>
        </p:nvSpPr>
        <p:spPr>
          <a:xfrm>
            <a:off x="723901" y="2332814"/>
            <a:ext cx="10801350" cy="4093428"/>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Perbedaan antara asuransi syariah dan asuransi konvensional</a:t>
            </a:r>
          </a:p>
          <a:p>
            <a:pPr marL="457200" indent="-457200" algn="just">
              <a:buFont typeface="+mj-lt"/>
              <a:buAutoNum type="arabicPeriod"/>
            </a:pPr>
            <a:r>
              <a:rPr lang="id-ID" sz="2000">
                <a:solidFill>
                  <a:schemeClr val="bg1"/>
                </a:solidFill>
                <a:latin typeface="Humanst521 BT" panose="020B0602020204020204" pitchFamily="34" charset="0"/>
              </a:rPr>
              <a:t>Asuransi syariah mempunyai Dewan Pengawas Syariah dari MUI, sedangkan asuransi konvensional tidak punya dewan pengawas.</a:t>
            </a:r>
          </a:p>
          <a:p>
            <a:pPr marL="457200" indent="-457200" algn="just">
              <a:buFont typeface="+mj-lt"/>
              <a:buAutoNum type="arabicPeriod"/>
            </a:pPr>
            <a:r>
              <a:rPr lang="id-ID" sz="2000">
                <a:solidFill>
                  <a:schemeClr val="bg1"/>
                </a:solidFill>
                <a:latin typeface="Humanst521 BT" panose="020B0602020204020204" pitchFamily="34" charset="0"/>
              </a:rPr>
              <a:t>Akad asuransi syariah berdasarkan tolong menolong, sedangkan akad asuransi konvensional berdasarkan jual beli.</a:t>
            </a:r>
          </a:p>
          <a:p>
            <a:pPr marL="457200" indent="-457200" algn="just">
              <a:buFont typeface="+mj-lt"/>
              <a:buAutoNum type="arabicPeriod"/>
            </a:pPr>
            <a:r>
              <a:rPr lang="id-ID" sz="2000">
                <a:solidFill>
                  <a:schemeClr val="bg1"/>
                </a:solidFill>
                <a:latin typeface="Humanst521 BT" panose="020B0602020204020204" pitchFamily="34" charset="0"/>
              </a:rPr>
              <a:t>Investasi asuaransi syariah berdasar Wakallah bil Ujrah (bebas riba), sedangkan asuransi konvensional dengan bunga (riba).</a:t>
            </a:r>
          </a:p>
          <a:p>
            <a:pPr marL="457200" indent="-457200" algn="just">
              <a:buFont typeface="+mj-lt"/>
              <a:buAutoNum type="arabicPeriod"/>
            </a:pPr>
            <a:r>
              <a:rPr lang="id-ID" sz="2000">
                <a:solidFill>
                  <a:schemeClr val="bg1"/>
                </a:solidFill>
                <a:latin typeface="Humanst521 BT" panose="020B0602020204020204" pitchFamily="34" charset="0"/>
              </a:rPr>
              <a:t>Kepemilikan dana asuransi syariah sepenuhnya oleh peserta dan perusahaan hanya memegang amanah, sedangkan pada asuransi konvensional dana dan alokasinya dipegang oleh perusahaan.</a:t>
            </a:r>
          </a:p>
          <a:p>
            <a:pPr marL="457200" indent="-457200" algn="just">
              <a:buFont typeface="+mj-lt"/>
              <a:buAutoNum type="arabicPeriod"/>
            </a:pPr>
            <a:r>
              <a:rPr lang="id-ID" sz="2000">
                <a:solidFill>
                  <a:schemeClr val="bg1"/>
                </a:solidFill>
                <a:latin typeface="Humanst521 BT" panose="020B0602020204020204" pitchFamily="34" charset="0"/>
              </a:rPr>
              <a:t>Pembayaran klaim diambil dari dana tabarru’ (dana kebijakn) yang memang telah dikhlaskan, sedangkan asuaransi konvensional dana klaim diambil dari rekening perusahaan.</a:t>
            </a:r>
          </a:p>
          <a:p>
            <a:pPr marL="457200" indent="-457200" algn="just">
              <a:buFont typeface="+mj-lt"/>
              <a:buAutoNum type="arabicPeriod"/>
            </a:pPr>
            <a:r>
              <a:rPr lang="id-ID" sz="2000">
                <a:solidFill>
                  <a:schemeClr val="bg1"/>
                </a:solidFill>
                <a:latin typeface="Humanst521 BT" panose="020B0602020204020204" pitchFamily="34" charset="0"/>
              </a:rPr>
              <a:t>Pembagian keuntungan pada asuransi syariah dibagi antara perusahaan denngan peserta sesuai prinsip bagi hasil, pada asuransi konvensional semua keuntungan menjadi hak perusahaan.</a:t>
            </a:r>
          </a:p>
        </p:txBody>
      </p:sp>
    </p:spTree>
    <p:extLst>
      <p:ext uri="{BB962C8B-B14F-4D97-AF65-F5344CB8AC3E}">
        <p14:creationId xmlns:p14="http://schemas.microsoft.com/office/powerpoint/2010/main" val="2106799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1446550"/>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PASAR MODAL SYARIAH</a:t>
            </a:r>
            <a:endParaRPr lang="en-US" sz="4400">
              <a:solidFill>
                <a:schemeClr val="bg1"/>
              </a:solidFill>
              <a:latin typeface="Lucida Sans" panose="020B0602030504020204" pitchFamily="34" charset="0"/>
            </a:endParaRPr>
          </a:p>
        </p:txBody>
      </p:sp>
      <p:pic>
        <p:nvPicPr>
          <p:cNvPr id="9" name="Graphic 8" descr="Statistics">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2300" y="1891143"/>
            <a:ext cx="1307400" cy="1307400"/>
          </a:xfrm>
          <a:prstGeom prst="rect">
            <a:avLst/>
          </a:prstGeom>
        </p:spPr>
      </p:pic>
    </p:spTree>
    <p:extLst>
      <p:ext uri="{BB962C8B-B14F-4D97-AF65-F5344CB8AC3E}">
        <p14:creationId xmlns:p14="http://schemas.microsoft.com/office/powerpoint/2010/main" val="33403561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5A6AEE-78EC-D3A9-05E8-91239654F88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1"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PASAR MODAL SYARIAH</a:t>
            </a:r>
            <a:endParaRPr lang="en-US" sz="2800">
              <a:solidFill>
                <a:schemeClr val="bg1"/>
              </a:solidFill>
              <a:latin typeface="Lucida Sans" panose="020B0602030504020204" pitchFamily="34" charset="0"/>
            </a:endParaRPr>
          </a:p>
        </p:txBody>
      </p:sp>
      <p:pic>
        <p:nvPicPr>
          <p:cNvPr id="9" name="Graphic 8" descr="Statistics">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0545" y="433035"/>
            <a:ext cx="950911" cy="950911"/>
          </a:xfrm>
          <a:prstGeom prst="rect">
            <a:avLst/>
          </a:prstGeom>
        </p:spPr>
      </p:pic>
      <p:sp>
        <p:nvSpPr>
          <p:cNvPr id="2" name="TextBox 1">
            <a:extLst>
              <a:ext uri="{FF2B5EF4-FFF2-40B4-BE49-F238E27FC236}">
                <a16:creationId xmlns:a16="http://schemas.microsoft.com/office/drawing/2014/main" id="{30DF5BC4-727D-0875-93D5-A09F21C8ECAF}"/>
              </a:ext>
            </a:extLst>
          </p:cNvPr>
          <p:cNvSpPr txBox="1"/>
          <p:nvPr/>
        </p:nvSpPr>
        <p:spPr>
          <a:xfrm>
            <a:off x="624037" y="2332814"/>
            <a:ext cx="10943926" cy="2554545"/>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Definisi pasar modal sesuai Undang-undang Nomor 8 Tahun 1995 tentang Pasar Modal (UUPM) adalah kegiatan yang besangkutan dengan Penawaran Umum dan perdagangan Efek, Perusahaan Publik yang berkaitan dengan Efek yang diterbitkannya, serta lembaga dan profesi yang berkaitan dengan Efek.</a:t>
            </a:r>
          </a:p>
          <a:p>
            <a:pPr algn="just"/>
            <a:endParaRPr lang="id-ID" sz="2000">
              <a:solidFill>
                <a:schemeClr val="bg1"/>
              </a:solidFill>
              <a:latin typeface="Humanst521 BT" panose="020B0602020204020204" pitchFamily="34" charset="0"/>
            </a:endParaRPr>
          </a:p>
          <a:p>
            <a:pPr algn="just"/>
            <a:r>
              <a:rPr lang="id-ID" sz="2000">
                <a:solidFill>
                  <a:schemeClr val="bg1"/>
                </a:solidFill>
                <a:latin typeface="Humanst521 BT" panose="020B0602020204020204" pitchFamily="34" charset="0"/>
              </a:rPr>
              <a:t>Berdasarkan UUPM tersebut pasar modal tidak bertentangan dengan prinsip syariah, pasar modal syariah bukanlah suatu sistem yang terpisah dari sistem pasar modal secara keseluruhan. Secara umum pasar modal syariah tidak beda dengan pasar modal konvensional, namun ada karakteristik khusus pasar modal, yaitu bahwa produk dan mekanisme transaksi tidak bertentangan dengan syraiah.</a:t>
            </a:r>
          </a:p>
        </p:txBody>
      </p:sp>
    </p:spTree>
    <p:extLst>
      <p:ext uri="{BB962C8B-B14F-4D97-AF65-F5344CB8AC3E}">
        <p14:creationId xmlns:p14="http://schemas.microsoft.com/office/powerpoint/2010/main" val="19807289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769441"/>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OBLIGASI SYARIAH</a:t>
            </a:r>
            <a:endParaRPr lang="en-US" sz="4400">
              <a:solidFill>
                <a:schemeClr val="bg1"/>
              </a:solidFill>
              <a:latin typeface="Lucida Sans" panose="020B0602030504020204" pitchFamily="34" charset="0"/>
            </a:endParaRPr>
          </a:p>
        </p:txBody>
      </p:sp>
      <p:pic>
        <p:nvPicPr>
          <p:cNvPr id="9" name="Graphic 8" descr="Wallet">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90595019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6C85F4-22F5-A536-BE96-D074F503D60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834" b="7834"/>
          <a:stretch/>
        </p:blipFill>
        <p:spPr>
          <a:xfrm>
            <a:off x="1" y="0"/>
            <a:ext cx="12191998" cy="6857998"/>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5221612" y="-5634961"/>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OBLIGASI SYARIAH</a:t>
            </a:r>
            <a:endParaRPr lang="en-US" sz="2800">
              <a:solidFill>
                <a:schemeClr val="bg1"/>
              </a:solidFill>
              <a:latin typeface="Lucida Sans" panose="020B0602030504020204" pitchFamily="34" charset="0"/>
            </a:endParaRPr>
          </a:p>
        </p:txBody>
      </p:sp>
      <p:pic>
        <p:nvPicPr>
          <p:cNvPr id="9" name="Graphic 8" descr="Wallet">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42300" y="433035"/>
            <a:ext cx="950911" cy="950911"/>
          </a:xfrm>
          <a:prstGeom prst="rect">
            <a:avLst/>
          </a:prstGeom>
        </p:spPr>
      </p:pic>
      <p:sp>
        <p:nvSpPr>
          <p:cNvPr id="2" name="TextBox 1">
            <a:extLst>
              <a:ext uri="{FF2B5EF4-FFF2-40B4-BE49-F238E27FC236}">
                <a16:creationId xmlns:a16="http://schemas.microsoft.com/office/drawing/2014/main" id="{40AFB2BA-DCF4-E758-F189-2C6BA777C00D}"/>
              </a:ext>
            </a:extLst>
          </p:cNvPr>
          <p:cNvSpPr txBox="1"/>
          <p:nvPr/>
        </p:nvSpPr>
        <p:spPr>
          <a:xfrm>
            <a:off x="624037" y="2332814"/>
            <a:ext cx="10943926" cy="4093428"/>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Obligasi syariah adalah suatu surat berharga jangka panjang berdasarkan prinsip syariah yang dikeluarkan emiten kepada pemegang obligasi syariah yang mengharuskan emiten membayar pendapata kepada pemegang obligasi syariah berupa bagi hasil, margin, fee serta membayar kembali dana obligasi saat jatuh tempo. (Fatwa Dewan Syariah Nasional No. 32/DSN-MUI/IX/2002)</a:t>
            </a:r>
          </a:p>
          <a:p>
            <a:pPr marL="457200" indent="-457200" algn="just">
              <a:buFont typeface="+mj-lt"/>
              <a:buAutoNum type="arabicPeriod"/>
            </a:pPr>
            <a:r>
              <a:rPr lang="id-ID" sz="2000">
                <a:solidFill>
                  <a:schemeClr val="bg1"/>
                </a:solidFill>
                <a:latin typeface="Humanst521 BT" panose="020B0602020204020204" pitchFamily="34" charset="0"/>
              </a:rPr>
              <a:t>Obligasi Syari'ah dapat memberikan Bagi Hasil berdasarkan akad Mudharabah, Muqaradhah, Qiradh atau Musyarakah.</a:t>
            </a:r>
          </a:p>
          <a:p>
            <a:pPr marL="457200" indent="-457200" algn="just">
              <a:buFont typeface="+mj-lt"/>
              <a:buAutoNum type="arabicPeriod"/>
            </a:pPr>
            <a:r>
              <a:rPr lang="id-ID" sz="2000">
                <a:solidFill>
                  <a:schemeClr val="bg1"/>
                </a:solidFill>
                <a:latin typeface="Humanst521 BT" panose="020B0602020204020204" pitchFamily="34" charset="0"/>
              </a:rPr>
              <a:t>Obligasi Syari’ah Mudharabah adalah Obligasi Syari’ah yang menggunakan akad Mudharabah (Fatwa Dewan Syari'ah Nasional No: 33/DSN-MUI/IX/2002) Suatu surat berharga jangka panjang berdasarkan prinsip syari'ah yang dikeluarkan Emiten kepada pemegang Obligasi Syari'ah yang mewajibkan Emiten untuk membayar pendapatan kepada pemegang Obligasi Syariah berupa bagi hasil serta membayar kembali dana obligasi pada saat jatuh tempo.</a:t>
            </a:r>
          </a:p>
          <a:p>
            <a:pPr marL="457200" indent="-457200" algn="just">
              <a:buFont typeface="+mj-lt"/>
              <a:buAutoNum type="arabicPeriod"/>
            </a:pPr>
            <a:r>
              <a:rPr lang="id-ID" sz="2000">
                <a:solidFill>
                  <a:schemeClr val="bg1"/>
                </a:solidFill>
                <a:latin typeface="Humanst521 BT" panose="020B0602020204020204" pitchFamily="34" charset="0"/>
              </a:rPr>
              <a:t>Obligasi Syari'ah dapat memberikan Margin/Fee berdasarkan akad Murabahah atau Salam atau Istishna atau Ijarah.</a:t>
            </a:r>
          </a:p>
        </p:txBody>
      </p:sp>
    </p:spTree>
    <p:extLst>
      <p:ext uri="{BB962C8B-B14F-4D97-AF65-F5344CB8AC3E}">
        <p14:creationId xmlns:p14="http://schemas.microsoft.com/office/powerpoint/2010/main" val="28175541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42549C-1CC5-0AF8-27C9-F3F960A33CC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834" b="7834"/>
          <a:stretch/>
        </p:blipFill>
        <p:spPr>
          <a:xfrm>
            <a:off x="1" y="0"/>
            <a:ext cx="12191998" cy="6857998"/>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5221612" y="-5634961"/>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PERKEMBANGAN EKONOMI SYARIAH  </a:t>
            </a:r>
            <a:endParaRPr lang="en-US" sz="2800">
              <a:solidFill>
                <a:schemeClr val="bg1"/>
              </a:solidFill>
              <a:latin typeface="Lucida Sans" panose="020B0602030504020204" pitchFamily="34" charset="0"/>
            </a:endParaRPr>
          </a:p>
        </p:txBody>
      </p:sp>
      <p:pic>
        <p:nvPicPr>
          <p:cNvPr id="9" name="Graphic 8" descr="Statistics">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2300" y="433035"/>
            <a:ext cx="950911" cy="950911"/>
          </a:xfrm>
          <a:prstGeom prst="rect">
            <a:avLst/>
          </a:prstGeom>
        </p:spPr>
      </p:pic>
      <p:sp>
        <p:nvSpPr>
          <p:cNvPr id="2" name="TextBox 1">
            <a:extLst>
              <a:ext uri="{FF2B5EF4-FFF2-40B4-BE49-F238E27FC236}">
                <a16:creationId xmlns:a16="http://schemas.microsoft.com/office/drawing/2014/main" id="{40AFB2BA-DCF4-E758-F189-2C6BA777C00D}"/>
              </a:ext>
            </a:extLst>
          </p:cNvPr>
          <p:cNvSpPr txBox="1"/>
          <p:nvPr/>
        </p:nvSpPr>
        <p:spPr>
          <a:xfrm>
            <a:off x="624037" y="2332814"/>
            <a:ext cx="10943926" cy="1938992"/>
          </a:xfrm>
          <a:prstGeom prst="rect">
            <a:avLst/>
          </a:prstGeom>
          <a:noFill/>
        </p:spPr>
        <p:txBody>
          <a:bodyPr wrap="square" rtlCol="0">
            <a:spAutoFit/>
          </a:bodyPr>
          <a:lstStyle/>
          <a:p>
            <a:pPr marL="457200" indent="-457200" algn="just">
              <a:buFont typeface="+mj-lt"/>
              <a:buAutoNum type="arabicPeriod" startAt="4"/>
            </a:pPr>
            <a:r>
              <a:rPr lang="id-ID" sz="2000">
                <a:solidFill>
                  <a:schemeClr val="bg1"/>
                </a:solidFill>
                <a:latin typeface="Humanst521 BT" panose="020B0602020204020204" pitchFamily="34" charset="0"/>
              </a:rPr>
              <a:t>Obligasi Syari'ah Ijarah adalah Obligasi Syari'ah yang berdasarkan akad hjarah, dengan memperhatikan sunstansi Fatwa DSN MUI No. 09/DSN-MUI/IV/2000 tentang Pembiayaan Ijarah (Fatwa Dewan Syari'ah Nasional No: 41/DSN-MUI/III/2003) Suatu surat berharga jangka panjang berdasarkan prinsip syari'ah yang dikeluarkan Emiten kepada pemegang Obligasi Syari'ah yang mewajibkan Emiten untuk membayar pendapatan kepada pemegang Obligasi Syari'ah berupa fee serta membayar kembali dana obligasi pada saat jatuh tempo.</a:t>
            </a:r>
          </a:p>
        </p:txBody>
      </p:sp>
    </p:spTree>
    <p:extLst>
      <p:ext uri="{BB962C8B-B14F-4D97-AF65-F5344CB8AC3E}">
        <p14:creationId xmlns:p14="http://schemas.microsoft.com/office/powerpoint/2010/main" val="23284428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1446550"/>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PERKEMBANGAN EKONOMI SYARIAH  </a:t>
            </a:r>
            <a:endParaRPr lang="en-US" sz="4400">
              <a:solidFill>
                <a:schemeClr val="bg1"/>
              </a:solidFill>
              <a:latin typeface="Lucida Sans" panose="020B0602030504020204" pitchFamily="34" charset="0"/>
            </a:endParaRPr>
          </a:p>
        </p:txBody>
      </p:sp>
      <p:pic>
        <p:nvPicPr>
          <p:cNvPr id="9" name="Graphic 8" descr="Hourglass">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334012878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769441"/>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KESIMPULAN</a:t>
            </a:r>
            <a:endParaRPr lang="en-US" sz="4400">
              <a:solidFill>
                <a:schemeClr val="bg1"/>
              </a:solidFill>
              <a:latin typeface="Lucida Sans" panose="020B0602030504020204" pitchFamily="34" charset="0"/>
            </a:endParaRPr>
          </a:p>
        </p:txBody>
      </p:sp>
      <p:pic>
        <p:nvPicPr>
          <p:cNvPr id="9" name="Graphic 8" descr="Document">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1840957648"/>
      </p:ext>
    </p:extLst>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AD3F8-0025-2C9B-397D-B28F366B339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2667000" y="-2667000"/>
            <a:ext cx="6857999" cy="12192000"/>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4"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1"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KESIMPULAN</a:t>
            </a:r>
            <a:endParaRPr lang="en-US" sz="2800">
              <a:solidFill>
                <a:schemeClr val="bg1"/>
              </a:solidFill>
              <a:latin typeface="Lucida Sans" panose="020B0602030504020204" pitchFamily="34" charset="0"/>
            </a:endParaRPr>
          </a:p>
        </p:txBody>
      </p:sp>
      <p:pic>
        <p:nvPicPr>
          <p:cNvPr id="9" name="Graphic 8" descr="Document">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2" name="TextBox 1">
            <a:extLst>
              <a:ext uri="{FF2B5EF4-FFF2-40B4-BE49-F238E27FC236}">
                <a16:creationId xmlns:a16="http://schemas.microsoft.com/office/drawing/2014/main" id="{30DF5BC4-727D-0875-93D5-A09F21C8ECAF}"/>
              </a:ext>
            </a:extLst>
          </p:cNvPr>
          <p:cNvSpPr txBox="1"/>
          <p:nvPr/>
        </p:nvSpPr>
        <p:spPr>
          <a:xfrm>
            <a:off x="624037" y="2332814"/>
            <a:ext cx="10943926" cy="1631216"/>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Ekonomi syariah di Indonesia dari masa ke masa semakin berkembang ini merupakan seuatu hal yang positif bagi masyarakat karena Indonesia merupakan negara dengan penduduk mayoritas muslim. Perkembangan tersebut dibuktikan dengan semakin banyaknya lembaga-lembaga syariah yang menunjang ekonomi syariah seperti, bank syariah, BMT, pegadaian syraiah dll. Selain itu MUI dan DSN secara proaktif memberikan fatwa-fatwa yang dijadikan rujukan dan pedoman perekonomian syariah di Indonesia.</a:t>
            </a:r>
          </a:p>
        </p:txBody>
      </p:sp>
    </p:spTree>
    <p:extLst>
      <p:ext uri="{BB962C8B-B14F-4D97-AF65-F5344CB8AC3E}">
        <p14:creationId xmlns:p14="http://schemas.microsoft.com/office/powerpoint/2010/main" val="248410238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8B2B24-E7D3-445C-7C64-40274E98C7E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2051"/>
          <a:stretch/>
        </p:blipFill>
        <p:spPr>
          <a:xfrm>
            <a:off x="0" y="0"/>
            <a:ext cx="12192000" cy="6858000"/>
          </a:xfrm>
          <a:prstGeom prst="rect">
            <a:avLst/>
          </a:prstGeom>
        </p:spPr>
      </p:pic>
      <p:sp>
        <p:nvSpPr>
          <p:cNvPr id="8" name="TextBox 7">
            <a:extLst>
              <a:ext uri="{FF2B5EF4-FFF2-40B4-BE49-F238E27FC236}">
                <a16:creationId xmlns:a16="http://schemas.microsoft.com/office/drawing/2014/main" id="{DC465C1E-237E-CE0E-9C4E-2DE1C94ABB43}"/>
              </a:ext>
            </a:extLst>
          </p:cNvPr>
          <p:cNvSpPr txBox="1"/>
          <p:nvPr/>
        </p:nvSpPr>
        <p:spPr>
          <a:xfrm>
            <a:off x="2182906" y="2767281"/>
            <a:ext cx="7826188" cy="1323439"/>
          </a:xfrm>
          <a:prstGeom prst="rect">
            <a:avLst/>
          </a:prstGeom>
          <a:noFill/>
        </p:spPr>
        <p:txBody>
          <a:bodyPr wrap="square" rtlCol="0">
            <a:spAutoFit/>
          </a:bodyPr>
          <a:lstStyle/>
          <a:p>
            <a:pPr algn="ctr"/>
            <a:r>
              <a:rPr lang="id-ID" sz="8000">
                <a:solidFill>
                  <a:schemeClr val="bg1"/>
                </a:solidFill>
                <a:latin typeface="Centaur" panose="02030504050205020304" pitchFamily="18" charset="0"/>
              </a:rPr>
              <a:t>TERIMA KASIH</a:t>
            </a:r>
            <a:endParaRPr lang="en-US" sz="8000">
              <a:solidFill>
                <a:schemeClr val="bg1"/>
              </a:solidFill>
              <a:latin typeface="Centaur" panose="02030504050205020304" pitchFamily="18" charset="0"/>
            </a:endParaRPr>
          </a:p>
        </p:txBody>
      </p:sp>
    </p:spTree>
    <p:extLst>
      <p:ext uri="{BB962C8B-B14F-4D97-AF65-F5344CB8AC3E}">
        <p14:creationId xmlns:p14="http://schemas.microsoft.com/office/powerpoint/2010/main" val="1437769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021323-1E2B-C5FB-F44F-AC9CA55AE9D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787" b="7787"/>
          <a:stretch/>
        </p:blipFill>
        <p:spPr>
          <a:xfrm>
            <a:off x="0" y="0"/>
            <a:ext cx="12191999" cy="6858000"/>
          </a:xfrm>
          <a:prstGeom prst="rect">
            <a:avLst/>
          </a:prstGeom>
        </p:spPr>
      </p:pic>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PERKEMBANGAN EKONOMI SYARIAH  </a:t>
            </a:r>
            <a:endParaRPr lang="en-US" sz="2800">
              <a:solidFill>
                <a:schemeClr val="bg1"/>
              </a:solidFill>
              <a:latin typeface="Lucida Sans" panose="020B0602030504020204" pitchFamily="34" charset="0"/>
            </a:endParaRPr>
          </a:p>
        </p:txBody>
      </p:sp>
      <p:pic>
        <p:nvPicPr>
          <p:cNvPr id="9" name="Graphic 8" descr="Hourglass">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2" name="TextBox 1">
            <a:extLst>
              <a:ext uri="{FF2B5EF4-FFF2-40B4-BE49-F238E27FC236}">
                <a16:creationId xmlns:a16="http://schemas.microsoft.com/office/drawing/2014/main" id="{8A919B67-5F04-F54B-AC1F-425FA95A5C29}"/>
              </a:ext>
            </a:extLst>
          </p:cNvPr>
          <p:cNvSpPr txBox="1"/>
          <p:nvPr/>
        </p:nvSpPr>
        <p:spPr>
          <a:xfrm>
            <a:off x="5197824" y="2332814"/>
            <a:ext cx="6324600" cy="3477875"/>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Kapasitas ekonomi Indonesia jauh lebih besar daripada Malaysia, Iran, Saudi Arabia yang notabene negara Islam dalam pengembangan industri keuangan syariah. Indonesia diprediksi akan menjadi kiblat beberapa industri syariah dunia. Pertama.,  industri makanan dan minuman halal yang kini standar kehalaln Majelis Ulama Indonesia diadopsi oleh mitra dagang luar negeri Indonesia. Kedua, industri busana Muslim dan Muslimah. Ketiga, industri media dengan materi terkait syariah, besarnya populasi dan kretivitas program menjadi pilar utama industri ini. Keempat, industri ritel dan UMKM juga akan menjadi kiblat dunia. </a:t>
            </a:r>
            <a:endParaRPr lang="en-US" sz="2000">
              <a:solidFill>
                <a:schemeClr val="bg1"/>
              </a:solidFill>
              <a:latin typeface="Humanst521 BT" panose="020B0602020204020204" pitchFamily="34" charset="0"/>
            </a:endParaRPr>
          </a:p>
        </p:txBody>
      </p:sp>
      <p:pic>
        <p:nvPicPr>
          <p:cNvPr id="6" name="Picture 5">
            <a:extLst>
              <a:ext uri="{FF2B5EF4-FFF2-40B4-BE49-F238E27FC236}">
                <a16:creationId xmlns:a16="http://schemas.microsoft.com/office/drawing/2014/main" id="{9286FCE9-2881-C1ED-E575-E60791AB54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0" y="2523533"/>
            <a:ext cx="4759674" cy="3096436"/>
          </a:xfrm>
          <a:prstGeom prst="rect">
            <a:avLst/>
          </a:prstGeom>
        </p:spPr>
      </p:pic>
    </p:spTree>
    <p:extLst>
      <p:ext uri="{BB962C8B-B14F-4D97-AF65-F5344CB8AC3E}">
        <p14:creationId xmlns:p14="http://schemas.microsoft.com/office/powerpoint/2010/main" val="28155223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6F00D-ACCF-3062-9D1C-8947DC1047F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787" b="7787"/>
          <a:stretch/>
        </p:blipFill>
        <p:spPr>
          <a:xfrm>
            <a:off x="0" y="0"/>
            <a:ext cx="12191999" cy="6858000"/>
          </a:xfrm>
          <a:prstGeom prst="rect">
            <a:avLst/>
          </a:prstGeom>
        </p:spPr>
      </p:pic>
      <p:sp>
        <p:nvSpPr>
          <p:cNvPr id="5" name="TextBox 4">
            <a:extLst>
              <a:ext uri="{FF2B5EF4-FFF2-40B4-BE49-F238E27FC236}">
                <a16:creationId xmlns:a16="http://schemas.microsoft.com/office/drawing/2014/main" id="{72D2BE9E-0047-6682-4A23-D609805209CC}"/>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PERKEMBANGAN EKONOMI SYARIAH  </a:t>
            </a:r>
            <a:endParaRPr lang="en-US" sz="2800">
              <a:solidFill>
                <a:schemeClr val="bg1"/>
              </a:solidFill>
              <a:latin typeface="Lucida Sans" panose="020B0602030504020204" pitchFamily="34" charset="0"/>
            </a:endParaRPr>
          </a:p>
        </p:txBody>
      </p:sp>
      <p:pic>
        <p:nvPicPr>
          <p:cNvPr id="6" name="Graphic 5" descr="Hourglass">
            <a:extLst>
              <a:ext uri="{FF2B5EF4-FFF2-40B4-BE49-F238E27FC236}">
                <a16:creationId xmlns:a16="http://schemas.microsoft.com/office/drawing/2014/main" id="{6AEE76F1-560F-7F2C-0D94-7CC191F605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D5ECA4-E0CF-6668-4E72-C787E5AC3F30}"/>
                  </a:ext>
                </a:extLst>
              </p:cNvPr>
              <p:cNvSpPr txBox="1"/>
              <p:nvPr/>
            </p:nvSpPr>
            <p:spPr>
              <a:xfrm>
                <a:off x="624037" y="2332814"/>
                <a:ext cx="10943926" cy="4708981"/>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Pada 23 November 1955 berdiri Perkumpulan Pendukung Ekonomi Islam (PPEI), gagasan dan pemikiran baru dapat diwujudkan mulai dari berdirinya Bank Muamalat Indonesia (BMI) yang mulai aktif sejak 1 Mei 1992. Pada tahun 2000-an ekonomi Islam mulai diajarkan dibeberapa perguruan tinggi dengan jumlah yang terbatas. Pada tahun 2012 pertumbuhan aset perbankan mencapai 37% dengan total aset </a:t>
                </a:r>
                <a14:m>
                  <m:oMath xmlns:m="http://schemas.openxmlformats.org/officeDocument/2006/math">
                    <m:r>
                      <a:rPr lang="id-ID" sz="2000" i="1" smtClean="0">
                        <a:solidFill>
                          <a:schemeClr val="bg1"/>
                        </a:solidFill>
                        <a:latin typeface="Cambria Math" panose="02040503050406030204" pitchFamily="18" charset="0"/>
                        <a:ea typeface="Cambria Math" panose="02040503050406030204" pitchFamily="18" charset="0"/>
                      </a:rPr>
                      <m:t>±</m:t>
                    </m:r>
                  </m:oMath>
                </a14:m>
                <a:r>
                  <a:rPr lang="id-ID" sz="2000">
                    <a:solidFill>
                      <a:schemeClr val="bg1"/>
                    </a:solidFill>
                    <a:latin typeface="Humanst521 BT" panose="020B0602020204020204" pitchFamily="34" charset="0"/>
                  </a:rPr>
                  <a:t> Rp179 triliun, sedangkan pada 2013 mengalami pertumbuhan sekitar 36%-58%. Pada tahun 2013 Bank Umum Syariah (BUS) berjumlah 11 unit dan Unit Usaha Syariah (UUS) sebanyak 24 unit. Pada 2022 berdasarkan laporan Otoritas Jasa Keuangan jumlah Bank Umum Syariah bertambah menjadi 12 unit, seadngkan Unit Usaha Syariah justru berkurang menjadi 21 unit. Fokus kebijakan perbankan syariah pada 2013:</a:t>
                </a:r>
              </a:p>
              <a:p>
                <a:pPr marL="457200" indent="-457200" algn="just">
                  <a:buFont typeface="+mj-lt"/>
                  <a:buAutoNum type="arabicPeriod"/>
                </a:pPr>
                <a:r>
                  <a:rPr lang="id-ID" sz="2000">
                    <a:solidFill>
                      <a:schemeClr val="bg1"/>
                    </a:solidFill>
                    <a:latin typeface="Humanst521 BT" panose="020B0602020204020204" pitchFamily="34" charset="0"/>
                  </a:rPr>
                  <a:t>Pemnbiayaan perbankan syariah lebih mengarah ke sektor produktif dan masyarakat luas,</a:t>
                </a:r>
              </a:p>
              <a:p>
                <a:pPr marL="457200" indent="-457200" algn="just">
                  <a:buFont typeface="+mj-lt"/>
                  <a:buAutoNum type="arabicPeriod"/>
                </a:pPr>
                <a:r>
                  <a:rPr lang="id-ID" sz="2000">
                    <a:solidFill>
                      <a:schemeClr val="bg1"/>
                    </a:solidFill>
                    <a:latin typeface="Humanst521 BT" panose="020B0602020204020204" pitchFamily="34" charset="0"/>
                  </a:rPr>
                  <a:t>Pengembangan produk yang lebih memenuhi kebutuhan masyarakat dan sektor produktif,</a:t>
                </a:r>
              </a:p>
              <a:p>
                <a:pPr marL="457200" indent="-457200" algn="just">
                  <a:buFont typeface="+mj-lt"/>
                  <a:buAutoNum type="arabicPeriod"/>
                </a:pPr>
                <a:r>
                  <a:rPr lang="id-ID" sz="2000">
                    <a:solidFill>
                      <a:schemeClr val="bg1"/>
                    </a:solidFill>
                    <a:latin typeface="Humanst521 BT" panose="020B0602020204020204" pitchFamily="34" charset="0"/>
                  </a:rPr>
                  <a:t>Transisi pengawasan yang tetap menjaga keberlangsungan pengembangan perbankan syariah </a:t>
                </a:r>
              </a:p>
              <a:p>
                <a:pPr marL="457200" indent="-457200" algn="just">
                  <a:buFont typeface="+mj-lt"/>
                  <a:buAutoNum type="arabicPeriod"/>
                </a:pPr>
                <a:r>
                  <a:rPr lang="id-ID" sz="2000">
                    <a:solidFill>
                      <a:schemeClr val="bg1"/>
                    </a:solidFill>
                    <a:latin typeface="Humanst521 BT" panose="020B0602020204020204" pitchFamily="34" charset="0"/>
                  </a:rPr>
                  <a:t>Revitalisasi peningkatan sinergi dengan bank induk, dan</a:t>
                </a:r>
              </a:p>
              <a:p>
                <a:pPr marL="457200" indent="-457200" algn="just">
                  <a:buFont typeface="+mj-lt"/>
                  <a:buAutoNum type="arabicPeriod"/>
                </a:pPr>
                <a:r>
                  <a:rPr lang="id-ID" sz="2000">
                    <a:solidFill>
                      <a:schemeClr val="bg1"/>
                    </a:solidFill>
                    <a:latin typeface="Humanst521 BT" panose="020B0602020204020204" pitchFamily="34" charset="0"/>
                  </a:rPr>
                  <a:t>Peningkatan edukasi dan komunikasi dengan meningkatkan kapasitasa perbankan syariah pada sektor produktif dan komunikasi “</a:t>
                </a:r>
                <a:r>
                  <a:rPr lang="id-ID" sz="2000" i="1">
                    <a:solidFill>
                      <a:schemeClr val="bg1"/>
                    </a:solidFill>
                    <a:latin typeface="Humanst521 BT" panose="020B0602020204020204" pitchFamily="34" charset="0"/>
                  </a:rPr>
                  <a:t>parity</a:t>
                </a:r>
                <a:r>
                  <a:rPr lang="id-ID" sz="2000">
                    <a:solidFill>
                      <a:schemeClr val="bg1"/>
                    </a:solidFill>
                    <a:latin typeface="Humanst521 BT" panose="020B0602020204020204" pitchFamily="34" charset="0"/>
                  </a:rPr>
                  <a:t>” dan “</a:t>
                </a:r>
                <a:r>
                  <a:rPr lang="id-ID" sz="2000" i="1">
                    <a:solidFill>
                      <a:schemeClr val="bg1"/>
                    </a:solidFill>
                    <a:latin typeface="Humanst521 BT" panose="020B0602020204020204" pitchFamily="34" charset="0"/>
                  </a:rPr>
                  <a:t>distinctiveness”</a:t>
                </a:r>
              </a:p>
              <a:p>
                <a:pPr marL="457200" indent="-457200" algn="just">
                  <a:buFont typeface="+mj-lt"/>
                  <a:buAutoNum type="arabicPeriod"/>
                </a:pPr>
                <a:endParaRPr lang="id-ID" sz="2000">
                  <a:solidFill>
                    <a:schemeClr val="bg1"/>
                  </a:solidFill>
                  <a:latin typeface="Humanst521 BT" panose="020B0602020204020204" pitchFamily="34" charset="0"/>
                </a:endParaRPr>
              </a:p>
            </p:txBody>
          </p:sp>
        </mc:Choice>
        <mc:Fallback xmlns="">
          <p:sp>
            <p:nvSpPr>
              <p:cNvPr id="7" name="TextBox 6">
                <a:extLst>
                  <a:ext uri="{FF2B5EF4-FFF2-40B4-BE49-F238E27FC236}">
                    <a16:creationId xmlns:a16="http://schemas.microsoft.com/office/drawing/2014/main" id="{BBD5ECA4-E0CF-6668-4E72-C787E5AC3F30}"/>
                  </a:ext>
                </a:extLst>
              </p:cNvPr>
              <p:cNvSpPr txBox="1">
                <a:spLocks noRot="1" noChangeAspect="1" noMove="1" noResize="1" noEditPoints="1" noAdjustHandles="1" noChangeArrowheads="1" noChangeShapeType="1" noTextEdit="1"/>
              </p:cNvSpPr>
              <p:nvPr/>
            </p:nvSpPr>
            <p:spPr>
              <a:xfrm>
                <a:off x="624037" y="2332814"/>
                <a:ext cx="10943926" cy="4708981"/>
              </a:xfrm>
              <a:prstGeom prst="rect">
                <a:avLst/>
              </a:prstGeom>
              <a:blipFill>
                <a:blip r:embed="rId6"/>
                <a:stretch>
                  <a:fillRect l="-557" t="-777" r="-557"/>
                </a:stretch>
              </a:blipFill>
            </p:spPr>
            <p:txBody>
              <a:bodyPr/>
              <a:lstStyle/>
              <a:p>
                <a:r>
                  <a:rPr lang="en-US">
                    <a:noFill/>
                  </a:rPr>
                  <a:t> </a:t>
                </a:r>
              </a:p>
            </p:txBody>
          </p:sp>
        </mc:Fallback>
      </mc:AlternateContent>
    </p:spTree>
    <p:extLst>
      <p:ext uri="{BB962C8B-B14F-4D97-AF65-F5344CB8AC3E}">
        <p14:creationId xmlns:p14="http://schemas.microsoft.com/office/powerpoint/2010/main" val="1573228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769441"/>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BANK  SYARIAH</a:t>
            </a:r>
            <a:endParaRPr lang="en-US" sz="4400">
              <a:solidFill>
                <a:schemeClr val="bg1"/>
              </a:solidFill>
              <a:latin typeface="Lucida Sans" panose="020B0602030504020204" pitchFamily="34" charset="0"/>
            </a:endParaRPr>
          </a:p>
        </p:txBody>
      </p:sp>
      <p:pic>
        <p:nvPicPr>
          <p:cNvPr id="9" name="Graphic 8" descr="Bank">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170517251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617D4B-9848-E305-FA5B-8757209F1DC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351" b="1351"/>
          <a:stretch/>
        </p:blipFill>
        <p:spPr>
          <a:xfrm>
            <a:off x="-1" y="1"/>
            <a:ext cx="12191999" cy="6857999"/>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BANK SYARIAH</a:t>
            </a:r>
            <a:endParaRPr lang="en-US" sz="2800">
              <a:solidFill>
                <a:schemeClr val="bg1"/>
              </a:solidFill>
              <a:latin typeface="Lucida Sans" panose="020B0602030504020204" pitchFamily="34" charset="0"/>
            </a:endParaRPr>
          </a:p>
        </p:txBody>
      </p:sp>
      <p:pic>
        <p:nvPicPr>
          <p:cNvPr id="9" name="Graphic 8" descr="Bank">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2" name="TextBox 1">
            <a:extLst>
              <a:ext uri="{FF2B5EF4-FFF2-40B4-BE49-F238E27FC236}">
                <a16:creationId xmlns:a16="http://schemas.microsoft.com/office/drawing/2014/main" id="{08C30AD3-4437-DCE4-206C-DD4D9E060143}"/>
              </a:ext>
            </a:extLst>
          </p:cNvPr>
          <p:cNvSpPr txBox="1"/>
          <p:nvPr/>
        </p:nvSpPr>
        <p:spPr>
          <a:xfrm>
            <a:off x="624037" y="2332814"/>
            <a:ext cx="10943926" cy="3170099"/>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Sekarang ini banyak berkembang bank syariah, bank syariah pertama kali muncul tahun 1990-an. Pendirian bank syariah diprakarsai oleh Majelis Ulama Indonesia pada tanggal 18-20 Agustus 1990. prisip-prinsip yang berlaku pada bank syariah:</a:t>
            </a:r>
          </a:p>
          <a:p>
            <a:pPr marL="457200" indent="-457200" algn="just">
              <a:buFont typeface="+mj-lt"/>
              <a:buAutoNum type="arabicPeriod"/>
            </a:pPr>
            <a:r>
              <a:rPr lang="id-ID" sz="2000">
                <a:solidFill>
                  <a:schemeClr val="bg1"/>
                </a:solidFill>
                <a:latin typeface="Humanst521 BT" panose="020B0602020204020204" pitchFamily="34" charset="0"/>
              </a:rPr>
              <a:t>Pembiayaan berdasarkan prinsip bagi hasil (mudharabah) </a:t>
            </a:r>
          </a:p>
          <a:p>
            <a:pPr marL="457200" indent="-457200" algn="just">
              <a:buFont typeface="+mj-lt"/>
              <a:buAutoNum type="arabicPeriod"/>
            </a:pPr>
            <a:r>
              <a:rPr lang="id-ID" sz="2000">
                <a:solidFill>
                  <a:schemeClr val="bg1"/>
                </a:solidFill>
                <a:latin typeface="Humanst521 BT" panose="020B0602020204020204" pitchFamily="34" charset="0"/>
              </a:rPr>
              <a:t>Pembiayaan berdasrakan prinsip penyertaan modal (musyarakhah)</a:t>
            </a:r>
          </a:p>
          <a:p>
            <a:pPr marL="457200" indent="-457200" algn="just">
              <a:buFont typeface="+mj-lt"/>
              <a:buAutoNum type="arabicPeriod"/>
            </a:pPr>
            <a:r>
              <a:rPr lang="id-ID" sz="2000">
                <a:solidFill>
                  <a:schemeClr val="bg1"/>
                </a:solidFill>
                <a:latin typeface="Humanst521 BT" panose="020B0602020204020204" pitchFamily="34" charset="0"/>
              </a:rPr>
              <a:t>Prinsip jual beli barang dengan memperoleh keuntungan (murabahah)</a:t>
            </a:r>
          </a:p>
          <a:p>
            <a:pPr marL="457200" indent="-457200" algn="just">
              <a:buFont typeface="+mj-lt"/>
              <a:buAutoNum type="arabicPeriod"/>
            </a:pPr>
            <a:r>
              <a:rPr lang="id-ID" sz="2000">
                <a:solidFill>
                  <a:schemeClr val="bg1"/>
                </a:solidFill>
                <a:latin typeface="Humanst521 BT" panose="020B0602020204020204" pitchFamily="34" charset="0"/>
              </a:rPr>
              <a:t>Pembiayaan barang modal berdasarkan sewa murni tanpa pilihan (ijarah)</a:t>
            </a:r>
          </a:p>
          <a:p>
            <a:pPr marL="457200" indent="-457200" algn="just">
              <a:buFont typeface="+mj-lt"/>
              <a:buAutoNum type="arabicPeriod"/>
            </a:pPr>
            <a:r>
              <a:rPr lang="id-ID" sz="2000">
                <a:solidFill>
                  <a:schemeClr val="bg1"/>
                </a:solidFill>
                <a:latin typeface="Humanst521 BT" panose="020B0602020204020204" pitchFamily="34" charset="0"/>
              </a:rPr>
              <a:t>Pilihan pemindahan kepemilikan atas barang yang disewa dari pihak bank oleh pihak lain (ijarawaiqtina)</a:t>
            </a:r>
          </a:p>
          <a:p>
            <a:pPr algn="just"/>
            <a:r>
              <a:rPr lang="id-ID" sz="2000">
                <a:solidFill>
                  <a:schemeClr val="bg1"/>
                </a:solidFill>
                <a:latin typeface="Humanst521 BT" panose="020B0602020204020204" pitchFamily="34" charset="0"/>
              </a:rPr>
              <a:t>Bank Syariah pertama di Indonesia adalah Bank Muamalat Indonesia yang berdiri sejak 1 Mei 1992.  </a:t>
            </a:r>
          </a:p>
        </p:txBody>
      </p:sp>
    </p:spTree>
    <p:extLst>
      <p:ext uri="{BB962C8B-B14F-4D97-AF65-F5344CB8AC3E}">
        <p14:creationId xmlns:p14="http://schemas.microsoft.com/office/powerpoint/2010/main" val="38884651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1446550"/>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BAITULMALL WATAMWIL (BMT)</a:t>
            </a:r>
            <a:endParaRPr lang="en-US" sz="4400">
              <a:solidFill>
                <a:schemeClr val="bg1"/>
              </a:solidFill>
              <a:latin typeface="Lucida Sans" panose="020B0602030504020204" pitchFamily="34" charset="0"/>
            </a:endParaRPr>
          </a:p>
        </p:txBody>
      </p:sp>
      <p:pic>
        <p:nvPicPr>
          <p:cNvPr id="9" name="Graphic 8" descr="Money">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182875786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0236F7-9236-6E75-37B4-FA02C421821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647" b="7647"/>
          <a:stretch/>
        </p:blipFill>
        <p:spPr>
          <a:xfrm>
            <a:off x="-1" y="0"/>
            <a:ext cx="12192000" cy="6858000"/>
          </a:xfrm>
          <a:prstGeom prst="rect">
            <a:avLst/>
          </a:prstGeom>
        </p:spPr>
      </p:pic>
      <p:sp>
        <p:nvSpPr>
          <p:cNvPr id="4" name="Oval 3">
            <a:extLst>
              <a:ext uri="{FF2B5EF4-FFF2-40B4-BE49-F238E27FC236}">
                <a16:creationId xmlns:a16="http://schemas.microsoft.com/office/drawing/2014/main" id="{86EF7D6B-2A1C-F7FD-DD23-BB9F059E195D}"/>
              </a:ext>
            </a:extLst>
          </p:cNvPr>
          <p:cNvSpPr/>
          <p:nvPr/>
        </p:nvSpPr>
        <p:spPr>
          <a:xfrm>
            <a:off x="-2957383" y="-5264847"/>
            <a:ext cx="18106768" cy="17387694"/>
          </a:xfrm>
          <a:prstGeom prst="ellipse">
            <a:avLst/>
          </a:prstGeom>
          <a:solidFill>
            <a:srgbClr val="E4CA5E">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0" y="1493298"/>
            <a:ext cx="12191999" cy="523220"/>
          </a:xfrm>
          <a:prstGeom prst="rect">
            <a:avLst/>
          </a:prstGeom>
          <a:noFill/>
        </p:spPr>
        <p:txBody>
          <a:bodyPr wrap="square" rtlCol="0">
            <a:spAutoFit/>
          </a:bodyPr>
          <a:lstStyle/>
          <a:p>
            <a:pPr algn="ctr"/>
            <a:r>
              <a:rPr lang="id-ID" sz="2800">
                <a:solidFill>
                  <a:schemeClr val="bg1"/>
                </a:solidFill>
                <a:latin typeface="Lucida Sans" panose="020B0602030504020204" pitchFamily="34" charset="0"/>
              </a:rPr>
              <a:t>BAITULMALL WATAMWIL (BMT)</a:t>
            </a:r>
            <a:endParaRPr lang="en-US" sz="2800">
              <a:solidFill>
                <a:schemeClr val="bg1"/>
              </a:solidFill>
              <a:latin typeface="Lucida Sans" panose="020B0602030504020204" pitchFamily="34" charset="0"/>
            </a:endParaRPr>
          </a:p>
        </p:txBody>
      </p:sp>
      <p:pic>
        <p:nvPicPr>
          <p:cNvPr id="9" name="Graphic 8" descr="Money">
            <a:extLst>
              <a:ext uri="{FF2B5EF4-FFF2-40B4-BE49-F238E27FC236}">
                <a16:creationId xmlns:a16="http://schemas.microsoft.com/office/drawing/2014/main" id="{24065EC7-3C0F-51E3-FB38-335C0057CA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0545" y="433035"/>
            <a:ext cx="950911" cy="950911"/>
          </a:xfrm>
          <a:prstGeom prst="rect">
            <a:avLst/>
          </a:prstGeom>
        </p:spPr>
      </p:pic>
      <p:sp>
        <p:nvSpPr>
          <p:cNvPr id="3" name="TextBox 2">
            <a:extLst>
              <a:ext uri="{FF2B5EF4-FFF2-40B4-BE49-F238E27FC236}">
                <a16:creationId xmlns:a16="http://schemas.microsoft.com/office/drawing/2014/main" id="{9D226905-7690-39A6-6E86-FAB4570193E9}"/>
              </a:ext>
            </a:extLst>
          </p:cNvPr>
          <p:cNvSpPr txBox="1"/>
          <p:nvPr/>
        </p:nvSpPr>
        <p:spPr>
          <a:xfrm>
            <a:off x="624037" y="2332814"/>
            <a:ext cx="10943926" cy="4401205"/>
          </a:xfrm>
          <a:prstGeom prst="rect">
            <a:avLst/>
          </a:prstGeom>
          <a:noFill/>
        </p:spPr>
        <p:txBody>
          <a:bodyPr wrap="square" rtlCol="0">
            <a:spAutoFit/>
          </a:bodyPr>
          <a:lstStyle/>
          <a:p>
            <a:pPr algn="just"/>
            <a:r>
              <a:rPr lang="id-ID" sz="2000">
                <a:solidFill>
                  <a:schemeClr val="bg1"/>
                </a:solidFill>
                <a:latin typeface="Humanst521 BT" panose="020B0602020204020204" pitchFamily="34" charset="0"/>
              </a:rPr>
              <a:t>Dalam bahasa Arab BMT merupakan singkatan dari Baitul Mal Wat Tamwil yang artinya rumah harta / zakat dan keuangan. BMT bergerak didua bidang usaha yaitu, Baitul Mal dan Baitul Tamwil. BMT sebagai Baitul mall berfungsi menyalurkan zakat, infaq, dan sodaqoh, sedangkan BMT sebagai Baitul Tamwil meklakukan usaha simpan-pinjam dan usaha sektor riil.</a:t>
            </a:r>
          </a:p>
          <a:p>
            <a:pPr algn="just"/>
            <a:r>
              <a:rPr lang="id-ID" sz="2000" b="1">
                <a:solidFill>
                  <a:schemeClr val="bg1"/>
                </a:solidFill>
                <a:latin typeface="Humanst521 BT" panose="020B0602020204020204" pitchFamily="34" charset="0"/>
              </a:rPr>
              <a:t>Ciri-ciri BMT</a:t>
            </a:r>
          </a:p>
          <a:p>
            <a:pPr marL="457200" indent="-457200" algn="just">
              <a:buFont typeface="+mj-lt"/>
              <a:buAutoNum type="arabicPeriod"/>
            </a:pPr>
            <a:r>
              <a:rPr lang="id-ID" sz="2000">
                <a:solidFill>
                  <a:schemeClr val="bg1"/>
                </a:solidFill>
                <a:latin typeface="Humanst521 BT" panose="020B0602020204020204" pitchFamily="34" charset="0"/>
              </a:rPr>
              <a:t>Berorientasi bisnis, mencari laba bersama, meningkatkan manfaat ekonomi utamanya bagi anggota dan lingkungan.</a:t>
            </a:r>
          </a:p>
          <a:p>
            <a:pPr marL="457200" indent="-457200" algn="just">
              <a:buFont typeface="+mj-lt"/>
              <a:buAutoNum type="arabicPeriod"/>
            </a:pPr>
            <a:r>
              <a:rPr lang="id-ID" sz="2000">
                <a:solidFill>
                  <a:schemeClr val="bg1"/>
                </a:solidFill>
                <a:latin typeface="Humanst521 BT" panose="020B0602020204020204" pitchFamily="34" charset="0"/>
              </a:rPr>
              <a:t>Bukan lembaga sosial tapi dapat dimanfaatlkan untuk mengefektifkan penggunaan zakat, infaq, dan sodaqoh.</a:t>
            </a:r>
          </a:p>
          <a:p>
            <a:pPr marL="457200" indent="-457200" algn="just">
              <a:buFont typeface="+mj-lt"/>
              <a:buAutoNum type="arabicPeriod"/>
            </a:pPr>
            <a:r>
              <a:rPr lang="id-ID" sz="2000">
                <a:solidFill>
                  <a:schemeClr val="bg1"/>
                </a:solidFill>
                <a:latin typeface="Humanst521 BT" panose="020B0602020204020204" pitchFamily="34" charset="0"/>
              </a:rPr>
              <a:t>Ditumbuhkan dari bawah berdasrkan peran masyarakat sekitar.</a:t>
            </a:r>
          </a:p>
          <a:p>
            <a:pPr marL="457200" indent="-457200" algn="just">
              <a:buFont typeface="+mj-lt"/>
              <a:buAutoNum type="arabicPeriod"/>
            </a:pPr>
            <a:r>
              <a:rPr lang="id-ID" sz="2000">
                <a:solidFill>
                  <a:schemeClr val="bg1"/>
                </a:solidFill>
                <a:latin typeface="Humanst521 BT" panose="020B0602020204020204" pitchFamily="34" charset="0"/>
              </a:rPr>
              <a:t>Mengadakan kegiatan keagamaan (pengajian) rutin, setelah kegiatan dilanjutkan perbincangan bisnis.</a:t>
            </a:r>
          </a:p>
          <a:p>
            <a:pPr marL="457200" indent="-457200" algn="just">
              <a:buFont typeface="+mj-lt"/>
              <a:buAutoNum type="arabicPeriod"/>
            </a:pPr>
            <a:r>
              <a:rPr lang="id-ID" sz="2000">
                <a:solidFill>
                  <a:schemeClr val="bg1"/>
                </a:solidFill>
                <a:latin typeface="Humanst521 BT" panose="020B0602020204020204" pitchFamily="34" charset="0"/>
              </a:rPr>
              <a:t>Manjemen BMT adalah profesional dan agamis, minimal pendidikan D3 dan mengikuti Pusdiklat PIMBUK</a:t>
            </a:r>
          </a:p>
          <a:p>
            <a:pPr marL="457200" indent="-457200" algn="just">
              <a:buFont typeface="+mj-lt"/>
              <a:buAutoNum type="arabicPeriod"/>
            </a:pPr>
            <a:r>
              <a:rPr lang="id-ID" sz="2000">
                <a:solidFill>
                  <a:schemeClr val="bg1"/>
                </a:solidFill>
                <a:latin typeface="Humanst521 BT" panose="020B0602020204020204" pitchFamily="34" charset="0"/>
              </a:rPr>
              <a:t>Administrasi pembukuan dikelola dengan sistem </a:t>
            </a:r>
          </a:p>
        </p:txBody>
      </p:sp>
    </p:spTree>
    <p:extLst>
      <p:ext uri="{BB962C8B-B14F-4D97-AF65-F5344CB8AC3E}">
        <p14:creationId xmlns:p14="http://schemas.microsoft.com/office/powerpoint/2010/main" val="42397358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EF7D6B-2A1C-F7FD-DD23-BB9F059E195D}"/>
              </a:ext>
            </a:extLst>
          </p:cNvPr>
          <p:cNvSpPr/>
          <p:nvPr/>
        </p:nvSpPr>
        <p:spPr>
          <a:xfrm>
            <a:off x="3111838" y="563347"/>
            <a:ext cx="5968325" cy="5731306"/>
          </a:xfrm>
          <a:prstGeom prst="ellipse">
            <a:avLst/>
          </a:prstGeom>
          <a:solidFill>
            <a:srgbClr val="E4CA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487EEB-A12A-1AB9-8D8E-CA2521EFC91F}"/>
              </a:ext>
            </a:extLst>
          </p:cNvPr>
          <p:cNvSpPr txBox="1"/>
          <p:nvPr/>
        </p:nvSpPr>
        <p:spPr>
          <a:xfrm>
            <a:off x="3401291" y="3198543"/>
            <a:ext cx="5389418" cy="1446550"/>
          </a:xfrm>
          <a:prstGeom prst="rect">
            <a:avLst/>
          </a:prstGeom>
          <a:noFill/>
        </p:spPr>
        <p:txBody>
          <a:bodyPr wrap="square" rtlCol="0">
            <a:spAutoFit/>
          </a:bodyPr>
          <a:lstStyle/>
          <a:p>
            <a:pPr algn="ctr"/>
            <a:r>
              <a:rPr lang="id-ID" sz="4400">
                <a:solidFill>
                  <a:schemeClr val="bg1"/>
                </a:solidFill>
                <a:latin typeface="Lucida Sans" panose="020B0602030504020204" pitchFamily="34" charset="0"/>
              </a:rPr>
              <a:t>PEGADAIAN SYARIAH</a:t>
            </a:r>
            <a:endParaRPr lang="en-US" sz="4400">
              <a:solidFill>
                <a:schemeClr val="bg1"/>
              </a:solidFill>
              <a:latin typeface="Lucida Sans" panose="020B0602030504020204" pitchFamily="34" charset="0"/>
            </a:endParaRPr>
          </a:p>
        </p:txBody>
      </p:sp>
      <p:pic>
        <p:nvPicPr>
          <p:cNvPr id="9" name="Graphic 8" descr="Scales of justice">
            <a:extLst>
              <a:ext uri="{FF2B5EF4-FFF2-40B4-BE49-F238E27FC236}">
                <a16:creationId xmlns:a16="http://schemas.microsoft.com/office/drawing/2014/main" id="{24065EC7-3C0F-51E3-FB38-335C0057C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42300" y="1891143"/>
            <a:ext cx="1307400" cy="1307400"/>
          </a:xfrm>
          <a:prstGeom prst="rect">
            <a:avLst/>
          </a:prstGeom>
        </p:spPr>
      </p:pic>
    </p:spTree>
    <p:extLst>
      <p:ext uri="{BB962C8B-B14F-4D97-AF65-F5344CB8AC3E}">
        <p14:creationId xmlns:p14="http://schemas.microsoft.com/office/powerpoint/2010/main" val="406633108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1538</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Cambria Math</vt:lpstr>
      <vt:lpstr>Centaur</vt:lpstr>
      <vt:lpstr>Humanst521 BT</vt:lpstr>
      <vt:lpstr>Lucida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cp:revision>
  <dcterms:created xsi:type="dcterms:W3CDTF">2023-08-06T04:40:21Z</dcterms:created>
  <dcterms:modified xsi:type="dcterms:W3CDTF">2023-08-12T16:54:06Z</dcterms:modified>
</cp:coreProperties>
</file>