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77" r:id="rId6"/>
    <p:sldId id="285" r:id="rId7"/>
    <p:sldId id="268" r:id="rId8"/>
    <p:sldId id="283" r:id="rId9"/>
    <p:sldId id="286" r:id="rId10"/>
    <p:sldId id="269" r:id="rId11"/>
    <p:sldId id="287" r:id="rId12"/>
    <p:sldId id="288" r:id="rId13"/>
    <p:sldId id="284" r:id="rId14"/>
    <p:sldId id="289" r:id="rId15"/>
    <p:sldId id="290" r:id="rId16"/>
    <p:sldId id="275" r:id="rId17"/>
  </p:sldIdLst>
  <p:sldSz cx="18288000" cy="10287000"/>
  <p:notesSz cx="6858000" cy="9144000"/>
  <p:embeddedFontLst>
    <p:embeddedFont>
      <p:font typeface="Assistant Semi-Bold" panose="020B0604020202020204" charset="-79"/>
      <p:regular r:id="rId18"/>
      <p:bold r:id="rId19"/>
    </p:embeddedFont>
    <p:embeddedFont>
      <p:font typeface="Avenir Next LT Pro" panose="020B0504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K Grotesk" panose="020B0604020202020204" charset="0"/>
      <p:regular r:id="rId28"/>
    </p:embeddedFont>
    <p:embeddedFont>
      <p:font typeface="League Gothic" panose="020B0604020202020204" charset="0"/>
      <p:regular r:id="rId29"/>
    </p:embeddedFont>
    <p:embeddedFont>
      <p:font typeface="Mont Bold" panose="020B0604020202020204" charset="0"/>
      <p:regular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Poppins Ultra-Bold" panose="020B060402020202020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DE"/>
    <a:srgbClr val="074B14"/>
    <a:srgbClr val="FFFDF7"/>
    <a:srgbClr val="006C31"/>
    <a:srgbClr val="C09200"/>
    <a:srgbClr val="E3E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77" y="59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833025" y="0"/>
            <a:ext cx="9454975" cy="10725461"/>
          </a:xfrm>
          <a:custGeom>
            <a:avLst/>
            <a:gdLst/>
            <a:ahLst/>
            <a:cxnLst/>
            <a:rect l="l" t="t" r="r" b="b"/>
            <a:pathLst>
              <a:path w="9454975" h="10725461">
                <a:moveTo>
                  <a:pt x="0" y="0"/>
                </a:moveTo>
                <a:lnTo>
                  <a:pt x="9454975" y="0"/>
                </a:lnTo>
                <a:lnTo>
                  <a:pt x="9454975" y="10725461"/>
                </a:lnTo>
                <a:lnTo>
                  <a:pt x="0" y="10725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585" r="-10614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97519B1-313A-4332-AB09-C7431B303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29" y="-3047431"/>
            <a:ext cx="15017964" cy="21251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0"/>
          </a:blip>
          <a:srcRect t="29292" b="29292"/>
          <a:stretch>
            <a:fillRect/>
          </a:stretch>
        </p:blipFill>
        <p:spPr>
          <a:xfrm>
            <a:off x="415041" y="-186131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4288751">
            <a:off x="5974197" y="2639091"/>
            <a:ext cx="9351839" cy="2039065"/>
            <a:chOff x="0" y="0"/>
            <a:chExt cx="2795831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17720" y="1962787"/>
            <a:ext cx="15973378" cy="11980033"/>
            <a:chOff x="0" y="0"/>
            <a:chExt cx="812800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0312" y="1914487"/>
            <a:ext cx="10278562" cy="67350"/>
            <a:chOff x="0" y="0"/>
            <a:chExt cx="2707111" cy="177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7111" cy="17738"/>
            </a:xfrm>
            <a:custGeom>
              <a:avLst/>
              <a:gdLst/>
              <a:ahLst/>
              <a:cxnLst/>
              <a:rect l="l" t="t" r="r" b="b"/>
              <a:pathLst>
                <a:path w="2707111" h="17738">
                  <a:moveTo>
                    <a:pt x="0" y="0"/>
                  </a:moveTo>
                  <a:lnTo>
                    <a:pt x="2707111" y="0"/>
                  </a:lnTo>
                  <a:lnTo>
                    <a:pt x="2707111" y="17738"/>
                  </a:lnTo>
                  <a:lnTo>
                    <a:pt x="0" y="17738"/>
                  </a:lnTo>
                  <a:close/>
                </a:path>
              </a:pathLst>
            </a:custGeom>
            <a:solidFill>
              <a:srgbClr val="EFC1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4288751">
            <a:off x="5848700" y="2569506"/>
            <a:ext cx="8519102" cy="1857496"/>
            <a:chOff x="0" y="0"/>
            <a:chExt cx="2795831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569794">
            <a:off x="5001559" y="8934193"/>
            <a:ext cx="8519102" cy="1857496"/>
            <a:chOff x="0" y="0"/>
            <a:chExt cx="2795831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FC1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07675" y="15273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9260" y="2676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362922" y="4338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0" y="7952804"/>
            <a:ext cx="3372514" cy="2620725"/>
          </a:xfrm>
          <a:custGeom>
            <a:avLst/>
            <a:gdLst/>
            <a:ahLst/>
            <a:cxnLst/>
            <a:rect l="l" t="t" r="r" b="b"/>
            <a:pathLst>
              <a:path w="3372514" h="2620725">
                <a:moveTo>
                  <a:pt x="0" y="0"/>
                </a:moveTo>
                <a:lnTo>
                  <a:pt x="3372514" y="0"/>
                </a:lnTo>
                <a:lnTo>
                  <a:pt x="3372514" y="2620724"/>
                </a:lnTo>
                <a:lnTo>
                  <a:pt x="0" y="2620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42673" y="4094534"/>
            <a:ext cx="8354767" cy="174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en-US" sz="6855" b="1">
                <a:solidFill>
                  <a:srgbClr val="017016"/>
                </a:solidFill>
                <a:latin typeface="Poppins Ultra-Bold"/>
              </a:rPr>
              <a:t>APLIKASI </a:t>
            </a:r>
            <a:r>
              <a:rPr lang="en-US" sz="6855" b="1" dirty="0">
                <a:solidFill>
                  <a:srgbClr val="017016"/>
                </a:solidFill>
                <a:latin typeface="Poppins Ultra-Bold"/>
              </a:rPr>
              <a:t>SISTEM INFORMASI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0641" y="6280284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>
                <a:solidFill>
                  <a:srgbClr val="017016"/>
                </a:solidFill>
                <a:latin typeface="Poppins"/>
              </a:rPr>
              <a:t>PENGANTAR SISTEM INFORMASI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0035" y="3662433"/>
            <a:ext cx="8930720" cy="166075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0035" y="5777768"/>
            <a:ext cx="8930720" cy="166075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0035" y="7893103"/>
            <a:ext cx="8930720" cy="166075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82917" y="4399913"/>
            <a:ext cx="7176383" cy="5153948"/>
          </a:xfrm>
          <a:custGeom>
            <a:avLst/>
            <a:gdLst/>
            <a:ahLst/>
            <a:cxnLst/>
            <a:rect l="l" t="t" r="r" b="b"/>
            <a:pathLst>
              <a:path w="7176383" h="5153948">
                <a:moveTo>
                  <a:pt x="0" y="0"/>
                </a:moveTo>
                <a:lnTo>
                  <a:pt x="7176383" y="0"/>
                </a:lnTo>
                <a:lnTo>
                  <a:pt x="7176383" y="5153948"/>
                </a:lnTo>
                <a:lnTo>
                  <a:pt x="0" y="5153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19200" y="588397"/>
            <a:ext cx="6553200" cy="229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458" b="1">
                <a:solidFill>
                  <a:srgbClr val="074B14"/>
                </a:solidFill>
                <a:latin typeface="Avenir Next LT Pro" panose="020B0504020202020204" pitchFamily="34" charset="0"/>
              </a:rPr>
              <a:t>PENERAPAN </a:t>
            </a:r>
            <a:r>
              <a:rPr lang="en-US" sz="7458" b="1">
                <a:solidFill>
                  <a:srgbClr val="FFC000"/>
                </a:solidFill>
                <a:latin typeface="Avenir Next LT Pro" panose="020B0504020202020204" pitchFamily="34" charset="0"/>
              </a:rPr>
              <a:t>ERP</a:t>
            </a:r>
            <a:endParaRPr lang="en-US" sz="7458" b="1" dirty="0">
              <a:solidFill>
                <a:srgbClr val="FFC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06599" y="3924361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3869" y="6013566"/>
            <a:ext cx="445835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3084" y="8131164"/>
            <a:ext cx="4315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79491" y="3985412"/>
            <a:ext cx="71763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Penerapan ERP ini juga bervariatif </a:t>
            </a:r>
            <a:r>
              <a:rPr lang="sv-SE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tergantung</a:t>
            </a:r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dengan </a:t>
            </a:r>
            <a:r>
              <a:rPr lang="sv-SE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kebutuhan</a:t>
            </a:r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sv-SE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perusahaan</a:t>
            </a:r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yang menerapkan.</a:t>
            </a:r>
            <a:endParaRPr lang="en-US" sz="28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360756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32341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16003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F3C7236-7ACE-56FE-CE9D-0BF1EB7856C7}"/>
              </a:ext>
            </a:extLst>
          </p:cNvPr>
          <p:cNvSpPr txBox="1"/>
          <p:nvPr/>
        </p:nvSpPr>
        <p:spPr>
          <a:xfrm>
            <a:off x="2679491" y="6055689"/>
            <a:ext cx="7176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ERP ini terdiri dari banyak modul dan biasanya dipilih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modul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yang paling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sesuai dengan kebutuhan perusahaan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.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1CD1B46-8904-FE85-2A7A-97E1921E26E2}"/>
              </a:ext>
            </a:extLst>
          </p:cNvPr>
          <p:cNvSpPr txBox="1"/>
          <p:nvPr/>
        </p:nvSpPr>
        <p:spPr>
          <a:xfrm>
            <a:off x="2627653" y="8169484"/>
            <a:ext cx="7176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Modul-modul ERP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dirancang sesuai dengan proses bisnis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yang mengikuti proses rantai nilai (value chain) atau rantai penyediaan (supply chain).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0035" y="3662433"/>
            <a:ext cx="8930720" cy="166075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0035" y="5777768"/>
            <a:ext cx="8930720" cy="166075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0035" y="7893103"/>
            <a:ext cx="8930720" cy="166075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82917" y="4399913"/>
            <a:ext cx="7176383" cy="5153948"/>
          </a:xfrm>
          <a:custGeom>
            <a:avLst/>
            <a:gdLst/>
            <a:ahLst/>
            <a:cxnLst/>
            <a:rect l="l" t="t" r="r" b="b"/>
            <a:pathLst>
              <a:path w="7176383" h="5153948">
                <a:moveTo>
                  <a:pt x="0" y="0"/>
                </a:moveTo>
                <a:lnTo>
                  <a:pt x="7176383" y="0"/>
                </a:lnTo>
                <a:lnTo>
                  <a:pt x="7176383" y="5153948"/>
                </a:lnTo>
                <a:lnTo>
                  <a:pt x="0" y="5153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19200" y="588397"/>
            <a:ext cx="6553200" cy="229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458" b="1">
                <a:solidFill>
                  <a:srgbClr val="074B14"/>
                </a:solidFill>
                <a:latin typeface="Avenir Next LT Pro" panose="020B0504020202020204" pitchFamily="34" charset="0"/>
              </a:rPr>
              <a:t>APLIKASI</a:t>
            </a:r>
          </a:p>
          <a:p>
            <a:r>
              <a:rPr lang="en-US" sz="7458" b="1">
                <a:solidFill>
                  <a:srgbClr val="FFC000"/>
                </a:solidFill>
                <a:latin typeface="Avenir Next LT Pro" panose="020B0504020202020204" pitchFamily="34" charset="0"/>
              </a:rPr>
              <a:t>ERP</a:t>
            </a:r>
            <a:endParaRPr lang="en-US" sz="7458" b="1" dirty="0">
              <a:solidFill>
                <a:srgbClr val="FFC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06599" y="3924361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3869" y="6013566"/>
            <a:ext cx="445835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3084" y="8131164"/>
            <a:ext cx="4315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79491" y="3985412"/>
            <a:ext cx="71763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Beberapa aplikasi besar yang termasuk ke dalam ERP ini adalah </a:t>
            </a:r>
            <a:r>
              <a:rPr lang="sv-SE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SCM (Supply Chain Manajemen)</a:t>
            </a:r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dan </a:t>
            </a:r>
            <a:r>
              <a:rPr lang="sv-SE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CRM (Custommers Resource Manajemen)</a:t>
            </a:r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. </a:t>
            </a:r>
            <a:endParaRPr lang="en-US" sz="28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360756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32341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16003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F3C7236-7ACE-56FE-CE9D-0BF1EB7856C7}"/>
              </a:ext>
            </a:extLst>
          </p:cNvPr>
          <p:cNvSpPr txBox="1"/>
          <p:nvPr/>
        </p:nvSpPr>
        <p:spPr>
          <a:xfrm>
            <a:off x="2679491" y="5981700"/>
            <a:ext cx="717638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SCM digunakan untuk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menangani kebutuhan produksi bahan baku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dari bahan mentah sampai dengan pendistribusian produk sampai ke customer.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1CD1B46-8904-FE85-2A7A-97E1921E26E2}"/>
              </a:ext>
            </a:extLst>
          </p:cNvPr>
          <p:cNvSpPr txBox="1"/>
          <p:nvPr/>
        </p:nvSpPr>
        <p:spPr>
          <a:xfrm>
            <a:off x="2627653" y="8039100"/>
            <a:ext cx="717638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CRM digunakan untuk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menjalin kedekatan dan komunikasi dengan pelanggan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seperti pemberian reward, diskon dan menjalin hubungan dengan pelanggan dengan mekanisme tertentu.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8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0035" y="3662433"/>
            <a:ext cx="8930720" cy="166075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0035" y="5777768"/>
            <a:ext cx="8930720" cy="166075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0035" y="7893103"/>
            <a:ext cx="8930720" cy="166075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82917" y="4399913"/>
            <a:ext cx="7176383" cy="5153948"/>
          </a:xfrm>
          <a:custGeom>
            <a:avLst/>
            <a:gdLst/>
            <a:ahLst/>
            <a:cxnLst/>
            <a:rect l="l" t="t" r="r" b="b"/>
            <a:pathLst>
              <a:path w="7176383" h="5153948">
                <a:moveTo>
                  <a:pt x="0" y="0"/>
                </a:moveTo>
                <a:lnTo>
                  <a:pt x="7176383" y="0"/>
                </a:lnTo>
                <a:lnTo>
                  <a:pt x="7176383" y="5153948"/>
                </a:lnTo>
                <a:lnTo>
                  <a:pt x="0" y="5153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19200" y="588397"/>
            <a:ext cx="6553200" cy="229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458" b="1">
                <a:solidFill>
                  <a:srgbClr val="074B14"/>
                </a:solidFill>
                <a:latin typeface="Avenir Next LT Pro" panose="020B0504020202020204" pitchFamily="34" charset="0"/>
              </a:rPr>
              <a:t>TUJUAN</a:t>
            </a:r>
          </a:p>
          <a:p>
            <a:r>
              <a:rPr lang="en-US" sz="7458" b="1">
                <a:solidFill>
                  <a:srgbClr val="FFC000"/>
                </a:solidFill>
                <a:latin typeface="Avenir Next LT Pro" panose="020B0504020202020204" pitchFamily="34" charset="0"/>
              </a:rPr>
              <a:t>ERP</a:t>
            </a:r>
            <a:endParaRPr lang="en-US" sz="7458" b="1" dirty="0">
              <a:solidFill>
                <a:srgbClr val="FFC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06599" y="3924361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3869" y="6013566"/>
            <a:ext cx="445835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3084" y="8131164"/>
            <a:ext cx="4315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79491" y="3848100"/>
            <a:ext cx="71763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Untuk </a:t>
            </a:r>
            <a:r>
              <a:rPr lang="sv-SE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menerapkan aktivitas mata rantai (value chain)</a:t>
            </a:r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yaitu aktivitas mulai dari logistik bahan mentah, produksi, logistik bahan jadi, penjualan dan pemasaran dan jasa purna jual.</a:t>
            </a:r>
            <a:endParaRPr lang="en-US" sz="28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360756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32341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16003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F3C7236-7ACE-56FE-CE9D-0BF1EB7856C7}"/>
              </a:ext>
            </a:extLst>
          </p:cNvPr>
          <p:cNvSpPr txBox="1"/>
          <p:nvPr/>
        </p:nvSpPr>
        <p:spPr>
          <a:xfrm>
            <a:off x="2679491" y="5981700"/>
            <a:ext cx="7176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Berfungsi sebagai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pendukung aktivitas bisnis fungsional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meliputi proses akuntansi, keuangan, sdm dan fungsi-fungsi lainnya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1CD1B46-8904-FE85-2A7A-97E1921E26E2}"/>
              </a:ext>
            </a:extLst>
          </p:cNvPr>
          <p:cNvSpPr txBox="1"/>
          <p:nvPr/>
        </p:nvSpPr>
        <p:spPr>
          <a:xfrm>
            <a:off x="2627653" y="8039100"/>
            <a:ext cx="7176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Selain untuk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memproses transaksi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, ERP juga digunakan untuk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mendukung seluruh proses bisnis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yang ada di perusahaan.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2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37339" y="4458723"/>
            <a:ext cx="7651953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>
                <a:solidFill>
                  <a:srgbClr val="017016"/>
                </a:solidFill>
                <a:latin typeface="League Gothic"/>
              </a:rPr>
              <a:t>SISTEM INFORMASI</a:t>
            </a:r>
            <a:endParaRPr lang="en-US" sz="9600" dirty="0">
              <a:solidFill>
                <a:srgbClr val="017016"/>
              </a:solidFill>
              <a:latin typeface="League Goth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80815" y="5908355"/>
            <a:ext cx="881178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n-US" sz="9600">
                <a:solidFill>
                  <a:srgbClr val="FAB900"/>
                </a:solidFill>
                <a:latin typeface="League Gothic"/>
              </a:rPr>
              <a:t>BERDASARKAN LEVEL MANAJEMEN </a:t>
            </a:r>
          </a:p>
        </p:txBody>
      </p:sp>
    </p:spTree>
    <p:extLst>
      <p:ext uri="{BB962C8B-B14F-4D97-AF65-F5344CB8AC3E}">
        <p14:creationId xmlns:p14="http://schemas.microsoft.com/office/powerpoint/2010/main" val="364893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0035" y="3662433"/>
            <a:ext cx="8930720" cy="166075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0035" y="5777768"/>
            <a:ext cx="8930720" cy="166075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0035" y="7893103"/>
            <a:ext cx="8930720" cy="166075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82917" y="4399913"/>
            <a:ext cx="7176383" cy="5153948"/>
          </a:xfrm>
          <a:custGeom>
            <a:avLst/>
            <a:gdLst/>
            <a:ahLst/>
            <a:cxnLst/>
            <a:rect l="l" t="t" r="r" b="b"/>
            <a:pathLst>
              <a:path w="7176383" h="5153948">
                <a:moveTo>
                  <a:pt x="0" y="0"/>
                </a:moveTo>
                <a:lnTo>
                  <a:pt x="7176383" y="0"/>
                </a:lnTo>
                <a:lnTo>
                  <a:pt x="7176383" y="5153948"/>
                </a:lnTo>
                <a:lnTo>
                  <a:pt x="0" y="5153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19200" y="588397"/>
            <a:ext cx="96774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solidFill>
                  <a:srgbClr val="074B14"/>
                </a:solidFill>
                <a:latin typeface="Avenir Next LT Pro" panose="020B0504020202020204" pitchFamily="34" charset="0"/>
              </a:rPr>
              <a:t>SISTEM INFORMASI </a:t>
            </a:r>
            <a:r>
              <a:rPr lang="en-US" sz="5400" b="1">
                <a:solidFill>
                  <a:srgbClr val="FFC000"/>
                </a:solidFill>
                <a:latin typeface="Avenir Next LT Pro" panose="020B0504020202020204" pitchFamily="34" charset="0"/>
              </a:rPr>
              <a:t>BERDASARKAN LEVEL MANAJEMEN</a:t>
            </a:r>
            <a:endParaRPr lang="en-US" sz="5400" b="1" dirty="0">
              <a:solidFill>
                <a:srgbClr val="FFC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06599" y="3924361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3869" y="6013566"/>
            <a:ext cx="445835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3084" y="8131164"/>
            <a:ext cx="4315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79491" y="3985412"/>
            <a:ext cx="71763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Sistem Informasi dapat dikategorikan dengan mengacu pada </a:t>
            </a:r>
            <a:r>
              <a:rPr lang="sv-SE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tingkatan aktivitas bisnis</a:t>
            </a:r>
            <a:r>
              <a:rPr lang="sv-SE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dalam perusahaan.</a:t>
            </a:r>
            <a:endParaRPr lang="en-US" sz="28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360756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32341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16003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F3C7236-7ACE-56FE-CE9D-0BF1EB7856C7}"/>
              </a:ext>
            </a:extLst>
          </p:cNvPr>
          <p:cNvSpPr txBox="1"/>
          <p:nvPr/>
        </p:nvSpPr>
        <p:spPr>
          <a:xfrm>
            <a:off x="2679491" y="6055689"/>
            <a:ext cx="7176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Terdapat tiga tingkatan aktivitas bisnis, yaitu tingkat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strategis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 yang merupakan tingkatan paling tinggi; kemudian tingkat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taktis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; dan tingkat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operasional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. 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1CD1B46-8904-FE85-2A7A-97E1921E26E2}"/>
              </a:ext>
            </a:extLst>
          </p:cNvPr>
          <p:cNvSpPr txBox="1"/>
          <p:nvPr/>
        </p:nvSpPr>
        <p:spPr>
          <a:xfrm>
            <a:off x="2627653" y="8039100"/>
            <a:ext cx="717638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Sistem informasi dibagi menjadi tiga kategori, yaitu sistem informasi di level operasional (level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bawah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), sistem informasi di level taktis (level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menengah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) dan sistem informasi di level strategis (level </a:t>
            </a:r>
            <a:r>
              <a:rPr lang="en-US" sz="2400" b="1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atas</a:t>
            </a:r>
            <a:r>
              <a:rPr lang="en-US" sz="240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rPr>
              <a:t>).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9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pyramid&#10;&#10;Description automatically generated">
            <a:extLst>
              <a:ext uri="{FF2B5EF4-FFF2-40B4-BE49-F238E27FC236}">
                <a16:creationId xmlns:a16="http://schemas.microsoft.com/office/drawing/2014/main" id="{AE265615-3B3B-46EA-8582-6D5035DA8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45" y="1369695"/>
            <a:ext cx="10529125" cy="754761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-10800000">
            <a:off x="-136837" y="-502910"/>
            <a:ext cx="7241201" cy="15164843"/>
            <a:chOff x="0" y="0"/>
            <a:chExt cx="443357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017016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1901E242-39FF-AB12-3206-B87E4E0571A1}"/>
              </a:ext>
            </a:extLst>
          </p:cNvPr>
          <p:cNvSpPr txBox="1"/>
          <p:nvPr/>
        </p:nvSpPr>
        <p:spPr>
          <a:xfrm>
            <a:off x="609600" y="3541775"/>
            <a:ext cx="5251859" cy="294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000" b="1">
                <a:solidFill>
                  <a:srgbClr val="006C31"/>
                </a:solidFill>
                <a:latin typeface="Avenir Next LT Pro" panose="020B0504020202020204" pitchFamily="34" charset="0"/>
              </a:rPr>
              <a:t>SI PADA LEVEL ORGANISASI</a:t>
            </a:r>
            <a:endParaRPr lang="en-US" sz="6000" b="1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BD99C52-9B66-9D62-01AD-E11BAA582DAC}"/>
              </a:ext>
            </a:extLst>
          </p:cNvPr>
          <p:cNvSpPr/>
          <p:nvPr/>
        </p:nvSpPr>
        <p:spPr>
          <a:xfrm>
            <a:off x="212468" y="276411"/>
            <a:ext cx="2454532" cy="1209489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9A6E631-B81D-A5FF-DC49-D4E3142E51CE}"/>
              </a:ext>
            </a:extLst>
          </p:cNvPr>
          <p:cNvSpPr/>
          <p:nvPr/>
        </p:nvSpPr>
        <p:spPr>
          <a:xfrm>
            <a:off x="2914386" y="428295"/>
            <a:ext cx="1141781" cy="1094621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7897B5C-0757-C89D-395B-B6263274880A}"/>
              </a:ext>
            </a:extLst>
          </p:cNvPr>
          <p:cNvSpPr/>
          <p:nvPr/>
        </p:nvSpPr>
        <p:spPr>
          <a:xfrm>
            <a:off x="4529813" y="485626"/>
            <a:ext cx="1795085" cy="1000274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13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2834659"/>
            <a:ext cx="1474996" cy="4617682"/>
            <a:chOff x="0" y="0"/>
            <a:chExt cx="388476" cy="1216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43982" y="2834659"/>
            <a:ext cx="1474996" cy="4617682"/>
            <a:chOff x="0" y="0"/>
            <a:chExt cx="388476" cy="121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1944" y="8780049"/>
            <a:ext cx="16984111" cy="598362"/>
            <a:chOff x="0" y="0"/>
            <a:chExt cx="4473182" cy="157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3182" cy="157593"/>
            </a:xfrm>
            <a:custGeom>
              <a:avLst/>
              <a:gdLst/>
              <a:ahLst/>
              <a:cxnLst/>
              <a:rect l="l" t="t" r="r" b="b"/>
              <a:pathLst>
                <a:path w="4473182" h="157593">
                  <a:moveTo>
                    <a:pt x="23247" y="0"/>
                  </a:moveTo>
                  <a:lnTo>
                    <a:pt x="4449934" y="0"/>
                  </a:lnTo>
                  <a:cubicBezTo>
                    <a:pt x="4456100" y="0"/>
                    <a:pt x="4462013" y="2449"/>
                    <a:pt x="4466373" y="6809"/>
                  </a:cubicBezTo>
                  <a:cubicBezTo>
                    <a:pt x="4470732" y="11169"/>
                    <a:pt x="4473182" y="17082"/>
                    <a:pt x="4473182" y="23247"/>
                  </a:cubicBezTo>
                  <a:lnTo>
                    <a:pt x="4473182" y="134346"/>
                  </a:lnTo>
                  <a:cubicBezTo>
                    <a:pt x="4473182" y="140511"/>
                    <a:pt x="4470732" y="146424"/>
                    <a:pt x="4466373" y="150784"/>
                  </a:cubicBezTo>
                  <a:cubicBezTo>
                    <a:pt x="4462013" y="155144"/>
                    <a:pt x="4456100" y="157593"/>
                    <a:pt x="4449934" y="157593"/>
                  </a:cubicBezTo>
                  <a:lnTo>
                    <a:pt x="23247" y="157593"/>
                  </a:lnTo>
                  <a:cubicBezTo>
                    <a:pt x="10408" y="157593"/>
                    <a:pt x="0" y="147185"/>
                    <a:pt x="0" y="134346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699" y="2922850"/>
            <a:ext cx="16230600" cy="463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TERIMA </a:t>
            </a:r>
          </a:p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KASIH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E8CBAE-C9D7-6259-3C0C-4027F10787B6}"/>
              </a:ext>
            </a:extLst>
          </p:cNvPr>
          <p:cNvSpPr/>
          <p:nvPr/>
        </p:nvSpPr>
        <p:spPr>
          <a:xfrm>
            <a:off x="4572000" y="-234494"/>
            <a:ext cx="8153400" cy="1937563"/>
          </a:xfrm>
          <a:prstGeom prst="round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FF9714B9-6F83-0DCE-F296-29D30B07EC0A}"/>
              </a:ext>
            </a:extLst>
          </p:cNvPr>
          <p:cNvSpPr/>
          <p:nvPr/>
        </p:nvSpPr>
        <p:spPr>
          <a:xfrm>
            <a:off x="4856790" y="9056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208FAB85-25D0-42A7-24E7-429DCCAA0E79}"/>
              </a:ext>
            </a:extLst>
          </p:cNvPr>
          <p:cNvSpPr/>
          <p:nvPr/>
        </p:nvSpPr>
        <p:spPr>
          <a:xfrm>
            <a:off x="8228375" y="20543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45BC9E0-DB3B-3295-AC8C-7CD890C945BA}"/>
              </a:ext>
            </a:extLst>
          </p:cNvPr>
          <p:cNvSpPr/>
          <p:nvPr/>
        </p:nvSpPr>
        <p:spPr>
          <a:xfrm>
            <a:off x="10012038" y="37165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272026" y="4774938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868850" y="4774938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272026" y="5943906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868850" y="5943906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7" name="Group 22">
            <a:extLst>
              <a:ext uri="{FF2B5EF4-FFF2-40B4-BE49-F238E27FC236}">
                <a16:creationId xmlns:a16="http://schemas.microsoft.com/office/drawing/2014/main" id="{0744B301-8936-49EE-4974-5608C3A8B2B6}"/>
              </a:ext>
            </a:extLst>
          </p:cNvPr>
          <p:cNvGrpSpPr/>
          <p:nvPr/>
        </p:nvGrpSpPr>
        <p:grpSpPr>
          <a:xfrm>
            <a:off x="9272026" y="7112875"/>
            <a:ext cx="6103721" cy="958746"/>
            <a:chOff x="0" y="0"/>
            <a:chExt cx="2521016" cy="395990"/>
          </a:xfrm>
        </p:grpSpPr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29BB7B4E-7F79-4B30-BC65-E1E3D8AB881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Box 24">
              <a:extLst>
                <a:ext uri="{FF2B5EF4-FFF2-40B4-BE49-F238E27FC236}">
                  <a16:creationId xmlns:a16="http://schemas.microsoft.com/office/drawing/2014/main" id="{AE2F2B5F-E7D0-5215-57C8-B716DBF30C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0" name="Group 25">
            <a:extLst>
              <a:ext uri="{FF2B5EF4-FFF2-40B4-BE49-F238E27FC236}">
                <a16:creationId xmlns:a16="http://schemas.microsoft.com/office/drawing/2014/main" id="{48384990-A658-1C0F-37AB-62EBB4085431}"/>
              </a:ext>
            </a:extLst>
          </p:cNvPr>
          <p:cNvGrpSpPr/>
          <p:nvPr/>
        </p:nvGrpSpPr>
        <p:grpSpPr>
          <a:xfrm>
            <a:off x="2868850" y="7112875"/>
            <a:ext cx="6103721" cy="958746"/>
            <a:chOff x="0" y="0"/>
            <a:chExt cx="2521016" cy="395990"/>
          </a:xfrm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801FB183-EE56-55E4-5698-420598A4809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TextBox 27">
              <a:extLst>
                <a:ext uri="{FF2B5EF4-FFF2-40B4-BE49-F238E27FC236}">
                  <a16:creationId xmlns:a16="http://schemas.microsoft.com/office/drawing/2014/main" id="{017416E3-DF82-C985-413E-09D53AAD4E9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8078115" y="4886938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5177454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League Gothic"/>
              </a:rPr>
              <a:t>CAPAIAN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4876800" y="2397774"/>
            <a:ext cx="8672019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League Gothic"/>
              </a:rPr>
              <a:t>PEMBELAJARAN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45455" y="4992550"/>
            <a:ext cx="4838385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The process is under the supervision of the client and the design team</a:t>
            </a: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5174611" y="5012361"/>
            <a:ext cx="2648902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Clients tell what kind of design they want</a:t>
            </a: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1634938" y="6286119"/>
            <a:ext cx="2648902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Final assessment</a:t>
            </a: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771160" y="6180569"/>
            <a:ext cx="410950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Our team makes the design according to the client's wishes</a:t>
            </a:r>
          </a:p>
        </p:txBody>
      </p:sp>
      <p:sp>
        <p:nvSpPr>
          <p:cNvPr id="235" name="TextBox 40">
            <a:extLst>
              <a:ext uri="{FF2B5EF4-FFF2-40B4-BE49-F238E27FC236}">
                <a16:creationId xmlns:a16="http://schemas.microsoft.com/office/drawing/2014/main" id="{F8C3496D-21E2-1C41-691B-04A32E2EF697}"/>
              </a:ext>
            </a:extLst>
          </p:cNvPr>
          <p:cNvSpPr txBox="1"/>
          <p:nvPr/>
        </p:nvSpPr>
        <p:spPr>
          <a:xfrm>
            <a:off x="10461463" y="7455088"/>
            <a:ext cx="3822377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Waiting for client approval</a:t>
            </a:r>
          </a:p>
        </p:txBody>
      </p:sp>
      <p:sp>
        <p:nvSpPr>
          <p:cNvPr id="236" name="TextBox 41">
            <a:extLst>
              <a:ext uri="{FF2B5EF4-FFF2-40B4-BE49-F238E27FC236}">
                <a16:creationId xmlns:a16="http://schemas.microsoft.com/office/drawing/2014/main" id="{50B7314A-9B62-7AD6-7688-E17DA62B7707}"/>
              </a:ext>
            </a:extLst>
          </p:cNvPr>
          <p:cNvSpPr txBox="1"/>
          <p:nvPr/>
        </p:nvSpPr>
        <p:spPr>
          <a:xfrm>
            <a:off x="3545549" y="7349537"/>
            <a:ext cx="433511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The approved design is sent to the production team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8106690" y="6051957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1" name="Group 46">
            <a:extLst>
              <a:ext uri="{FF2B5EF4-FFF2-40B4-BE49-F238E27FC236}">
                <a16:creationId xmlns:a16="http://schemas.microsoft.com/office/drawing/2014/main" id="{006CA71F-A265-0651-0B9D-2E79AB24192D}"/>
              </a:ext>
            </a:extLst>
          </p:cNvPr>
          <p:cNvGrpSpPr/>
          <p:nvPr/>
        </p:nvGrpSpPr>
        <p:grpSpPr>
          <a:xfrm>
            <a:off x="8106690" y="7216977"/>
            <a:ext cx="742644" cy="742644"/>
            <a:chOff x="0" y="0"/>
            <a:chExt cx="812800" cy="812800"/>
          </a:xfrm>
        </p:grpSpPr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F1987CCF-B53B-B227-C0E9-0B62F234154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48">
              <a:extLst>
                <a:ext uri="{FF2B5EF4-FFF2-40B4-BE49-F238E27FC236}">
                  <a16:creationId xmlns:a16="http://schemas.microsoft.com/office/drawing/2014/main" id="{F5EE7676-1F29-C4DE-21C1-F649528EA04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DC73DD1A-153B-63E0-F0EF-EE31F94CDB71}"/>
              </a:ext>
            </a:extLst>
          </p:cNvPr>
          <p:cNvGrpSpPr/>
          <p:nvPr/>
        </p:nvGrpSpPr>
        <p:grpSpPr>
          <a:xfrm>
            <a:off x="2868850" y="8281170"/>
            <a:ext cx="6103721" cy="958746"/>
            <a:chOff x="0" y="0"/>
            <a:chExt cx="2521016" cy="395990"/>
          </a:xfrm>
        </p:grpSpPr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id="{01D47E73-1DFC-6BC2-DD16-64AB0E7D2284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51">
              <a:extLst>
                <a:ext uri="{FF2B5EF4-FFF2-40B4-BE49-F238E27FC236}">
                  <a16:creationId xmlns:a16="http://schemas.microsoft.com/office/drawing/2014/main" id="{D4FB2586-A05E-642F-9E90-1BC79E5499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521965" y="4877413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521965" y="6051957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6" name="Group 61">
            <a:extLst>
              <a:ext uri="{FF2B5EF4-FFF2-40B4-BE49-F238E27FC236}">
                <a16:creationId xmlns:a16="http://schemas.microsoft.com/office/drawing/2014/main" id="{2714A7C6-36E3-D94A-2CAE-15327C6843EC}"/>
              </a:ext>
            </a:extLst>
          </p:cNvPr>
          <p:cNvGrpSpPr/>
          <p:nvPr/>
        </p:nvGrpSpPr>
        <p:grpSpPr>
          <a:xfrm>
            <a:off x="14521965" y="7216977"/>
            <a:ext cx="742644" cy="742644"/>
            <a:chOff x="0" y="0"/>
            <a:chExt cx="812800" cy="812800"/>
          </a:xfrm>
        </p:grpSpPr>
        <p:sp>
          <p:nvSpPr>
            <p:cNvPr id="257" name="Freeform 62">
              <a:extLst>
                <a:ext uri="{FF2B5EF4-FFF2-40B4-BE49-F238E27FC236}">
                  <a16:creationId xmlns:a16="http://schemas.microsoft.com/office/drawing/2014/main" id="{B986B349-0167-6CCE-1CB8-D20066532EB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TextBox 63">
              <a:extLst>
                <a:ext uri="{FF2B5EF4-FFF2-40B4-BE49-F238E27FC236}">
                  <a16:creationId xmlns:a16="http://schemas.microsoft.com/office/drawing/2014/main" id="{6B79C6DE-C6B8-CFA1-CBD0-63BD43F2E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631609" y="4394285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2426524" y="5313869"/>
            <a:ext cx="13872893" cy="3253582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7FEEF-6A24-60E9-B6E4-F9AFDE5D43E6}"/>
              </a:ext>
            </a:extLst>
          </p:cNvPr>
          <p:cNvSpPr txBox="1"/>
          <p:nvPr/>
        </p:nvSpPr>
        <p:spPr>
          <a:xfrm>
            <a:off x="3004017" y="6148242"/>
            <a:ext cx="12452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6C31"/>
                </a:solidFill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Capaian pembelajaran yang dibebankan pada modul pelatihan ini adalah mahasiswa mampu memahami dan menjelaskan teori yang berkenaan dengan aplikasi sistem informasi. </a:t>
            </a:r>
            <a:endParaRPr lang="en-US" sz="3200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272026" y="4774938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868850" y="4774938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272026" y="5943906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868850" y="5943906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7" name="Group 22">
            <a:extLst>
              <a:ext uri="{FF2B5EF4-FFF2-40B4-BE49-F238E27FC236}">
                <a16:creationId xmlns:a16="http://schemas.microsoft.com/office/drawing/2014/main" id="{0744B301-8936-49EE-4974-5608C3A8B2B6}"/>
              </a:ext>
            </a:extLst>
          </p:cNvPr>
          <p:cNvGrpSpPr/>
          <p:nvPr/>
        </p:nvGrpSpPr>
        <p:grpSpPr>
          <a:xfrm>
            <a:off x="9272026" y="7112875"/>
            <a:ext cx="6103721" cy="958746"/>
            <a:chOff x="0" y="0"/>
            <a:chExt cx="2521016" cy="395990"/>
          </a:xfrm>
        </p:grpSpPr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29BB7B4E-7F79-4B30-BC65-E1E3D8AB881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Box 24">
              <a:extLst>
                <a:ext uri="{FF2B5EF4-FFF2-40B4-BE49-F238E27FC236}">
                  <a16:creationId xmlns:a16="http://schemas.microsoft.com/office/drawing/2014/main" id="{AE2F2B5F-E7D0-5215-57C8-B716DBF30C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0" name="Group 25">
            <a:extLst>
              <a:ext uri="{FF2B5EF4-FFF2-40B4-BE49-F238E27FC236}">
                <a16:creationId xmlns:a16="http://schemas.microsoft.com/office/drawing/2014/main" id="{48384990-A658-1C0F-37AB-62EBB4085431}"/>
              </a:ext>
            </a:extLst>
          </p:cNvPr>
          <p:cNvGrpSpPr/>
          <p:nvPr/>
        </p:nvGrpSpPr>
        <p:grpSpPr>
          <a:xfrm>
            <a:off x="2868850" y="7112875"/>
            <a:ext cx="6103721" cy="958746"/>
            <a:chOff x="0" y="0"/>
            <a:chExt cx="2521016" cy="395990"/>
          </a:xfrm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801FB183-EE56-55E4-5698-420598A4809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TextBox 27">
              <a:extLst>
                <a:ext uri="{FF2B5EF4-FFF2-40B4-BE49-F238E27FC236}">
                  <a16:creationId xmlns:a16="http://schemas.microsoft.com/office/drawing/2014/main" id="{017416E3-DF82-C985-413E-09D53AAD4E9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8078115" y="4886938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7173797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League Gothic"/>
              </a:rPr>
              <a:t>TABLE OF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4953000" y="2413594"/>
            <a:ext cx="5232949" cy="153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League Gothic"/>
              </a:rPr>
              <a:t>CONTENT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45455" y="4992550"/>
            <a:ext cx="4838385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The process is under the supervision of the client and the design team</a:t>
            </a: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5174611" y="5012361"/>
            <a:ext cx="2648902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Clients tell what kind of design they want</a:t>
            </a: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1634938" y="6286119"/>
            <a:ext cx="2648902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Final assessment</a:t>
            </a: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771160" y="6180569"/>
            <a:ext cx="410950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Our team makes the design according to the client's wishes</a:t>
            </a:r>
          </a:p>
        </p:txBody>
      </p:sp>
      <p:sp>
        <p:nvSpPr>
          <p:cNvPr id="235" name="TextBox 40">
            <a:extLst>
              <a:ext uri="{FF2B5EF4-FFF2-40B4-BE49-F238E27FC236}">
                <a16:creationId xmlns:a16="http://schemas.microsoft.com/office/drawing/2014/main" id="{F8C3496D-21E2-1C41-691B-04A32E2EF697}"/>
              </a:ext>
            </a:extLst>
          </p:cNvPr>
          <p:cNvSpPr txBox="1"/>
          <p:nvPr/>
        </p:nvSpPr>
        <p:spPr>
          <a:xfrm>
            <a:off x="10461463" y="7455088"/>
            <a:ext cx="3822377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Waiting for client approval</a:t>
            </a:r>
          </a:p>
        </p:txBody>
      </p:sp>
      <p:sp>
        <p:nvSpPr>
          <p:cNvPr id="236" name="TextBox 41">
            <a:extLst>
              <a:ext uri="{FF2B5EF4-FFF2-40B4-BE49-F238E27FC236}">
                <a16:creationId xmlns:a16="http://schemas.microsoft.com/office/drawing/2014/main" id="{50B7314A-9B62-7AD6-7688-E17DA62B7707}"/>
              </a:ext>
            </a:extLst>
          </p:cNvPr>
          <p:cNvSpPr txBox="1"/>
          <p:nvPr/>
        </p:nvSpPr>
        <p:spPr>
          <a:xfrm>
            <a:off x="3545549" y="7349537"/>
            <a:ext cx="433511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The approved design is sent to the production team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8106690" y="6051957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1" name="Group 46">
            <a:extLst>
              <a:ext uri="{FF2B5EF4-FFF2-40B4-BE49-F238E27FC236}">
                <a16:creationId xmlns:a16="http://schemas.microsoft.com/office/drawing/2014/main" id="{006CA71F-A265-0651-0B9D-2E79AB24192D}"/>
              </a:ext>
            </a:extLst>
          </p:cNvPr>
          <p:cNvGrpSpPr/>
          <p:nvPr/>
        </p:nvGrpSpPr>
        <p:grpSpPr>
          <a:xfrm>
            <a:off x="8106690" y="7216977"/>
            <a:ext cx="742644" cy="742644"/>
            <a:chOff x="0" y="0"/>
            <a:chExt cx="812800" cy="812800"/>
          </a:xfrm>
        </p:grpSpPr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F1987CCF-B53B-B227-C0E9-0B62F234154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48">
              <a:extLst>
                <a:ext uri="{FF2B5EF4-FFF2-40B4-BE49-F238E27FC236}">
                  <a16:creationId xmlns:a16="http://schemas.microsoft.com/office/drawing/2014/main" id="{F5EE7676-1F29-C4DE-21C1-F649528EA04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DC73DD1A-153B-63E0-F0EF-EE31F94CDB71}"/>
              </a:ext>
            </a:extLst>
          </p:cNvPr>
          <p:cNvGrpSpPr/>
          <p:nvPr/>
        </p:nvGrpSpPr>
        <p:grpSpPr>
          <a:xfrm>
            <a:off x="2868850" y="8281170"/>
            <a:ext cx="6103721" cy="958746"/>
            <a:chOff x="0" y="0"/>
            <a:chExt cx="2521016" cy="395990"/>
          </a:xfrm>
        </p:grpSpPr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id="{01D47E73-1DFC-6BC2-DD16-64AB0E7D2284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51">
              <a:extLst>
                <a:ext uri="{FF2B5EF4-FFF2-40B4-BE49-F238E27FC236}">
                  <a16:creationId xmlns:a16="http://schemas.microsoft.com/office/drawing/2014/main" id="{D4FB2586-A05E-642F-9E90-1BC79E5499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521965" y="4877413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521965" y="6051957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6" name="Group 61">
            <a:extLst>
              <a:ext uri="{FF2B5EF4-FFF2-40B4-BE49-F238E27FC236}">
                <a16:creationId xmlns:a16="http://schemas.microsoft.com/office/drawing/2014/main" id="{2714A7C6-36E3-D94A-2CAE-15327C6843EC}"/>
              </a:ext>
            </a:extLst>
          </p:cNvPr>
          <p:cNvGrpSpPr/>
          <p:nvPr/>
        </p:nvGrpSpPr>
        <p:grpSpPr>
          <a:xfrm>
            <a:off x="14521965" y="7216977"/>
            <a:ext cx="742644" cy="742644"/>
            <a:chOff x="0" y="0"/>
            <a:chExt cx="812800" cy="812800"/>
          </a:xfrm>
        </p:grpSpPr>
        <p:sp>
          <p:nvSpPr>
            <p:cNvPr id="257" name="Freeform 62">
              <a:extLst>
                <a:ext uri="{FF2B5EF4-FFF2-40B4-BE49-F238E27FC236}">
                  <a16:creationId xmlns:a16="http://schemas.microsoft.com/office/drawing/2014/main" id="{B986B349-0167-6CCE-1CB8-D20066532EB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TextBox 63">
              <a:extLst>
                <a:ext uri="{FF2B5EF4-FFF2-40B4-BE49-F238E27FC236}">
                  <a16:creationId xmlns:a16="http://schemas.microsoft.com/office/drawing/2014/main" id="{6B79C6DE-C6B8-CFA1-CBD0-63BD43F2E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631609" y="4394285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5" name="Group 10">
            <a:extLst>
              <a:ext uri="{FF2B5EF4-FFF2-40B4-BE49-F238E27FC236}">
                <a16:creationId xmlns:a16="http://schemas.microsoft.com/office/drawing/2014/main" id="{D44FC3A5-528A-2EDA-1D65-4D6509BB59B0}"/>
              </a:ext>
            </a:extLst>
          </p:cNvPr>
          <p:cNvGrpSpPr/>
          <p:nvPr/>
        </p:nvGrpSpPr>
        <p:grpSpPr>
          <a:xfrm>
            <a:off x="9315431" y="5831907"/>
            <a:ext cx="6103721" cy="958746"/>
            <a:chOff x="0" y="0"/>
            <a:chExt cx="2521016" cy="395990"/>
          </a:xfrm>
        </p:grpSpPr>
        <p:sp>
          <p:nvSpPr>
            <p:cNvPr id="266" name="Freeform 11">
              <a:extLst>
                <a:ext uri="{FF2B5EF4-FFF2-40B4-BE49-F238E27FC236}">
                  <a16:creationId xmlns:a16="http://schemas.microsoft.com/office/drawing/2014/main" id="{37C54DCF-173C-D818-FE39-A1B81B3EB3C7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TextBox 12">
              <a:extLst>
                <a:ext uri="{FF2B5EF4-FFF2-40B4-BE49-F238E27FC236}">
                  <a16:creationId xmlns:a16="http://schemas.microsoft.com/office/drawing/2014/main" id="{295217DF-CEDE-C241-CA3E-14F4C7C500F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2912255" y="5831907"/>
            <a:ext cx="6103721" cy="958746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74" name="Group 19">
            <a:extLst>
              <a:ext uri="{FF2B5EF4-FFF2-40B4-BE49-F238E27FC236}">
                <a16:creationId xmlns:a16="http://schemas.microsoft.com/office/drawing/2014/main" id="{BF349583-EC7E-52FC-55AA-61D4AE8D8CDB}"/>
              </a:ext>
            </a:extLst>
          </p:cNvPr>
          <p:cNvGrpSpPr/>
          <p:nvPr/>
        </p:nvGrpSpPr>
        <p:grpSpPr>
          <a:xfrm>
            <a:off x="2912255" y="7000875"/>
            <a:ext cx="6103721" cy="958746"/>
            <a:chOff x="0" y="0"/>
            <a:chExt cx="2521016" cy="395990"/>
          </a:xfrm>
        </p:grpSpPr>
        <p:sp>
          <p:nvSpPr>
            <p:cNvPr id="275" name="Freeform 20">
              <a:extLst>
                <a:ext uri="{FF2B5EF4-FFF2-40B4-BE49-F238E27FC236}">
                  <a16:creationId xmlns:a16="http://schemas.microsoft.com/office/drawing/2014/main" id="{D02CD669-02BB-5146-5233-A87C5A707FA0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TextBox 21">
              <a:extLst>
                <a:ext uri="{FF2B5EF4-FFF2-40B4-BE49-F238E27FC236}">
                  <a16:creationId xmlns:a16="http://schemas.microsoft.com/office/drawing/2014/main" id="{5E11C716-CB39-4BFC-13A1-DDC157FAF87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86" name="Group 31">
            <a:extLst>
              <a:ext uri="{FF2B5EF4-FFF2-40B4-BE49-F238E27FC236}">
                <a16:creationId xmlns:a16="http://schemas.microsoft.com/office/drawing/2014/main" id="{C5B7177B-C007-AA92-EE46-30856EDAA06D}"/>
              </a:ext>
            </a:extLst>
          </p:cNvPr>
          <p:cNvGrpSpPr/>
          <p:nvPr/>
        </p:nvGrpSpPr>
        <p:grpSpPr>
          <a:xfrm>
            <a:off x="8121520" y="5943907"/>
            <a:ext cx="742644" cy="742644"/>
            <a:chOff x="0" y="0"/>
            <a:chExt cx="812800" cy="812800"/>
          </a:xfrm>
        </p:grpSpPr>
        <p:sp>
          <p:nvSpPr>
            <p:cNvPr id="287" name="Freeform 32">
              <a:extLst>
                <a:ext uri="{FF2B5EF4-FFF2-40B4-BE49-F238E27FC236}">
                  <a16:creationId xmlns:a16="http://schemas.microsoft.com/office/drawing/2014/main" id="{544D074B-D7CD-038B-6782-A69D0F98F70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TextBox 33">
              <a:extLst>
                <a:ext uri="{FF2B5EF4-FFF2-40B4-BE49-F238E27FC236}">
                  <a16:creationId xmlns:a16="http://schemas.microsoft.com/office/drawing/2014/main" id="{78218B75-A434-1400-2462-3429608E627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92" name="TextBox 37">
            <a:extLst>
              <a:ext uri="{FF2B5EF4-FFF2-40B4-BE49-F238E27FC236}">
                <a16:creationId xmlns:a16="http://schemas.microsoft.com/office/drawing/2014/main" id="{8E94F056-9355-30DB-5AB3-822F305D75DC}"/>
              </a:ext>
            </a:extLst>
          </p:cNvPr>
          <p:cNvSpPr txBox="1"/>
          <p:nvPr/>
        </p:nvSpPr>
        <p:spPr>
          <a:xfrm>
            <a:off x="3980693" y="5877369"/>
            <a:ext cx="40296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>
                <a:solidFill>
                  <a:srgbClr val="006C31"/>
                </a:solidFill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Sistem Informasi Fungsional </a:t>
            </a:r>
            <a:endParaRPr lang="en-US" sz="2800" b="1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8" name="Group 43">
            <a:extLst>
              <a:ext uri="{FF2B5EF4-FFF2-40B4-BE49-F238E27FC236}">
                <a16:creationId xmlns:a16="http://schemas.microsoft.com/office/drawing/2014/main" id="{7064E9F4-97A3-B195-8288-66CF798A9D88}"/>
              </a:ext>
            </a:extLst>
          </p:cNvPr>
          <p:cNvGrpSpPr/>
          <p:nvPr/>
        </p:nvGrpSpPr>
        <p:grpSpPr>
          <a:xfrm>
            <a:off x="8150095" y="7108926"/>
            <a:ext cx="742644" cy="742644"/>
            <a:chOff x="0" y="0"/>
            <a:chExt cx="812800" cy="812800"/>
          </a:xfrm>
        </p:grpSpPr>
        <p:sp>
          <p:nvSpPr>
            <p:cNvPr id="299" name="Freeform 44">
              <a:extLst>
                <a:ext uri="{FF2B5EF4-FFF2-40B4-BE49-F238E27FC236}">
                  <a16:creationId xmlns:a16="http://schemas.microsoft.com/office/drawing/2014/main" id="{86BC1C84-BE97-C469-A50C-A774B042E40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TextBox 45">
              <a:extLst>
                <a:ext uri="{FF2B5EF4-FFF2-40B4-BE49-F238E27FC236}">
                  <a16:creationId xmlns:a16="http://schemas.microsoft.com/office/drawing/2014/main" id="{FDC81ABC-D976-40C5-8E54-94FB6F21D1D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10" name="Group 55">
            <a:extLst>
              <a:ext uri="{FF2B5EF4-FFF2-40B4-BE49-F238E27FC236}">
                <a16:creationId xmlns:a16="http://schemas.microsoft.com/office/drawing/2014/main" id="{BC1DF62B-AE67-C1BF-B63E-0097088FCE5C}"/>
              </a:ext>
            </a:extLst>
          </p:cNvPr>
          <p:cNvGrpSpPr/>
          <p:nvPr/>
        </p:nvGrpSpPr>
        <p:grpSpPr>
          <a:xfrm>
            <a:off x="14565370" y="5934382"/>
            <a:ext cx="742644" cy="742644"/>
            <a:chOff x="0" y="0"/>
            <a:chExt cx="812800" cy="812800"/>
          </a:xfrm>
        </p:grpSpPr>
        <p:sp>
          <p:nvSpPr>
            <p:cNvPr id="311" name="Freeform 56">
              <a:extLst>
                <a:ext uri="{FF2B5EF4-FFF2-40B4-BE49-F238E27FC236}">
                  <a16:creationId xmlns:a16="http://schemas.microsoft.com/office/drawing/2014/main" id="{28C18CF4-725A-5FD5-4174-D5B9FA66D55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57">
              <a:extLst>
                <a:ext uri="{FF2B5EF4-FFF2-40B4-BE49-F238E27FC236}">
                  <a16:creationId xmlns:a16="http://schemas.microsoft.com/office/drawing/2014/main" id="{B42F6E46-2D3E-8941-210C-7ADD2CA527A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37">
            <a:extLst>
              <a:ext uri="{FF2B5EF4-FFF2-40B4-BE49-F238E27FC236}">
                <a16:creationId xmlns:a16="http://schemas.microsoft.com/office/drawing/2014/main" id="{C97C5099-CAB7-A66B-1FA7-FCEADC11F817}"/>
              </a:ext>
            </a:extLst>
          </p:cNvPr>
          <p:cNvSpPr txBox="1"/>
          <p:nvPr/>
        </p:nvSpPr>
        <p:spPr>
          <a:xfrm>
            <a:off x="9393865" y="5881926"/>
            <a:ext cx="516033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>
                <a:solidFill>
                  <a:srgbClr val="006C31"/>
                </a:solidFill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Sistem Informasi Berdasarkan Level Manajemen </a:t>
            </a:r>
            <a:endParaRPr lang="en-US" sz="2800" b="1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3DC18F5D-7C50-2144-D42B-19FCBE9B5F37}"/>
              </a:ext>
            </a:extLst>
          </p:cNvPr>
          <p:cNvSpPr txBox="1"/>
          <p:nvPr/>
        </p:nvSpPr>
        <p:spPr>
          <a:xfrm>
            <a:off x="3971311" y="7024926"/>
            <a:ext cx="40296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>
                <a:solidFill>
                  <a:srgbClr val="006C31"/>
                </a:solidFill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ERP (Enterprise Resource Planning)</a:t>
            </a:r>
            <a:endParaRPr lang="en-US" sz="2800" b="1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5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37339" y="4458723"/>
            <a:ext cx="7651953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>
                <a:solidFill>
                  <a:srgbClr val="017016"/>
                </a:solidFill>
                <a:latin typeface="League Gothic"/>
              </a:rPr>
              <a:t>SISTEM INFORMASI</a:t>
            </a:r>
            <a:endParaRPr lang="en-US" sz="9600" dirty="0">
              <a:solidFill>
                <a:srgbClr val="017016"/>
              </a:solidFill>
              <a:latin typeface="League Goth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80815" y="5908355"/>
            <a:ext cx="881178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9600">
                <a:solidFill>
                  <a:srgbClr val="FAB900"/>
                </a:solidFill>
                <a:latin typeface="League Gothic"/>
              </a:rPr>
              <a:t>FUNGSIONAL</a:t>
            </a:r>
            <a:endParaRPr lang="en-US" sz="9600" dirty="0">
              <a:solidFill>
                <a:srgbClr val="FAB900"/>
              </a:solidFill>
              <a:latin typeface="League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4823" y="5192779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21397" b="-13213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-293516"/>
            <a:ext cx="18288000" cy="4347914"/>
          </a:xfrm>
          <a:custGeom>
            <a:avLst/>
            <a:gdLst/>
            <a:ahLst/>
            <a:cxnLst/>
            <a:rect l="l" t="t" r="r" b="b"/>
            <a:pathLst>
              <a:path w="18702901" h="4347914">
                <a:moveTo>
                  <a:pt x="0" y="0"/>
                </a:moveTo>
                <a:lnTo>
                  <a:pt x="18702901" y="0"/>
                </a:lnTo>
                <a:lnTo>
                  <a:pt x="18702901" y="4347914"/>
                </a:lnTo>
                <a:lnTo>
                  <a:pt x="0" y="4347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 t="-107497" b="-7927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05752" y="2038778"/>
            <a:ext cx="14303574" cy="1542308"/>
            <a:chOff x="0" y="0"/>
            <a:chExt cx="3767196" cy="406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67196" cy="406205"/>
            </a:xfrm>
            <a:custGeom>
              <a:avLst/>
              <a:gdLst/>
              <a:ahLst/>
              <a:cxnLst/>
              <a:rect l="l" t="t" r="r" b="b"/>
              <a:pathLst>
                <a:path w="3767196" h="406205">
                  <a:moveTo>
                    <a:pt x="0" y="0"/>
                  </a:moveTo>
                  <a:lnTo>
                    <a:pt x="3767196" y="0"/>
                  </a:lnTo>
                  <a:lnTo>
                    <a:pt x="3767196" y="406205"/>
                  </a:lnTo>
                  <a:lnTo>
                    <a:pt x="0" y="406205"/>
                  </a:lnTo>
                  <a:close/>
                </a:path>
              </a:pathLst>
            </a:custGeom>
            <a:solidFill>
              <a:srgbClr val="074B14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12861" y="-293516"/>
            <a:ext cx="7975139" cy="2027494"/>
            <a:chOff x="0" y="0"/>
            <a:chExt cx="2485388" cy="5339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5388" cy="533990"/>
            </a:xfrm>
            <a:custGeom>
              <a:avLst/>
              <a:gdLst/>
              <a:ahLst/>
              <a:cxnLst/>
              <a:rect l="l" t="t" r="r" b="b"/>
              <a:pathLst>
                <a:path w="2485388" h="533990">
                  <a:moveTo>
                    <a:pt x="0" y="0"/>
                  </a:moveTo>
                  <a:lnTo>
                    <a:pt x="2485388" y="0"/>
                  </a:lnTo>
                  <a:lnTo>
                    <a:pt x="2485388" y="533990"/>
                  </a:lnTo>
                  <a:lnTo>
                    <a:pt x="0" y="533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67001" y="5568160"/>
            <a:ext cx="3200400" cy="653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245" dirty="0">
                <a:solidFill>
                  <a:srgbClr val="E5CE4B"/>
                </a:solidFill>
                <a:latin typeface="HK Grotesk" panose="020B0604020202020204" charset="0"/>
              </a:rPr>
              <a:t>01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667000" y="6657414"/>
            <a:ext cx="12376548" cy="1908984"/>
            <a:chOff x="0" y="2643262"/>
            <a:chExt cx="16502063" cy="254531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643262"/>
              <a:ext cx="7500938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1"/>
                </a:lnSpc>
              </a:pP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Sistem informasi fungsional adalah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sistem informasi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yang ada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pada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masing-masing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fungsi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suatu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organisasi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.</a:t>
              </a:r>
              <a:endParaRPr lang="en-US" sz="2500" spc="212" dirty="0">
                <a:solidFill>
                  <a:srgbClr val="555555"/>
                </a:solidFill>
                <a:latin typeface="HK Grotesk" panose="020B060402020202020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001125" y="2643262"/>
              <a:ext cx="7500938" cy="2545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1"/>
                </a:lnSpc>
              </a:pP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Fungsi-fungsi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yang ada didalam sebuah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organisasi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diantaranya: akuntansi, pemasaran, sumber daya manusia (SDM), produksi dan keuangan</a:t>
              </a:r>
              <a:endParaRPr lang="en-US" sz="2500" spc="212" dirty="0">
                <a:solidFill>
                  <a:srgbClr val="555555"/>
                </a:solidFill>
                <a:latin typeface="HK Grotesk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583862" y="0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55447" y="114867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739109" y="281092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39B49-8928-42F2-5F81-F05C267F9083}"/>
              </a:ext>
            </a:extLst>
          </p:cNvPr>
          <p:cNvSpPr txBox="1"/>
          <p:nvPr/>
        </p:nvSpPr>
        <p:spPr>
          <a:xfrm>
            <a:off x="3132760" y="2324410"/>
            <a:ext cx="12449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HK Grotesk" panose="020B0604020202020204" charset="0"/>
              </a:rPr>
              <a:t>Sistem Informasi Fungsional</a:t>
            </a:r>
            <a:endParaRPr lang="en-US" sz="5400" dirty="0">
              <a:solidFill>
                <a:schemeClr val="bg1"/>
              </a:solidFill>
              <a:latin typeface="HK Grotesk" panose="020B060402020202020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734B152B-E192-9242-9E6C-572747F632B8}"/>
              </a:ext>
            </a:extLst>
          </p:cNvPr>
          <p:cNvSpPr txBox="1"/>
          <p:nvPr/>
        </p:nvSpPr>
        <p:spPr>
          <a:xfrm>
            <a:off x="9417844" y="5568160"/>
            <a:ext cx="3200400" cy="653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245" dirty="0">
                <a:solidFill>
                  <a:srgbClr val="E5CE4B"/>
                </a:solidFill>
                <a:latin typeface="HK Grotesk" panose="020B0604020202020204" charset="0"/>
              </a:rPr>
              <a:t>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2842D-F260-2648-9F1C-3212FCFDD6AA}"/>
              </a:ext>
            </a:extLst>
          </p:cNvPr>
          <p:cNvSpPr txBox="1"/>
          <p:nvPr/>
        </p:nvSpPr>
        <p:spPr>
          <a:xfrm>
            <a:off x="-1492898" y="-2220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0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4823" y="5192779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21397" b="-13213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-293516"/>
            <a:ext cx="18288000" cy="4347914"/>
          </a:xfrm>
          <a:custGeom>
            <a:avLst/>
            <a:gdLst/>
            <a:ahLst/>
            <a:cxnLst/>
            <a:rect l="l" t="t" r="r" b="b"/>
            <a:pathLst>
              <a:path w="18702901" h="4347914">
                <a:moveTo>
                  <a:pt x="0" y="0"/>
                </a:moveTo>
                <a:lnTo>
                  <a:pt x="18702901" y="0"/>
                </a:lnTo>
                <a:lnTo>
                  <a:pt x="18702901" y="4347914"/>
                </a:lnTo>
                <a:lnTo>
                  <a:pt x="0" y="4347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 t="-107497" b="-7927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05752" y="2038778"/>
            <a:ext cx="14303574" cy="1542308"/>
            <a:chOff x="0" y="0"/>
            <a:chExt cx="3767196" cy="406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67196" cy="406205"/>
            </a:xfrm>
            <a:custGeom>
              <a:avLst/>
              <a:gdLst/>
              <a:ahLst/>
              <a:cxnLst/>
              <a:rect l="l" t="t" r="r" b="b"/>
              <a:pathLst>
                <a:path w="3767196" h="406205">
                  <a:moveTo>
                    <a:pt x="0" y="0"/>
                  </a:moveTo>
                  <a:lnTo>
                    <a:pt x="3767196" y="0"/>
                  </a:lnTo>
                  <a:lnTo>
                    <a:pt x="3767196" y="406205"/>
                  </a:lnTo>
                  <a:lnTo>
                    <a:pt x="0" y="406205"/>
                  </a:lnTo>
                  <a:close/>
                </a:path>
              </a:pathLst>
            </a:custGeom>
            <a:solidFill>
              <a:srgbClr val="074B14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12861" y="-293516"/>
            <a:ext cx="7975139" cy="2027494"/>
            <a:chOff x="0" y="0"/>
            <a:chExt cx="2485388" cy="5339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5388" cy="533990"/>
            </a:xfrm>
            <a:custGeom>
              <a:avLst/>
              <a:gdLst/>
              <a:ahLst/>
              <a:cxnLst/>
              <a:rect l="l" t="t" r="r" b="b"/>
              <a:pathLst>
                <a:path w="2485388" h="533990">
                  <a:moveTo>
                    <a:pt x="0" y="0"/>
                  </a:moveTo>
                  <a:lnTo>
                    <a:pt x="2485388" y="0"/>
                  </a:lnTo>
                  <a:lnTo>
                    <a:pt x="2485388" y="533990"/>
                  </a:lnTo>
                  <a:lnTo>
                    <a:pt x="0" y="533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67001" y="5568160"/>
            <a:ext cx="3200400" cy="653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245">
                <a:solidFill>
                  <a:srgbClr val="E5CE4B"/>
                </a:solidFill>
                <a:latin typeface="HK Grotesk" panose="020B0604020202020204" charset="0"/>
              </a:rPr>
              <a:t>03</a:t>
            </a:r>
            <a:endParaRPr lang="en-US" sz="4245" dirty="0">
              <a:solidFill>
                <a:srgbClr val="E5CE4B"/>
              </a:solidFill>
              <a:latin typeface="HK Grotesk" panose="020B060402020202020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667000" y="6657414"/>
            <a:ext cx="12376548" cy="1538883"/>
            <a:chOff x="0" y="2643262"/>
            <a:chExt cx="16502063" cy="205184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643262"/>
              <a:ext cx="7500938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1"/>
                </a:lnSpc>
              </a:pP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Sistem informasi ini terdiri dari 6 komponen yaitu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input, model, output, teknologi, basis data 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dan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 kontrol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.</a:t>
              </a:r>
              <a:endParaRPr lang="en-US" sz="2500" spc="212" dirty="0">
                <a:solidFill>
                  <a:srgbClr val="555555"/>
                </a:solidFill>
                <a:latin typeface="HK Grotesk" panose="020B060402020202020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001125" y="2643262"/>
              <a:ext cx="7500938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1"/>
                </a:lnSpc>
              </a:pP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Komponen sistem informasi ini apabila diterapkan pada fungsi organisasi akan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membentuk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sistem informasi fungsional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. </a:t>
              </a:r>
              <a:endParaRPr lang="en-US" sz="2500" spc="212" dirty="0">
                <a:solidFill>
                  <a:srgbClr val="555555"/>
                </a:solidFill>
                <a:latin typeface="HK Grotesk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583862" y="0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55447" y="114867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739109" y="281092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39B49-8928-42F2-5F81-F05C267F9083}"/>
              </a:ext>
            </a:extLst>
          </p:cNvPr>
          <p:cNvSpPr txBox="1"/>
          <p:nvPr/>
        </p:nvSpPr>
        <p:spPr>
          <a:xfrm>
            <a:off x="3132760" y="2324410"/>
            <a:ext cx="12449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HK Grotesk" panose="020B0604020202020204" charset="0"/>
              </a:rPr>
              <a:t>Sistem Informasi Fungsional (2)</a:t>
            </a:r>
            <a:endParaRPr lang="en-US" sz="5400" dirty="0">
              <a:solidFill>
                <a:schemeClr val="bg1"/>
              </a:solidFill>
              <a:latin typeface="HK Grotesk" panose="020B060402020202020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734B152B-E192-9242-9E6C-572747F632B8}"/>
              </a:ext>
            </a:extLst>
          </p:cNvPr>
          <p:cNvSpPr txBox="1"/>
          <p:nvPr/>
        </p:nvSpPr>
        <p:spPr>
          <a:xfrm>
            <a:off x="9417844" y="5568160"/>
            <a:ext cx="3200400" cy="653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245">
                <a:solidFill>
                  <a:srgbClr val="E5CE4B"/>
                </a:solidFill>
                <a:latin typeface="HK Grotesk" panose="020B0604020202020204" charset="0"/>
              </a:rPr>
              <a:t>04</a:t>
            </a:r>
            <a:endParaRPr lang="en-US" sz="4245" dirty="0">
              <a:solidFill>
                <a:srgbClr val="E5CE4B"/>
              </a:solidFill>
              <a:latin typeface="HK Grotes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2842D-F260-2648-9F1C-3212FCFDD6AA}"/>
              </a:ext>
            </a:extLst>
          </p:cNvPr>
          <p:cNvSpPr txBox="1"/>
          <p:nvPr/>
        </p:nvSpPr>
        <p:spPr>
          <a:xfrm>
            <a:off x="-1492898" y="-2220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9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3864EB-D950-4BD5-8008-9224664B5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55" y="1093862"/>
            <a:ext cx="11238536" cy="783688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-10800000">
            <a:off x="-136837" y="-502910"/>
            <a:ext cx="7241201" cy="15164843"/>
            <a:chOff x="0" y="0"/>
            <a:chExt cx="443357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017016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1901E242-39FF-AB12-3206-B87E4E0571A1}"/>
              </a:ext>
            </a:extLst>
          </p:cNvPr>
          <p:cNvSpPr txBox="1"/>
          <p:nvPr/>
        </p:nvSpPr>
        <p:spPr>
          <a:xfrm>
            <a:off x="609600" y="3541775"/>
            <a:ext cx="5251859" cy="294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000" b="1">
                <a:solidFill>
                  <a:srgbClr val="006C31"/>
                </a:solidFill>
                <a:latin typeface="Avenir Next LT Pro" panose="020B0504020202020204" pitchFamily="34" charset="0"/>
              </a:rPr>
              <a:t>PENERAPAN SIF PADA ORGANISASI</a:t>
            </a:r>
            <a:endParaRPr lang="en-US" sz="6000" b="1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BD99C52-9B66-9D62-01AD-E11BAA582DAC}"/>
              </a:ext>
            </a:extLst>
          </p:cNvPr>
          <p:cNvSpPr/>
          <p:nvPr/>
        </p:nvSpPr>
        <p:spPr>
          <a:xfrm>
            <a:off x="212468" y="276411"/>
            <a:ext cx="2454532" cy="1209489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9A6E631-B81D-A5FF-DC49-D4E3142E51CE}"/>
              </a:ext>
            </a:extLst>
          </p:cNvPr>
          <p:cNvSpPr/>
          <p:nvPr/>
        </p:nvSpPr>
        <p:spPr>
          <a:xfrm>
            <a:off x="2914386" y="428295"/>
            <a:ext cx="1141781" cy="1094621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7897B5C-0757-C89D-395B-B6263274880A}"/>
              </a:ext>
            </a:extLst>
          </p:cNvPr>
          <p:cNvSpPr/>
          <p:nvPr/>
        </p:nvSpPr>
        <p:spPr>
          <a:xfrm>
            <a:off x="4529813" y="485626"/>
            <a:ext cx="1795085" cy="1000274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37339" y="4458723"/>
            <a:ext cx="7651953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>
                <a:solidFill>
                  <a:srgbClr val="017016"/>
                </a:solidFill>
                <a:latin typeface="League Gothic"/>
              </a:rPr>
              <a:t>ERP (ENTERPRISE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0815" y="5908355"/>
            <a:ext cx="858318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n-US" sz="9600">
                <a:solidFill>
                  <a:srgbClr val="FAB900"/>
                </a:solidFill>
                <a:latin typeface="League Gothic"/>
              </a:rPr>
              <a:t>RESOURCE PLANNING)</a:t>
            </a:r>
            <a:endParaRPr lang="en-US" sz="9600" dirty="0">
              <a:solidFill>
                <a:srgbClr val="FAB900"/>
              </a:solidFill>
              <a:latin typeface="League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82749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4823" y="5192779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21397" b="-13213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-293516"/>
            <a:ext cx="18288000" cy="4347914"/>
          </a:xfrm>
          <a:custGeom>
            <a:avLst/>
            <a:gdLst/>
            <a:ahLst/>
            <a:cxnLst/>
            <a:rect l="l" t="t" r="r" b="b"/>
            <a:pathLst>
              <a:path w="18702901" h="4347914">
                <a:moveTo>
                  <a:pt x="0" y="0"/>
                </a:moveTo>
                <a:lnTo>
                  <a:pt x="18702901" y="0"/>
                </a:lnTo>
                <a:lnTo>
                  <a:pt x="18702901" y="4347914"/>
                </a:lnTo>
                <a:lnTo>
                  <a:pt x="0" y="4347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 t="-107497" b="-7927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05752" y="2038778"/>
            <a:ext cx="14303574" cy="1542308"/>
            <a:chOff x="0" y="0"/>
            <a:chExt cx="3767196" cy="406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67196" cy="406205"/>
            </a:xfrm>
            <a:custGeom>
              <a:avLst/>
              <a:gdLst/>
              <a:ahLst/>
              <a:cxnLst/>
              <a:rect l="l" t="t" r="r" b="b"/>
              <a:pathLst>
                <a:path w="3767196" h="406205">
                  <a:moveTo>
                    <a:pt x="0" y="0"/>
                  </a:moveTo>
                  <a:lnTo>
                    <a:pt x="3767196" y="0"/>
                  </a:lnTo>
                  <a:lnTo>
                    <a:pt x="3767196" y="406205"/>
                  </a:lnTo>
                  <a:lnTo>
                    <a:pt x="0" y="406205"/>
                  </a:lnTo>
                  <a:close/>
                </a:path>
              </a:pathLst>
            </a:custGeom>
            <a:solidFill>
              <a:srgbClr val="074B14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12861" y="-293516"/>
            <a:ext cx="7975139" cy="2027494"/>
            <a:chOff x="0" y="0"/>
            <a:chExt cx="2485388" cy="5339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5388" cy="533990"/>
            </a:xfrm>
            <a:custGeom>
              <a:avLst/>
              <a:gdLst/>
              <a:ahLst/>
              <a:cxnLst/>
              <a:rect l="l" t="t" r="r" b="b"/>
              <a:pathLst>
                <a:path w="2485388" h="533990">
                  <a:moveTo>
                    <a:pt x="0" y="0"/>
                  </a:moveTo>
                  <a:lnTo>
                    <a:pt x="2485388" y="0"/>
                  </a:lnTo>
                  <a:lnTo>
                    <a:pt x="2485388" y="533990"/>
                  </a:lnTo>
                  <a:lnTo>
                    <a:pt x="0" y="533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67001" y="5568160"/>
            <a:ext cx="3200400" cy="653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245" dirty="0">
                <a:solidFill>
                  <a:srgbClr val="E5CE4B"/>
                </a:solidFill>
                <a:latin typeface="HK Grotesk" panose="020B0604020202020204" charset="0"/>
              </a:rPr>
              <a:t>01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667000" y="6657414"/>
            <a:ext cx="12376548" cy="3077766"/>
            <a:chOff x="0" y="2643262"/>
            <a:chExt cx="16502063" cy="410368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643262"/>
              <a:ext cx="7500938" cy="4103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1"/>
                </a:lnSpc>
              </a:pP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ERP (Enterprise Resource Planning) adalah suatu perangkat lunak paket dengan aplikasi yg terintegrasi untuk digunakan secara luas di organisasi. ERP ini terdiri dari seluruh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sistem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yang ada di suatu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organisasi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yang saling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terintegrasi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.</a:t>
              </a:r>
              <a:endParaRPr lang="en-US" sz="2500" spc="212" dirty="0">
                <a:solidFill>
                  <a:srgbClr val="555555"/>
                </a:solidFill>
                <a:latin typeface="HK Grotesk" panose="020B060402020202020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001125" y="2643262"/>
              <a:ext cx="7500938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1"/>
                </a:lnSpc>
              </a:pP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Aplikasi ERP meliputi fungsi-fungsi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akuntansi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,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keuangan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,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sumber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daya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manusia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,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pemasaran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 dan </a:t>
              </a:r>
              <a:r>
                <a:rPr lang="en-US" sz="2500" b="1" spc="212">
                  <a:solidFill>
                    <a:srgbClr val="555555"/>
                  </a:solidFill>
                  <a:latin typeface="HK Grotesk" panose="020B0604020202020204" charset="0"/>
                </a:rPr>
                <a:t>logistik</a:t>
              </a:r>
              <a:r>
                <a:rPr lang="en-US" sz="2500" spc="212">
                  <a:solidFill>
                    <a:srgbClr val="555555"/>
                  </a:solidFill>
                  <a:latin typeface="HK Grotesk" panose="020B0604020202020204" charset="0"/>
                </a:rPr>
                <a:t>.</a:t>
              </a:r>
              <a:endParaRPr lang="en-US" sz="2500" spc="212" dirty="0">
                <a:solidFill>
                  <a:srgbClr val="555555"/>
                </a:solidFill>
                <a:latin typeface="HK Grotesk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583862" y="0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55447" y="114867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739109" y="281092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39B49-8928-42F2-5F81-F05C267F9083}"/>
              </a:ext>
            </a:extLst>
          </p:cNvPr>
          <p:cNvSpPr txBox="1"/>
          <p:nvPr/>
        </p:nvSpPr>
        <p:spPr>
          <a:xfrm>
            <a:off x="3132760" y="2324410"/>
            <a:ext cx="12449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5400">
                <a:solidFill>
                  <a:schemeClr val="bg1"/>
                </a:solidFill>
                <a:latin typeface="HK Grotesk" panose="020B0604020202020204" charset="0"/>
              </a:rPr>
              <a:t>ERP</a:t>
            </a:r>
            <a:endParaRPr lang="en-US" sz="5400" dirty="0">
              <a:solidFill>
                <a:schemeClr val="bg1"/>
              </a:solidFill>
              <a:latin typeface="HK Grotesk" panose="020B060402020202020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734B152B-E192-9242-9E6C-572747F632B8}"/>
              </a:ext>
            </a:extLst>
          </p:cNvPr>
          <p:cNvSpPr txBox="1"/>
          <p:nvPr/>
        </p:nvSpPr>
        <p:spPr>
          <a:xfrm>
            <a:off x="9417844" y="5568160"/>
            <a:ext cx="3200400" cy="653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245" dirty="0">
                <a:solidFill>
                  <a:srgbClr val="E5CE4B"/>
                </a:solidFill>
                <a:latin typeface="HK Grotesk" panose="020B0604020202020204" charset="0"/>
              </a:rPr>
              <a:t>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2842D-F260-2648-9F1C-3212FCFDD6AA}"/>
              </a:ext>
            </a:extLst>
          </p:cNvPr>
          <p:cNvSpPr txBox="1"/>
          <p:nvPr/>
        </p:nvSpPr>
        <p:spPr>
          <a:xfrm>
            <a:off x="-1492898" y="-2220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74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589</Words>
  <Application>Microsoft Office PowerPoint</Application>
  <PresentationFormat>Custom</PresentationFormat>
  <Paragraphs>79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Assistant Semi-Bold</vt:lpstr>
      <vt:lpstr>League Gothic</vt:lpstr>
      <vt:lpstr>Avenir Next LT Pro</vt:lpstr>
      <vt:lpstr>HK Grotesk</vt:lpstr>
      <vt:lpstr>Calibri</vt:lpstr>
      <vt:lpstr>Poppins Ultra-Bold</vt:lpstr>
      <vt:lpstr>Mont Bold</vt:lpstr>
      <vt:lpstr>Poppins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IDEA HEADLINE 2022</dc:title>
  <cp:lastModifiedBy>Septama</cp:lastModifiedBy>
  <cp:revision>18</cp:revision>
  <dcterms:created xsi:type="dcterms:W3CDTF">2006-08-16T00:00:00Z</dcterms:created>
  <dcterms:modified xsi:type="dcterms:W3CDTF">2023-08-21T06:51:06Z</dcterms:modified>
  <dc:identifier>DAFoNZsbnoA</dc:identifier>
</cp:coreProperties>
</file>