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1479" r:id="rId2"/>
    <p:sldId id="1480" r:id="rId3"/>
    <p:sldId id="1481" r:id="rId4"/>
    <p:sldId id="1482" r:id="rId5"/>
    <p:sldId id="1504" r:id="rId6"/>
    <p:sldId id="1483" r:id="rId7"/>
    <p:sldId id="1492" r:id="rId8"/>
    <p:sldId id="1484" r:id="rId9"/>
    <p:sldId id="1485" r:id="rId10"/>
    <p:sldId id="1493" r:id="rId11"/>
    <p:sldId id="1486" r:id="rId12"/>
    <p:sldId id="1494" r:id="rId13"/>
    <p:sldId id="1499" r:id="rId14"/>
    <p:sldId id="1495" r:id="rId15"/>
    <p:sldId id="1496" r:id="rId16"/>
    <p:sldId id="1497" r:id="rId17"/>
    <p:sldId id="1498" r:id="rId18"/>
    <p:sldId id="1487" r:id="rId19"/>
    <p:sldId id="1488" r:id="rId20"/>
    <p:sldId id="1501" r:id="rId21"/>
    <p:sldId id="1500" r:id="rId22"/>
    <p:sldId id="1502" r:id="rId23"/>
    <p:sldId id="1503" r:id="rId24"/>
    <p:sldId id="1489" r:id="rId25"/>
    <p:sldId id="1490" r:id="rId26"/>
    <p:sldId id="1491" r:id="rId27"/>
  </p:sldIdLst>
  <p:sldSz cx="24377650" cy="13716000"/>
  <p:notesSz cx="6858000" cy="9144000"/>
  <p:defaultTextStyle>
    <a:defPPr>
      <a:defRPr lang="en-US"/>
    </a:defPPr>
    <a:lvl1pPr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1pPr>
    <a:lvl2pPr marL="912813" indent="-4556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2pPr>
    <a:lvl3pPr marL="1827213" indent="-9128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3pPr>
    <a:lvl4pPr marL="2741613" indent="-13700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4pPr>
    <a:lvl5pPr marL="3656013" indent="-18272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9"/>
    <a:srgbClr val="FBB62B"/>
    <a:srgbClr val="364D65"/>
    <a:srgbClr val="19232E"/>
    <a:srgbClr val="2F2F2F"/>
    <a:srgbClr val="FBC81F"/>
    <a:srgbClr val="2C4054"/>
    <a:srgbClr val="FAD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0" autoAdjust="0"/>
    <p:restoredTop sz="86401" autoAdjust="0"/>
  </p:normalViewPr>
  <p:slideViewPr>
    <p:cSldViewPr snapToGrid="0" snapToObjects="1">
      <p:cViewPr varScale="1">
        <p:scale>
          <a:sx n="35" d="100"/>
          <a:sy n="35" d="100"/>
        </p:scale>
        <p:origin x="688" y="192"/>
      </p:cViewPr>
      <p:guideLst>
        <p:guide orient="horz" pos="4320"/>
        <p:guide pos="7678"/>
      </p:guideLst>
    </p:cSldViewPr>
  </p:slideViewPr>
  <p:outlineViewPr>
    <p:cViewPr>
      <p:scale>
        <a:sx n="33" d="100"/>
        <a:sy n="33" d="100"/>
      </p:scale>
      <p:origin x="0" y="-42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28992"/>
    </p:cViewPr>
  </p:sorterViewPr>
  <p:notesViewPr>
    <p:cSldViewPr snapToGrid="0" snapToObjects="1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1B79A9-3CFA-41DB-AFF2-592DE0727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0F28C3-B98C-40F1-8F62-3DBD131AD2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C264D7-A8F4-4FD9-AC99-2DF9D8FD6441}" type="datetimeFigureOut">
              <a:rPr lang="id-ID"/>
              <a:pPr>
                <a:defRPr/>
              </a:pPr>
              <a:t>26/06/20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5C9B2-06FE-4FC1-ABD1-518FB82BF4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81806-9674-48E2-B39A-AEA66677A3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C4ABB27-E202-4909-97C2-09EC0D982A3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7F1BF91-004A-406C-A2EB-CA12568648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349429-8D0A-452D-9D3C-E44073ACFBD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fld id="{2922A384-2089-448C-A95D-1780BFE26FC9}" type="datetimeFigureOut">
              <a:rPr lang="en-US"/>
              <a:pPr>
                <a:defRPr/>
              </a:pPr>
              <a:t>6/26/20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06D73B2-DD44-41BF-A980-1186DCFC0B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C2B0B50-C86C-4ED8-8C19-9219FA7531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5AE5-306C-4A33-A0EF-584A6CE5A82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1FB40-DD57-48B7-9B10-F4C01910CD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fld id="{4EB32396-9A0B-482E-B345-E89C133AD6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1pPr>
    <a:lvl2pPr marL="9128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2pPr>
    <a:lvl3pPr marL="18272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3pPr>
    <a:lvl4pPr marL="27416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4pPr>
    <a:lvl5pPr marL="36560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aman Depa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14CC4B-4200-49B6-A38D-ED9A74134DB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36401" y="2246811"/>
            <a:ext cx="13057979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r">
              <a:defRPr sz="3600"/>
            </a:lvl1pPr>
          </a:lstStyle>
          <a:p>
            <a:pPr lvl="0"/>
            <a:r>
              <a:rPr lang="id-ID" altLang="id-ID" dirty="0"/>
              <a:t>Kode Mata Kuliah – Nama Mata Kuliah</a:t>
            </a:r>
            <a:endParaRPr lang="en-US" altLang="id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0F126-9AA0-4A74-9886-9EE9699122DB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36401" y="3651254"/>
            <a:ext cx="13057979" cy="45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43" tIns="91422" rIns="182843" bIns="91422" numCol="1" anchor="t" anchorCtr="0" compatLnSpc="1">
            <a:prstTxWarp prst="textNoShape">
              <a:avLst/>
            </a:prstTxWarp>
          </a:bodyPr>
          <a:lstStyle>
            <a:lvl1pPr algn="r">
              <a:defRPr sz="8000"/>
            </a:lvl1pPr>
          </a:lstStyle>
          <a:p>
            <a:pPr lvl="0"/>
            <a:endParaRPr lang="en-US" altLang="id-ID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3041D80-A403-4086-842E-86ADAB96DA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6401" y="8543108"/>
            <a:ext cx="13057979" cy="1045029"/>
          </a:xfrm>
          <a:prstGeom prst="rect">
            <a:avLst/>
          </a:prstGeo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4C64EB4-5A7B-4B64-8628-30300DFFD3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36399" y="9898177"/>
            <a:ext cx="13057979" cy="1045029"/>
          </a:xfrm>
          <a:prstGeom prst="rect">
            <a:avLst/>
          </a:prstGeo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02B15A3-53D5-4879-B0E1-463DB8845CA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760575" y="2246313"/>
            <a:ext cx="8880475" cy="8696325"/>
          </a:xfrm>
          <a:prstGeom prst="rect">
            <a:avLst/>
          </a:prstGeom>
        </p:spPr>
        <p:txBody>
          <a:bodyPr/>
          <a:lstStyle/>
          <a:p>
            <a:pPr lvl="0"/>
            <a:endParaRPr lang="id-ID" noProof="0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9F577BB-444A-4844-B042-BCEF4066211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00430D1-E522-424B-8C34-EE28471BFA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89A0C6E-1A18-4D31-BCFD-91B5DB89AA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442954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1182F798-D54A-4432-BED0-21DF7DCAEE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F241105-1969-4617-A9C1-45CDC4358F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1E226C9-2761-4329-9E59-BE14E48CE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46940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vi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675648" cy="13716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FE5D4D2-0D8D-41D6-92C0-70CF1FBD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F56882D-12DD-4426-998B-6B3E869CC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1D79C07-3841-4519-BBDD-FDDFEF252E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62145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dership sk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682364" y="3945706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6DA1AE-4DD7-43E1-8BBF-09206BAA584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0827E96-AA74-44C5-8670-D8164CBAE6B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84E617E-730E-4487-A4E0-43792150D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9232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aster-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0613571" cy="13715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7A8F6A6-BFEA-4937-936E-1515E10E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C6DFBA-95E2-4C7F-8AA6-5068341C0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9503176D-A533-45AE-92D7-DB05D21759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5115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2284648" y="2124292"/>
            <a:ext cx="7241628" cy="12875172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5F903AB-6A66-4EFF-BC0C-4511B64B826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8B493A7-AFE1-49A1-8D9A-6AE67CAC0785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02080DE-0864-4CBA-9060-7318F96DE7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78060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9253207" y="6230198"/>
            <a:ext cx="5756336" cy="102067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3B33909-18BF-40A6-8660-AAABE39FCEA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09F331A-5E8E-4F66-90D1-9BEDE72B51A4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E3A7589-02D6-45D3-AD39-F90CE501C9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9001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73008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3403702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00874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68236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2305C8-7176-4C1C-B619-B57534C49C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2B02DAF-C090-4F1E-99E6-E0C2EC8E76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1C137DB6-AC2B-4A53-A2EE-0E98117E95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91434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7012-5A56-44F1-B7EB-715958BD2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24850" cy="2651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F0B7BCB-0769-4FCD-84AC-C83F75DB64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3E3603F-B21A-41D1-8927-A3B20D6B51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32FCC-6039-49E8-A8D3-1F6E7938A4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60375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3328A-8EF3-4843-B504-799FE34C0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080" y="2743200"/>
            <a:ext cx="21775490" cy="196373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7D6B470-9CEE-4F3F-8FB4-1DA6B358B3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5094288"/>
            <a:ext cx="21775490" cy="6792912"/>
          </a:xfrm>
          <a:prstGeom prst="rect">
            <a:avLst/>
          </a:prstGeom>
        </p:spPr>
        <p:txBody>
          <a:bodyPr/>
          <a:lstStyle>
            <a:lvl1pPr marL="857250" indent="-857250">
              <a:buFont typeface="Arial" panose="020B0604020202020204" pitchFamily="34" charset="0"/>
              <a:buChar char="•"/>
              <a:defRPr/>
            </a:lvl1pPr>
            <a:lvl2pPr marL="1485900" indent="-571500">
              <a:buFont typeface="Arial" panose="020B0604020202020204" pitchFamily="34" charset="0"/>
              <a:buChar char="•"/>
              <a:defRPr/>
            </a:lvl2pPr>
            <a:lvl3pPr marL="2400300" indent="-571500">
              <a:buFont typeface="Arial" panose="020B0604020202020204" pitchFamily="34" charset="0"/>
              <a:buChar char="•"/>
              <a:defRPr/>
            </a:lvl3pPr>
            <a:lvl4pPr marL="3200400" indent="-457200">
              <a:buFont typeface="Arial" panose="020B0604020202020204" pitchFamily="34" charset="0"/>
              <a:buChar char="•"/>
              <a:defRPr/>
            </a:lvl4pPr>
            <a:lvl5pPr marL="4114800" indent="-4572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C82449D-2D93-4729-9DE5-E82885B601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03307D7-9C46-4616-B5EA-AC3B35771E8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48A74-02D4-4A0F-B138-42043E1198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212768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6148104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2409748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9278926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C13841-8713-4B2C-A4D0-BADC4B00C62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09748" y="7068973"/>
            <a:ext cx="19558208" cy="254529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/>
            <a:endParaRPr lang="id-ID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FC27A2-C685-46A5-90C4-52F0BD2BA8F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434B9D4-FA4C-4C43-A404-D2564F40E15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1745D95E-328C-40EC-9CC2-51986FE451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07303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et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132235" y="2653564"/>
            <a:ext cx="7434751" cy="801688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DE6430-2778-4EE6-BE6D-5C8DDC542C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607675" y="5121275"/>
            <a:ext cx="12638088" cy="2873375"/>
          </a:xfrm>
          <a:prstGeom prst="rect">
            <a:avLst/>
          </a:prstGeom>
        </p:spPr>
        <p:txBody>
          <a:bodyPr/>
          <a:lstStyle/>
          <a:p>
            <a:pPr lvl="0"/>
            <a:endParaRPr lang="id-ID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6F5D2BD-0194-4A5F-9428-D3CE4E859CB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03438-867B-480B-9FBC-93E3DC58354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551B64CD-0BDD-436F-8092-EB4DF2BBCE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26666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9DA45E5A-587C-45A9-BDE5-ADA264F208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631452C-14CF-4765-8DB1-FC3016BAE9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5FA25A47-F341-4958-AC5F-812B9ED14D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09174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Mis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2245840" y="3125033"/>
            <a:ext cx="12105684" cy="676960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4B7A209-DC34-421F-B9C0-0DF92AF513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79813" y="6008688"/>
            <a:ext cx="7758112" cy="3886200"/>
          </a:xfrm>
          <a:prstGeom prst="rect">
            <a:avLst/>
          </a:prstGeom>
        </p:spPr>
        <p:txBody>
          <a:bodyPr/>
          <a:lstStyle>
            <a:lvl1pPr algn="r">
              <a:defRPr sz="4000"/>
            </a:lvl1pPr>
          </a:lstStyle>
          <a:p>
            <a:pPr lvl="0"/>
            <a:endParaRPr 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BB8A5-9280-4548-8EDF-D6D35930B7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2619787-FBAB-4000-9C92-665532A1F10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4B843F91-C28D-41A6-B71E-14FF0E5FF9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685014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3" y="4"/>
            <a:ext cx="24377648" cy="13715999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36D9EFB-19CF-4A69-8D96-1C5176A2DAE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3F7E7DC-800C-4A8F-B966-35F6F90415D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B3FA3DEA-6B37-442D-ACC9-EDF547A5FF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72292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68235" cy="137160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0187EC7-F906-45B7-8ADF-C7C064EE042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A261DDA-5436-4F8E-A4AE-6467515E4F3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164F337-88F9-4143-B7EB-C0D708DAE4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3732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" y="0"/>
            <a:ext cx="12168235" cy="137160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17B4BED-BC77-44B3-80C3-E0C30FF55F9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AE014BA-AAE0-49D3-BF85-19AEEC3214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07BFF0F-EE55-46F4-AE01-7BF6BEC092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82859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extBox 8">
            <a:extLst>
              <a:ext uri="{FF2B5EF4-FFF2-40B4-BE49-F238E27FC236}">
                <a16:creationId xmlns:a16="http://schemas.microsoft.com/office/drawing/2014/main" id="{98BBFB5A-115E-482E-9E56-A51815BDFE5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098125" y="606425"/>
            <a:ext cx="83026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07" tIns="91404" rIns="182807" bIns="91404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>
              <a:defRPr/>
            </a:pPr>
            <a:fld id="{30F393CD-FCB2-4AE5-8184-5D8F89372665}" type="slidenum">
              <a:rPr lang="id-ID" altLang="id-ID" sz="2800" b="1" smtClean="0">
                <a:solidFill>
                  <a:schemeClr val="bg1"/>
                </a:solidFill>
                <a:latin typeface="Lato Bold"/>
                <a:ea typeface="Lato Bold"/>
                <a:cs typeface="Lato Bold"/>
              </a:rPr>
              <a:pPr algn="ctr" eaLnBrk="1" hangingPunct="1">
                <a:defRPr/>
              </a:pPr>
              <a:t>‹#›</a:t>
            </a:fld>
            <a:endParaRPr lang="id-ID" altLang="id-ID" sz="2800" b="1">
              <a:solidFill>
                <a:schemeClr val="bg1"/>
              </a:solidFill>
              <a:latin typeface="Lato Bold"/>
              <a:ea typeface="Lato Bold"/>
              <a:cs typeface="Lato Bold"/>
            </a:endParaRPr>
          </a:p>
        </p:txBody>
      </p:sp>
      <p:pic>
        <p:nvPicPr>
          <p:cNvPr id="1027" name="Picture 11">
            <a:extLst>
              <a:ext uri="{FF2B5EF4-FFF2-40B4-BE49-F238E27FC236}">
                <a16:creationId xmlns:a16="http://schemas.microsoft.com/office/drawing/2014/main" id="{37E06F13-DC98-43D3-9DCD-468928ED2D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26988"/>
            <a:ext cx="2979057" cy="284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8">
            <a:extLst>
              <a:ext uri="{FF2B5EF4-FFF2-40B4-BE49-F238E27FC236}">
                <a16:creationId xmlns:a16="http://schemas.microsoft.com/office/drawing/2014/main" id="{996CE51F-FCB9-4AD2-983E-F0252ED33F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4708" y="10817530"/>
            <a:ext cx="3032941" cy="2898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49BF60-D5F3-4686-AE44-B51407E54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65988" y="12607925"/>
            <a:ext cx="8226425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BE432EA-40EE-46D6-84D1-0B32A2C42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6600" y="12607925"/>
            <a:ext cx="1379538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DC8C996-C9AB-420D-B6A8-C8632DE271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3" r:id="rId1"/>
    <p:sldLayoutId id="2147484654" r:id="rId2"/>
    <p:sldLayoutId id="2147484655" r:id="rId3"/>
    <p:sldLayoutId id="2147484656" r:id="rId4"/>
    <p:sldLayoutId id="2147484657" r:id="rId5"/>
    <p:sldLayoutId id="2147484658" r:id="rId6"/>
    <p:sldLayoutId id="2147484659" r:id="rId7"/>
    <p:sldLayoutId id="2147484660" r:id="rId8"/>
    <p:sldLayoutId id="2147484661" r:id="rId9"/>
    <p:sldLayoutId id="2147484663" r:id="rId10"/>
    <p:sldLayoutId id="2147484664" r:id="rId11"/>
    <p:sldLayoutId id="2147484670" r:id="rId12"/>
    <p:sldLayoutId id="2147484676" r:id="rId13"/>
    <p:sldLayoutId id="2147484712" r:id="rId14"/>
    <p:sldLayoutId id="2147484713" r:id="rId15"/>
    <p:sldLayoutId id="2147484721" r:id="rId16"/>
    <p:sldLayoutId id="2147484652" r:id="rId17"/>
  </p:sldLayoutIdLst>
  <p:transition advClick="0"/>
  <p:hf hdr="0" ftr="0" dt="0"/>
  <p:txStyles>
    <p:titleStyle>
      <a:lvl1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chemeClr val="tx1"/>
          </a:solidFill>
          <a:latin typeface="Lato" panose="020F0502020204030203" pitchFamily="34" charset="0"/>
          <a:ea typeface="+mj-ea"/>
          <a:cs typeface="+mj-cs"/>
        </a:defRPr>
      </a:lvl1pPr>
      <a:lvl2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2pPr>
      <a:lvl3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3pPr>
      <a:lvl4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4pPr>
      <a:lvl5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5pPr>
      <a:lvl6pPr marL="4572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6pPr>
      <a:lvl7pPr marL="9144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7pPr>
      <a:lvl8pPr marL="13716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8pPr>
      <a:lvl9pPr marL="18288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9pPr>
    </p:titleStyle>
    <p:bodyStyle>
      <a:lvl1pPr algn="l" defTabSz="1827213" rtl="0" eaLnBrk="0" fontAlgn="base" hangingPunct="0">
        <a:lnSpc>
          <a:spcPct val="90000"/>
        </a:lnSpc>
        <a:spcBef>
          <a:spcPts val="2000"/>
        </a:spcBef>
        <a:spcAft>
          <a:spcPct val="0"/>
        </a:spcAft>
        <a:buFont typeface="Arial" panose="020B0604020202020204" pitchFamily="34" charset="0"/>
        <a:defRPr lang="en-US" sz="60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9144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40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18288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6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3pPr>
      <a:lvl4pPr marL="27432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2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4pPr>
      <a:lvl5pPr marL="36576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2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>
            <a:extLst>
              <a:ext uri="{FF2B5EF4-FFF2-40B4-BE49-F238E27FC236}">
                <a16:creationId xmlns:a16="http://schemas.microsoft.com/office/drawing/2014/main" id="{2356AC5D-2D06-4CB6-A715-5BF8C5BEA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2246313"/>
            <a:ext cx="13057188" cy="914400"/>
          </a:xfrm>
          <a:noFill/>
        </p:spPr>
        <p:txBody>
          <a:bodyPr/>
          <a:lstStyle/>
          <a:p>
            <a:r>
              <a:rPr lang="id-ID" altLang="en-US" sz="4000" b="1" dirty="0">
                <a:latin typeface="Lato"/>
              </a:rPr>
              <a:t>KONFIGURASI dan IMPLEMENTASI ERP</a:t>
            </a:r>
          </a:p>
        </p:txBody>
      </p:sp>
      <p:sp>
        <p:nvSpPr>
          <p:cNvPr id="88067" name="Content Placeholder 2">
            <a:extLst>
              <a:ext uri="{FF2B5EF4-FFF2-40B4-BE49-F238E27FC236}">
                <a16:creationId xmlns:a16="http://schemas.microsoft.com/office/drawing/2014/main" id="{A2C706EE-1E5C-497E-930F-F53B4590A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3651250"/>
            <a:ext cx="15210536" cy="4581525"/>
          </a:xfrm>
          <a:noFill/>
        </p:spPr>
        <p:txBody>
          <a:bodyPr/>
          <a:lstStyle/>
          <a:p>
            <a:r>
              <a:rPr lang="id-ID" sz="9600" b="1" dirty="0">
                <a:latin typeface="Times New Roman" pitchFamily="18" charset="0"/>
                <a:cs typeface="Times New Roman" pitchFamily="18" charset="0"/>
              </a:rPr>
              <a:t>IMPLEMENTASI ERP</a:t>
            </a:r>
          </a:p>
          <a:p>
            <a:r>
              <a:rPr lang="id-ID" sz="9600" b="1" dirty="0">
                <a:latin typeface="Times New Roman" pitchFamily="18" charset="0"/>
                <a:cs typeface="Times New Roman" pitchFamily="18" charset="0"/>
              </a:rPr>
              <a:t>Kasus ASAP</a:t>
            </a:r>
          </a:p>
          <a:p>
            <a:r>
              <a:rPr lang="id-ID" sz="9600" b="1" dirty="0" err="1"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id-ID" sz="9600" b="1" dirty="0">
                <a:latin typeface="Times New Roman" pitchFamily="18" charset="0"/>
                <a:cs typeface="Times New Roman" pitchFamily="18" charset="0"/>
              </a:rPr>
              <a:t> 2 Business </a:t>
            </a:r>
            <a:r>
              <a:rPr lang="id-ID" sz="9600" b="1">
                <a:latin typeface="Times New Roman" pitchFamily="18" charset="0"/>
                <a:cs typeface="Times New Roman" pitchFamily="18" charset="0"/>
              </a:rPr>
              <a:t>Blueprint</a:t>
            </a:r>
            <a:endParaRPr lang="id-ID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8" name="Text Placeholder 3">
            <a:extLst>
              <a:ext uri="{FF2B5EF4-FFF2-40B4-BE49-F238E27FC236}">
                <a16:creationId xmlns:a16="http://schemas.microsoft.com/office/drawing/2014/main" id="{B726CBE4-3436-4484-8D7A-2008B363793F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 bwMode="auto">
          <a:xfrm>
            <a:off x="736600" y="8542337"/>
            <a:ext cx="13057188" cy="1355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altLang="en-US" sz="4800" dirty="0" err="1">
                <a:latin typeface="Lato"/>
              </a:rPr>
              <a:t>R</a:t>
            </a:r>
            <a:r>
              <a:rPr lang="id-ID" altLang="en-US" sz="4800" dirty="0">
                <a:latin typeface="Lato"/>
              </a:rPr>
              <a:t>. </a:t>
            </a:r>
            <a:r>
              <a:rPr lang="id-ID" altLang="en-US" sz="4800" dirty="0" err="1">
                <a:latin typeface="Lato"/>
              </a:rPr>
              <a:t>Wahjoe</a:t>
            </a:r>
            <a:r>
              <a:rPr lang="id-ID" altLang="en-US" sz="4800" dirty="0">
                <a:latin typeface="Lato"/>
              </a:rPr>
              <a:t> Witjaksono</a:t>
            </a:r>
          </a:p>
        </p:txBody>
      </p:sp>
      <p:sp>
        <p:nvSpPr>
          <p:cNvPr id="88069" name="Text Placeholder 4">
            <a:extLst>
              <a:ext uri="{FF2B5EF4-FFF2-40B4-BE49-F238E27FC236}">
                <a16:creationId xmlns:a16="http://schemas.microsoft.com/office/drawing/2014/main" id="{E07AFDEB-F654-4594-96CE-5C000F586AF7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 bwMode="auto">
          <a:xfrm>
            <a:off x="736600" y="9898063"/>
            <a:ext cx="13057188" cy="1044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altLang="en-US" sz="4800" dirty="0">
                <a:latin typeface="Lato"/>
              </a:rPr>
              <a:t>Sistem Informasi– Fakultas Rekayasa Industri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10A3AE-B0DF-9946-987A-1ED66CAB4F3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2889504"/>
            <a:ext cx="21775490" cy="899769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paralel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ERP. </a:t>
            </a:r>
            <a:r>
              <a:rPr lang="en-US" dirty="0" err="1"/>
              <a:t>Lansekap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disempurnakan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di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.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proses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unit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fungsionalitas</a:t>
            </a:r>
            <a:r>
              <a:rPr lang="en-US" dirty="0"/>
              <a:t> mana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, printer </a:t>
            </a:r>
            <a:r>
              <a:rPr lang="en-US" dirty="0" err="1"/>
              <a:t>dan</a:t>
            </a:r>
            <a:r>
              <a:rPr lang="en-US" dirty="0"/>
              <a:t> PC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en-US" dirty="0"/>
              <a:t>. </a:t>
            </a:r>
            <a:r>
              <a:rPr lang="en-US" dirty="0" err="1"/>
              <a:t>Antarmuka</a:t>
            </a:r>
            <a:r>
              <a:rPr lang="en-US" dirty="0"/>
              <a:t>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direalisasikan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lama </a:t>
            </a:r>
            <a:r>
              <a:rPr lang="en-US" dirty="0" err="1"/>
              <a:t>lainnya</a:t>
            </a:r>
            <a:r>
              <a:rPr lang="en-US" dirty="0"/>
              <a:t> juga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C29CDE-CDA8-E140-8791-308E7E5B3C6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DED5DC8-8051-4142-9A19-DD8251B77772}"/>
              </a:ext>
            </a:extLst>
          </p:cNvPr>
          <p:cNvSpPr txBox="1">
            <a:spLocks/>
          </p:cNvSpPr>
          <p:nvPr/>
        </p:nvSpPr>
        <p:spPr>
          <a:xfrm>
            <a:off x="2602160" y="245808"/>
            <a:ext cx="20769904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 dirty="0"/>
              <a:t>Develop System Environment </a:t>
            </a:r>
            <a:endParaRPr lang="en-ID" sz="8000" dirty="0"/>
          </a:p>
        </p:txBody>
      </p:sp>
    </p:spTree>
    <p:extLst>
      <p:ext uri="{BB962C8B-B14F-4D97-AF65-F5344CB8AC3E}">
        <p14:creationId xmlns:p14="http://schemas.microsoft.com/office/powerpoint/2010/main" val="2104941744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32BC3-A00A-9341-87D9-E9709A843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8000" b="1" dirty="0"/>
              <a:t>Develop System Environment 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F07C7E-3F4B-BF4E-8E41-78F2E1B003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ID" b="1" i="1" dirty="0"/>
              <a:t>Change requests </a:t>
            </a:r>
            <a:endParaRPr lang="en-ID" dirty="0"/>
          </a:p>
          <a:p>
            <a:r>
              <a:rPr lang="en-ID" b="1" i="1" dirty="0"/>
              <a:t>Version Management </a:t>
            </a:r>
            <a:endParaRPr lang="en-ID" dirty="0"/>
          </a:p>
          <a:p>
            <a:r>
              <a:rPr lang="en-ID" b="1" i="1" dirty="0"/>
              <a:t>Development system (DEV) </a:t>
            </a:r>
            <a:endParaRPr lang="en-ID" dirty="0"/>
          </a:p>
          <a:p>
            <a:r>
              <a:rPr lang="en-ID" b="1" i="1" dirty="0"/>
              <a:t>System administration </a:t>
            </a:r>
            <a:endParaRPr lang="en-ID" dirty="0"/>
          </a:p>
          <a:p>
            <a:r>
              <a:rPr lang="en-ID" b="1" i="1" dirty="0"/>
              <a:t>Initialize implementation guide </a:t>
            </a:r>
            <a:endParaRPr lang="en-ID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0EDC0C-CD6A-CF4E-A601-E1FA729EC38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38761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B28CFA-9AA0-1044-8781-551AAEDC75C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2768409"/>
            <a:ext cx="21775490" cy="9118791"/>
          </a:xfrm>
        </p:spPr>
        <p:txBody>
          <a:bodyPr/>
          <a:lstStyle/>
          <a:p>
            <a:r>
              <a:rPr lang="en-US" dirty="0" err="1"/>
              <a:t>Prosedur</a:t>
            </a:r>
            <a:r>
              <a:rPr lang="en-US" dirty="0"/>
              <a:t> formal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memproses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,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yang </a:t>
            </a:r>
            <a:r>
              <a:rPr lang="en-US" dirty="0" err="1"/>
              <a:t>lengkap</a:t>
            </a:r>
            <a:r>
              <a:rPr lang="en-US" dirty="0"/>
              <a:t>.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memengaruhi</a:t>
            </a:r>
            <a:r>
              <a:rPr lang="en-US" dirty="0"/>
              <a:t> </a:t>
            </a:r>
            <a:r>
              <a:rPr lang="en-US" dirty="0" err="1"/>
              <a:t>impor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diubah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(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diteruskan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).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(</a:t>
            </a:r>
            <a:r>
              <a:rPr lang="en-US" dirty="0" err="1"/>
              <a:t>menyesuaikan</a:t>
            </a:r>
            <a:r>
              <a:rPr lang="en-US" dirty="0"/>
              <a:t> data), </a:t>
            </a:r>
            <a:r>
              <a:rPr lang="en-US" dirty="0" err="1"/>
              <a:t>menambah</a:t>
            </a:r>
            <a:r>
              <a:rPr lang="en-US" dirty="0"/>
              <a:t> unit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1FF1CB-BC8F-1949-B3DA-625B92A6CDF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FD1ED85-D50B-7747-A02A-ADBF4BD5B819}"/>
              </a:ext>
            </a:extLst>
          </p:cNvPr>
          <p:cNvSpPr txBox="1">
            <a:spLocks/>
          </p:cNvSpPr>
          <p:nvPr/>
        </p:nvSpPr>
        <p:spPr>
          <a:xfrm>
            <a:off x="2602160" y="282384"/>
            <a:ext cx="21775490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 dirty="0"/>
              <a:t>Develop System Environment</a:t>
            </a:r>
          </a:p>
          <a:p>
            <a:r>
              <a:rPr lang="en-ID" sz="6000" b="1" dirty="0"/>
              <a:t>Change Request </a:t>
            </a:r>
            <a:endParaRPr lang="en-ID" sz="6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C6485F-6410-FE49-9AA4-FF3CF359DFF1}"/>
              </a:ext>
            </a:extLst>
          </p:cNvPr>
          <p:cNvSpPr txBox="1"/>
          <p:nvPr/>
        </p:nvSpPr>
        <p:spPr>
          <a:xfrm>
            <a:off x="15471648" y="804672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81811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D9C66-48D9-3B48-B641-B5D6B63EFF9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DF8FDEB-DBCC-9847-A3F3-3EB4C35774C6}"/>
              </a:ext>
            </a:extLst>
          </p:cNvPr>
          <p:cNvSpPr txBox="1">
            <a:spLocks/>
          </p:cNvSpPr>
          <p:nvPr/>
        </p:nvSpPr>
        <p:spPr>
          <a:xfrm>
            <a:off x="2602160" y="282384"/>
            <a:ext cx="21775490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 dirty="0"/>
              <a:t>Develop System Environment</a:t>
            </a:r>
          </a:p>
          <a:p>
            <a:r>
              <a:rPr lang="en-ID" sz="6000" b="1" dirty="0"/>
              <a:t>Change Request </a:t>
            </a:r>
            <a:endParaRPr lang="en-ID" sz="6000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C8B6B36-4A22-0F45-AE31-CE837CB1EC6E}"/>
              </a:ext>
            </a:extLst>
          </p:cNvPr>
          <p:cNvSpPr txBox="1">
            <a:spLocks/>
          </p:cNvSpPr>
          <p:nvPr/>
        </p:nvSpPr>
        <p:spPr>
          <a:xfrm>
            <a:off x="1426369" y="2855585"/>
            <a:ext cx="21775490" cy="6792912"/>
          </a:xfrm>
          <a:prstGeom prst="rect">
            <a:avLst/>
          </a:prstGeom>
        </p:spPr>
        <p:txBody>
          <a:bodyPr/>
          <a:lstStyle>
            <a:lvl1pPr marL="857250" indent="-857250" algn="l" defTabSz="1827213" rtl="0" eaLnBrk="0" fontAlgn="base" hangingPunct="0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60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1485900" indent="-5715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40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2400300" indent="-5715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6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3pPr>
            <a:lvl4pPr marL="3200400" indent="-4572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2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4pPr>
            <a:lvl5pPr marL="4114800" indent="-4572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2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memastikan</a:t>
            </a:r>
            <a:r>
              <a:rPr lang="en-ID" dirty="0"/>
              <a:t> </a:t>
            </a:r>
            <a:r>
              <a:rPr lang="en-ID" dirty="0" err="1"/>
              <a:t>kualitas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 yang </a:t>
            </a:r>
            <a:r>
              <a:rPr lang="en-ID" dirty="0" err="1"/>
              <a:t>diterima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yang </a:t>
            </a:r>
            <a:r>
              <a:rPr lang="en-ID" dirty="0" err="1"/>
              <a:t>diklaim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lain, </a:t>
            </a:r>
            <a:r>
              <a:rPr lang="en-ID" dirty="0" err="1"/>
              <a:t>kegiatan</a:t>
            </a:r>
            <a:r>
              <a:rPr lang="en-ID" dirty="0"/>
              <a:t> yang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seperti</a:t>
            </a:r>
            <a:endParaRPr lang="en-ID" dirty="0"/>
          </a:p>
          <a:p>
            <a:r>
              <a:rPr lang="en-ID" dirty="0"/>
              <a:t>release </a:t>
            </a:r>
            <a:r>
              <a:rPr lang="en-ID" dirty="0" err="1"/>
              <a:t>permintaan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,</a:t>
            </a:r>
          </a:p>
          <a:p>
            <a:r>
              <a:rPr lang="en-ID" dirty="0" err="1"/>
              <a:t>impor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(mis.,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jaminan</a:t>
            </a:r>
            <a:r>
              <a:rPr lang="en-ID" dirty="0"/>
              <a:t> </a:t>
            </a:r>
            <a:r>
              <a:rPr lang="en-ID" dirty="0" err="1"/>
              <a:t>kualitas</a:t>
            </a:r>
            <a:r>
              <a:rPr lang="en-ID" dirty="0"/>
              <a:t> (QAS)),</a:t>
            </a:r>
          </a:p>
          <a:p>
            <a:r>
              <a:rPr lang="en-ID" dirty="0" err="1"/>
              <a:t>pelaksanaan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pengecekan</a:t>
            </a:r>
            <a:r>
              <a:rPr lang="en-ID" dirty="0"/>
              <a:t> </a:t>
            </a:r>
            <a:r>
              <a:rPr lang="en-ID" dirty="0" err="1"/>
              <a:t>inspeksi</a:t>
            </a:r>
            <a:r>
              <a:rPr lang="en-ID" dirty="0"/>
              <a:t> </a:t>
            </a:r>
            <a:r>
              <a:rPr lang="en-ID" dirty="0" err="1"/>
              <a:t>kualitas</a:t>
            </a:r>
            <a:r>
              <a:rPr lang="en-ID" dirty="0"/>
              <a:t>, </a:t>
            </a:r>
            <a:r>
              <a:rPr lang="en-ID" dirty="0" err="1"/>
              <a:t>dan</a:t>
            </a:r>
            <a:endParaRPr lang="en-ID" dirty="0"/>
          </a:p>
          <a:p>
            <a:r>
              <a:rPr lang="en-ID" dirty="0" err="1"/>
              <a:t>Impor</a:t>
            </a:r>
            <a:r>
              <a:rPr lang="en-ID" dirty="0"/>
              <a:t> </a:t>
            </a:r>
            <a:r>
              <a:rPr lang="en-ID" dirty="0" err="1"/>
              <a:t>penambahan</a:t>
            </a:r>
            <a:r>
              <a:rPr lang="en-ID" dirty="0"/>
              <a:t>  </a:t>
            </a:r>
            <a:r>
              <a:rPr lang="en-ID" dirty="0" err="1"/>
              <a:t>klien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,</a:t>
            </a:r>
          </a:p>
          <a:p>
            <a:pPr marL="0" indent="0">
              <a:buNone/>
            </a:pPr>
            <a:r>
              <a:rPr lang="en-ID" dirty="0"/>
              <a:t>Hal </a:t>
            </a:r>
            <a:r>
              <a:rPr lang="en-ID" dirty="0" err="1"/>
              <a:t>diatas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diatur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tanggung</a:t>
            </a:r>
            <a:r>
              <a:rPr lang="en-ID" dirty="0"/>
              <a:t> </a:t>
            </a:r>
            <a:r>
              <a:rPr lang="en-ID" dirty="0" err="1"/>
              <a:t>jawab</a:t>
            </a:r>
            <a:r>
              <a:rPr lang="en-ID" dirty="0"/>
              <a:t> yang </a:t>
            </a:r>
            <a:r>
              <a:rPr lang="en-ID" dirty="0" err="1"/>
              <a:t>jelas</a:t>
            </a:r>
            <a:r>
              <a:rPr lang="en-ID" dirty="0"/>
              <a:t>, </a:t>
            </a:r>
            <a:r>
              <a:rPr lang="en-ID" dirty="0" err="1"/>
              <a:t>biasanya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manajer</a:t>
            </a:r>
            <a:r>
              <a:rPr lang="en-ID" dirty="0"/>
              <a:t> </a:t>
            </a:r>
            <a:r>
              <a:rPr lang="en-ID" dirty="0" err="1"/>
              <a:t>proyek</a:t>
            </a:r>
            <a:r>
              <a:rPr lang="en-ID" dirty="0"/>
              <a:t> user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32624934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89A3C-E005-F249-8E83-2B97E2C3DA0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426369" y="3107832"/>
            <a:ext cx="21775490" cy="679291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serupa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. </a:t>
            </a:r>
            <a:r>
              <a:rPr lang="en-US" dirty="0" err="1"/>
              <a:t>Strategi</a:t>
            </a:r>
            <a:r>
              <a:rPr lang="en-US" dirty="0"/>
              <a:t> yang </a:t>
            </a:r>
            <a:r>
              <a:rPr lang="en-US" dirty="0" err="1"/>
              <a:t>disiapkan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disempurnakan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,</a:t>
            </a:r>
          </a:p>
          <a:p>
            <a:r>
              <a:rPr lang="en-US" dirty="0"/>
              <a:t>di mana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 </a:t>
            </a:r>
            <a:r>
              <a:rPr lang="en-US" dirty="0" err="1"/>
              <a:t>dipromosikan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,</a:t>
            </a:r>
          </a:p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mana (</a:t>
            </a:r>
            <a:r>
              <a:rPr lang="en-US" dirty="0" err="1"/>
              <a:t>fungsionalitas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rilis</a:t>
            </a:r>
            <a:r>
              <a:rPr lang="en-US" dirty="0"/>
              <a:t> </a:t>
            </a:r>
            <a:r>
              <a:rPr lang="en-US" dirty="0" err="1"/>
              <a:t>koreksi</a:t>
            </a:r>
            <a:r>
              <a:rPr lang="en-US" dirty="0"/>
              <a:t>)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,</a:t>
            </a:r>
          </a:p>
          <a:p>
            <a:r>
              <a:rPr lang="en-US" dirty="0" err="1"/>
              <a:t>kapan</a:t>
            </a:r>
            <a:r>
              <a:rPr lang="en-US" dirty="0"/>
              <a:t> hot packages (</a:t>
            </a:r>
            <a:r>
              <a:rPr lang="en-US" dirty="0" err="1"/>
              <a:t>koleksi</a:t>
            </a:r>
            <a:r>
              <a:rPr lang="en-US" dirty="0"/>
              <a:t>)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diimpor</a:t>
            </a:r>
            <a:r>
              <a:rPr lang="en-US" dirty="0"/>
              <a:t>, </a:t>
            </a:r>
            <a:r>
              <a:rPr lang="en-US" dirty="0" err="1"/>
              <a:t>dan</a:t>
            </a:r>
            <a:endParaRPr lang="en-US" dirty="0"/>
          </a:p>
          <a:p>
            <a:r>
              <a:rPr lang="en-US" dirty="0" err="1"/>
              <a:t>konsekuensi</a:t>
            </a:r>
            <a:r>
              <a:rPr lang="en-US" dirty="0"/>
              <a:t> yang mana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ketersediaan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5266A6-98ED-9345-9B58-B9290F84895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D1957FF-0343-3148-931B-CFB7723F95B4}"/>
              </a:ext>
            </a:extLst>
          </p:cNvPr>
          <p:cNvSpPr txBox="1">
            <a:spLocks/>
          </p:cNvSpPr>
          <p:nvPr/>
        </p:nvSpPr>
        <p:spPr>
          <a:xfrm>
            <a:off x="2602160" y="282384"/>
            <a:ext cx="21775490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 dirty="0"/>
              <a:t>Develop System Environment</a:t>
            </a:r>
          </a:p>
          <a:p>
            <a:r>
              <a:rPr lang="en-ID" sz="6000" b="1" i="1" dirty="0"/>
              <a:t>Version Management</a:t>
            </a:r>
            <a:r>
              <a:rPr lang="en-ID" sz="6000" b="1" dirty="0"/>
              <a:t> </a:t>
            </a:r>
            <a:endParaRPr lang="en-ID" sz="6000" dirty="0"/>
          </a:p>
        </p:txBody>
      </p:sp>
    </p:spTree>
    <p:extLst>
      <p:ext uri="{BB962C8B-B14F-4D97-AF65-F5344CB8AC3E}">
        <p14:creationId xmlns:p14="http://schemas.microsoft.com/office/powerpoint/2010/main" val="1497865773"/>
      </p:ext>
    </p:extLst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687B02-26FD-FF4D-8AA9-1FE820F3646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2648607"/>
            <a:ext cx="21775490" cy="9238593"/>
          </a:xfrm>
        </p:spPr>
        <p:txBody>
          <a:bodyPr/>
          <a:lstStyle/>
          <a:p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disiapkan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development </a:t>
            </a:r>
            <a:r>
              <a:rPr lang="en-US" dirty="0" err="1"/>
              <a:t>seperti</a:t>
            </a:r>
            <a:r>
              <a:rPr lang="en-US" dirty="0"/>
              <a:t> hardware </a:t>
            </a:r>
            <a:r>
              <a:rPr lang="en-US" dirty="0" err="1"/>
              <a:t>dan</a:t>
            </a:r>
            <a:r>
              <a:rPr lang="en-US" dirty="0"/>
              <a:t> software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. </a:t>
            </a:r>
          </a:p>
          <a:p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(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awalnya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profil</a:t>
            </a:r>
            <a:r>
              <a:rPr lang="en-US" dirty="0"/>
              <a:t> </a:t>
            </a:r>
            <a:r>
              <a:rPr lang="en-US" dirty="0" err="1"/>
              <a:t>otorisasi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mengkonfigurasi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615EA-F077-B040-8267-DD102BD2F51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A1FC063-BF95-3B4D-8E38-90714CFA1C82}"/>
              </a:ext>
            </a:extLst>
          </p:cNvPr>
          <p:cNvSpPr txBox="1">
            <a:spLocks/>
          </p:cNvSpPr>
          <p:nvPr/>
        </p:nvSpPr>
        <p:spPr>
          <a:xfrm>
            <a:off x="2602160" y="282384"/>
            <a:ext cx="21775490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 dirty="0"/>
              <a:t>Develop System Environment</a:t>
            </a:r>
          </a:p>
          <a:p>
            <a:r>
              <a:rPr lang="en-ID" sz="6000" b="1" i="1" dirty="0"/>
              <a:t>Development system (DEV)</a:t>
            </a:r>
            <a:endParaRPr lang="en-ID" sz="6000" dirty="0"/>
          </a:p>
        </p:txBody>
      </p:sp>
    </p:spTree>
    <p:extLst>
      <p:ext uri="{BB962C8B-B14F-4D97-AF65-F5344CB8AC3E}">
        <p14:creationId xmlns:p14="http://schemas.microsoft.com/office/powerpoint/2010/main" val="2424493738"/>
      </p:ext>
    </p:extLst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345CA-2F3B-3B41-8499-FEC34083124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3412768"/>
            <a:ext cx="21775490" cy="964107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Sistem</a:t>
            </a:r>
            <a:r>
              <a:rPr lang="en-US" dirty="0"/>
              <a:t> ERP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seperti</a:t>
            </a:r>
            <a:endParaRPr lang="en-US" dirty="0"/>
          </a:p>
          <a:p>
            <a:r>
              <a:rPr lang="en-US" dirty="0" err="1"/>
              <a:t>pembuatan</a:t>
            </a:r>
            <a:r>
              <a:rPr lang="en-US" dirty="0"/>
              <a:t> backup copies </a:t>
            </a:r>
            <a:r>
              <a:rPr lang="en-US" dirty="0" err="1"/>
              <a:t>dari</a:t>
            </a:r>
            <a:r>
              <a:rPr lang="en-US" dirty="0"/>
              <a:t> database,</a:t>
            </a:r>
          </a:p>
          <a:p>
            <a:r>
              <a:rPr lang="en-US" dirty="0"/>
              <a:t>Monitoring </a:t>
            </a:r>
            <a:r>
              <a:rPr lang="en-US" dirty="0" err="1"/>
              <a:t>pengguna</a:t>
            </a:r>
            <a:r>
              <a:rPr lang="en-US" dirty="0"/>
              <a:t> (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,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.),</a:t>
            </a:r>
          </a:p>
          <a:p>
            <a:r>
              <a:rPr lang="en-US" dirty="0" err="1"/>
              <a:t>perencanaan</a:t>
            </a:r>
            <a:r>
              <a:rPr lang="en-US" dirty="0"/>
              <a:t> proses (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), </a:t>
            </a:r>
            <a:r>
              <a:rPr lang="en-US" dirty="0" err="1"/>
              <a:t>dan</a:t>
            </a:r>
            <a:endParaRPr lang="en-US" dirty="0"/>
          </a:p>
          <a:p>
            <a:r>
              <a:rPr lang="en-US" dirty="0" err="1"/>
              <a:t>analisis</a:t>
            </a:r>
            <a:r>
              <a:rPr lang="en-US" dirty="0"/>
              <a:t> loading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(mis., CPU loading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server,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129683-3897-FB40-A24A-F749B7A2403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1096B1B-4BC2-C14D-A1F2-1006674D0FF9}"/>
              </a:ext>
            </a:extLst>
          </p:cNvPr>
          <p:cNvSpPr txBox="1">
            <a:spLocks/>
          </p:cNvSpPr>
          <p:nvPr/>
        </p:nvSpPr>
        <p:spPr>
          <a:xfrm>
            <a:off x="2602160" y="282384"/>
            <a:ext cx="21775490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 dirty="0"/>
              <a:t>Develop System Environment</a:t>
            </a:r>
          </a:p>
          <a:p>
            <a:r>
              <a:rPr lang="en-ID" sz="6000" b="1" i="1" dirty="0"/>
              <a:t>System administration</a:t>
            </a:r>
            <a:r>
              <a:rPr lang="en-ID" sz="6000" b="1" dirty="0"/>
              <a:t> </a:t>
            </a:r>
            <a:endParaRPr lang="en-ID" sz="6000" dirty="0"/>
          </a:p>
        </p:txBody>
      </p:sp>
    </p:spTree>
    <p:extLst>
      <p:ext uri="{BB962C8B-B14F-4D97-AF65-F5344CB8AC3E}">
        <p14:creationId xmlns:p14="http://schemas.microsoft.com/office/powerpoint/2010/main" val="1993549585"/>
      </p:ext>
    </p:extLst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02670-7ED9-0F4A-A0A8-24CE6C9736A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2869324"/>
            <a:ext cx="21775490" cy="9017876"/>
          </a:xfrm>
        </p:spPr>
        <p:txBody>
          <a:bodyPr/>
          <a:lstStyle/>
          <a:p>
            <a:r>
              <a:rPr lang="en-US" dirty="0"/>
              <a:t>Implementation Guide (IMG)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penyesuaian</a:t>
            </a:r>
            <a:r>
              <a:rPr lang="en-US" dirty="0"/>
              <a:t> Karena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netral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disalin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IMG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IMG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yang </a:t>
            </a:r>
            <a:r>
              <a:rPr lang="en-US" dirty="0" err="1"/>
              <a:t>konkret</a:t>
            </a:r>
            <a:r>
              <a:rPr lang="en-US" dirty="0"/>
              <a:t>.</a:t>
            </a:r>
          </a:p>
          <a:p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yang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EPA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penyesuaian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. </a:t>
            </a:r>
          </a:p>
          <a:p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yang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Q&amp;A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/ </a:t>
            </a:r>
            <a:r>
              <a:rPr lang="en-US" dirty="0" err="1"/>
              <a:t>menghasilkan</a:t>
            </a:r>
            <a:r>
              <a:rPr lang="en-US" dirty="0"/>
              <a:t> IMG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A5E35-8474-6747-98DF-215DB042F2E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C8260C4-1012-BE48-A60F-7A4A4D2E67F2}"/>
              </a:ext>
            </a:extLst>
          </p:cNvPr>
          <p:cNvSpPr txBox="1">
            <a:spLocks/>
          </p:cNvSpPr>
          <p:nvPr/>
        </p:nvSpPr>
        <p:spPr>
          <a:xfrm>
            <a:off x="2602160" y="282384"/>
            <a:ext cx="21775490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 dirty="0"/>
              <a:t>Develop System Environment</a:t>
            </a:r>
          </a:p>
          <a:p>
            <a:r>
              <a:rPr lang="en-ID" sz="6000" b="1" i="1" dirty="0"/>
              <a:t>Initialize implementation guide</a:t>
            </a:r>
            <a:endParaRPr lang="en-ID" sz="6000" dirty="0"/>
          </a:p>
        </p:txBody>
      </p:sp>
    </p:spTree>
    <p:extLst>
      <p:ext uri="{BB962C8B-B14F-4D97-AF65-F5344CB8AC3E}">
        <p14:creationId xmlns:p14="http://schemas.microsoft.com/office/powerpoint/2010/main" val="1511406565"/>
      </p:ext>
    </p:extLst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BB905-B9C1-EC44-8C88-B4B11C99DCF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9F31C9-83C0-9242-8157-E04261EBEBB1}"/>
              </a:ext>
            </a:extLst>
          </p:cNvPr>
          <p:cNvSpPr txBox="1">
            <a:spLocks/>
          </p:cNvSpPr>
          <p:nvPr/>
        </p:nvSpPr>
        <p:spPr>
          <a:xfrm>
            <a:off x="2654171" y="220717"/>
            <a:ext cx="19067968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/>
              <a:t>Business Organization Structure </a:t>
            </a:r>
            <a:endParaRPr lang="en-ID" sz="8000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E8095FD-1E39-7F4F-98D8-76D4C5328E11}"/>
              </a:ext>
            </a:extLst>
          </p:cNvPr>
          <p:cNvSpPr txBox="1">
            <a:spLocks/>
          </p:cNvSpPr>
          <p:nvPr/>
        </p:nvSpPr>
        <p:spPr>
          <a:xfrm>
            <a:off x="1300410" y="2536278"/>
            <a:ext cx="21775490" cy="10436772"/>
          </a:xfrm>
          <a:prstGeom prst="rect">
            <a:avLst/>
          </a:prstGeom>
        </p:spPr>
        <p:txBody>
          <a:bodyPr/>
          <a:lstStyle>
            <a:lvl1pPr marL="857250" indent="-857250" algn="l" defTabSz="1827213" rtl="0" eaLnBrk="0" fontAlgn="base" hangingPunct="0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60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1485900" indent="-5715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40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2400300" indent="-5715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6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3pPr>
            <a:lvl4pPr marL="3200400" indent="-4572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2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4pPr>
            <a:lvl5pPr marL="4114800" indent="-4572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2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struktur</a:t>
            </a:r>
            <a:r>
              <a:rPr lang="en-ID" dirty="0"/>
              <a:t> </a:t>
            </a:r>
            <a:r>
              <a:rPr lang="en-ID" dirty="0" err="1"/>
              <a:t>komersial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pajak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?</a:t>
            </a:r>
          </a:p>
          <a:p>
            <a:r>
              <a:rPr lang="en-ID" dirty="0"/>
              <a:t>Area proses mana (</a:t>
            </a:r>
            <a:r>
              <a:rPr lang="en-ID" dirty="0" err="1"/>
              <a:t>pengadaan</a:t>
            </a:r>
            <a:r>
              <a:rPr lang="en-ID" dirty="0"/>
              <a:t>, </a:t>
            </a:r>
            <a:r>
              <a:rPr lang="en-ID" dirty="0" err="1"/>
              <a:t>produksi</a:t>
            </a:r>
            <a:r>
              <a:rPr lang="en-ID" dirty="0"/>
              <a:t>, </a:t>
            </a:r>
            <a:r>
              <a:rPr lang="en-ID" dirty="0" err="1"/>
              <a:t>penjualan</a:t>
            </a:r>
            <a:r>
              <a:rPr lang="en-ID" dirty="0"/>
              <a:t>, </a:t>
            </a:r>
            <a:r>
              <a:rPr lang="en-ID" dirty="0" err="1"/>
              <a:t>dll</a:t>
            </a:r>
            <a:r>
              <a:rPr lang="en-ID" dirty="0"/>
              <a:t>.)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ditemukan</a:t>
            </a:r>
            <a:r>
              <a:rPr lang="en-ID" dirty="0"/>
              <a:t> di </a:t>
            </a:r>
            <a:r>
              <a:rPr lang="en-ID" dirty="0" err="1"/>
              <a:t>perusahaan</a:t>
            </a:r>
            <a:r>
              <a:rPr lang="en-ID" dirty="0"/>
              <a:t>?</a:t>
            </a:r>
          </a:p>
          <a:p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struktur</a:t>
            </a:r>
            <a:r>
              <a:rPr lang="en-ID" dirty="0"/>
              <a:t> </a:t>
            </a:r>
            <a:r>
              <a:rPr lang="en-ID" dirty="0" err="1"/>
              <a:t>manajemen</a:t>
            </a:r>
            <a:r>
              <a:rPr lang="en-ID" dirty="0"/>
              <a:t> di </a:t>
            </a:r>
            <a:r>
              <a:rPr lang="en-ID" dirty="0" err="1"/>
              <a:t>perusahaan</a:t>
            </a:r>
            <a:r>
              <a:rPr lang="en-ID" dirty="0"/>
              <a:t>?</a:t>
            </a:r>
          </a:p>
          <a:p>
            <a:r>
              <a:rPr lang="en-ID" dirty="0" err="1"/>
              <a:t>Aliran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unit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juga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struktur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.</a:t>
            </a:r>
          </a:p>
          <a:p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aplikasi</a:t>
            </a:r>
            <a:r>
              <a:rPr lang="en-ID" dirty="0"/>
              <a:t> yang </a:t>
            </a:r>
            <a:r>
              <a:rPr lang="en-ID" dirty="0" err="1"/>
              <a:t>didistribusikan</a:t>
            </a:r>
            <a:r>
              <a:rPr lang="en-ID" dirty="0"/>
              <a:t> di </a:t>
            </a:r>
            <a:r>
              <a:rPr lang="en-ID" dirty="0" err="1"/>
              <a:t>beberapa</a:t>
            </a:r>
            <a:r>
              <a:rPr lang="en-ID" dirty="0"/>
              <a:t> divisi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lokasi</a:t>
            </a:r>
            <a:r>
              <a:rPr lang="en-ID" dirty="0"/>
              <a:t> juga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memperhitungkan</a:t>
            </a:r>
            <a:r>
              <a:rPr lang="en-ID" dirty="0"/>
              <a:t> </a:t>
            </a:r>
            <a:r>
              <a:rPr lang="en-ID" dirty="0" err="1"/>
              <a:t>batasan</a:t>
            </a:r>
            <a:r>
              <a:rPr lang="en-ID" dirty="0"/>
              <a:t> </a:t>
            </a:r>
            <a:r>
              <a:rPr lang="en-ID" dirty="0" err="1"/>
              <a:t>teknis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struktur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0799820"/>
      </p:ext>
    </p:extLst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94FD4-E439-094A-9AA1-688412F37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8000" b="1" dirty="0"/>
              <a:t>Business Process Definition 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AD48C-2B59-FD44-A907-D0795A27190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ID" b="1" i="1" dirty="0"/>
              <a:t>Creation of the business blueprint document </a:t>
            </a:r>
            <a:endParaRPr lang="en-ID" dirty="0"/>
          </a:p>
          <a:p>
            <a:r>
              <a:rPr lang="en-ID" b="1" i="1" dirty="0"/>
              <a:t>Plan for user training and documentation </a:t>
            </a:r>
            <a:endParaRPr lang="en-ID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C891C3-FCCF-3845-A1F3-A5A2E25486C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160082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>
            <a:extLst>
              <a:ext uri="{FF2B5EF4-FFF2-40B4-BE49-F238E27FC236}">
                <a16:creationId xmlns:a16="http://schemas.microsoft.com/office/drawing/2014/main" id="{5CAEC0D2-8CE1-41F1-A38F-66DC66BC70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00163" y="585216"/>
            <a:ext cx="21774150" cy="1963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d-ID" altLang="en-US" sz="8000" dirty="0">
                <a:latin typeface="Times New Roman" pitchFamily="18" charset="0"/>
                <a:cs typeface="Times New Roman" pitchFamily="18" charset="0"/>
              </a:rPr>
              <a:t>TUJUAN PEMBELAJARAN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B57AD3-1DA0-4EAA-B2B5-F6679135286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CAD54C3-3A11-48DA-BB54-E5ECEC44346D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9092" name="Text Placeholder 3">
            <a:extLst>
              <a:ext uri="{FF2B5EF4-FFF2-40B4-BE49-F238E27FC236}">
                <a16:creationId xmlns:a16="http://schemas.microsoft.com/office/drawing/2014/main" id="{9A817ABD-CEFC-408D-AA14-051C6F00622E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 bwMode="auto">
          <a:xfrm>
            <a:off x="1739075" y="2548954"/>
            <a:ext cx="21775737" cy="80226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>PO3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merancang</a:t>
            </a:r>
            <a:r>
              <a:rPr lang="en-US" dirty="0"/>
              <a:t>,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, proses, </a:t>
            </a:r>
            <a:r>
              <a:rPr lang="en-US" dirty="0" err="1"/>
              <a:t>komponen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program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ID" dirty="0"/>
              <a:t> </a:t>
            </a:r>
            <a:r>
              <a:rPr lang="en-US" dirty="0"/>
              <a:t>.</a:t>
            </a:r>
          </a:p>
          <a:p>
            <a:r>
              <a:rPr lang="en-US" b="1" dirty="0"/>
              <a:t>LO5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, </a:t>
            </a:r>
            <a:r>
              <a:rPr lang="en-US" dirty="0" err="1"/>
              <a:t>menjelaskan</a:t>
            </a:r>
            <a:r>
              <a:rPr lang="en-US" dirty="0"/>
              <a:t>,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menerapkan</a:t>
            </a:r>
            <a:r>
              <a:rPr lang="en-US" dirty="0"/>
              <a:t> ERP di Perusahaan</a:t>
            </a:r>
            <a:r>
              <a:rPr lang="en-ID" dirty="0"/>
              <a:t>  </a:t>
            </a:r>
          </a:p>
          <a:p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Merancang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menjelaskan</a:t>
            </a:r>
            <a:r>
              <a:rPr lang="en-ID" dirty="0"/>
              <a:t> Business Blueprint :</a:t>
            </a:r>
          </a:p>
          <a:p>
            <a:pPr lvl="1"/>
            <a:r>
              <a:rPr lang="en-US" sz="4800" dirty="0"/>
              <a:t>Project Management Business Blueprint Phase</a:t>
            </a:r>
          </a:p>
          <a:p>
            <a:pPr lvl="1"/>
            <a:r>
              <a:rPr lang="en-US" sz="4800" dirty="0"/>
              <a:t>Project Team Training Business Blueprint Phase</a:t>
            </a:r>
          </a:p>
          <a:p>
            <a:pPr lvl="1"/>
            <a:r>
              <a:rPr lang="en-US" sz="4800" dirty="0"/>
              <a:t>Develop System Environment</a:t>
            </a:r>
          </a:p>
          <a:p>
            <a:pPr lvl="1"/>
            <a:r>
              <a:rPr lang="en-US" sz="4800" dirty="0"/>
              <a:t>Business Organization Structure</a:t>
            </a:r>
          </a:p>
          <a:p>
            <a:pPr lvl="1"/>
            <a:r>
              <a:rPr lang="en-US" sz="4800" dirty="0"/>
              <a:t>Business Process Definition</a:t>
            </a:r>
          </a:p>
          <a:p>
            <a:pPr lvl="1"/>
            <a:r>
              <a:rPr lang="en-US" sz="4800" dirty="0"/>
              <a:t>Quality Check Business Blueprint Phase</a:t>
            </a:r>
          </a:p>
          <a:p>
            <a:endParaRPr lang="en-ID" dirty="0"/>
          </a:p>
          <a:p>
            <a:pPr marL="0" indent="0">
              <a:buNone/>
            </a:pPr>
            <a:endParaRPr lang="id-ID" altLang="en-US" sz="4400" dirty="0">
              <a:latin typeface="Lato"/>
            </a:endParaRP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EECC5C-0D9B-7447-9DE3-DE269CB96A7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4099034"/>
            <a:ext cx="21775490" cy="7788166"/>
          </a:xfrm>
        </p:spPr>
        <p:txBody>
          <a:bodyPr/>
          <a:lstStyle/>
          <a:p>
            <a:r>
              <a:rPr lang="en-US" dirty="0" err="1"/>
              <a:t>Persyaratan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proses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dianalisis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rinci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disempurnakan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dikelola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.</a:t>
            </a:r>
          </a:p>
          <a:p>
            <a:r>
              <a:rPr lang="en-US" dirty="0" err="1"/>
              <a:t>Standar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 proses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transaksinya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7E7214-9A0D-7C48-BDC6-ADB54B05917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15EC30B-4488-FE44-A496-511DD1133586}"/>
              </a:ext>
            </a:extLst>
          </p:cNvPr>
          <p:cNvSpPr txBox="1">
            <a:spLocks/>
          </p:cNvSpPr>
          <p:nvPr/>
        </p:nvSpPr>
        <p:spPr>
          <a:xfrm>
            <a:off x="3408404" y="1414572"/>
            <a:ext cx="19262410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 dirty="0"/>
              <a:t>Business Process Definition </a:t>
            </a:r>
            <a:endParaRPr lang="en-ID" sz="8000" dirty="0"/>
          </a:p>
        </p:txBody>
      </p:sp>
    </p:spTree>
    <p:extLst>
      <p:ext uri="{BB962C8B-B14F-4D97-AF65-F5344CB8AC3E}">
        <p14:creationId xmlns:p14="http://schemas.microsoft.com/office/powerpoint/2010/main" val="3253839799"/>
      </p:ext>
    </p:extLst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97B64-17BC-4F4B-93A1-3D6C190F0B2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52493" y="1914414"/>
            <a:ext cx="21775490" cy="9531351"/>
          </a:xfrm>
        </p:spPr>
        <p:txBody>
          <a:bodyPr/>
          <a:lstStyle/>
          <a:p>
            <a:pPr marL="0" indent="0">
              <a:buNone/>
            </a:pPr>
            <a:r>
              <a:rPr lang="en-US" sz="5400" dirty="0" err="1"/>
              <a:t>Titik</a:t>
            </a:r>
            <a:r>
              <a:rPr lang="en-US" sz="5400" dirty="0"/>
              <a:t> </a:t>
            </a:r>
            <a:r>
              <a:rPr lang="en-US" sz="5400" dirty="0" err="1"/>
              <a:t>awal</a:t>
            </a:r>
            <a:r>
              <a:rPr lang="en-US" sz="5400" dirty="0"/>
              <a:t> </a:t>
            </a:r>
            <a:r>
              <a:rPr lang="en-US" sz="5400" dirty="0" err="1"/>
              <a:t>untuk</a:t>
            </a:r>
            <a:r>
              <a:rPr lang="en-US" sz="5400" dirty="0"/>
              <a:t> </a:t>
            </a:r>
            <a:r>
              <a:rPr lang="en-US" sz="5400" dirty="0" err="1"/>
              <a:t>tawaran</a:t>
            </a:r>
            <a:r>
              <a:rPr lang="en-US" sz="5400" dirty="0"/>
              <a:t> </a:t>
            </a:r>
            <a:r>
              <a:rPr lang="en-US" sz="5400" dirty="0" err="1"/>
              <a:t>standardisasi</a:t>
            </a:r>
            <a:r>
              <a:rPr lang="en-US" sz="5400" dirty="0"/>
              <a:t> :</a:t>
            </a:r>
          </a:p>
          <a:p>
            <a:r>
              <a:rPr lang="en-US" sz="5400" dirty="0" err="1"/>
              <a:t>mata</a:t>
            </a:r>
            <a:r>
              <a:rPr lang="en-US" sz="5400" dirty="0"/>
              <a:t> </a:t>
            </a:r>
            <a:r>
              <a:rPr lang="en-US" sz="5400" dirty="0" err="1"/>
              <a:t>uang</a:t>
            </a:r>
            <a:r>
              <a:rPr lang="en-US" sz="5400" dirty="0"/>
              <a:t>, </a:t>
            </a:r>
            <a:r>
              <a:rPr lang="en-US" sz="5400" dirty="0" err="1"/>
              <a:t>kalender</a:t>
            </a:r>
            <a:r>
              <a:rPr lang="en-US" sz="5400" dirty="0"/>
              <a:t>, </a:t>
            </a:r>
            <a:r>
              <a:rPr lang="en-US" sz="5400" dirty="0" err="1"/>
              <a:t>pengaturan</a:t>
            </a:r>
            <a:r>
              <a:rPr lang="en-US" sz="5400" dirty="0"/>
              <a:t> </a:t>
            </a:r>
            <a:r>
              <a:rPr lang="en-US" sz="5400" dirty="0" err="1"/>
              <a:t>negara</a:t>
            </a:r>
            <a:r>
              <a:rPr lang="en-US" sz="5400" dirty="0"/>
              <a:t> </a:t>
            </a:r>
            <a:r>
              <a:rPr lang="en-US" sz="5400" dirty="0" err="1"/>
              <a:t>tertentu</a:t>
            </a:r>
            <a:r>
              <a:rPr lang="en-US" sz="5400" dirty="0"/>
              <a:t>,</a:t>
            </a:r>
          </a:p>
          <a:p>
            <a:r>
              <a:rPr lang="en-US" sz="5400" dirty="0" err="1"/>
              <a:t>rentang</a:t>
            </a:r>
            <a:r>
              <a:rPr lang="en-US" sz="5400" dirty="0"/>
              <a:t> </a:t>
            </a:r>
            <a:r>
              <a:rPr lang="en-US" sz="5400" dirty="0" err="1"/>
              <a:t>angka</a:t>
            </a:r>
            <a:r>
              <a:rPr lang="en-US" sz="5400" dirty="0"/>
              <a:t> (</a:t>
            </a:r>
            <a:r>
              <a:rPr lang="en-US" sz="5400" dirty="0" err="1"/>
              <a:t>rentang</a:t>
            </a:r>
            <a:r>
              <a:rPr lang="en-US" sz="5400" dirty="0"/>
              <a:t> </a:t>
            </a:r>
            <a:r>
              <a:rPr lang="en-US" sz="5400" dirty="0" err="1"/>
              <a:t>angka</a:t>
            </a:r>
            <a:r>
              <a:rPr lang="en-US" sz="5400" dirty="0"/>
              <a:t> mana yang </a:t>
            </a:r>
            <a:r>
              <a:rPr lang="en-US" sz="5400" dirty="0" err="1"/>
              <a:t>harus</a:t>
            </a:r>
            <a:r>
              <a:rPr lang="en-US" sz="5400" dirty="0"/>
              <a:t> </a:t>
            </a:r>
            <a:r>
              <a:rPr lang="en-US" sz="5400" dirty="0" err="1"/>
              <a:t>digunakan</a:t>
            </a:r>
            <a:r>
              <a:rPr lang="en-US" sz="5400" dirty="0"/>
              <a:t> </a:t>
            </a:r>
            <a:r>
              <a:rPr lang="en-US" sz="5400" dirty="0" err="1"/>
              <a:t>oleh</a:t>
            </a:r>
            <a:r>
              <a:rPr lang="en-US" sz="5400" dirty="0"/>
              <a:t> area </a:t>
            </a:r>
            <a:r>
              <a:rPr lang="en-US" sz="5400" dirty="0" err="1"/>
              <a:t>perusahaan</a:t>
            </a:r>
            <a:r>
              <a:rPr lang="en-US" sz="5400" dirty="0"/>
              <a:t> mana?),</a:t>
            </a:r>
          </a:p>
          <a:p>
            <a:r>
              <a:rPr lang="en-US" sz="5400" dirty="0"/>
              <a:t>data master (</a:t>
            </a:r>
            <a:r>
              <a:rPr lang="en-US" sz="5400" dirty="0" err="1"/>
              <a:t>struktur</a:t>
            </a:r>
            <a:r>
              <a:rPr lang="en-US" sz="5400" dirty="0"/>
              <a:t> data master mana yang </a:t>
            </a:r>
            <a:r>
              <a:rPr lang="en-US" sz="5400" dirty="0" err="1"/>
              <a:t>digunakan</a:t>
            </a:r>
            <a:r>
              <a:rPr lang="en-US" sz="5400" dirty="0"/>
              <a:t>? </a:t>
            </a:r>
            <a:r>
              <a:rPr lang="en-US" sz="5400" dirty="0" err="1"/>
              <a:t>Siapa</a:t>
            </a:r>
            <a:r>
              <a:rPr lang="en-US" sz="5400" dirty="0"/>
              <a:t> yang </a:t>
            </a:r>
            <a:r>
              <a:rPr lang="en-US" sz="5400" dirty="0" err="1"/>
              <a:t>memperbarui</a:t>
            </a:r>
            <a:r>
              <a:rPr lang="en-US" sz="5400" dirty="0"/>
              <a:t> data </a:t>
            </a:r>
            <a:r>
              <a:rPr lang="en-US" sz="5400" dirty="0" err="1"/>
              <a:t>ini</a:t>
            </a:r>
            <a:r>
              <a:rPr lang="en-US" sz="5400" dirty="0"/>
              <a:t> (</a:t>
            </a:r>
            <a:r>
              <a:rPr lang="en-US" sz="5400" dirty="0" err="1"/>
              <a:t>pusat</a:t>
            </a:r>
            <a:r>
              <a:rPr lang="en-US" sz="5400" dirty="0"/>
              <a:t>, </a:t>
            </a:r>
            <a:r>
              <a:rPr lang="en-US" sz="5400" dirty="0" err="1"/>
              <a:t>desentral</a:t>
            </a:r>
            <a:r>
              <a:rPr lang="en-US" sz="5400" dirty="0"/>
              <a:t>)?)</a:t>
            </a:r>
          </a:p>
          <a:p>
            <a:r>
              <a:rPr lang="en-US" sz="5400" dirty="0"/>
              <a:t>unit </a:t>
            </a:r>
            <a:r>
              <a:rPr lang="en-US" sz="5400" dirty="0" err="1"/>
              <a:t>ukuran</a:t>
            </a:r>
            <a:r>
              <a:rPr lang="en-US" sz="5400" dirty="0"/>
              <a:t> (unit </a:t>
            </a:r>
            <a:r>
              <a:rPr lang="en-US" sz="5400" dirty="0" err="1"/>
              <a:t>ukuran</a:t>
            </a:r>
            <a:r>
              <a:rPr lang="en-US" sz="5400" dirty="0"/>
              <a:t> mana yang </a:t>
            </a:r>
            <a:r>
              <a:rPr lang="en-US" sz="5400" dirty="0" err="1"/>
              <a:t>didefinisikan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digunakan</a:t>
            </a:r>
            <a:r>
              <a:rPr lang="en-US" sz="5400" dirty="0"/>
              <a:t>?)</a:t>
            </a:r>
          </a:p>
          <a:p>
            <a:r>
              <a:rPr lang="en-US" sz="5400" dirty="0" err="1"/>
              <a:t>bagan</a:t>
            </a:r>
            <a:r>
              <a:rPr lang="en-US" sz="5400" dirty="0"/>
              <a:t> </a:t>
            </a:r>
            <a:r>
              <a:rPr lang="en-US" sz="5400" dirty="0" err="1"/>
              <a:t>akun</a:t>
            </a:r>
            <a:r>
              <a:rPr lang="en-US" sz="5400" dirty="0"/>
              <a:t> (</a:t>
            </a:r>
            <a:r>
              <a:rPr lang="en-US" sz="5400" dirty="0" err="1"/>
              <a:t>bagan</a:t>
            </a:r>
            <a:r>
              <a:rPr lang="en-US" sz="5400" dirty="0"/>
              <a:t> </a:t>
            </a:r>
            <a:r>
              <a:rPr lang="en-US" sz="5400" dirty="0" err="1"/>
              <a:t>akun</a:t>
            </a:r>
            <a:r>
              <a:rPr lang="en-US" sz="5400" dirty="0"/>
              <a:t> mana yang </a:t>
            </a:r>
            <a:r>
              <a:rPr lang="en-US" sz="5400" dirty="0" err="1"/>
              <a:t>digunakan</a:t>
            </a:r>
            <a:r>
              <a:rPr lang="en-US" sz="5400" dirty="0"/>
              <a:t> di (sub) </a:t>
            </a:r>
            <a:r>
              <a:rPr lang="en-US" sz="5400" dirty="0" err="1"/>
              <a:t>perusahaan</a:t>
            </a:r>
            <a:r>
              <a:rPr lang="en-US" sz="5400" dirty="0"/>
              <a:t> mana?),</a:t>
            </a:r>
          </a:p>
          <a:p>
            <a:r>
              <a:rPr lang="en-US" sz="5400" dirty="0" err="1"/>
              <a:t>neraca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struktur</a:t>
            </a:r>
            <a:r>
              <a:rPr lang="en-US" sz="5400" dirty="0"/>
              <a:t> </a:t>
            </a:r>
            <a:r>
              <a:rPr lang="en-US" sz="5400" dirty="0" err="1"/>
              <a:t>laba-rugi</a:t>
            </a:r>
            <a:r>
              <a:rPr lang="en-US" sz="5400" dirty="0"/>
              <a:t> (</a:t>
            </a:r>
            <a:r>
              <a:rPr lang="en-US" sz="5400" dirty="0" err="1"/>
              <a:t>akun</a:t>
            </a:r>
            <a:r>
              <a:rPr lang="en-US" sz="5400" dirty="0"/>
              <a:t> mana yang </a:t>
            </a:r>
            <a:r>
              <a:rPr lang="en-US" sz="5400" dirty="0" err="1"/>
              <a:t>akan</a:t>
            </a:r>
            <a:r>
              <a:rPr lang="en-US" sz="5400" dirty="0"/>
              <a:t> </a:t>
            </a:r>
            <a:r>
              <a:rPr lang="en-US" sz="5400" dirty="0" err="1"/>
              <a:t>ditugaskan</a:t>
            </a:r>
            <a:r>
              <a:rPr lang="en-US" sz="5400" dirty="0"/>
              <a:t> </a:t>
            </a:r>
            <a:r>
              <a:rPr lang="en-US" sz="5400" dirty="0" err="1"/>
              <a:t>untuk</a:t>
            </a:r>
            <a:r>
              <a:rPr lang="en-US" sz="5400" dirty="0"/>
              <a:t> </a:t>
            </a:r>
            <a:r>
              <a:rPr lang="en-US" sz="5400" dirty="0" err="1"/>
              <a:t>setiap</a:t>
            </a:r>
            <a:r>
              <a:rPr lang="en-US" sz="5400" dirty="0"/>
              <a:t> item?)</a:t>
            </a:r>
          </a:p>
          <a:p>
            <a:r>
              <a:rPr lang="en-US" sz="5400" dirty="0" err="1"/>
              <a:t>kontrol</a:t>
            </a:r>
            <a:r>
              <a:rPr lang="en-US" sz="5400" dirty="0"/>
              <a:t> transfer data (</a:t>
            </a:r>
            <a:r>
              <a:rPr lang="en-US" sz="5400" dirty="0" err="1"/>
              <a:t>misalnya</a:t>
            </a:r>
            <a:r>
              <a:rPr lang="en-US" sz="5400" dirty="0"/>
              <a:t>, </a:t>
            </a:r>
            <a:r>
              <a:rPr lang="en-US" sz="5400" dirty="0" err="1"/>
              <a:t>bagaimana</a:t>
            </a:r>
            <a:r>
              <a:rPr lang="en-US" sz="5400" dirty="0"/>
              <a:t> </a:t>
            </a:r>
            <a:r>
              <a:rPr lang="en-US" sz="5400" dirty="0" err="1"/>
              <a:t>pertukaran</a:t>
            </a:r>
            <a:r>
              <a:rPr lang="en-US" sz="5400" dirty="0"/>
              <a:t> data master </a:t>
            </a:r>
            <a:r>
              <a:rPr lang="en-US" sz="5400" dirty="0" err="1"/>
              <a:t>untuk</a:t>
            </a:r>
            <a:r>
              <a:rPr lang="en-US" sz="5400" dirty="0"/>
              <a:t> </a:t>
            </a:r>
            <a:r>
              <a:rPr lang="en-US" sz="5400" dirty="0" err="1"/>
              <a:t>arsitektur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</a:t>
            </a:r>
            <a:r>
              <a:rPr lang="en-US" sz="5400" dirty="0" err="1"/>
              <a:t>terdistribusi</a:t>
            </a:r>
            <a:r>
              <a:rPr lang="en-US" sz="5400" dirty="0"/>
              <a:t>?)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16D024-2CF2-E047-A189-27FA735CCF6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421BCC7-7BCB-3243-988C-B011DFB1ECD2}"/>
              </a:ext>
            </a:extLst>
          </p:cNvPr>
          <p:cNvSpPr txBox="1">
            <a:spLocks/>
          </p:cNvSpPr>
          <p:nvPr/>
        </p:nvSpPr>
        <p:spPr>
          <a:xfrm>
            <a:off x="3345342" y="392112"/>
            <a:ext cx="19262410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 dirty="0"/>
              <a:t>Business Process Definition </a:t>
            </a:r>
            <a:endParaRPr lang="en-ID" sz="8000" dirty="0"/>
          </a:p>
        </p:txBody>
      </p:sp>
    </p:spTree>
    <p:extLst>
      <p:ext uri="{BB962C8B-B14F-4D97-AF65-F5344CB8AC3E}">
        <p14:creationId xmlns:p14="http://schemas.microsoft.com/office/powerpoint/2010/main" val="1199020629"/>
      </p:ext>
    </p:extLst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2D91D9-702D-4E41-9A14-55FB4CB284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2617076"/>
            <a:ext cx="21775490" cy="9270124"/>
          </a:xfrm>
        </p:spPr>
        <p:txBody>
          <a:bodyPr/>
          <a:lstStyle/>
          <a:p>
            <a:pPr marL="0" indent="0">
              <a:buNone/>
            </a:pPr>
            <a:r>
              <a:rPr lang="en-US" sz="5400" dirty="0"/>
              <a:t>Milestone </a:t>
            </a:r>
            <a:r>
              <a:rPr lang="en-US" sz="5400" dirty="0" err="1"/>
              <a:t>penting</a:t>
            </a:r>
            <a:r>
              <a:rPr lang="en-US" sz="5400" dirty="0"/>
              <a:t> </a:t>
            </a:r>
            <a:r>
              <a:rPr lang="en-US" sz="5400" dirty="0" err="1"/>
              <a:t>dari</a:t>
            </a:r>
            <a:r>
              <a:rPr lang="en-US" sz="5400" dirty="0"/>
              <a:t> </a:t>
            </a:r>
            <a:r>
              <a:rPr lang="en-US" sz="5400" dirty="0" err="1"/>
              <a:t>fase</a:t>
            </a:r>
            <a:r>
              <a:rPr lang="en-US" sz="5400" dirty="0"/>
              <a:t> </a:t>
            </a:r>
            <a:r>
              <a:rPr lang="en-US" sz="5400" dirty="0" err="1"/>
              <a:t>kedua</a:t>
            </a:r>
            <a:r>
              <a:rPr lang="en-US" sz="5400" dirty="0"/>
              <a:t> </a:t>
            </a:r>
            <a:r>
              <a:rPr lang="en-US" sz="5400" dirty="0" err="1"/>
              <a:t>adalah</a:t>
            </a:r>
            <a:r>
              <a:rPr lang="en-US" sz="5400" dirty="0"/>
              <a:t> </a:t>
            </a:r>
            <a:r>
              <a:rPr lang="en-US" sz="5400" dirty="0" err="1"/>
              <a:t>pembuatan</a:t>
            </a:r>
            <a:r>
              <a:rPr lang="en-US" sz="5400" dirty="0"/>
              <a:t> </a:t>
            </a:r>
            <a:r>
              <a:rPr lang="en-US" sz="5400" dirty="0" err="1"/>
              <a:t>dokumen-dokumen</a:t>
            </a:r>
            <a:r>
              <a:rPr lang="en-US" sz="5400" dirty="0"/>
              <a:t> </a:t>
            </a:r>
            <a:r>
              <a:rPr lang="en-US" sz="5400" dirty="0" err="1"/>
              <a:t>berikut</a:t>
            </a:r>
            <a:r>
              <a:rPr lang="en-US" sz="5400" dirty="0"/>
              <a:t>:</a:t>
            </a:r>
          </a:p>
          <a:p>
            <a:r>
              <a:rPr lang="en-US" sz="5400" dirty="0" err="1"/>
              <a:t>Dokumen</a:t>
            </a:r>
            <a:r>
              <a:rPr lang="en-US" sz="5400" dirty="0"/>
              <a:t> EPA </a:t>
            </a:r>
            <a:r>
              <a:rPr lang="en-US" sz="5400" dirty="0" err="1"/>
              <a:t>untuk</a:t>
            </a:r>
            <a:r>
              <a:rPr lang="en-US" sz="5400" dirty="0"/>
              <a:t> </a:t>
            </a:r>
            <a:r>
              <a:rPr lang="en-US" sz="5400" dirty="0" err="1"/>
              <a:t>mendefinisikan</a:t>
            </a:r>
            <a:r>
              <a:rPr lang="en-US" sz="5400" dirty="0"/>
              <a:t> area proses </a:t>
            </a:r>
            <a:r>
              <a:rPr lang="en-US" sz="5400" dirty="0" err="1"/>
              <a:t>perusahaan</a:t>
            </a:r>
            <a:r>
              <a:rPr lang="en-US" sz="5400" dirty="0"/>
              <a:t>, </a:t>
            </a:r>
            <a:r>
              <a:rPr lang="en-US" sz="5400" dirty="0" err="1"/>
              <a:t>skenario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proses </a:t>
            </a:r>
            <a:r>
              <a:rPr lang="en-US" sz="5400" dirty="0" err="1"/>
              <a:t>bisnis</a:t>
            </a:r>
            <a:r>
              <a:rPr lang="en-US" sz="5400" dirty="0"/>
              <a:t> yang </a:t>
            </a:r>
            <a:r>
              <a:rPr lang="en-US" sz="5400" dirty="0" err="1"/>
              <a:t>menjadi</a:t>
            </a:r>
            <a:r>
              <a:rPr lang="en-US" sz="5400" dirty="0"/>
              <a:t> </a:t>
            </a:r>
            <a:r>
              <a:rPr lang="en-US" sz="5400" dirty="0" err="1"/>
              <a:t>ciri</a:t>
            </a:r>
            <a:r>
              <a:rPr lang="en-US" sz="5400" dirty="0"/>
              <a:t> </a:t>
            </a:r>
            <a:r>
              <a:rPr lang="en-US" sz="5400" dirty="0" err="1"/>
              <a:t>keseluruhan</a:t>
            </a:r>
            <a:r>
              <a:rPr lang="en-US" sz="5400" dirty="0"/>
              <a:t> </a:t>
            </a:r>
            <a:r>
              <a:rPr lang="en-US" sz="5400" dirty="0" err="1"/>
              <a:t>proyek</a:t>
            </a:r>
            <a:r>
              <a:rPr lang="en-US" sz="5400" dirty="0"/>
              <a:t>,</a:t>
            </a:r>
          </a:p>
          <a:p>
            <a:r>
              <a:rPr lang="en-US" sz="5400" dirty="0" err="1"/>
              <a:t>struktur</a:t>
            </a:r>
            <a:r>
              <a:rPr lang="en-US" sz="5400" dirty="0"/>
              <a:t> </a:t>
            </a:r>
            <a:r>
              <a:rPr lang="en-US" sz="5400" dirty="0" err="1"/>
              <a:t>organisasi</a:t>
            </a:r>
            <a:r>
              <a:rPr lang="en-US" sz="5400" dirty="0"/>
              <a:t> </a:t>
            </a:r>
            <a:r>
              <a:rPr lang="en-US" sz="5400" dirty="0" err="1"/>
              <a:t>dengan</a:t>
            </a:r>
            <a:r>
              <a:rPr lang="en-US" sz="5400" dirty="0"/>
              <a:t> </a:t>
            </a:r>
            <a:r>
              <a:rPr lang="en-US" sz="5400" dirty="0" err="1"/>
              <a:t>penugasan</a:t>
            </a:r>
            <a:r>
              <a:rPr lang="en-US" sz="5400" dirty="0"/>
              <a:t> unit </a:t>
            </a:r>
            <a:r>
              <a:rPr lang="en-US" sz="5400" dirty="0" err="1"/>
              <a:t>organisasi</a:t>
            </a:r>
            <a:r>
              <a:rPr lang="en-US" sz="5400" dirty="0"/>
              <a:t> </a:t>
            </a:r>
            <a:r>
              <a:rPr lang="en-US" sz="5400" dirty="0" err="1"/>
              <a:t>perusahaan</a:t>
            </a:r>
            <a:r>
              <a:rPr lang="en-US" sz="5400" dirty="0"/>
              <a:t> </a:t>
            </a:r>
            <a:r>
              <a:rPr lang="en-US" sz="5400" dirty="0" err="1"/>
              <a:t>ke</a:t>
            </a:r>
            <a:r>
              <a:rPr lang="en-US" sz="5400" dirty="0"/>
              <a:t> </a:t>
            </a:r>
            <a:r>
              <a:rPr lang="en-US" sz="5400" dirty="0" err="1"/>
              <a:t>jenis</a:t>
            </a:r>
            <a:r>
              <a:rPr lang="en-US" sz="5400" dirty="0"/>
              <a:t> unit </a:t>
            </a:r>
            <a:r>
              <a:rPr lang="en-US" sz="5400" dirty="0" err="1"/>
              <a:t>organisasi</a:t>
            </a:r>
            <a:r>
              <a:rPr lang="en-US" sz="5400" dirty="0"/>
              <a:t> Rl3,</a:t>
            </a:r>
          </a:p>
          <a:p>
            <a:r>
              <a:rPr lang="en-US" sz="5400" dirty="0" err="1"/>
              <a:t>persyaratan</a:t>
            </a:r>
            <a:r>
              <a:rPr lang="en-US" sz="5400" dirty="0"/>
              <a:t> yang </a:t>
            </a:r>
            <a:r>
              <a:rPr lang="en-US" sz="5400" dirty="0" err="1"/>
              <a:t>dibuat</a:t>
            </a:r>
            <a:r>
              <a:rPr lang="en-US" sz="5400" dirty="0"/>
              <a:t> </a:t>
            </a:r>
            <a:r>
              <a:rPr lang="en-US" sz="5400" dirty="0" err="1"/>
              <a:t>pada</a:t>
            </a:r>
            <a:r>
              <a:rPr lang="en-US" sz="5400" dirty="0"/>
              <a:t> proses </a:t>
            </a:r>
            <a:r>
              <a:rPr lang="en-US" sz="5400" dirty="0" err="1"/>
              <a:t>bisnis</a:t>
            </a:r>
            <a:r>
              <a:rPr lang="en-US" sz="5400" dirty="0"/>
              <a:t>, </a:t>
            </a:r>
            <a:r>
              <a:rPr lang="en-US" sz="5400" dirty="0" err="1"/>
              <a:t>khususnya</a:t>
            </a:r>
            <a:r>
              <a:rPr lang="en-US" sz="5400" dirty="0"/>
              <a:t> daftar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deskripsi</a:t>
            </a:r>
            <a:r>
              <a:rPr lang="en-US" sz="5400" dirty="0"/>
              <a:t> </a:t>
            </a:r>
            <a:r>
              <a:rPr lang="en-US" sz="5400" dirty="0" err="1"/>
              <a:t>persyaratan</a:t>
            </a:r>
            <a:r>
              <a:rPr lang="en-US" sz="5400" dirty="0"/>
              <a:t> yang </a:t>
            </a:r>
            <a:r>
              <a:rPr lang="en-US" sz="5400" dirty="0" err="1"/>
              <a:t>dibuat</a:t>
            </a:r>
            <a:r>
              <a:rPr lang="en-US" sz="5400" dirty="0"/>
              <a:t> </a:t>
            </a:r>
            <a:r>
              <a:rPr lang="en-US" sz="5400" dirty="0" err="1"/>
              <a:t>pada</a:t>
            </a:r>
            <a:r>
              <a:rPr lang="en-US" sz="5400" dirty="0"/>
              <a:t> proses </a:t>
            </a:r>
            <a:r>
              <a:rPr lang="en-US" sz="5400" dirty="0" err="1"/>
              <a:t>bisnis</a:t>
            </a:r>
            <a:r>
              <a:rPr lang="en-US" sz="5400" dirty="0"/>
              <a:t> yang </a:t>
            </a:r>
            <a:r>
              <a:rPr lang="en-US" sz="5400" dirty="0" err="1"/>
              <a:t>disimpan</a:t>
            </a:r>
            <a:r>
              <a:rPr lang="en-US" sz="5400" dirty="0"/>
              <a:t> </a:t>
            </a:r>
            <a:r>
              <a:rPr lang="en-US" sz="5400" dirty="0" err="1"/>
              <a:t>dalam</a:t>
            </a:r>
            <a:r>
              <a:rPr lang="en-US" sz="5400" dirty="0"/>
              <a:t> Q&amp;A,</a:t>
            </a:r>
          </a:p>
          <a:p>
            <a:r>
              <a:rPr lang="en-US" sz="5400" dirty="0" err="1"/>
              <a:t>persyaratan</a:t>
            </a:r>
            <a:r>
              <a:rPr lang="en-US" sz="5400" dirty="0"/>
              <a:t> </a:t>
            </a:r>
            <a:r>
              <a:rPr lang="en-US" sz="5400" dirty="0" err="1"/>
              <a:t>untuk</a:t>
            </a:r>
            <a:r>
              <a:rPr lang="en-US" sz="5400" dirty="0"/>
              <a:t> transfer data </a:t>
            </a:r>
            <a:r>
              <a:rPr lang="en-US" sz="5400" dirty="0" err="1"/>
              <a:t>dari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lama, </a:t>
            </a:r>
            <a:r>
              <a:rPr lang="en-US" sz="5400" dirty="0" err="1"/>
              <a:t>ekstensi</a:t>
            </a:r>
            <a:r>
              <a:rPr lang="en-US" sz="5400" dirty="0"/>
              <a:t> program yang </a:t>
            </a:r>
            <a:r>
              <a:rPr lang="en-US" sz="5400" dirty="0" err="1"/>
              <a:t>disesuaikan</a:t>
            </a:r>
            <a:r>
              <a:rPr lang="en-US" sz="5400" dirty="0"/>
              <a:t>,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antarmuka</a:t>
            </a:r>
            <a:r>
              <a:rPr lang="en-US" sz="5400" dirty="0"/>
              <a:t> </a:t>
            </a:r>
            <a:r>
              <a:rPr lang="en-US" sz="5400" dirty="0" err="1"/>
              <a:t>sebagai</a:t>
            </a:r>
            <a:r>
              <a:rPr lang="en-US" sz="5400" dirty="0"/>
              <a:t> daftar </a:t>
            </a:r>
            <a:r>
              <a:rPr lang="en-US" sz="5400" dirty="0" err="1"/>
              <a:t>persyaratan</a:t>
            </a:r>
            <a:r>
              <a:rPr lang="en-US" sz="5400" dirty="0"/>
              <a:t> yang </a:t>
            </a:r>
            <a:r>
              <a:rPr lang="en-US" sz="5400" dirty="0" err="1"/>
              <a:t>dibuat</a:t>
            </a:r>
            <a:r>
              <a:rPr lang="en-US" sz="5400" dirty="0"/>
              <a:t> </a:t>
            </a:r>
            <a:r>
              <a:rPr lang="en-US" sz="5400" dirty="0" err="1"/>
              <a:t>pada</a:t>
            </a:r>
            <a:r>
              <a:rPr lang="en-US" sz="5400" dirty="0"/>
              <a:t> </a:t>
            </a:r>
            <a:r>
              <a:rPr lang="en-US" sz="5400" dirty="0" err="1"/>
              <a:t>ekstensi</a:t>
            </a:r>
            <a:r>
              <a:rPr lang="en-US" sz="5400" dirty="0"/>
              <a:t> yang </a:t>
            </a:r>
            <a:r>
              <a:rPr lang="en-US" sz="5400" dirty="0" err="1"/>
              <a:t>disimpan</a:t>
            </a:r>
            <a:r>
              <a:rPr lang="en-US" sz="5400" dirty="0"/>
              <a:t> </a:t>
            </a:r>
            <a:r>
              <a:rPr lang="en-US" sz="5400" dirty="0" err="1"/>
              <a:t>sebagai</a:t>
            </a:r>
            <a:r>
              <a:rPr lang="en-US" sz="5400" dirty="0"/>
              <a:t> </a:t>
            </a:r>
            <a:r>
              <a:rPr lang="en-US" sz="5400" dirty="0" err="1"/>
              <a:t>teks</a:t>
            </a:r>
            <a:r>
              <a:rPr lang="en-US" sz="5400" dirty="0"/>
              <a:t> </a:t>
            </a:r>
            <a:r>
              <a:rPr lang="en-US" sz="5400" dirty="0" err="1"/>
              <a:t>biasa</a:t>
            </a:r>
            <a:r>
              <a:rPr lang="en-US" sz="5400" dirty="0"/>
              <a:t> di Q&amp;A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6062DB-0E44-F74E-A7BA-37A0FF005BD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8428D88-461A-F54B-B935-4733C44D722B}"/>
              </a:ext>
            </a:extLst>
          </p:cNvPr>
          <p:cNvSpPr txBox="1">
            <a:spLocks/>
          </p:cNvSpPr>
          <p:nvPr/>
        </p:nvSpPr>
        <p:spPr>
          <a:xfrm>
            <a:off x="2840846" y="58738"/>
            <a:ext cx="21775490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 dirty="0"/>
              <a:t>Business Process Definition</a:t>
            </a:r>
          </a:p>
          <a:p>
            <a:r>
              <a:rPr lang="en-ID" sz="8000" b="1" dirty="0"/>
              <a:t> </a:t>
            </a:r>
            <a:r>
              <a:rPr lang="en-ID" sz="6000" b="1" i="1" dirty="0"/>
              <a:t>Creation of the business blueprint document </a:t>
            </a:r>
            <a:endParaRPr lang="en-ID" sz="6000" dirty="0"/>
          </a:p>
          <a:p>
            <a:endParaRPr lang="en-ID" sz="8000" dirty="0"/>
          </a:p>
        </p:txBody>
      </p:sp>
    </p:spTree>
    <p:extLst>
      <p:ext uri="{BB962C8B-B14F-4D97-AF65-F5344CB8AC3E}">
        <p14:creationId xmlns:p14="http://schemas.microsoft.com/office/powerpoint/2010/main" val="3944546003"/>
      </p:ext>
    </p:extLst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035CB-C47B-6D42-B519-9C8DFADCF16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2774731"/>
            <a:ext cx="21775490" cy="9112469"/>
          </a:xfrm>
        </p:spPr>
        <p:txBody>
          <a:bodyPr/>
          <a:lstStyle/>
          <a:p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lain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dipersiapkan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.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prosedur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.</a:t>
            </a:r>
          </a:p>
          <a:p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(</a:t>
            </a:r>
            <a:r>
              <a:rPr lang="en-US" dirty="0" err="1"/>
              <a:t>kuesioner</a:t>
            </a:r>
            <a:r>
              <a:rPr lang="en-US" dirty="0"/>
              <a:t>, </a:t>
            </a:r>
            <a:r>
              <a:rPr lang="en-US" dirty="0" err="1"/>
              <a:t>tes</a:t>
            </a:r>
            <a:r>
              <a:rPr lang="en-US" dirty="0"/>
              <a:t>, </a:t>
            </a:r>
            <a:r>
              <a:rPr lang="en-US" dirty="0" err="1"/>
              <a:t>pemantauan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)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direncanakan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seminar.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71AE37-CE1D-F647-949F-BE8780516D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C616006-A425-8742-A057-239BC779DED5}"/>
              </a:ext>
            </a:extLst>
          </p:cNvPr>
          <p:cNvSpPr txBox="1">
            <a:spLocks/>
          </p:cNvSpPr>
          <p:nvPr/>
        </p:nvSpPr>
        <p:spPr>
          <a:xfrm>
            <a:off x="2840846" y="58738"/>
            <a:ext cx="21775490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 dirty="0"/>
              <a:t>Business Process Definition</a:t>
            </a:r>
          </a:p>
          <a:p>
            <a:r>
              <a:rPr lang="en-ID" sz="8000" b="1" dirty="0"/>
              <a:t> </a:t>
            </a:r>
            <a:r>
              <a:rPr lang="en-ID" sz="6000" b="1" i="1" dirty="0"/>
              <a:t>Plan for user training and documentation </a:t>
            </a:r>
            <a:endParaRPr lang="en-ID" sz="6000" dirty="0"/>
          </a:p>
          <a:p>
            <a:endParaRPr lang="en-ID" sz="6000" dirty="0"/>
          </a:p>
          <a:p>
            <a:endParaRPr lang="en-ID" sz="8000" dirty="0"/>
          </a:p>
        </p:txBody>
      </p:sp>
    </p:spTree>
    <p:extLst>
      <p:ext uri="{BB962C8B-B14F-4D97-AF65-F5344CB8AC3E}">
        <p14:creationId xmlns:p14="http://schemas.microsoft.com/office/powerpoint/2010/main" val="4074496860"/>
      </p:ext>
    </p:extLst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19A321-519E-8744-8040-4D6DD83D295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2743200"/>
            <a:ext cx="21775490" cy="9144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diuji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kelengkapan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konsistensi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R / 3.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persyaratan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volume data </a:t>
            </a:r>
            <a:r>
              <a:rPr lang="en-US" dirty="0" err="1"/>
              <a:t>transaksi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diproses</a:t>
            </a:r>
            <a:r>
              <a:rPr lang="en-US" dirty="0"/>
              <a:t> (</a:t>
            </a:r>
            <a:r>
              <a:rPr lang="en-US" dirty="0" err="1"/>
              <a:t>proyek</a:t>
            </a:r>
            <a:r>
              <a:rPr lang="en-US" dirty="0"/>
              <a:t>, </a:t>
            </a:r>
            <a:r>
              <a:rPr lang="en-US" dirty="0" err="1"/>
              <a:t>pesanan</a:t>
            </a:r>
            <a:r>
              <a:rPr lang="en-US" dirty="0"/>
              <a:t>),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yang </a:t>
            </a:r>
            <a:r>
              <a:rPr lang="en-US" dirty="0" err="1"/>
              <a:t>memengaruhi</a:t>
            </a:r>
            <a:r>
              <a:rPr lang="en-US" dirty="0"/>
              <a:t> </a:t>
            </a:r>
            <a:r>
              <a:rPr lang="en-US" dirty="0" err="1"/>
              <a:t>lanskap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 (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R / 3),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(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cakupan</a:t>
            </a:r>
            <a:r>
              <a:rPr lang="en-US" dirty="0"/>
              <a:t>).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respons</a:t>
            </a:r>
            <a:r>
              <a:rPr lang="en-US" dirty="0"/>
              <a:t> yang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,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DAA101-A36C-574D-A7E1-35F262E4E1C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1056BA8-1059-6B4F-B926-B26786E47062}"/>
              </a:ext>
            </a:extLst>
          </p:cNvPr>
          <p:cNvSpPr txBox="1">
            <a:spLocks/>
          </p:cNvSpPr>
          <p:nvPr/>
        </p:nvSpPr>
        <p:spPr>
          <a:xfrm>
            <a:off x="2602160" y="0"/>
            <a:ext cx="21775490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/>
              <a:t>Quality Check Business Blueprint Phase </a:t>
            </a:r>
            <a:endParaRPr lang="en-ID" sz="8000" dirty="0"/>
          </a:p>
        </p:txBody>
      </p:sp>
    </p:spTree>
    <p:extLst>
      <p:ext uri="{BB962C8B-B14F-4D97-AF65-F5344CB8AC3E}">
        <p14:creationId xmlns:p14="http://schemas.microsoft.com/office/powerpoint/2010/main" val="1069295829"/>
      </p:ext>
    </p:extLst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82F76-956C-F94C-82E8-4C79672BE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AE31A6-2FE0-0E4F-9B46-A692620319C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7E46E-DB97-7547-9E49-A30DF5A5388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559188"/>
      </p:ext>
    </p:extLst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78D3C-5BA5-C84D-A105-4D6AC027C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err="1"/>
              <a:t>Tugas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B0993-184C-314D-A92C-C181FC1564A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9A63ED-36BF-5242-AE01-28D9D7135C7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711288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EE313-06C8-B240-9F3F-E45EF00B1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/>
              <a:t>Business Blueprint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A7D3F9-5FDC-E147-B10B-92BFAFC3AC5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just"/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Roadmap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cetak</a:t>
            </a:r>
            <a:r>
              <a:rPr lang="en-US" dirty="0"/>
              <a:t> </a:t>
            </a:r>
            <a:r>
              <a:rPr lang="en-US" dirty="0" err="1"/>
              <a:t>biru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 </a:t>
            </a:r>
            <a:r>
              <a:rPr lang="en-US" dirty="0" err="1"/>
              <a:t>Cetak</a:t>
            </a:r>
            <a:r>
              <a:rPr lang="en-US" dirty="0"/>
              <a:t> </a:t>
            </a:r>
            <a:r>
              <a:rPr lang="en-US" dirty="0" err="1"/>
              <a:t>biru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(</a:t>
            </a:r>
            <a:r>
              <a:rPr lang="en-US" dirty="0" err="1"/>
              <a:t>realisasi</a:t>
            </a:r>
            <a:r>
              <a:rPr lang="en-US" dirty="0"/>
              <a:t>) </a:t>
            </a:r>
            <a:r>
              <a:rPr lang="en-US" dirty="0" err="1"/>
              <a:t>sebagai</a:t>
            </a:r>
            <a:r>
              <a:rPr lang="en-US" dirty="0"/>
              <a:t> template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realisasi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cetak</a:t>
            </a:r>
            <a:r>
              <a:rPr lang="en-US" dirty="0"/>
              <a:t> </a:t>
            </a:r>
            <a:r>
              <a:rPr lang="en-US" dirty="0" err="1"/>
              <a:t>biru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 di masa </a:t>
            </a:r>
            <a:r>
              <a:rPr lang="en-US" dirty="0" err="1"/>
              <a:t>depan</a:t>
            </a:r>
            <a:r>
              <a:rPr lang="en-US" dirty="0"/>
              <a:t>.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cetak</a:t>
            </a:r>
            <a:r>
              <a:rPr lang="en-US" dirty="0"/>
              <a:t> </a:t>
            </a:r>
            <a:r>
              <a:rPr lang="en-US" dirty="0" err="1"/>
              <a:t>biru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(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2)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1FB05E-1FBF-0449-8796-AFD230DE534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22263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32246-9F0D-7D4C-AB01-A39D261F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/>
              <a:t>Phase 2: Business Blueprint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37C65B-F1D5-F540-A3C2-FFC2655F1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912" y="5094288"/>
            <a:ext cx="22092032" cy="741592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93007E-0D1F-CB46-A1F3-98968BC40A4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764675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163480-1AED-F14F-8E9A-23329E94C38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2633472"/>
            <a:ext cx="21775490" cy="9253728"/>
          </a:xfrm>
        </p:spPr>
        <p:txBody>
          <a:bodyPr/>
          <a:lstStyle/>
          <a:p>
            <a:r>
              <a:rPr lang="en-US" dirty="0"/>
              <a:t>Project Management Business Blueprint Phase</a:t>
            </a:r>
          </a:p>
          <a:p>
            <a:r>
              <a:rPr lang="en-US" dirty="0"/>
              <a:t>Project Team Training Business Blueprint Phase</a:t>
            </a:r>
          </a:p>
          <a:p>
            <a:r>
              <a:rPr lang="en-US" dirty="0"/>
              <a:t>Develop System Environment</a:t>
            </a:r>
          </a:p>
          <a:p>
            <a:r>
              <a:rPr lang="en-US" dirty="0"/>
              <a:t>Business Organization Structure</a:t>
            </a:r>
          </a:p>
          <a:p>
            <a:r>
              <a:rPr lang="en-US" dirty="0"/>
              <a:t>Business Process Definition</a:t>
            </a:r>
          </a:p>
          <a:p>
            <a:r>
              <a:rPr lang="en-US" dirty="0"/>
              <a:t>Quality Check Business Blueprint Phase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9D3F53-7830-D346-A350-F876BB15ADB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0BA6AF3-86D6-8A48-BD11-4771C393E96F}"/>
              </a:ext>
            </a:extLst>
          </p:cNvPr>
          <p:cNvSpPr txBox="1">
            <a:spLocks/>
          </p:cNvSpPr>
          <p:nvPr/>
        </p:nvSpPr>
        <p:spPr>
          <a:xfrm>
            <a:off x="2602160" y="669735"/>
            <a:ext cx="21775490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/>
              <a:t>Phase 2: Business Blueprint</a:t>
            </a:r>
            <a:endParaRPr lang="en-ID" sz="8000" b="1" dirty="0"/>
          </a:p>
        </p:txBody>
      </p:sp>
    </p:spTree>
    <p:extLst>
      <p:ext uri="{BB962C8B-B14F-4D97-AF65-F5344CB8AC3E}">
        <p14:creationId xmlns:p14="http://schemas.microsoft.com/office/powerpoint/2010/main" val="4142503522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4770DF-88B2-2E48-8CB5-8660188949C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4096512"/>
            <a:ext cx="21775490" cy="779068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klasik</a:t>
            </a:r>
            <a:r>
              <a:rPr lang="en-US" dirty="0"/>
              <a:t> (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direalisasikan</a:t>
            </a:r>
            <a:r>
              <a:rPr lang="en-US" dirty="0"/>
              <a:t>?) Dan </a:t>
            </a:r>
            <a:r>
              <a:rPr lang="en-US" dirty="0" err="1"/>
              <a:t>desain</a:t>
            </a:r>
            <a:r>
              <a:rPr lang="en-US" dirty="0"/>
              <a:t> (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direalisasikan</a:t>
            </a:r>
            <a:r>
              <a:rPr lang="en-US" dirty="0"/>
              <a:t>?) Yang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persyaratan</a:t>
            </a:r>
            <a:r>
              <a:rPr lang="en-US" dirty="0"/>
              <a:t> yang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yang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charter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disempurnakan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diidentifikasi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dicakup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fungsionalitas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, </a:t>
            </a:r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2148F1-6477-DB44-8786-C46E5305D5F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BA8972F-94C2-A54A-90DD-9205163E3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/>
              <a:t>Business Blueprint</a:t>
            </a:r>
          </a:p>
        </p:txBody>
      </p:sp>
    </p:spTree>
    <p:extLst>
      <p:ext uri="{BB962C8B-B14F-4D97-AF65-F5344CB8AC3E}">
        <p14:creationId xmlns:p14="http://schemas.microsoft.com/office/powerpoint/2010/main" val="1624633069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AEE92-D377-144A-A684-34F2EFB65BD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2224994"/>
            <a:ext cx="21775490" cy="9662206"/>
          </a:xfrm>
        </p:spPr>
        <p:txBody>
          <a:bodyPr/>
          <a:lstStyle/>
          <a:p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</a:t>
            </a:r>
          </a:p>
          <a:p>
            <a:r>
              <a:rPr lang="en-US" dirty="0"/>
              <a:t> status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dipantau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 (</a:t>
            </a:r>
            <a:r>
              <a:rPr lang="en-US" dirty="0" err="1"/>
              <a:t>mingguan</a:t>
            </a:r>
            <a:r>
              <a:rPr lang="en-US" dirty="0"/>
              <a:t>)</a:t>
            </a:r>
          </a:p>
          <a:p>
            <a:r>
              <a:rPr lang="en-US" dirty="0" err="1"/>
              <a:t>Komite</a:t>
            </a:r>
            <a:r>
              <a:rPr lang="en-US" dirty="0"/>
              <a:t> </a:t>
            </a:r>
            <a:r>
              <a:rPr lang="en-US" dirty="0" err="1"/>
              <a:t>pengarah</a:t>
            </a:r>
            <a:r>
              <a:rPr lang="en-US" dirty="0"/>
              <a:t> </a:t>
            </a:r>
            <a:r>
              <a:rPr lang="en-US" dirty="0" err="1"/>
              <a:t>diberitahu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,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.</a:t>
            </a:r>
          </a:p>
          <a:p>
            <a:r>
              <a:rPr lang="en-US" dirty="0" err="1"/>
              <a:t>Menyelenggarakan</a:t>
            </a:r>
            <a:r>
              <a:rPr lang="en-US" dirty="0"/>
              <a:t> workshop (system administration workshop, organization structure workshop, business process workshop)</a:t>
            </a:r>
          </a:p>
          <a:p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diperiksa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realisasi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. </a:t>
            </a:r>
          </a:p>
          <a:p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Change Management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F94255-9693-E640-A64B-3F6C405F359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88CAEB5-4815-9040-B03C-1FF151E91FAC}"/>
              </a:ext>
            </a:extLst>
          </p:cNvPr>
          <p:cNvSpPr txBox="1">
            <a:spLocks/>
          </p:cNvSpPr>
          <p:nvPr/>
        </p:nvSpPr>
        <p:spPr>
          <a:xfrm>
            <a:off x="2623540" y="261257"/>
            <a:ext cx="19129229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 dirty="0"/>
              <a:t>Business Blueprint Project Management </a:t>
            </a:r>
            <a:br>
              <a:rPr lang="en-ID" sz="8000" dirty="0"/>
            </a:br>
            <a:endParaRPr lang="en-ID" sz="8000" dirty="0"/>
          </a:p>
        </p:txBody>
      </p:sp>
    </p:spTree>
    <p:extLst>
      <p:ext uri="{BB962C8B-B14F-4D97-AF65-F5344CB8AC3E}">
        <p14:creationId xmlns:p14="http://schemas.microsoft.com/office/powerpoint/2010/main" val="1439393424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EE39D-6F90-C84A-98A8-8567E3F5A1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1907177"/>
            <a:ext cx="21775490" cy="9980023"/>
          </a:xfrm>
        </p:spPr>
        <p:txBody>
          <a:bodyPr/>
          <a:lstStyle/>
          <a:p>
            <a:pPr marL="0" indent="0">
              <a:buNone/>
            </a:pPr>
            <a:r>
              <a:rPr lang="en-ID" b="1" i="1" dirty="0"/>
              <a:t>Change management </a:t>
            </a:r>
            <a:endParaRPr lang="en-ID" dirty="0"/>
          </a:p>
          <a:p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mempersiapkan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di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implisit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ERP, </a:t>
            </a:r>
            <a:r>
              <a:rPr lang="en-ID" dirty="0" err="1"/>
              <a:t>tim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mengembangkan</a:t>
            </a:r>
            <a:r>
              <a:rPr lang="en-ID" dirty="0"/>
              <a:t> </a:t>
            </a:r>
            <a:r>
              <a:rPr lang="en-ID" dirty="0" err="1"/>
              <a:t>rencana</a:t>
            </a:r>
            <a:r>
              <a:rPr lang="en-ID" dirty="0"/>
              <a:t> </a:t>
            </a:r>
            <a:r>
              <a:rPr lang="en-ID" dirty="0" err="1"/>
              <a:t>awal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realisasi</a:t>
            </a:r>
            <a:r>
              <a:rPr lang="en-ID" dirty="0"/>
              <a:t>.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mensyaratkan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kemungkinan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dicatat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unit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posisi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yang </a:t>
            </a:r>
            <a:r>
              <a:rPr lang="en-ID" dirty="0" err="1"/>
              <a:t>terkena</a:t>
            </a:r>
            <a:r>
              <a:rPr lang="en-ID" dirty="0"/>
              <a:t> </a:t>
            </a:r>
            <a:r>
              <a:rPr lang="en-ID" dirty="0" err="1"/>
              <a:t>dampak</a:t>
            </a:r>
            <a:r>
              <a:rPr lang="en-ID" dirty="0"/>
              <a:t> </a:t>
            </a:r>
            <a:r>
              <a:rPr lang="en-ID" dirty="0" err="1"/>
              <a:t>ditentukan</a:t>
            </a:r>
            <a:r>
              <a:rPr lang="en-ID" dirty="0"/>
              <a:t>. </a:t>
            </a:r>
            <a:r>
              <a:rPr lang="en-ID" dirty="0" err="1"/>
              <a:t>Strategi</a:t>
            </a:r>
            <a:r>
              <a:rPr lang="en-ID" dirty="0"/>
              <a:t> </a:t>
            </a:r>
            <a:r>
              <a:rPr lang="en-ID" dirty="0" err="1"/>
              <a:t>awal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manajemen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 (</a:t>
            </a:r>
            <a:r>
              <a:rPr lang="en-ID" dirty="0" err="1"/>
              <a:t>administrasi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 yang </a:t>
            </a:r>
            <a:r>
              <a:rPr lang="en-ID" dirty="0" err="1"/>
              <a:t>muncul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</a:t>
            </a:r>
            <a:r>
              <a:rPr lang="en-ID" dirty="0" err="1"/>
              <a:t>berlangsungnya</a:t>
            </a:r>
            <a:r>
              <a:rPr lang="en-ID" dirty="0"/>
              <a:t> </a:t>
            </a:r>
            <a:r>
              <a:rPr lang="en-ID" dirty="0" err="1"/>
              <a:t>proyek</a:t>
            </a:r>
            <a:r>
              <a:rPr lang="en-ID" dirty="0"/>
              <a:t>) </a:t>
            </a:r>
            <a:r>
              <a:rPr lang="en-ID" dirty="0" err="1"/>
              <a:t>kemudian</a:t>
            </a:r>
            <a:r>
              <a:rPr lang="en-ID" dirty="0"/>
              <a:t> </a:t>
            </a:r>
            <a:r>
              <a:rPr lang="en-ID" dirty="0" err="1"/>
              <a:t>disiapkan</a:t>
            </a:r>
            <a:r>
              <a:rPr lang="en-ID" dirty="0"/>
              <a:t>, </a:t>
            </a:r>
            <a:r>
              <a:rPr lang="en-ID" dirty="0" err="1"/>
              <a:t>perinciannya</a:t>
            </a:r>
            <a:r>
              <a:rPr lang="en-ID" dirty="0"/>
              <a:t> </a:t>
            </a:r>
            <a:r>
              <a:rPr lang="en-ID" dirty="0" err="1"/>
              <a:t>ditentukan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direalisasikan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fase</a:t>
            </a:r>
            <a:r>
              <a:rPr lang="en-ID" dirty="0"/>
              <a:t> </a:t>
            </a:r>
            <a:r>
              <a:rPr lang="en-ID" dirty="0" err="1"/>
              <a:t>selanjutnya</a:t>
            </a:r>
            <a:r>
              <a:rPr lang="en-ID" dirty="0"/>
              <a:t>. </a:t>
            </a:r>
            <a:r>
              <a:rPr lang="en-ID" dirty="0" err="1"/>
              <a:t>Tergantung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budaya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, </a:t>
            </a:r>
            <a:r>
              <a:rPr lang="en-ID" dirty="0" err="1"/>
              <a:t>hak</a:t>
            </a:r>
            <a:r>
              <a:rPr lang="en-ID" dirty="0"/>
              <a:t> </a:t>
            </a:r>
            <a:r>
              <a:rPr lang="en-ID" dirty="0" err="1"/>
              <a:t>partisipasi</a:t>
            </a:r>
            <a:r>
              <a:rPr lang="en-ID" dirty="0"/>
              <a:t> yang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berbeda</a:t>
            </a:r>
            <a:r>
              <a:rPr lang="en-ID" dirty="0"/>
              <a:t> - </a:t>
            </a:r>
            <a:r>
              <a:rPr lang="en-ID" dirty="0" err="1"/>
              <a:t>seperti</a:t>
            </a:r>
            <a:r>
              <a:rPr lang="en-ID" dirty="0"/>
              <a:t> dewan </a:t>
            </a:r>
            <a:r>
              <a:rPr lang="en-ID" dirty="0" err="1"/>
              <a:t>kerja</a:t>
            </a:r>
            <a:r>
              <a:rPr lang="en-ID" dirty="0"/>
              <a:t>, </a:t>
            </a:r>
            <a:r>
              <a:rPr lang="en-ID" dirty="0" err="1"/>
              <a:t>komite</a:t>
            </a:r>
            <a:r>
              <a:rPr lang="en-ID" dirty="0"/>
              <a:t> </a:t>
            </a:r>
            <a:r>
              <a:rPr lang="en-ID" dirty="0" err="1"/>
              <a:t>personalia</a:t>
            </a:r>
            <a:r>
              <a:rPr lang="en-ID" dirty="0"/>
              <a:t> -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dipertimbangkan</a:t>
            </a:r>
            <a:r>
              <a:rPr lang="en-ID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9F58B1-2B2E-4846-BCAE-275661CB4A1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F158469-8204-5B4F-87E5-4262257684DF}"/>
              </a:ext>
            </a:extLst>
          </p:cNvPr>
          <p:cNvSpPr txBox="1">
            <a:spLocks/>
          </p:cNvSpPr>
          <p:nvPr/>
        </p:nvSpPr>
        <p:spPr>
          <a:xfrm>
            <a:off x="2623540" y="261257"/>
            <a:ext cx="19129229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 dirty="0"/>
              <a:t>Business Blueprint Project Management </a:t>
            </a:r>
            <a:br>
              <a:rPr lang="en-ID" sz="8000" dirty="0"/>
            </a:br>
            <a:endParaRPr lang="en-ID" sz="8000" dirty="0"/>
          </a:p>
        </p:txBody>
      </p:sp>
    </p:spTree>
    <p:extLst>
      <p:ext uri="{BB962C8B-B14F-4D97-AF65-F5344CB8AC3E}">
        <p14:creationId xmlns:p14="http://schemas.microsoft.com/office/powerpoint/2010/main" val="3646475617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71085-122B-B444-8D49-3CC0DC70B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0424" y="365760"/>
            <a:ext cx="20973704" cy="1963737"/>
          </a:xfrm>
        </p:spPr>
        <p:txBody>
          <a:bodyPr/>
          <a:lstStyle/>
          <a:p>
            <a:r>
              <a:rPr lang="en-ID" sz="8000" b="1" dirty="0"/>
              <a:t>Training of the Business Blueprint Project Team </a:t>
            </a:r>
            <a:endParaRPr lang="en-US" sz="8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127BE-7FF4-1C43-B632-42AE885CAD7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88D47AF-EA2C-C649-97FE-A603EAE694F1}"/>
              </a:ext>
            </a:extLst>
          </p:cNvPr>
          <p:cNvSpPr txBox="1">
            <a:spLocks/>
          </p:cNvSpPr>
          <p:nvPr/>
        </p:nvSpPr>
        <p:spPr>
          <a:xfrm>
            <a:off x="2116138" y="1765871"/>
            <a:ext cx="21775490" cy="11572303"/>
          </a:xfrm>
          <a:prstGeom prst="rect">
            <a:avLst/>
          </a:prstGeom>
        </p:spPr>
        <p:txBody>
          <a:bodyPr/>
          <a:lstStyle>
            <a:lvl1pPr marL="857250" indent="-857250" algn="l" defTabSz="1827213" rtl="0" eaLnBrk="0" fontAlgn="base" hangingPunct="0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60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1485900" indent="-5715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40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2400300" indent="-5715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6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3pPr>
            <a:lvl4pPr marL="3200400" indent="-4572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2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4pPr>
            <a:lvl5pPr marL="4114800" indent="-4572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2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tim</a:t>
            </a:r>
            <a:r>
              <a:rPr lang="en-ID" dirty="0"/>
              <a:t> </a:t>
            </a:r>
            <a:r>
              <a:rPr lang="en-ID" dirty="0" err="1"/>
              <a:t>proyek</a:t>
            </a:r>
            <a:r>
              <a:rPr lang="en-ID" dirty="0"/>
              <a:t> </a:t>
            </a:r>
            <a:r>
              <a:rPr lang="en-ID" dirty="0" err="1"/>
              <a:t>diberikan</a:t>
            </a:r>
            <a:r>
              <a:rPr lang="en-ID" dirty="0"/>
              <a:t> </a:t>
            </a:r>
            <a:r>
              <a:rPr lang="en-ID" dirty="0" err="1"/>
              <a:t>pelatihan</a:t>
            </a:r>
            <a:r>
              <a:rPr lang="en-ID" dirty="0"/>
              <a:t> yang </a:t>
            </a:r>
            <a:r>
              <a:rPr lang="en-ID" dirty="0" err="1"/>
              <a:t>tepat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mewujudkan</a:t>
            </a:r>
            <a:r>
              <a:rPr lang="en-ID" dirty="0"/>
              <a:t> </a:t>
            </a:r>
            <a:r>
              <a:rPr lang="en-ID" dirty="0" err="1"/>
              <a:t>cetak</a:t>
            </a:r>
            <a:r>
              <a:rPr lang="en-ID" dirty="0"/>
              <a:t> </a:t>
            </a:r>
            <a:r>
              <a:rPr lang="en-ID" dirty="0" err="1"/>
              <a:t>biru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,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desain</a:t>
            </a:r>
            <a:r>
              <a:rPr lang="en-ID" dirty="0"/>
              <a:t> proses </a:t>
            </a:r>
            <a:r>
              <a:rPr lang="en-ID" dirty="0" err="1"/>
              <a:t>bisnis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, yang paling </a:t>
            </a:r>
            <a:r>
              <a:rPr lang="en-ID" dirty="0" err="1"/>
              <a:t>efektif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efisien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fungsi</a:t>
            </a:r>
            <a:r>
              <a:rPr lang="en-ID" dirty="0"/>
              <a:t> yang </a:t>
            </a:r>
            <a:r>
              <a:rPr lang="en-ID" dirty="0" err="1"/>
              <a:t>disediakan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ERP. </a:t>
            </a:r>
          </a:p>
          <a:p>
            <a:r>
              <a:rPr lang="en-ID" dirty="0" err="1"/>
              <a:t>Rencana</a:t>
            </a:r>
            <a:r>
              <a:rPr lang="en-ID" dirty="0"/>
              <a:t> </a:t>
            </a:r>
            <a:r>
              <a:rPr lang="en-ID" dirty="0" err="1"/>
              <a:t>pelatihan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tim</a:t>
            </a:r>
            <a:r>
              <a:rPr lang="en-ID" dirty="0"/>
              <a:t> yang </a:t>
            </a:r>
            <a:r>
              <a:rPr lang="en-ID" dirty="0" err="1"/>
              <a:t>disiapkan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fase</a:t>
            </a:r>
            <a:r>
              <a:rPr lang="en-ID" dirty="0"/>
              <a:t> </a:t>
            </a:r>
            <a:r>
              <a:rPr lang="en-ID" dirty="0" err="1"/>
              <a:t>pertama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dimatangkan</a:t>
            </a:r>
            <a:r>
              <a:rPr lang="en-ID" dirty="0"/>
              <a:t> di </a:t>
            </a:r>
            <a:r>
              <a:rPr lang="en-ID" dirty="0" err="1"/>
              <a:t>sini</a:t>
            </a:r>
            <a:r>
              <a:rPr lang="en-ID" dirty="0"/>
              <a:t>. </a:t>
            </a:r>
          </a:p>
          <a:p>
            <a:r>
              <a:rPr lang="en-ID" dirty="0" err="1"/>
              <a:t>Aplikasi</a:t>
            </a:r>
            <a:r>
              <a:rPr lang="en-ID" dirty="0"/>
              <a:t> </a:t>
            </a:r>
            <a:r>
              <a:rPr lang="en-ID" dirty="0" err="1"/>
              <a:t>tambahan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seminar ERP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teknologi</a:t>
            </a:r>
            <a:r>
              <a:rPr lang="en-ID" dirty="0"/>
              <a:t> yang </a:t>
            </a:r>
            <a:r>
              <a:rPr lang="en-ID" dirty="0" err="1"/>
              <a:t>diperlukan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proyek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ditentukan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dipesan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.</a:t>
            </a:r>
          </a:p>
          <a:p>
            <a:r>
              <a:rPr lang="en-ID" dirty="0" err="1"/>
              <a:t>Pembekalan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diadakan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menghadiri</a:t>
            </a:r>
            <a:r>
              <a:rPr lang="en-ID" dirty="0"/>
              <a:t> </a:t>
            </a:r>
            <a:r>
              <a:rPr lang="en-ID" dirty="0" err="1"/>
              <a:t>kursus</a:t>
            </a:r>
            <a:r>
              <a:rPr lang="en-ID" dirty="0"/>
              <a:t> </a:t>
            </a:r>
            <a:r>
              <a:rPr lang="en-ID" dirty="0" err="1"/>
              <a:t>pelatihan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pengetahuan</a:t>
            </a:r>
            <a:r>
              <a:rPr lang="en-ID" dirty="0"/>
              <a:t> yang </a:t>
            </a:r>
            <a:r>
              <a:rPr lang="en-ID" dirty="0" err="1"/>
              <a:t>diperoleh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tim</a:t>
            </a:r>
            <a:r>
              <a:rPr lang="en-ID" dirty="0"/>
              <a:t> </a:t>
            </a:r>
            <a:r>
              <a:rPr lang="en-ID" dirty="0" err="1"/>
              <a:t>diperiksa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manajer</a:t>
            </a:r>
            <a:r>
              <a:rPr lang="en-ID" dirty="0"/>
              <a:t> </a:t>
            </a:r>
            <a:r>
              <a:rPr lang="en-ID" dirty="0" err="1"/>
              <a:t>proyek</a:t>
            </a:r>
            <a:r>
              <a:rPr lang="en-ID" dirty="0"/>
              <a:t>,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menentukan</a:t>
            </a:r>
            <a:r>
              <a:rPr lang="en-ID" dirty="0"/>
              <a:t> </a:t>
            </a:r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dirty="0" err="1"/>
              <a:t>pelatihan</a:t>
            </a:r>
            <a:r>
              <a:rPr lang="en-ID" dirty="0"/>
              <a:t> </a:t>
            </a:r>
            <a:r>
              <a:rPr lang="en-ID" dirty="0" err="1"/>
              <a:t>tambahan</a:t>
            </a:r>
            <a:r>
              <a:rPr lang="en-ID" dirty="0"/>
              <a:t> </a:t>
            </a:r>
            <a:r>
              <a:rPr lang="en-ID" dirty="0" err="1"/>
              <a:t>diperlukan</a:t>
            </a:r>
            <a:r>
              <a:rPr lang="en-ID" dirty="0"/>
              <a:t>,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, </a:t>
            </a:r>
            <a:r>
              <a:rPr lang="en-ID" dirty="0" err="1"/>
              <a:t>kursus</a:t>
            </a:r>
            <a:r>
              <a:rPr lang="en-ID" dirty="0"/>
              <a:t> </a:t>
            </a:r>
            <a:r>
              <a:rPr lang="en-ID" dirty="0" err="1"/>
              <a:t>pelatihan</a:t>
            </a:r>
            <a:r>
              <a:rPr lang="en-ID" dirty="0"/>
              <a:t> </a:t>
            </a:r>
            <a:r>
              <a:rPr lang="en-ID" dirty="0" err="1"/>
              <a:t>tambahan</a:t>
            </a:r>
            <a:r>
              <a:rPr lang="en-ID" dirty="0"/>
              <a:t> </a:t>
            </a:r>
            <a:r>
              <a:rPr lang="en-ID" dirty="0" err="1"/>
              <a:t>dilaksanakan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0848104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Halaman Depan Slide">
  <a:themeElements>
    <a:clrScheme name="motagua light prueba">
      <a:dk1>
        <a:srgbClr val="445469"/>
      </a:dk1>
      <a:lt1>
        <a:sysClr val="window" lastClr="FFFFFF"/>
      </a:lt1>
      <a:dk2>
        <a:srgbClr val="445469"/>
      </a:dk2>
      <a:lt2>
        <a:srgbClr val="FFFFFF"/>
      </a:lt2>
      <a:accent1>
        <a:srgbClr val="1EA185"/>
      </a:accent1>
      <a:accent2>
        <a:srgbClr val="9BBB5C"/>
      </a:accent2>
      <a:accent3>
        <a:srgbClr val="F29B26"/>
      </a:accent3>
      <a:accent4>
        <a:srgbClr val="BD392F"/>
      </a:accent4>
      <a:accent5>
        <a:srgbClr val="445469"/>
      </a:accent5>
      <a:accent6>
        <a:srgbClr val="445469"/>
      </a:accent6>
      <a:hlink>
        <a:srgbClr val="F33B48"/>
      </a:hlink>
      <a:folHlink>
        <a:srgbClr val="FFC000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22176</TotalTime>
  <Words>1630</Words>
  <Application>Microsoft Macintosh PowerPoint</Application>
  <PresentationFormat>Custom</PresentationFormat>
  <Paragraphs>148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Lato</vt:lpstr>
      <vt:lpstr>Lato Bold</vt:lpstr>
      <vt:lpstr>Lato Light</vt:lpstr>
      <vt:lpstr>Times New Roman</vt:lpstr>
      <vt:lpstr>Halaman Depan Slide</vt:lpstr>
      <vt:lpstr>KONFIGURASI dan IMPLEMENTASI ERP</vt:lpstr>
      <vt:lpstr>TUJUAN PEMBELAJARAN</vt:lpstr>
      <vt:lpstr>Business Blueprint</vt:lpstr>
      <vt:lpstr>Phase 2: Business Blueprint</vt:lpstr>
      <vt:lpstr>PowerPoint Presentation</vt:lpstr>
      <vt:lpstr>Business Blueprint</vt:lpstr>
      <vt:lpstr>PowerPoint Presentation</vt:lpstr>
      <vt:lpstr>PowerPoint Presentation</vt:lpstr>
      <vt:lpstr>Training of the Business Blueprint Project Team </vt:lpstr>
      <vt:lpstr>PowerPoint Presentation</vt:lpstr>
      <vt:lpstr>Develop System Environment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Business Process Definition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</vt:lpstr>
      <vt:lpstr>Tugas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Jetfabrik</dc:creator>
  <cp:keywords/>
  <dc:description/>
  <cp:lastModifiedBy>Microsoft Office User</cp:lastModifiedBy>
  <cp:revision>3184</cp:revision>
  <dcterms:created xsi:type="dcterms:W3CDTF">2014-11-12T21:47:38Z</dcterms:created>
  <dcterms:modified xsi:type="dcterms:W3CDTF">2020-06-26T06:22:23Z</dcterms:modified>
  <cp:category/>
</cp:coreProperties>
</file>