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479" r:id="rId2"/>
    <p:sldId id="1480" r:id="rId3"/>
    <p:sldId id="256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5" r:id="rId14"/>
    <p:sldId id="446" r:id="rId15"/>
    <p:sldId id="1489" r:id="rId16"/>
    <p:sldId id="1490" r:id="rId17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0" autoAdjust="0"/>
    <p:restoredTop sz="86401" autoAdjust="0"/>
  </p:normalViewPr>
  <p:slideViewPr>
    <p:cSldViewPr snapToGrid="0" snapToObjects="1">
      <p:cViewPr varScale="1">
        <p:scale>
          <a:sx n="35" d="100"/>
          <a:sy n="35" d="100"/>
        </p:scale>
        <p:origin x="688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-42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8E6E3-C33B-4E83-98B6-AA5202CB39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8139" y="2052745"/>
            <a:ext cx="1218883" cy="882650"/>
          </a:xfrm>
        </p:spPr>
        <p:txBody>
          <a:bodyPr/>
          <a:lstStyle/>
          <a:p>
            <a:fld id="{8AE31A10-4256-40BE-87A4-1828EEB14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04462" y="3054096"/>
            <a:ext cx="22671215" cy="9144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469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733840"/>
            <a:ext cx="24377650" cy="598216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4377650" cy="773384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3" name="Rectangle 12"/>
          <p:cNvSpPr/>
          <p:nvPr/>
        </p:nvSpPr>
        <p:spPr>
          <a:xfrm>
            <a:off x="0" y="5304622"/>
            <a:ext cx="24377650" cy="457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14" name="Oval 13"/>
          <p:cNvSpPr/>
          <p:nvPr/>
        </p:nvSpPr>
        <p:spPr>
          <a:xfrm>
            <a:off x="0" y="3200400"/>
            <a:ext cx="24377650" cy="102108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9097" y="10105091"/>
            <a:ext cx="15028112" cy="1764238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tx2"/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650" y="6264581"/>
            <a:ext cx="19129286" cy="3586334"/>
          </a:xfrm>
          <a:effectLst/>
        </p:spPr>
        <p:txBody>
          <a:bodyPr>
            <a:noAutofit/>
          </a:bodyPr>
          <a:lstStyle>
            <a:lvl1pPr marL="1280160" indent="-914400" algn="l"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  <p:sldLayoutId id="2147484722" r:id="rId18"/>
    <p:sldLayoutId id="2147484723" r:id="rId19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3057188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IMPLEMENTASI ERP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keberlangsungan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Implementasi</a:t>
            </a:r>
            <a:r>
              <a:rPr lang="en-US" dirty="0"/>
              <a:t> ERP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‘orang’ </a:t>
            </a:r>
            <a:r>
              <a:rPr lang="en-US" dirty="0" err="1"/>
              <a:t>dan</a:t>
            </a:r>
            <a:r>
              <a:rPr lang="en-US" dirty="0"/>
              <a:t> system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60453E-8BED-1944-928D-11762E49BB4B}"/>
              </a:ext>
            </a:extLst>
          </p:cNvPr>
          <p:cNvSpPr txBox="1"/>
          <p:nvPr/>
        </p:nvSpPr>
        <p:spPr>
          <a:xfrm>
            <a:off x="3516923" y="961292"/>
            <a:ext cx="66945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Hal-</a:t>
            </a:r>
            <a:r>
              <a:rPr lang="en-US" sz="8000" b="1" dirty="0" err="1">
                <a:solidFill>
                  <a:srgbClr val="FF0000"/>
                </a:solidFill>
              </a:rPr>
              <a:t>hal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penting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95301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3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Fase</a:t>
            </a:r>
            <a:r>
              <a:rPr lang="en-US" sz="5400" dirty="0"/>
              <a:t> I : Basic ERP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Financing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Sales and Operations Planning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Demand Management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Rough Cut Capacity Planning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Master Scheduling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Material Requirement Planning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Plant Scheduling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06CBB8-9827-934E-9A54-DDFFC62ACC09}"/>
              </a:ext>
            </a:extLst>
          </p:cNvPr>
          <p:cNvSpPr txBox="1"/>
          <p:nvPr/>
        </p:nvSpPr>
        <p:spPr>
          <a:xfrm>
            <a:off x="2907323" y="1055076"/>
            <a:ext cx="95045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Strategi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37312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4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06825" y="3657600"/>
            <a:ext cx="16764000" cy="10058400"/>
          </a:xfrm>
        </p:spPr>
        <p:txBody>
          <a:bodyPr/>
          <a:lstStyle/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Fase</a:t>
            </a:r>
            <a:r>
              <a:rPr lang="en-US" sz="5400" dirty="0"/>
              <a:t> II : </a:t>
            </a:r>
            <a:r>
              <a:rPr lang="en-US" sz="5400" dirty="0" err="1"/>
              <a:t>Integrasi</a:t>
            </a:r>
            <a:r>
              <a:rPr lang="en-US" sz="5400" dirty="0"/>
              <a:t> supply chain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Membangun</a:t>
            </a:r>
            <a:r>
              <a:rPr lang="en-US" sz="5400" dirty="0"/>
              <a:t> supply chain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Pengadaan</a:t>
            </a:r>
            <a:r>
              <a:rPr lang="en-US" sz="5400" dirty="0"/>
              <a:t> </a:t>
            </a:r>
            <a:r>
              <a:rPr lang="en-US" sz="5400" dirty="0" err="1"/>
              <a:t>produk</a:t>
            </a:r>
            <a:r>
              <a:rPr lang="en-US" sz="5400" dirty="0"/>
              <a:t>/material </a:t>
            </a:r>
            <a:r>
              <a:rPr lang="en-US" sz="5400" dirty="0" err="1"/>
              <a:t>dari</a:t>
            </a:r>
            <a:r>
              <a:rPr lang="en-US" sz="5400" dirty="0"/>
              <a:t> supplier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Layanan</a:t>
            </a:r>
            <a:r>
              <a:rPr lang="en-US" sz="5400" dirty="0"/>
              <a:t> </a:t>
            </a:r>
            <a:r>
              <a:rPr lang="en-US" sz="5400" dirty="0" err="1"/>
              <a:t>distribusi</a:t>
            </a:r>
            <a:r>
              <a:rPr lang="en-US" sz="5400" dirty="0"/>
              <a:t>: Distribution Requirement Planning</a:t>
            </a:r>
          </a:p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Fase</a:t>
            </a:r>
            <a:r>
              <a:rPr lang="en-US" sz="5400" dirty="0"/>
              <a:t> III : </a:t>
            </a:r>
            <a:r>
              <a:rPr lang="en-US" sz="5400" dirty="0" err="1"/>
              <a:t>Perluasan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pengembangan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mendukung</a:t>
            </a:r>
            <a:r>
              <a:rPr lang="en-US" sz="5400" dirty="0"/>
              <a:t> </a:t>
            </a:r>
            <a:r>
              <a:rPr lang="en-US" sz="5400" dirty="0" err="1"/>
              <a:t>strategi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Advanced Planning System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Rating supplier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dsb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0385AC-F88A-B243-8D35-96C9A0FC0718}"/>
              </a:ext>
            </a:extLst>
          </p:cNvPr>
          <p:cNvSpPr txBox="1"/>
          <p:nvPr/>
        </p:nvSpPr>
        <p:spPr>
          <a:xfrm>
            <a:off x="2907323" y="1055076"/>
            <a:ext cx="95045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Strategi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80863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84526" y="585174"/>
            <a:ext cx="18315598" cy="2162176"/>
          </a:xfrm>
        </p:spPr>
        <p:txBody>
          <a:bodyPr>
            <a:no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Mengukur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keberhasilan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184526" y="2606676"/>
            <a:ext cx="17856199" cy="10121900"/>
          </a:xfrm>
        </p:spPr>
        <p:txBody>
          <a:bodyPr/>
          <a:lstStyle/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User </a:t>
            </a:r>
            <a:r>
              <a:rPr lang="en-US" sz="5400" dirty="0" err="1"/>
              <a:t>kelas</a:t>
            </a:r>
            <a:r>
              <a:rPr lang="en-US" sz="5400" dirty="0"/>
              <a:t> A (10%)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Secara</a:t>
            </a:r>
            <a:r>
              <a:rPr lang="en-US" sz="5400" dirty="0"/>
              <a:t> formal </a:t>
            </a:r>
            <a:r>
              <a:rPr lang="en-US" sz="5400" dirty="0" err="1"/>
              <a:t>sistem</a:t>
            </a:r>
            <a:r>
              <a:rPr lang="en-US" sz="5400" dirty="0"/>
              <a:t> ERP </a:t>
            </a:r>
            <a:r>
              <a:rPr lang="en-US" sz="5400" dirty="0" err="1"/>
              <a:t>sudah</a:t>
            </a:r>
            <a:r>
              <a:rPr lang="en-US" sz="5400" dirty="0"/>
              <a:t> </a:t>
            </a:r>
            <a:r>
              <a:rPr lang="en-US" sz="5400" dirty="0" err="1"/>
              <a:t>berjalan</a:t>
            </a:r>
            <a:r>
              <a:rPr lang="en-US" sz="5400" dirty="0"/>
              <a:t> </a:t>
            </a:r>
            <a:r>
              <a:rPr lang="en-US" sz="5400" dirty="0" err="1"/>
              <a:t>efektif</a:t>
            </a:r>
            <a:r>
              <a:rPr lang="en-US" sz="5400" dirty="0"/>
              <a:t> di </a:t>
            </a:r>
            <a:r>
              <a:rPr lang="en-US" sz="5400" dirty="0" err="1"/>
              <a:t>seluruh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Sistem</a:t>
            </a:r>
            <a:r>
              <a:rPr lang="en-US" sz="5400" dirty="0"/>
              <a:t> ERP </a:t>
            </a:r>
            <a:r>
              <a:rPr lang="en-US" sz="5400" dirty="0" err="1"/>
              <a:t>secara</a:t>
            </a:r>
            <a:r>
              <a:rPr lang="en-US" sz="5400" dirty="0"/>
              <a:t> </a:t>
            </a:r>
            <a:r>
              <a:rPr lang="en-US" sz="5400" dirty="0" err="1"/>
              <a:t>akurat</a:t>
            </a:r>
            <a:r>
              <a:rPr lang="en-US" sz="5400" dirty="0"/>
              <a:t> </a:t>
            </a:r>
            <a:r>
              <a:rPr lang="en-US" sz="5400" dirty="0" err="1"/>
              <a:t>memperbaharui</a:t>
            </a:r>
            <a:r>
              <a:rPr lang="en-US" sz="5400" dirty="0"/>
              <a:t> data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menjaga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yang </a:t>
            </a:r>
            <a:r>
              <a:rPr lang="en-US" sz="5400" dirty="0" err="1"/>
              <a:t>dibutuhkan</a:t>
            </a:r>
            <a:endParaRPr lang="en-US" sz="5400" dirty="0"/>
          </a:p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User </a:t>
            </a:r>
            <a:r>
              <a:rPr lang="en-US" sz="5400" dirty="0" err="1"/>
              <a:t>kelas</a:t>
            </a:r>
            <a:r>
              <a:rPr lang="en-US" sz="5400" dirty="0"/>
              <a:t> B (40%)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Baru</a:t>
            </a:r>
            <a:r>
              <a:rPr lang="en-US" sz="5400" dirty="0"/>
              <a:t> </a:t>
            </a:r>
            <a:r>
              <a:rPr lang="en-US" sz="5400" dirty="0" err="1"/>
              <a:t>sebagian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yang </a:t>
            </a:r>
            <a:r>
              <a:rPr lang="en-US" sz="5400" dirty="0" err="1"/>
              <a:t>berjalan</a:t>
            </a:r>
            <a:r>
              <a:rPr lang="en-US" sz="5400" dirty="0"/>
              <a:t> </a:t>
            </a:r>
            <a:r>
              <a:rPr lang="en-US" sz="5400" dirty="0" err="1"/>
              <a:t>efektif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Dapat</a:t>
            </a:r>
            <a:r>
              <a:rPr lang="en-US" sz="5400" dirty="0"/>
              <a:t> </a:t>
            </a:r>
            <a:r>
              <a:rPr lang="en-US" sz="5400" dirty="0" err="1"/>
              <a:t>mendefiniskan</a:t>
            </a:r>
            <a:r>
              <a:rPr lang="en-US" sz="5400" dirty="0"/>
              <a:t> </a:t>
            </a:r>
            <a:r>
              <a:rPr lang="en-US" sz="5400" dirty="0" err="1"/>
              <a:t>rencana</a:t>
            </a:r>
            <a:r>
              <a:rPr lang="en-US" sz="5400" dirty="0"/>
              <a:t> </a:t>
            </a:r>
            <a:r>
              <a:rPr lang="en-US" sz="5400" dirty="0" err="1"/>
              <a:t>namun</a:t>
            </a:r>
            <a:r>
              <a:rPr lang="en-US" sz="5400" dirty="0"/>
              <a:t> </a:t>
            </a:r>
            <a:r>
              <a:rPr lang="en-US" sz="5400" dirty="0" err="1"/>
              <a:t>kurang</a:t>
            </a:r>
            <a:r>
              <a:rPr lang="en-US" sz="5400" dirty="0"/>
              <a:t> </a:t>
            </a:r>
            <a:r>
              <a:rPr lang="en-US" sz="5400" dirty="0" err="1"/>
              <a:t>lengkap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Jadwal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 </a:t>
            </a:r>
            <a:r>
              <a:rPr lang="en-US" sz="5400" dirty="0" err="1"/>
              <a:t>sudah</a:t>
            </a:r>
            <a:r>
              <a:rPr lang="en-US" sz="5400" dirty="0"/>
              <a:t> </a:t>
            </a:r>
            <a:r>
              <a:rPr lang="en-US" sz="5400" dirty="0" err="1"/>
              <a:t>terbuat</a:t>
            </a:r>
            <a:r>
              <a:rPr lang="en-US" sz="5400" dirty="0"/>
              <a:t> </a:t>
            </a:r>
            <a:r>
              <a:rPr lang="en-US" sz="5400" dirty="0" err="1"/>
              <a:t>dengan</a:t>
            </a:r>
            <a:r>
              <a:rPr lang="en-US" sz="5400" dirty="0"/>
              <a:t> </a:t>
            </a:r>
            <a:r>
              <a:rPr lang="en-US" sz="5400" dirty="0" err="1"/>
              <a:t>beberapa</a:t>
            </a:r>
            <a:r>
              <a:rPr lang="en-US" sz="5400" dirty="0"/>
              <a:t> </a:t>
            </a:r>
            <a:r>
              <a:rPr lang="en-US" sz="5400" dirty="0" err="1"/>
              <a:t>pengecualian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Aktivitas</a:t>
            </a:r>
            <a:r>
              <a:rPr lang="en-US" sz="5400" dirty="0"/>
              <a:t> supply chain </a:t>
            </a:r>
            <a:r>
              <a:rPr lang="en-US" sz="5400" dirty="0" err="1"/>
              <a:t>sudah</a:t>
            </a:r>
            <a:r>
              <a:rPr lang="en-US" sz="5400" dirty="0"/>
              <a:t> </a:t>
            </a:r>
            <a:r>
              <a:rPr lang="en-US" sz="5400" dirty="0" err="1"/>
              <a:t>ada</a:t>
            </a:r>
            <a:r>
              <a:rPr lang="en-US" sz="5400" dirty="0"/>
              <a:t> </a:t>
            </a:r>
            <a:r>
              <a:rPr lang="en-US" sz="5400" dirty="0" err="1"/>
              <a:t>namun</a:t>
            </a:r>
            <a:r>
              <a:rPr lang="en-US" sz="5400" dirty="0"/>
              <a:t> </a:t>
            </a:r>
            <a:r>
              <a:rPr lang="en-US" sz="5400" dirty="0" err="1"/>
              <a:t>belum</a:t>
            </a:r>
            <a:r>
              <a:rPr lang="en-US" sz="5400" dirty="0"/>
              <a:t> </a:t>
            </a:r>
            <a:r>
              <a:rPr lang="en-US" sz="5400" dirty="0" err="1"/>
              <a:t>mencerminkan</a:t>
            </a:r>
            <a:r>
              <a:rPr lang="en-US" sz="5400" dirty="0"/>
              <a:t> </a:t>
            </a:r>
            <a:r>
              <a:rPr lang="en-US" sz="5400" dirty="0" err="1"/>
              <a:t>kondisi</a:t>
            </a:r>
            <a:r>
              <a:rPr lang="en-US" sz="5400" dirty="0"/>
              <a:t> </a:t>
            </a:r>
            <a:r>
              <a:rPr lang="en-US" sz="5400" dirty="0" err="1"/>
              <a:t>sesungguhnya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10302243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29102" y="585174"/>
            <a:ext cx="18279208" cy="2162176"/>
          </a:xfrm>
        </p:spPr>
        <p:txBody>
          <a:bodyPr>
            <a:no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Mengukur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keberhasilan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24055" y="2508738"/>
            <a:ext cx="16764000" cy="9448800"/>
          </a:xfrm>
        </p:spPr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User </a:t>
            </a:r>
            <a:r>
              <a:rPr lang="en-US" sz="5400" dirty="0" err="1"/>
              <a:t>kelas</a:t>
            </a:r>
            <a:r>
              <a:rPr lang="en-US" sz="5400" dirty="0"/>
              <a:t> C (40%)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Hanya</a:t>
            </a:r>
            <a:r>
              <a:rPr lang="en-US" sz="5400" dirty="0"/>
              <a:t> </a:t>
            </a:r>
            <a:r>
              <a:rPr lang="en-US" sz="5400" dirty="0" err="1"/>
              <a:t>digunakan</a:t>
            </a:r>
            <a:r>
              <a:rPr lang="en-US" sz="5400" dirty="0"/>
              <a:t> di </a:t>
            </a:r>
            <a:r>
              <a:rPr lang="en-US" sz="5400" dirty="0" err="1"/>
              <a:t>sebagian</a:t>
            </a:r>
            <a:r>
              <a:rPr lang="en-US" sz="5400" dirty="0"/>
              <a:t> </a:t>
            </a:r>
            <a:r>
              <a:rPr lang="en-US" sz="5400" dirty="0" err="1"/>
              <a:t>bagian</a:t>
            </a:r>
            <a:r>
              <a:rPr lang="en-US" sz="5400" dirty="0"/>
              <a:t> </a:t>
            </a:r>
            <a:r>
              <a:rPr lang="en-US" sz="5400" dirty="0" err="1"/>
              <a:t>perusahaan</a:t>
            </a:r>
            <a:r>
              <a:rPr lang="en-US" sz="5400" dirty="0"/>
              <a:t>, </a:t>
            </a:r>
            <a:r>
              <a:rPr lang="en-US" sz="5400" dirty="0" err="1"/>
              <a:t>terutama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order </a:t>
            </a:r>
            <a:r>
              <a:rPr lang="en-US" sz="5400" dirty="0" err="1"/>
              <a:t>penjualan</a:t>
            </a:r>
            <a:r>
              <a:rPr lang="en-US" sz="5400" dirty="0"/>
              <a:t>, </a:t>
            </a:r>
            <a:r>
              <a:rPr lang="en-US" sz="5400" dirty="0" err="1"/>
              <a:t>pengiriman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aplikasi</a:t>
            </a:r>
            <a:r>
              <a:rPr lang="en-US" sz="5400" dirty="0"/>
              <a:t> </a:t>
            </a:r>
            <a:r>
              <a:rPr lang="en-US" sz="5400" dirty="0" err="1"/>
              <a:t>keuangan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Belum</a:t>
            </a:r>
            <a:r>
              <a:rPr lang="en-US" sz="5400" dirty="0"/>
              <a:t> </a:t>
            </a:r>
            <a:r>
              <a:rPr lang="en-US" sz="5400" dirty="0" err="1"/>
              <a:t>ada</a:t>
            </a:r>
            <a:r>
              <a:rPr lang="en-US" sz="5400" dirty="0"/>
              <a:t> </a:t>
            </a:r>
            <a:r>
              <a:rPr lang="en-US" sz="5400" dirty="0" err="1"/>
              <a:t>jadwal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 yang </a:t>
            </a:r>
            <a:r>
              <a:rPr lang="en-US" sz="5400" dirty="0" err="1"/>
              <a:t>dibuat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Aktivitas</a:t>
            </a:r>
            <a:r>
              <a:rPr lang="en-US" sz="5400" dirty="0"/>
              <a:t> </a:t>
            </a:r>
            <a:r>
              <a:rPr lang="en-US" sz="5400" dirty="0" err="1"/>
              <a:t>akuntansi</a:t>
            </a:r>
            <a:r>
              <a:rPr lang="en-US" sz="5400" dirty="0"/>
              <a:t> </a:t>
            </a:r>
            <a:r>
              <a:rPr lang="en-US" sz="5400" dirty="0" err="1"/>
              <a:t>belum</a:t>
            </a:r>
            <a:r>
              <a:rPr lang="en-US" sz="5400" dirty="0"/>
              <a:t> </a:t>
            </a:r>
            <a:r>
              <a:rPr lang="en-US" sz="5400" dirty="0" err="1"/>
              <a:t>mencerminkan</a:t>
            </a:r>
            <a:r>
              <a:rPr lang="en-US" sz="5400" dirty="0"/>
              <a:t> </a:t>
            </a:r>
            <a:r>
              <a:rPr lang="en-US" sz="5400" dirty="0" err="1"/>
              <a:t>kondisi</a:t>
            </a:r>
            <a:r>
              <a:rPr lang="en-US" sz="5400" dirty="0"/>
              <a:t> </a:t>
            </a:r>
            <a:r>
              <a:rPr lang="en-US" sz="5400" dirty="0" err="1"/>
              <a:t>nyata</a:t>
            </a:r>
            <a:r>
              <a:rPr lang="en-US" sz="5400" dirty="0"/>
              <a:t> di </a:t>
            </a:r>
            <a:r>
              <a:rPr lang="en-US" sz="5400" dirty="0" err="1"/>
              <a:t>bagian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endParaRPr lang="en-US" sz="5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User </a:t>
            </a:r>
            <a:r>
              <a:rPr lang="en-US" sz="5400" dirty="0" err="1"/>
              <a:t>kelas</a:t>
            </a:r>
            <a:r>
              <a:rPr lang="en-US" sz="5400" dirty="0"/>
              <a:t> D (10%)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Secara</a:t>
            </a:r>
            <a:r>
              <a:rPr lang="en-US" sz="5400" dirty="0"/>
              <a:t> formal </a:t>
            </a:r>
            <a:r>
              <a:rPr lang="en-US" sz="5400" dirty="0" err="1"/>
              <a:t>tidak</a:t>
            </a:r>
            <a:r>
              <a:rPr lang="en-US" sz="5400" dirty="0"/>
              <a:t> </a:t>
            </a:r>
            <a:r>
              <a:rPr lang="en-US" sz="5400" dirty="0" err="1"/>
              <a:t>dijalankan</a:t>
            </a:r>
            <a:r>
              <a:rPr lang="en-US" sz="5400" dirty="0"/>
              <a:t> di </a:t>
            </a:r>
            <a:r>
              <a:rPr lang="en-US" sz="5400" dirty="0" err="1"/>
              <a:t>perusahaan</a:t>
            </a:r>
            <a:r>
              <a:rPr lang="en-US" sz="5400" dirty="0"/>
              <a:t>, </a:t>
            </a:r>
            <a:r>
              <a:rPr lang="en-US" sz="5400" dirty="0" err="1"/>
              <a:t>sering</a:t>
            </a:r>
            <a:r>
              <a:rPr lang="en-US" sz="5400" dirty="0"/>
              <a:t> </a:t>
            </a:r>
            <a:r>
              <a:rPr lang="en-US" sz="5400" dirty="0" err="1"/>
              <a:t>hanya</a:t>
            </a:r>
            <a:r>
              <a:rPr lang="en-US" sz="5400" dirty="0"/>
              <a:t> </a:t>
            </a:r>
            <a:r>
              <a:rPr lang="en-US" sz="5400" dirty="0" err="1"/>
              <a:t>berfungsi</a:t>
            </a:r>
            <a:r>
              <a:rPr lang="en-US" sz="5400" dirty="0"/>
              <a:t> </a:t>
            </a:r>
            <a:r>
              <a:rPr lang="en-US" sz="5400" dirty="0" err="1"/>
              <a:t>sebagai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informasi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bagian</a:t>
            </a:r>
            <a:r>
              <a:rPr lang="en-US" sz="5400" dirty="0"/>
              <a:t> </a:t>
            </a:r>
            <a:r>
              <a:rPr lang="en-US" sz="5400" dirty="0" err="1"/>
              <a:t>tertentu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51523489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169" y="634831"/>
            <a:ext cx="18204157" cy="1686336"/>
          </a:xfrm>
        </p:spPr>
        <p:txBody>
          <a:bodyPr/>
          <a:lstStyle/>
          <a:p>
            <a:r>
              <a:rPr lang="en-US" sz="8000" b="1" dirty="0" err="1">
                <a:solidFill>
                  <a:srgbClr val="FF0000"/>
                </a:solidFill>
              </a:rPr>
              <a:t>Konfigurasi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45" y="2473887"/>
            <a:ext cx="10324021" cy="9878609"/>
          </a:xfrm>
        </p:spPr>
        <p:txBody>
          <a:bodyPr>
            <a:norm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/>
              <a:t>Blueprint ERP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/>
              <a:t>Install </a:t>
            </a:r>
            <a:r>
              <a:rPr lang="en-US" sz="7198" dirty="0" err="1"/>
              <a:t>Sistem</a:t>
            </a:r>
            <a:r>
              <a:rPr lang="en-US" sz="7198" dirty="0"/>
              <a:t> </a:t>
            </a:r>
            <a:r>
              <a:rPr lang="en-US" sz="7198" dirty="0" err="1"/>
              <a:t>Operasi</a:t>
            </a:r>
            <a:endParaRPr lang="en-US" sz="7198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/>
              <a:t>Install Database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/>
              <a:t>Install ERP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/>
              <a:t>Install Client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>
                <a:solidFill>
                  <a:srgbClr val="FF0000"/>
                </a:solidFill>
              </a:rPr>
              <a:t>Create company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>
                <a:solidFill>
                  <a:srgbClr val="FF0000"/>
                </a:solidFill>
              </a:rPr>
              <a:t>Create Fiscal Year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198" dirty="0">
                <a:solidFill>
                  <a:srgbClr val="FF0000"/>
                </a:solidFill>
              </a:rPr>
              <a:t>Create Master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60796" y="2473887"/>
            <a:ext cx="13947151" cy="11169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 err="1"/>
              <a:t>Konfigurasi</a:t>
            </a:r>
            <a:r>
              <a:rPr lang="en-US" sz="7198" dirty="0"/>
              <a:t> </a:t>
            </a:r>
            <a:r>
              <a:rPr lang="en-US" sz="7198" dirty="0" err="1"/>
              <a:t>Modul</a:t>
            </a:r>
            <a:r>
              <a:rPr lang="en-US" sz="7198" dirty="0"/>
              <a:t> </a:t>
            </a:r>
            <a:r>
              <a:rPr lang="en-US" sz="7198" dirty="0" err="1"/>
              <a:t>dan</a:t>
            </a:r>
            <a:r>
              <a:rPr lang="en-US" sz="7198" dirty="0"/>
              <a:t> sub </a:t>
            </a:r>
            <a:r>
              <a:rPr lang="en-US" sz="7198" dirty="0" err="1"/>
              <a:t>modul</a:t>
            </a:r>
            <a:endParaRPr lang="en-US" sz="7198" dirty="0"/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 err="1"/>
              <a:t>Kustomisasi</a:t>
            </a:r>
            <a:endParaRPr lang="en-US" sz="7198" dirty="0"/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/>
              <a:t>Test </a:t>
            </a:r>
            <a:r>
              <a:rPr lang="en-US" sz="7198" dirty="0" err="1"/>
              <a:t>Konfigurasi</a:t>
            </a:r>
            <a:endParaRPr lang="en-US" sz="7198" dirty="0"/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 err="1"/>
              <a:t>Konfigurasi</a:t>
            </a:r>
            <a:r>
              <a:rPr lang="en-US" sz="7198" dirty="0"/>
              <a:t> user role</a:t>
            </a:r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/>
              <a:t>User Training</a:t>
            </a:r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/>
              <a:t>UAT</a:t>
            </a:r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 err="1"/>
              <a:t>Migrasi</a:t>
            </a:r>
            <a:r>
              <a:rPr lang="en-US" sz="7198" dirty="0"/>
              <a:t> Data</a:t>
            </a:r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/>
              <a:t>Test data </a:t>
            </a:r>
            <a:r>
              <a:rPr lang="en-US" sz="7198" dirty="0" err="1"/>
              <a:t>migrasi</a:t>
            </a:r>
            <a:endParaRPr lang="en-US" sz="7198" dirty="0"/>
          </a:p>
          <a:p>
            <a:pPr marL="1142714" indent="-1142714">
              <a:buFont typeface="Arial" panose="020B0604020202020204" pitchFamily="34" charset="0"/>
              <a:buChar char="•"/>
            </a:pPr>
            <a:r>
              <a:rPr lang="en-US" sz="7198" dirty="0"/>
              <a:t>Go Live</a:t>
            </a:r>
          </a:p>
          <a:p>
            <a:pPr marL="571357" indent="-571357">
              <a:buFont typeface="Arial" panose="020B0604020202020204" pitchFamily="34" charset="0"/>
              <a:buChar char="•"/>
            </a:pPr>
            <a:endParaRPr lang="en-US" sz="7198" dirty="0"/>
          </a:p>
        </p:txBody>
      </p:sp>
    </p:spTree>
    <p:extLst>
      <p:ext uri="{BB962C8B-B14F-4D97-AF65-F5344CB8AC3E}">
        <p14:creationId xmlns:p14="http://schemas.microsoft.com/office/powerpoint/2010/main" val="3126181318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797" y="2782899"/>
            <a:ext cx="21542890" cy="9569597"/>
          </a:xfrm>
        </p:spPr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5 orang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Lakukan</a:t>
            </a:r>
            <a:r>
              <a:rPr lang="en-US" dirty="0"/>
              <a:t> proses </a:t>
            </a:r>
            <a:r>
              <a:rPr lang="en-US" dirty="0" err="1"/>
              <a:t>instalasi</a:t>
            </a:r>
            <a:r>
              <a:rPr lang="en-US" dirty="0"/>
              <a:t> software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3 tier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en-US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dirty="0"/>
              <a:t>Database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dirty="0"/>
              <a:t>Software ERP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software ERP</a:t>
            </a:r>
          </a:p>
          <a:p>
            <a:pPr marL="2400300" lvl="2" indent="-571500">
              <a:buFont typeface="Arial" panose="020B0604020202020204" pitchFamily="34" charset="0"/>
              <a:buChar char="•"/>
            </a:pPr>
            <a:r>
              <a:rPr lang="en-US" dirty="0"/>
              <a:t>ERP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opensource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odoo</a:t>
            </a:r>
            <a:r>
              <a:rPr lang="en-US" dirty="0"/>
              <a:t>/</a:t>
            </a:r>
            <a:r>
              <a:rPr lang="en-US" dirty="0" err="1"/>
              <a:t>openerp</a:t>
            </a:r>
            <a:endParaRPr lang="en-US" dirty="0"/>
          </a:p>
          <a:p>
            <a:pPr marL="2400300" lvl="2" indent="-571500">
              <a:buFont typeface="Arial" panose="020B0604020202020204" pitchFamily="34" charset="0"/>
              <a:buChar char="•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ERP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2400300" lvl="2" indent="-571500">
              <a:buFont typeface="Arial" panose="020B0604020202020204" pitchFamily="34" charset="0"/>
              <a:buChar char="•"/>
            </a:pPr>
            <a:r>
              <a:rPr lang="en-US" dirty="0" err="1"/>
              <a:t>Waktu</a:t>
            </a:r>
            <a:r>
              <a:rPr lang="en-US" dirty="0"/>
              <a:t> 2 </a:t>
            </a:r>
            <a:r>
              <a:rPr lang="en-US" dirty="0" err="1"/>
              <a:t>minggu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242DA8-1BEC-FB4F-BFB4-26D7D0E57804}"/>
              </a:ext>
            </a:extLst>
          </p:cNvPr>
          <p:cNvSpPr txBox="1"/>
          <p:nvPr/>
        </p:nvSpPr>
        <p:spPr>
          <a:xfrm>
            <a:off x="4009292" y="633047"/>
            <a:ext cx="74873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Tugas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konfigurasi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27900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2743200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4085295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PO10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penyampaian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LO1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Enterprise Resource Planning</a:t>
            </a:r>
            <a:endParaRPr lang="en-ID" dirty="0"/>
          </a:p>
          <a:p>
            <a:pPr lvl="1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ERP</a:t>
            </a:r>
          </a:p>
          <a:p>
            <a:pPr lvl="1"/>
            <a:r>
              <a:rPr lang="en-US" dirty="0"/>
              <a:t>Modul ERP 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berikutnya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Dinamika</a:t>
            </a:r>
            <a:r>
              <a:rPr lang="en-US" dirty="0"/>
              <a:t> marketplace ERP</a:t>
            </a:r>
            <a:r>
              <a:rPr lang="en-ID" dirty="0"/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721226" y="3962401"/>
            <a:ext cx="14350702" cy="3586334"/>
          </a:xfrm>
        </p:spPr>
        <p:txBody>
          <a:bodyPr/>
          <a:lstStyle/>
          <a:p>
            <a:pPr marL="365760" indent="0"/>
            <a:r>
              <a:rPr lang="id-ID" dirty="0"/>
              <a:t>ERP</a:t>
            </a:r>
            <a:br>
              <a:rPr lang="id-ID" dirty="0"/>
            </a:br>
            <a:r>
              <a:rPr lang="id-ID" dirty="0"/>
              <a:t>IMPLEMENTATION</a:t>
            </a:r>
            <a:br>
              <a:rPr lang="id-ID" dirty="0"/>
            </a:br>
            <a:r>
              <a:rPr lang="id-ID" dirty="0"/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359118380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95447" y="3288558"/>
            <a:ext cx="16130953" cy="9144000"/>
          </a:xfrm>
        </p:spPr>
        <p:txBody>
          <a:bodyPr/>
          <a:lstStyle/>
          <a:p>
            <a:pPr marL="857250" indent="-857250">
              <a:buFont typeface="Wingdings" pitchFamily="2" charset="2"/>
              <a:buChar char="Ø"/>
            </a:pPr>
            <a:r>
              <a:rPr lang="en-US" dirty="0" err="1"/>
              <a:t>Perencanaan</a:t>
            </a:r>
            <a:endParaRPr lang="en-US" dirty="0"/>
          </a:p>
          <a:p>
            <a:pPr marL="857250" indent="-857250">
              <a:buFont typeface="Wingdings" pitchFamily="2" charset="2"/>
              <a:buChar char="Ø"/>
            </a:pPr>
            <a:r>
              <a:rPr lang="en-US" dirty="0" err="1"/>
              <a:t>Analisis</a:t>
            </a:r>
            <a:endParaRPr lang="en-US" dirty="0"/>
          </a:p>
          <a:p>
            <a:pPr marL="857250" indent="-857250">
              <a:buFont typeface="Wingdings" pitchFamily="2" charset="2"/>
              <a:buChar char="Ø"/>
            </a:pPr>
            <a:r>
              <a:rPr lang="en-US" dirty="0" err="1"/>
              <a:t>Desain</a:t>
            </a:r>
            <a:endParaRPr lang="en-US" dirty="0"/>
          </a:p>
          <a:p>
            <a:pPr marL="857250" indent="-857250">
              <a:buFont typeface="Wingdings" pitchFamily="2" charset="2"/>
              <a:buChar char="Ø"/>
            </a:pPr>
            <a:r>
              <a:rPr lang="en-US" dirty="0" err="1"/>
              <a:t>Implementasi</a:t>
            </a:r>
            <a:endParaRPr lang="en-US" dirty="0"/>
          </a:p>
          <a:p>
            <a:pPr marL="857250" indent="-857250">
              <a:buFont typeface="Wingdings" pitchFamily="2" charset="2"/>
              <a:buChar char="Ø"/>
            </a:pP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049242-B4AF-7A4B-8F1C-AAA1822204D7}"/>
              </a:ext>
            </a:extLst>
          </p:cNvPr>
          <p:cNvSpPr txBox="1"/>
          <p:nvPr/>
        </p:nvSpPr>
        <p:spPr>
          <a:xfrm>
            <a:off x="4595447" y="914400"/>
            <a:ext cx="133825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Langkah-langkah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91080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54737" y="2555631"/>
            <a:ext cx="21610061" cy="96424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 dirty="0" err="1"/>
              <a:t>Membentuk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r>
              <a:rPr lang="en-US" sz="5400" dirty="0"/>
              <a:t> </a:t>
            </a:r>
            <a:r>
              <a:rPr lang="en-US" sz="5400" dirty="0" err="1"/>
              <a:t>tim</a:t>
            </a:r>
            <a:r>
              <a:rPr lang="en-US" sz="5400" dirty="0"/>
              <a:t> </a:t>
            </a:r>
            <a:r>
              <a:rPr lang="en-US" sz="5400" dirty="0" err="1"/>
              <a:t>proyek</a:t>
            </a:r>
            <a:r>
              <a:rPr lang="en-US" sz="5400" dirty="0"/>
              <a:t> </a:t>
            </a:r>
            <a:r>
              <a:rPr lang="en-US" sz="5400" dirty="0" err="1"/>
              <a:t>pelaksana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Komite</a:t>
            </a:r>
            <a:r>
              <a:rPr lang="en-US" sz="5400" dirty="0"/>
              <a:t> </a:t>
            </a:r>
            <a:r>
              <a:rPr lang="en-US" sz="5400" dirty="0" err="1"/>
              <a:t>pengarah</a:t>
            </a:r>
            <a:r>
              <a:rPr lang="en-US" sz="5400" dirty="0"/>
              <a:t> : </a:t>
            </a:r>
            <a:r>
              <a:rPr lang="en-US" sz="5400" dirty="0" err="1"/>
              <a:t>perwakilan</a:t>
            </a:r>
            <a:r>
              <a:rPr lang="en-US" sz="5400" dirty="0"/>
              <a:t> </a:t>
            </a:r>
            <a:r>
              <a:rPr lang="en-US" sz="5400" dirty="0" err="1"/>
              <a:t>eksekutif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klien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area yang </a:t>
            </a:r>
            <a:r>
              <a:rPr lang="en-US" sz="5400" dirty="0" err="1"/>
              <a:t>dipengaruhi</a:t>
            </a:r>
            <a:r>
              <a:rPr lang="en-US" sz="5400" dirty="0"/>
              <a:t> </a:t>
            </a:r>
            <a:r>
              <a:rPr lang="en-US" sz="5400" dirty="0" err="1"/>
              <a:t>oleh</a:t>
            </a:r>
            <a:r>
              <a:rPr lang="en-US" sz="5400" dirty="0"/>
              <a:t> ERP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Staf</a:t>
            </a:r>
            <a:r>
              <a:rPr lang="en-US" sz="5400" dirty="0"/>
              <a:t> IT : </a:t>
            </a:r>
            <a:r>
              <a:rPr lang="en-US" sz="5400" dirty="0" err="1"/>
              <a:t>manajer</a:t>
            </a:r>
            <a:r>
              <a:rPr lang="en-US" sz="5400" dirty="0"/>
              <a:t>, programmer, </a:t>
            </a:r>
            <a:r>
              <a:rPr lang="en-US" sz="5400" dirty="0" err="1"/>
              <a:t>analis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User </a:t>
            </a:r>
            <a:r>
              <a:rPr lang="en-US" sz="5400" dirty="0" err="1"/>
              <a:t>utama</a:t>
            </a:r>
            <a:r>
              <a:rPr lang="en-US" sz="5400" dirty="0"/>
              <a:t> internal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Perwakilan</a:t>
            </a:r>
            <a:r>
              <a:rPr lang="en-US" sz="5400" dirty="0"/>
              <a:t> vendor/</a:t>
            </a:r>
            <a:r>
              <a:rPr lang="en-US" sz="5400" dirty="0" err="1"/>
              <a:t>konsultan</a:t>
            </a:r>
            <a:r>
              <a:rPr lang="en-US" sz="5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5400" dirty="0" err="1"/>
              <a:t>Tugas</a:t>
            </a:r>
            <a:r>
              <a:rPr lang="en-US" sz="5400" dirty="0"/>
              <a:t> </a:t>
            </a:r>
            <a:r>
              <a:rPr lang="en-US" sz="5400" dirty="0" err="1"/>
              <a:t>tim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Mendefinisikan</a:t>
            </a:r>
            <a:r>
              <a:rPr lang="en-US" sz="5400" dirty="0"/>
              <a:t> </a:t>
            </a:r>
            <a:r>
              <a:rPr lang="en-US" sz="5400" dirty="0" err="1"/>
              <a:t>masalah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Mengevaluasi</a:t>
            </a:r>
            <a:r>
              <a:rPr lang="en-US" sz="5400" dirty="0"/>
              <a:t> </a:t>
            </a:r>
            <a:r>
              <a:rPr lang="en-US" sz="5400" dirty="0" err="1"/>
              <a:t>alternatif</a:t>
            </a:r>
            <a:endParaRPr lang="en-US" sz="54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 err="1"/>
              <a:t>Membuat</a:t>
            </a:r>
            <a:r>
              <a:rPr lang="en-US" sz="5400" dirty="0"/>
              <a:t> </a:t>
            </a:r>
            <a:r>
              <a:rPr lang="en-US" sz="5400" dirty="0" err="1"/>
              <a:t>jadwal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anggaran</a:t>
            </a:r>
            <a:endParaRPr 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A6DAE4-1626-5842-8F04-D931F5F609E9}"/>
              </a:ext>
            </a:extLst>
          </p:cNvPr>
          <p:cNvSpPr txBox="1"/>
          <p:nvPr/>
        </p:nvSpPr>
        <p:spPr>
          <a:xfrm>
            <a:off x="4571998" y="562708"/>
            <a:ext cx="56937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Perencanaan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09220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8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terbaik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722E33-B0FA-FE48-8DA7-849456E75BB9}"/>
              </a:ext>
            </a:extLst>
          </p:cNvPr>
          <p:cNvSpPr txBox="1"/>
          <p:nvPr/>
        </p:nvSpPr>
        <p:spPr>
          <a:xfrm>
            <a:off x="3235570" y="1172308"/>
            <a:ext cx="34355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Analisis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98517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99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Dilakukan</a:t>
            </a:r>
            <a:r>
              <a:rPr lang="en-US" sz="5400" dirty="0"/>
              <a:t> </a:t>
            </a:r>
            <a:r>
              <a:rPr lang="en-US" sz="5400" dirty="0" err="1"/>
              <a:t>setelah</a:t>
            </a:r>
            <a:r>
              <a:rPr lang="en-US" sz="5400" dirty="0"/>
              <a:t> </a:t>
            </a:r>
            <a:r>
              <a:rPr lang="en-US" sz="5400" dirty="0" err="1"/>
              <a:t>diputuskan</a:t>
            </a:r>
            <a:r>
              <a:rPr lang="en-US" sz="5400" dirty="0"/>
              <a:t> vendor yang </a:t>
            </a:r>
            <a:r>
              <a:rPr lang="en-US" sz="5400" dirty="0" err="1"/>
              <a:t>dipilih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Pengembangan</a:t>
            </a:r>
            <a:r>
              <a:rPr lang="en-US" sz="5400" dirty="0"/>
              <a:t> prototype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Meliputi</a:t>
            </a:r>
            <a:endParaRPr lang="en-US" sz="5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Desain</a:t>
            </a:r>
            <a:r>
              <a:rPr lang="en-US" sz="5400" dirty="0"/>
              <a:t> basis data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Desain</a:t>
            </a:r>
            <a:r>
              <a:rPr lang="en-US" sz="5400" dirty="0"/>
              <a:t> </a:t>
            </a:r>
            <a:r>
              <a:rPr lang="en-US" sz="5400" dirty="0" err="1"/>
              <a:t>antar</a:t>
            </a:r>
            <a:r>
              <a:rPr lang="en-US" sz="5400" dirty="0"/>
              <a:t> </a:t>
            </a:r>
            <a:r>
              <a:rPr lang="en-US" sz="5400" dirty="0" err="1"/>
              <a:t>muka</a:t>
            </a:r>
            <a:r>
              <a:rPr lang="en-US" sz="5400" dirty="0"/>
              <a:t> (user interface)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Desain</a:t>
            </a:r>
            <a:r>
              <a:rPr lang="en-US" sz="5400" dirty="0"/>
              <a:t> </a:t>
            </a:r>
            <a:r>
              <a:rPr lang="en-US" sz="5400" dirty="0" err="1"/>
              <a:t>jaringan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hardware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5400" dirty="0" err="1"/>
              <a:t>Desain</a:t>
            </a:r>
            <a:r>
              <a:rPr lang="en-US" sz="5400" dirty="0"/>
              <a:t> </a:t>
            </a:r>
            <a:r>
              <a:rPr lang="en-US" sz="5400" dirty="0" err="1"/>
              <a:t>organisasi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 err="1"/>
              <a:t>Pendokumentasian</a:t>
            </a:r>
            <a:endParaRPr lang="en-US" sz="54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D61C5-4025-4042-8463-5E98AC70CC42}"/>
              </a:ext>
            </a:extLst>
          </p:cNvPr>
          <p:cNvSpPr txBox="1"/>
          <p:nvPr/>
        </p:nvSpPr>
        <p:spPr>
          <a:xfrm>
            <a:off x="3681046" y="1008184"/>
            <a:ext cx="30636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Desain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53700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13538" y="3054096"/>
            <a:ext cx="20662139" cy="9144000"/>
          </a:xfrm>
        </p:spPr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Instalasi</a:t>
            </a:r>
            <a:r>
              <a:rPr lang="en-US" dirty="0"/>
              <a:t> hardware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Instalasi</a:t>
            </a:r>
            <a:r>
              <a:rPr lang="en-US" dirty="0"/>
              <a:t> software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pengguna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Proses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lama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610D49-F967-9045-A33B-7C9DE6D37B9B}"/>
              </a:ext>
            </a:extLst>
          </p:cNvPr>
          <p:cNvSpPr txBox="1"/>
          <p:nvPr/>
        </p:nvSpPr>
        <p:spPr>
          <a:xfrm>
            <a:off x="3305908" y="1148861"/>
            <a:ext cx="60161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Implementasi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615031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01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Staf</a:t>
            </a:r>
            <a:r>
              <a:rPr lang="en-US" sz="5400" dirty="0"/>
              <a:t> </a:t>
            </a:r>
            <a:r>
              <a:rPr lang="en-US" sz="5400" dirty="0" err="1"/>
              <a:t>khusus</a:t>
            </a:r>
            <a:endParaRPr lang="en-US" sz="5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Konsultan</a:t>
            </a:r>
            <a:endParaRPr lang="en-US" sz="5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Meliputi</a:t>
            </a:r>
            <a:r>
              <a:rPr lang="en-US" sz="5400" dirty="0"/>
              <a:t> :</a:t>
            </a:r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Pemeliharaan</a:t>
            </a:r>
            <a:r>
              <a:rPr lang="en-US" sz="5400" dirty="0"/>
              <a:t> </a:t>
            </a:r>
            <a:r>
              <a:rPr lang="en-US" sz="5400" dirty="0" err="1"/>
              <a:t>adaptif</a:t>
            </a:r>
            <a:r>
              <a:rPr lang="en-US" sz="5400" dirty="0"/>
              <a:t> : </a:t>
            </a:r>
            <a:r>
              <a:rPr lang="en-US" sz="5400" dirty="0" err="1"/>
              <a:t>jika</a:t>
            </a:r>
            <a:r>
              <a:rPr lang="en-US" sz="5400" dirty="0"/>
              <a:t> </a:t>
            </a:r>
            <a:r>
              <a:rPr lang="en-US" sz="5400" dirty="0" err="1"/>
              <a:t>ada</a:t>
            </a:r>
            <a:r>
              <a:rPr lang="en-US" sz="5400" dirty="0"/>
              <a:t> </a:t>
            </a:r>
            <a:r>
              <a:rPr lang="en-US" sz="5400" dirty="0" err="1"/>
              <a:t>perubahan</a:t>
            </a:r>
            <a:r>
              <a:rPr lang="en-US" sz="5400" dirty="0"/>
              <a:t> </a:t>
            </a:r>
            <a:r>
              <a:rPr lang="en-US" sz="5400" dirty="0" err="1"/>
              <a:t>atau</a:t>
            </a:r>
            <a:r>
              <a:rPr lang="en-US" sz="5400" dirty="0"/>
              <a:t> upgrade </a:t>
            </a:r>
            <a:r>
              <a:rPr lang="en-US" sz="5400" dirty="0" err="1"/>
              <a:t>atau</a:t>
            </a:r>
            <a:r>
              <a:rPr lang="en-US" sz="5400" dirty="0"/>
              <a:t> </a:t>
            </a:r>
            <a:r>
              <a:rPr lang="en-US" sz="5400" dirty="0" err="1"/>
              <a:t>kustomisasi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Pemeliharaan</a:t>
            </a:r>
            <a:r>
              <a:rPr lang="en-US" sz="5400" dirty="0"/>
              <a:t> </a:t>
            </a:r>
            <a:r>
              <a:rPr lang="en-US" sz="5400" dirty="0" err="1"/>
              <a:t>perfektif</a:t>
            </a:r>
            <a:r>
              <a:rPr lang="en-US" sz="5400" dirty="0"/>
              <a:t> :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menjaga</a:t>
            </a:r>
            <a:r>
              <a:rPr lang="en-US" sz="5400" dirty="0"/>
              <a:t> </a:t>
            </a:r>
            <a:r>
              <a:rPr lang="en-US" sz="5400" dirty="0" err="1"/>
              <a:t>kinerja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tetap</a:t>
            </a:r>
            <a:r>
              <a:rPr lang="en-US" sz="5400" dirty="0"/>
              <a:t> optimal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6D6AB3-5AE0-0344-9B12-82EBAA47473C}"/>
              </a:ext>
            </a:extLst>
          </p:cNvPr>
          <p:cNvSpPr txBox="1"/>
          <p:nvPr/>
        </p:nvSpPr>
        <p:spPr>
          <a:xfrm>
            <a:off x="3681046" y="1078523"/>
            <a:ext cx="73548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Dukungan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Teknis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75946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21831</TotalTime>
  <Words>523</Words>
  <Application>Microsoft Macintosh PowerPoint</Application>
  <PresentationFormat>Custom</PresentationFormat>
  <Paragraphs>125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Lato</vt:lpstr>
      <vt:lpstr>Lato Bold</vt:lpstr>
      <vt:lpstr>Lato Light</vt:lpstr>
      <vt:lpstr>Times New Roman</vt:lpstr>
      <vt:lpstr>Wingdings</vt:lpstr>
      <vt:lpstr>Halaman Depan Slide</vt:lpstr>
      <vt:lpstr>KONFIGURASI dan IMPLEMENTASI ERP</vt:lpstr>
      <vt:lpstr>TUJUAN PEMBELAJARAN</vt:lpstr>
      <vt:lpstr>ERP IMPLEMENTATION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Mengukur keberhasilan implementasi ERP</vt:lpstr>
      <vt:lpstr>Mengukur keberhasilan implementasi ERP</vt:lpstr>
      <vt:lpstr>Konfigurasi ERP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3162</cp:revision>
  <dcterms:created xsi:type="dcterms:W3CDTF">2014-11-12T21:47:38Z</dcterms:created>
  <dcterms:modified xsi:type="dcterms:W3CDTF">2020-06-26T00:30:14Z</dcterms:modified>
  <cp:category/>
</cp:coreProperties>
</file>