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1" r:id="rId6"/>
    <p:sldId id="296" r:id="rId7"/>
    <p:sldId id="295" r:id="rId8"/>
    <p:sldId id="260" r:id="rId9"/>
    <p:sldId id="262" r:id="rId10"/>
    <p:sldId id="263" r:id="rId11"/>
    <p:sldId id="275" r:id="rId12"/>
    <p:sldId id="297" r:id="rId13"/>
    <p:sldId id="264" r:id="rId14"/>
    <p:sldId id="298" r:id="rId15"/>
    <p:sldId id="299" r:id="rId16"/>
    <p:sldId id="277" r:id="rId17"/>
    <p:sldId id="278" r:id="rId18"/>
  </p:sldIdLst>
  <p:sldSz cx="9144000" cy="5143500" type="screen16x9"/>
  <p:notesSz cx="6858000" cy="9144000"/>
  <p:embeddedFontLst>
    <p:embeddedFont>
      <p:font typeface="Amatic SC" panose="00000500000000000000" pitchFamily="2" charset="-79"/>
      <p:regular r:id="rId20"/>
      <p:bold r:id="rId21"/>
    </p:embeddedFont>
    <p:embeddedFont>
      <p:font typeface="Calibri" panose="020F0502020204030204" pitchFamily="34" charset="0"/>
      <p:regular r:id="rId22"/>
      <p:bold r:id="rId23"/>
      <p:italic r:id="rId24"/>
      <p:boldItalic r:id="rId25"/>
    </p:embeddedFont>
    <p:embeddedFont>
      <p:font typeface="Encode Sans Semi Condensed" panose="020B0604020202020204" charset="0"/>
      <p:regular r:id="rId26"/>
      <p:bold r:id="rId27"/>
    </p:embeddedFont>
    <p:embeddedFont>
      <p:font typeface="Encode Sans Semi Condensed Light"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7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778" y="72"/>
      </p:cViewPr>
      <p:guideLst>
        <p:guide orient="horz" pos="1620"/>
        <p:guide pos="2880"/>
        <p:guide orient="horz" pos="17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459239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6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9" name="Google Shape;181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79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62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290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44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00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487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10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75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53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84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41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11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9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90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84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a:endParaRPr/>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Encode Sans Semi Condensed"/>
                <a:ea typeface="Encode Sans Semi Condensed"/>
                <a:cs typeface="Encode Sans Semi Condensed"/>
                <a:sym typeface="Encode Sans Semi Condensed"/>
              </a:rPr>
              <a:t>“</a:t>
            </a:r>
            <a:endParaRPr sz="6000" b="1">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855300" y="2162629"/>
            <a:ext cx="7433400" cy="2029896"/>
          </a:xfrm>
          <a:prstGeom prst="rect">
            <a:avLst/>
          </a:prstGeom>
        </p:spPr>
        <p:txBody>
          <a:bodyPr spcFirstLastPara="1" wrap="square" lIns="0" tIns="0" rIns="0" bIns="0" anchor="t" anchorCtr="0">
            <a:noAutofit/>
          </a:bodyPr>
          <a:lstStyle/>
          <a:p>
            <a:pPr lvl="0"/>
            <a:r>
              <a:rPr lang="id-ID" dirty="0"/>
              <a:t>BAB III</a:t>
            </a:r>
            <a:r>
              <a:rPr lang="en-US" dirty="0"/>
              <a:t> </a:t>
            </a:r>
            <a:br>
              <a:rPr lang="en-US" dirty="0"/>
            </a:br>
            <a:r>
              <a:rPr lang="id-ID" sz="6600" dirty="0"/>
              <a:t>TEORI KONSUMSI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20"/>
          <p:cNvSpPr txBox="1">
            <a:spLocks noGrp="1"/>
          </p:cNvSpPr>
          <p:nvPr>
            <p:ph type="body" idx="1"/>
          </p:nvPr>
        </p:nvSpPr>
        <p:spPr>
          <a:xfrm>
            <a:off x="702900" y="442686"/>
            <a:ext cx="5660100" cy="4021362"/>
          </a:xfrm>
          <a:prstGeom prst="rect">
            <a:avLst/>
          </a:prstGeom>
        </p:spPr>
        <p:txBody>
          <a:bodyPr spcFirstLastPara="1" wrap="square" lIns="0" tIns="0" rIns="0" bIns="0" anchor="t" anchorCtr="0">
            <a:noAutofit/>
          </a:bodyPr>
          <a:lstStyle/>
          <a:p>
            <a:pPr marL="0" lvl="0" indent="0" algn="just" rtl="0">
              <a:spcBef>
                <a:spcPts val="800"/>
              </a:spcBef>
              <a:spcAft>
                <a:spcPts val="800"/>
              </a:spcAft>
              <a:buNone/>
            </a:pPr>
            <a:r>
              <a:rPr lang="en" dirty="0"/>
              <a:t>Dalam Islam setiap muslim wajib mendistribusikan harta kekayaannya kepada masyarakat yang membutuhkan sesuai dengan aturan syariah  (Zakat, Infaq, Sedekah dan Wakaf). Semakin tinggi pendapatan dan keimanan maka semakin tinggi pengeluarannya untuk hal yang bernilai ibadah sedangkan pengeluaran untuk memenuhi kebutuhan dasar tidak akan banyak bertambah/cenderung turun.</a:t>
            </a:r>
            <a:endParaRPr dirty="0"/>
          </a:p>
        </p:txBody>
      </p:sp>
      <p:sp>
        <p:nvSpPr>
          <p:cNvPr id="1627" name="Google Shape;162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20"/>
        <p:cNvGrpSpPr/>
        <p:nvPr/>
      </p:nvGrpSpPr>
      <p:grpSpPr>
        <a:xfrm>
          <a:off x="0" y="0"/>
          <a:ext cx="0" cy="0"/>
          <a:chOff x="0" y="0"/>
          <a:chExt cx="0" cy="0"/>
        </a:xfrm>
      </p:grpSpPr>
      <p:sp>
        <p:nvSpPr>
          <p:cNvPr id="1821" name="Google Shape;1821;p32"/>
          <p:cNvSpPr txBox="1">
            <a:spLocks noGrp="1"/>
          </p:cNvSpPr>
          <p:nvPr>
            <p:ph type="body" idx="4294967295"/>
          </p:nvPr>
        </p:nvSpPr>
        <p:spPr>
          <a:xfrm>
            <a:off x="457199" y="3172894"/>
            <a:ext cx="6763657" cy="1596880"/>
          </a:xfrm>
          <a:prstGeom prst="rect">
            <a:avLst/>
          </a:prstGeom>
        </p:spPr>
        <p:txBody>
          <a:bodyPr spcFirstLastPara="1" wrap="square" lIns="0" tIns="0" rIns="0" bIns="0" anchor="ctr" anchorCtr="0">
            <a:noAutofit/>
          </a:bodyPr>
          <a:lstStyle/>
          <a:p>
            <a:pPr marL="0" lvl="0" indent="0" algn="l" rtl="0">
              <a:spcBef>
                <a:spcPts val="800"/>
              </a:spcBef>
              <a:spcAft>
                <a:spcPts val="800"/>
              </a:spcAft>
              <a:buNone/>
            </a:pPr>
            <a:r>
              <a:rPr lang="en-US" sz="2800" b="1" i="1" dirty="0" err="1"/>
              <a:t>Konsumsi</a:t>
            </a:r>
            <a:r>
              <a:rPr lang="en-US" sz="2800" b="1" i="1" dirty="0"/>
              <a:t> = </a:t>
            </a:r>
            <a:r>
              <a:rPr lang="en-US" sz="2800" b="1" i="1" dirty="0" err="1"/>
              <a:t>Maslahah</a:t>
            </a:r>
            <a:r>
              <a:rPr lang="en-US" sz="2800" b="1" i="1" dirty="0"/>
              <a:t> = </a:t>
            </a:r>
            <a:r>
              <a:rPr lang="en-US" sz="2800" b="1" i="1" dirty="0" err="1"/>
              <a:t>Manfaat</a:t>
            </a:r>
            <a:r>
              <a:rPr lang="en-US" sz="2800" b="1" i="1" dirty="0"/>
              <a:t> + </a:t>
            </a:r>
            <a:r>
              <a:rPr lang="en-US" sz="2800" b="1" i="1" dirty="0" err="1"/>
              <a:t>Berkah</a:t>
            </a:r>
            <a:endParaRPr lang="en-US" sz="2800" b="1" i="1" dirty="0"/>
          </a:p>
          <a:p>
            <a:pPr marL="0" lvl="0" indent="0" algn="l" rtl="0">
              <a:spcBef>
                <a:spcPts val="800"/>
              </a:spcBef>
              <a:spcAft>
                <a:spcPts val="800"/>
              </a:spcAft>
              <a:buNone/>
            </a:pPr>
            <a:endParaRPr lang="en-US" sz="1800" b="1" i="1" dirty="0"/>
          </a:p>
          <a:p>
            <a:pPr marL="0" lvl="0" indent="0" algn="l" rtl="0">
              <a:spcBef>
                <a:spcPts val="800"/>
              </a:spcBef>
              <a:spcAft>
                <a:spcPts val="800"/>
              </a:spcAft>
              <a:buNone/>
            </a:pPr>
            <a:endParaRPr sz="1800" dirty="0"/>
          </a:p>
        </p:txBody>
      </p:sp>
      <p:sp>
        <p:nvSpPr>
          <p:cNvPr id="1822" name="Google Shape;1822;p3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11</a:t>
            </a:fld>
            <a:endParaRPr>
              <a:solidFill>
                <a:schemeClr val="lt1"/>
              </a:solidFill>
            </a:endParaRPr>
          </a:p>
        </p:txBody>
      </p:sp>
      <p:pic>
        <p:nvPicPr>
          <p:cNvPr id="2" name="Picture 1"/>
          <p:cNvPicPr>
            <a:picLocks noChangeAspect="1"/>
          </p:cNvPicPr>
          <p:nvPr/>
        </p:nvPicPr>
        <p:blipFill>
          <a:blip r:embed="rId3"/>
          <a:stretch>
            <a:fillRect/>
          </a:stretch>
        </p:blipFill>
        <p:spPr>
          <a:xfrm>
            <a:off x="4571987" y="2571744"/>
            <a:ext cx="25" cy="12"/>
          </a:xfrm>
          <a:prstGeom prst="rect">
            <a:avLst/>
          </a:prstGeom>
        </p:spPr>
      </p:pic>
      <p:pic>
        <p:nvPicPr>
          <p:cNvPr id="3" name="Picture 2"/>
          <p:cNvPicPr>
            <a:picLocks noChangeAspect="1"/>
          </p:cNvPicPr>
          <p:nvPr/>
        </p:nvPicPr>
        <p:blipFill>
          <a:blip r:embed="rId3"/>
          <a:stretch>
            <a:fillRect/>
          </a:stretch>
        </p:blipFill>
        <p:spPr>
          <a:xfrm>
            <a:off x="4724387" y="2724144"/>
            <a:ext cx="25" cy="12"/>
          </a:xfrm>
          <a:prstGeom prst="rect">
            <a:avLst/>
          </a:prstGeom>
        </p:spPr>
      </p:pic>
      <p:grpSp>
        <p:nvGrpSpPr>
          <p:cNvPr id="5" name="Group 4"/>
          <p:cNvGrpSpPr/>
          <p:nvPr/>
        </p:nvGrpSpPr>
        <p:grpSpPr>
          <a:xfrm>
            <a:off x="1640846" y="604598"/>
            <a:ext cx="4396359" cy="2119546"/>
            <a:chOff x="2105303" y="2724145"/>
            <a:chExt cx="4396359" cy="2119546"/>
          </a:xfrm>
        </p:grpSpPr>
        <p:grpSp>
          <p:nvGrpSpPr>
            <p:cNvPr id="1823" name="Google Shape;1823;p32"/>
            <p:cNvGrpSpPr/>
            <p:nvPr/>
          </p:nvGrpSpPr>
          <p:grpSpPr>
            <a:xfrm rot="16200000">
              <a:off x="3243710" y="1585738"/>
              <a:ext cx="2119546" cy="4396359"/>
              <a:chOff x="2547150" y="238125"/>
              <a:chExt cx="2525675" cy="5238750"/>
            </a:xfrm>
          </p:grpSpPr>
          <p:sp>
            <p:nvSpPr>
              <p:cNvPr id="1824" name="Google Shape;1824;p32"/>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dk1"/>
              </a:solidFill>
              <a:ln>
                <a:noFill/>
              </a:ln>
              <a:effectLst>
                <a:outerShdw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2"/>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37186" b="44176"/>
            <a:stretch/>
          </p:blipFill>
          <p:spPr>
            <a:xfrm>
              <a:off x="2509400" y="2786744"/>
              <a:ext cx="3588663" cy="1983032"/>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4" name="Title 3"/>
          <p:cNvSpPr>
            <a:spLocks noGrp="1"/>
          </p:cNvSpPr>
          <p:nvPr>
            <p:ph type="ctrTitle"/>
          </p:nvPr>
        </p:nvSpPr>
        <p:spPr>
          <a:xfrm>
            <a:off x="279540" y="812529"/>
            <a:ext cx="6222860" cy="630900"/>
          </a:xfrm>
        </p:spPr>
        <p:txBody>
          <a:bodyPr/>
          <a:lstStyle/>
          <a:p>
            <a:r>
              <a:rPr lang="en-US" dirty="0" err="1"/>
              <a:t>c.Fungsi</a:t>
            </a:r>
            <a:r>
              <a:rPr lang="en-US" dirty="0"/>
              <a:t> </a:t>
            </a:r>
            <a:r>
              <a:rPr lang="en-US" dirty="0" err="1"/>
              <a:t>konsumsi</a:t>
            </a:r>
            <a:r>
              <a:rPr lang="en-US" dirty="0"/>
              <a:t> </a:t>
            </a:r>
            <a:r>
              <a:rPr lang="en-US" dirty="0" err="1"/>
              <a:t>islam</a:t>
            </a:r>
            <a:endParaRPr lang="en-US" dirty="0"/>
          </a:p>
        </p:txBody>
      </p:sp>
      <p:sp>
        <p:nvSpPr>
          <p:cNvPr id="1600" name="Google Shape;1600;p17"/>
          <p:cNvSpPr txBox="1">
            <a:spLocks noGrp="1"/>
          </p:cNvSpPr>
          <p:nvPr>
            <p:ph type="subTitle" idx="1"/>
          </p:nvPr>
        </p:nvSpPr>
        <p:spPr>
          <a:xfrm>
            <a:off x="279540" y="1443429"/>
            <a:ext cx="5952385" cy="3455142"/>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dirty="0" err="1"/>
              <a:t>Dalam</a:t>
            </a:r>
            <a:r>
              <a:rPr lang="en-US" dirty="0"/>
              <a:t> </a:t>
            </a:r>
            <a:r>
              <a:rPr lang="en-US" dirty="0" err="1"/>
              <a:t>konsumsi</a:t>
            </a:r>
            <a:r>
              <a:rPr lang="en-US" dirty="0"/>
              <a:t> Islam </a:t>
            </a:r>
            <a:r>
              <a:rPr lang="en-US" dirty="0" err="1"/>
              <a:t>terdapat</a:t>
            </a:r>
            <a:r>
              <a:rPr lang="en-US" dirty="0"/>
              <a:t> </a:t>
            </a:r>
            <a:r>
              <a:rPr lang="en-US" dirty="0" err="1"/>
              <a:t>kendala</a:t>
            </a:r>
            <a:r>
              <a:rPr lang="en-US" dirty="0"/>
              <a:t> :</a:t>
            </a:r>
          </a:p>
          <a:p>
            <a:pPr lvl="0" indent="-457200" algn="l" rtl="0">
              <a:spcBef>
                <a:spcPts val="0"/>
              </a:spcBef>
              <a:spcAft>
                <a:spcPts val="800"/>
              </a:spcAft>
              <a:buFont typeface="+mj-lt"/>
              <a:buAutoNum type="arabicPeriod"/>
            </a:pPr>
            <a:r>
              <a:rPr lang="en-US" dirty="0" err="1"/>
              <a:t>Anggaran</a:t>
            </a:r>
            <a:r>
              <a:rPr lang="en-US" dirty="0"/>
              <a:t>;</a:t>
            </a:r>
          </a:p>
          <a:p>
            <a:pPr lvl="0" indent="-457200" algn="l" rtl="0">
              <a:spcBef>
                <a:spcPts val="0"/>
              </a:spcBef>
              <a:spcAft>
                <a:spcPts val="800"/>
              </a:spcAft>
              <a:buFont typeface="+mj-lt"/>
              <a:buAutoNum type="arabicPeriod"/>
            </a:pPr>
            <a:r>
              <a:rPr lang="en-US" dirty="0" err="1"/>
              <a:t>Berkah</a:t>
            </a:r>
            <a:r>
              <a:rPr lang="en-US" dirty="0"/>
              <a:t> minimum;</a:t>
            </a:r>
          </a:p>
          <a:p>
            <a:pPr lvl="0" indent="-457200" algn="l" rtl="0">
              <a:spcBef>
                <a:spcPts val="0"/>
              </a:spcBef>
              <a:spcAft>
                <a:spcPts val="800"/>
              </a:spcAft>
              <a:buFont typeface="+mj-lt"/>
              <a:buAutoNum type="arabicPeriod"/>
            </a:pPr>
            <a:r>
              <a:rPr lang="en-US" dirty="0" err="1"/>
              <a:t>Israf</a:t>
            </a:r>
            <a:r>
              <a:rPr lang="en-US" dirty="0"/>
              <a:t> </a:t>
            </a:r>
            <a:r>
              <a:rPr lang="en-US" dirty="0" err="1"/>
              <a:t>dan</a:t>
            </a:r>
            <a:r>
              <a:rPr lang="en-US" dirty="0"/>
              <a:t> moral Islam.</a:t>
            </a:r>
          </a:p>
          <a:p>
            <a:pPr lvl="0" indent="-457200" algn="l" rtl="0">
              <a:spcBef>
                <a:spcPts val="0"/>
              </a:spcBef>
              <a:spcAft>
                <a:spcPts val="800"/>
              </a:spcAft>
              <a:buFont typeface="+mj-lt"/>
              <a:buAutoNum type="arabicPeriod"/>
            </a:pPr>
            <a:endParaRPr dirty="0"/>
          </a:p>
        </p:txBody>
      </p:sp>
      <p:sp>
        <p:nvSpPr>
          <p:cNvPr id="1601" name="Google Shape;1601;p17"/>
          <p:cNvSpPr txBox="1">
            <a:spLocks noGrp="1"/>
          </p:cNvSpPr>
          <p:nvPr>
            <p:ph type="sldNum" idx="4294967295"/>
          </p:nvPr>
        </p:nvSpPr>
        <p:spPr>
          <a:xfrm>
            <a:off x="8810625" y="4673600"/>
            <a:ext cx="333375" cy="393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160793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3" name="Google Shape;1633;p21"/>
          <p:cNvSpPr txBox="1">
            <a:spLocks noGrp="1"/>
          </p:cNvSpPr>
          <p:nvPr>
            <p:ph type="body" idx="1"/>
          </p:nvPr>
        </p:nvSpPr>
        <p:spPr>
          <a:xfrm>
            <a:off x="702900" y="1219200"/>
            <a:ext cx="5660100" cy="324484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dirty="0"/>
              <a:t>Dengan kendala diatas, fungsi konsumsi Islami adalah fungsi maslahah yang secara umum (Ikhwan A.Basri.2009) :</a:t>
            </a:r>
          </a:p>
          <a:p>
            <a:pPr marL="0" lvl="0" indent="0" algn="l" rtl="0">
              <a:spcBef>
                <a:spcPts val="0"/>
              </a:spcBef>
              <a:spcAft>
                <a:spcPts val="0"/>
              </a:spcAft>
              <a:buNone/>
            </a:pPr>
            <a:endParaRPr lang="en" sz="1400" dirty="0"/>
          </a:p>
          <a:p>
            <a:pPr marL="0" lvl="0" indent="0" algn="l" rtl="0">
              <a:spcBef>
                <a:spcPts val="0"/>
              </a:spcBef>
              <a:spcAft>
                <a:spcPts val="0"/>
              </a:spcAft>
              <a:buNone/>
            </a:pPr>
            <a:r>
              <a:rPr lang="en" sz="1400" b="1" i="1" dirty="0"/>
              <a:t>Fungsi konsumsi = fungsi maslahah : M = m + (Mf, B)YdM = m + Mf Yd + B Yd</a:t>
            </a:r>
          </a:p>
          <a:p>
            <a:pPr marL="0" lvl="0" indent="0" algn="l" rtl="0">
              <a:spcBef>
                <a:spcPts val="0"/>
              </a:spcBef>
              <a:spcAft>
                <a:spcPts val="0"/>
              </a:spcAft>
              <a:buNone/>
            </a:pPr>
            <a:endParaRPr lang="en" sz="1400" dirty="0"/>
          </a:p>
          <a:p>
            <a:pPr marL="0" lvl="0" indent="0" algn="l" rtl="0">
              <a:spcBef>
                <a:spcPts val="0"/>
              </a:spcBef>
              <a:spcAft>
                <a:spcPts val="0"/>
              </a:spcAft>
              <a:buNone/>
            </a:pPr>
            <a:r>
              <a:rPr lang="en" sz="1400" dirty="0"/>
              <a:t>M  = maslahah dalam berkonsumsim = konsumsi rata-rata = kebutuhan dasar</a:t>
            </a:r>
          </a:p>
          <a:p>
            <a:pPr marL="0" lvl="0" indent="0" algn="l" rtl="0">
              <a:spcBef>
                <a:spcPts val="0"/>
              </a:spcBef>
              <a:spcAft>
                <a:spcPts val="0"/>
              </a:spcAft>
              <a:buNone/>
            </a:pPr>
            <a:r>
              <a:rPr lang="en" sz="1400" dirty="0"/>
              <a:t>Mf = manfaat</a:t>
            </a:r>
          </a:p>
          <a:p>
            <a:pPr marL="0" lvl="0" indent="0" algn="l" rtl="0">
              <a:spcBef>
                <a:spcPts val="0"/>
              </a:spcBef>
              <a:spcAft>
                <a:spcPts val="0"/>
              </a:spcAft>
              <a:buNone/>
            </a:pPr>
            <a:r>
              <a:rPr lang="en" sz="1400" dirty="0"/>
              <a:t>B   = berkah atau amal saleh</a:t>
            </a:r>
          </a:p>
          <a:p>
            <a:pPr marL="0" lvl="0" indent="0" algn="l" rtl="0">
              <a:spcBef>
                <a:spcPts val="0"/>
              </a:spcBef>
              <a:spcAft>
                <a:spcPts val="0"/>
              </a:spcAft>
              <a:buNone/>
            </a:pPr>
            <a:r>
              <a:rPr lang="en" sz="1400" dirty="0"/>
              <a:t>Yd = pendapatan halal personal (pendapatan halal yang siap dibelanjakan)</a:t>
            </a:r>
            <a:endParaRPr sz="1400" dirty="0"/>
          </a:p>
        </p:txBody>
      </p:sp>
      <p:sp>
        <p:nvSpPr>
          <p:cNvPr id="1636" name="Google Shape;1636;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19"/>
          <p:cNvSpPr txBox="1">
            <a:spLocks noGrp="1"/>
          </p:cNvSpPr>
          <p:nvPr>
            <p:ph type="body" idx="1"/>
          </p:nvPr>
        </p:nvSpPr>
        <p:spPr>
          <a:xfrm>
            <a:off x="406400" y="193636"/>
            <a:ext cx="6175829" cy="4480013"/>
          </a:xfrm>
          <a:prstGeom prst="rect">
            <a:avLst/>
          </a:prstGeom>
        </p:spPr>
        <p:txBody>
          <a:bodyPr spcFirstLastPara="1" wrap="square" lIns="0" tIns="0" rIns="0" bIns="0" anchor="t" anchorCtr="0">
            <a:noAutofit/>
          </a:bodyPr>
          <a:lstStyle/>
          <a:p>
            <a:pPr marL="0" lvl="0" indent="0" rtl="0">
              <a:spcBef>
                <a:spcPts val="0"/>
              </a:spcBef>
              <a:spcAft>
                <a:spcPts val="800"/>
              </a:spcAft>
              <a:buNone/>
            </a:pPr>
            <a:r>
              <a:rPr lang="en" sz="1400" dirty="0"/>
              <a:t>Bagi muslim yang mempunyai kelebihan harta dan tingkat keimanan tinggi  wajib mengeluarkan zakat, mereka disebut Muzakki.</a:t>
            </a:r>
          </a:p>
          <a:p>
            <a:pPr marL="0" lvl="0" indent="0" rtl="0">
              <a:spcBef>
                <a:spcPts val="0"/>
              </a:spcBef>
              <a:spcAft>
                <a:spcPts val="800"/>
              </a:spcAft>
              <a:buNone/>
            </a:pPr>
            <a:r>
              <a:rPr lang="en" sz="1400" dirty="0"/>
              <a:t>Tambahan pengeluaran Muzakki : </a:t>
            </a:r>
            <a:r>
              <a:rPr lang="en" sz="1400" b="1" dirty="0"/>
              <a:t>MPC muzakki = MPC riil + MPC amal shaleh</a:t>
            </a:r>
          </a:p>
          <a:p>
            <a:pPr marL="0" lvl="0" indent="0" rtl="0">
              <a:spcBef>
                <a:spcPts val="0"/>
              </a:spcBef>
              <a:spcAft>
                <a:spcPts val="800"/>
              </a:spcAft>
              <a:buNone/>
            </a:pPr>
            <a:r>
              <a:rPr lang="en-US" sz="1400" dirty="0"/>
              <a:t>A</a:t>
            </a:r>
            <a:r>
              <a:rPr lang="en" sz="1400" dirty="0"/>
              <a:t>pabila </a:t>
            </a:r>
          </a:p>
          <a:p>
            <a:pPr marL="0" lvl="0" indent="0">
              <a:spcAft>
                <a:spcPts val="800"/>
              </a:spcAft>
              <a:buNone/>
            </a:pPr>
            <a:r>
              <a:rPr lang="en" sz="1400" b="1" dirty="0"/>
              <a:t>(B</a:t>
            </a:r>
            <a:r>
              <a:rPr lang="en" sz="1400" dirty="0"/>
              <a:t> = </a:t>
            </a:r>
            <a:r>
              <a:rPr lang="en" sz="1400" b="1" dirty="0"/>
              <a:t>MPCmuzakki, ɑ</a:t>
            </a:r>
            <a:r>
              <a:rPr lang="en-US" sz="1400" b="1" dirty="0"/>
              <a:t> = </a:t>
            </a:r>
            <a:r>
              <a:rPr lang="en" sz="1400" b="1" dirty="0"/>
              <a:t>MPCriil,  </a:t>
            </a:r>
            <a:r>
              <a:rPr lang="en-US" sz="1400" b="1" dirty="0"/>
              <a:t>d = </a:t>
            </a:r>
            <a:r>
              <a:rPr lang="en" sz="1400" b="1" dirty="0"/>
              <a:t>MPC amal shaleh)</a:t>
            </a:r>
          </a:p>
          <a:p>
            <a:pPr marL="0" lvl="0" indent="0">
              <a:spcAft>
                <a:spcPts val="800"/>
              </a:spcAft>
              <a:buNone/>
            </a:pPr>
            <a:r>
              <a:rPr lang="en" sz="1400" dirty="0"/>
              <a:t>Fungsi konsumsi Islaminya :</a:t>
            </a:r>
          </a:p>
          <a:p>
            <a:pPr marL="0" lvl="0" indent="0">
              <a:spcAft>
                <a:spcPts val="800"/>
              </a:spcAft>
              <a:buNone/>
            </a:pPr>
            <a:r>
              <a:rPr lang="en" sz="1400" b="1" dirty="0"/>
              <a:t>C = ɑ + (</a:t>
            </a:r>
            <a:r>
              <a:rPr lang="el-GR" sz="1400" b="1" dirty="0"/>
              <a:t>β</a:t>
            </a:r>
            <a:r>
              <a:rPr lang="en-US" sz="1400" b="1" dirty="0"/>
              <a:t> + d)</a:t>
            </a:r>
            <a:r>
              <a:rPr lang="en-US" sz="1400" b="1" dirty="0" err="1"/>
              <a:t>YdC</a:t>
            </a:r>
            <a:r>
              <a:rPr lang="en-US" sz="1400" b="1" dirty="0"/>
              <a:t> = </a:t>
            </a:r>
            <a:r>
              <a:rPr lang="en" sz="1400" b="1" dirty="0"/>
              <a:t>ɑ + </a:t>
            </a:r>
            <a:r>
              <a:rPr lang="el-GR" sz="1400" b="1" dirty="0"/>
              <a:t>β</a:t>
            </a:r>
            <a:r>
              <a:rPr lang="en-US" sz="1400" b="1" dirty="0" err="1"/>
              <a:t>Yd</a:t>
            </a:r>
            <a:r>
              <a:rPr lang="en-US" sz="1400" b="1" dirty="0"/>
              <a:t> + </a:t>
            </a:r>
            <a:r>
              <a:rPr lang="en-US" sz="1400" b="1" dirty="0" err="1"/>
              <a:t>dYd</a:t>
            </a:r>
            <a:endParaRPr lang="en-US" sz="1400" b="1" dirty="0"/>
          </a:p>
          <a:p>
            <a:pPr marL="0" lvl="0" indent="0">
              <a:spcAft>
                <a:spcPts val="800"/>
              </a:spcAft>
              <a:buNone/>
            </a:pPr>
            <a:r>
              <a:rPr lang="en-US" sz="1400" dirty="0"/>
              <a:t>D</a:t>
            </a:r>
            <a:r>
              <a:rPr lang="en" sz="1400" dirty="0"/>
              <a:t>engan kondisi :</a:t>
            </a:r>
          </a:p>
          <a:p>
            <a:pPr marL="0" lvl="0" indent="0">
              <a:spcAft>
                <a:spcPts val="800"/>
              </a:spcAft>
              <a:buNone/>
            </a:pPr>
            <a:r>
              <a:rPr lang="en-US" sz="1400" b="1" dirty="0"/>
              <a:t>d</a:t>
            </a:r>
            <a:r>
              <a:rPr lang="en" sz="1400" b="1" dirty="0"/>
              <a:t> = 0;</a:t>
            </a:r>
          </a:p>
          <a:p>
            <a:pPr marL="0" lvl="0" indent="0">
              <a:spcAft>
                <a:spcPts val="800"/>
              </a:spcAft>
              <a:buNone/>
            </a:pPr>
            <a:r>
              <a:rPr lang="en" sz="1400" b="1" dirty="0"/>
              <a:t>ɑ = </a:t>
            </a:r>
            <a:r>
              <a:rPr lang="el-GR" sz="1400" b="1" dirty="0"/>
              <a:t>β</a:t>
            </a:r>
            <a:r>
              <a:rPr lang="en-US" sz="1400" b="1" dirty="0"/>
              <a:t>d &lt; </a:t>
            </a:r>
            <a:r>
              <a:rPr lang="en" sz="1400" b="1" dirty="0"/>
              <a:t>ɑd = ɑd &gt;</a:t>
            </a:r>
          </a:p>
          <a:p>
            <a:pPr marL="0" lvl="0" indent="0">
              <a:spcAft>
                <a:spcPts val="800"/>
              </a:spcAft>
              <a:buNone/>
            </a:pPr>
            <a:r>
              <a:rPr lang="en" sz="1400" b="1" dirty="0"/>
              <a:t>ɑd = </a:t>
            </a:r>
            <a:r>
              <a:rPr lang="el-GR" sz="1400" b="1" dirty="0"/>
              <a:t>β</a:t>
            </a:r>
            <a:r>
              <a:rPr lang="en-US" sz="1400" b="1" dirty="0"/>
              <a:t> ; </a:t>
            </a:r>
            <a:r>
              <a:rPr lang="en" sz="1400" b="1" dirty="0"/>
              <a:t> = 0</a:t>
            </a:r>
          </a:p>
          <a:p>
            <a:pPr marL="0" lvl="0" indent="0">
              <a:spcAft>
                <a:spcPts val="800"/>
              </a:spcAft>
              <a:buNone/>
            </a:pPr>
            <a:r>
              <a:rPr lang="en-US" sz="1400" dirty="0"/>
              <a:t>K</a:t>
            </a:r>
            <a:r>
              <a:rPr lang="en" sz="1400" dirty="0"/>
              <a:t>eimanan semakin meninggkat membuat nilai d (amal shaleh) semakin mendekati nilai </a:t>
            </a:r>
            <a:r>
              <a:rPr lang="el-GR" sz="1400" b="1" dirty="0"/>
              <a:t>β</a:t>
            </a:r>
            <a:r>
              <a:rPr lang="en-US" sz="1400" b="1" dirty="0"/>
              <a:t>. </a:t>
            </a:r>
            <a:r>
              <a:rPr lang="en-US" sz="1400" dirty="0" err="1"/>
              <a:t>Semakin</a:t>
            </a:r>
            <a:r>
              <a:rPr lang="en-US" sz="1400" dirty="0"/>
              <a:t> </a:t>
            </a:r>
            <a:r>
              <a:rPr lang="en-US" sz="1400" dirty="0" err="1"/>
              <a:t>tinggi</a:t>
            </a:r>
            <a:r>
              <a:rPr lang="en-US" sz="1400" dirty="0"/>
              <a:t> </a:t>
            </a:r>
            <a:r>
              <a:rPr lang="en-US" sz="1400" dirty="0" err="1"/>
              <a:t>nilai</a:t>
            </a:r>
            <a:r>
              <a:rPr lang="en-US" sz="1400" dirty="0"/>
              <a:t> </a:t>
            </a:r>
            <a:r>
              <a:rPr lang="en-US" sz="1400" b="1" dirty="0"/>
              <a:t>d </a:t>
            </a:r>
            <a:r>
              <a:rPr lang="en-US" sz="1400" dirty="0" err="1"/>
              <a:t>maka</a:t>
            </a:r>
            <a:r>
              <a:rPr lang="en" sz="1400" dirty="0"/>
              <a:t> Muzzaki akan meminimalkan preferensi konsumsi untuk diri sendiri.</a:t>
            </a:r>
          </a:p>
        </p:txBody>
      </p:sp>
      <p:sp>
        <p:nvSpPr>
          <p:cNvPr id="1619" name="Google Shape;1619;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71748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4" name="Title 3"/>
          <p:cNvSpPr>
            <a:spLocks noGrp="1"/>
          </p:cNvSpPr>
          <p:nvPr>
            <p:ph type="ctrTitle"/>
          </p:nvPr>
        </p:nvSpPr>
        <p:spPr>
          <a:xfrm>
            <a:off x="279540" y="246472"/>
            <a:ext cx="6222860" cy="630900"/>
          </a:xfrm>
        </p:spPr>
        <p:txBody>
          <a:bodyPr/>
          <a:lstStyle/>
          <a:p>
            <a:r>
              <a:rPr lang="en-US" sz="4000" dirty="0" err="1"/>
              <a:t>D.Prinsip</a:t>
            </a:r>
            <a:r>
              <a:rPr lang="en-US" sz="4000" dirty="0"/>
              <a:t> </a:t>
            </a:r>
            <a:r>
              <a:rPr lang="en-US" sz="4000" dirty="0" err="1"/>
              <a:t>konsumsi</a:t>
            </a:r>
            <a:r>
              <a:rPr lang="en-US" sz="4000" dirty="0"/>
              <a:t> </a:t>
            </a:r>
            <a:r>
              <a:rPr lang="en-US" sz="4000" dirty="0" err="1"/>
              <a:t>ekonomi</a:t>
            </a:r>
            <a:r>
              <a:rPr lang="en-US" sz="4000" dirty="0"/>
              <a:t> </a:t>
            </a:r>
            <a:r>
              <a:rPr lang="en-US" sz="4000" dirty="0" err="1"/>
              <a:t>syariah</a:t>
            </a:r>
            <a:endParaRPr lang="en-US" sz="4000" dirty="0"/>
          </a:p>
        </p:txBody>
      </p:sp>
      <p:sp>
        <p:nvSpPr>
          <p:cNvPr id="1600" name="Google Shape;1600;p17"/>
          <p:cNvSpPr txBox="1">
            <a:spLocks noGrp="1"/>
          </p:cNvSpPr>
          <p:nvPr>
            <p:ph type="subTitle" idx="1"/>
          </p:nvPr>
        </p:nvSpPr>
        <p:spPr>
          <a:xfrm>
            <a:off x="279540" y="877372"/>
            <a:ext cx="5952385" cy="4021199"/>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en-US" sz="1600" dirty="0" err="1"/>
              <a:t>Perilaku</a:t>
            </a:r>
            <a:r>
              <a:rPr lang="en-US" sz="1600" dirty="0"/>
              <a:t> </a:t>
            </a:r>
            <a:r>
              <a:rPr lang="en-US" sz="1600" dirty="0" err="1"/>
              <a:t>konsumsi</a:t>
            </a:r>
            <a:r>
              <a:rPr lang="en-US" sz="1600" dirty="0"/>
              <a:t> Islam </a:t>
            </a:r>
            <a:r>
              <a:rPr lang="en-US" sz="1600" dirty="0" err="1"/>
              <a:t>membedakan</a:t>
            </a:r>
            <a:r>
              <a:rPr lang="en-US" sz="1600" dirty="0"/>
              <a:t> </a:t>
            </a:r>
            <a:r>
              <a:rPr lang="en-US" sz="1600" dirty="0" err="1"/>
              <a:t>konsumsi</a:t>
            </a:r>
            <a:r>
              <a:rPr lang="en-US" sz="1600" dirty="0"/>
              <a:t> yang </a:t>
            </a:r>
            <a:r>
              <a:rPr lang="en-US" sz="1600" dirty="0" err="1"/>
              <a:t>dibutuhkan</a:t>
            </a:r>
            <a:r>
              <a:rPr lang="en-US" sz="1600" dirty="0"/>
              <a:t> (</a:t>
            </a:r>
            <a:r>
              <a:rPr lang="en-US" sz="1600" i="1" dirty="0"/>
              <a:t>needs</a:t>
            </a:r>
            <a:r>
              <a:rPr lang="en-US" sz="1600" dirty="0"/>
              <a:t>)/</a:t>
            </a:r>
            <a:r>
              <a:rPr lang="en-US" sz="1600" dirty="0" err="1"/>
              <a:t>kebutuhan</a:t>
            </a:r>
            <a:r>
              <a:rPr lang="en-US" sz="1600" dirty="0"/>
              <a:t> </a:t>
            </a:r>
            <a:r>
              <a:rPr lang="en-US" sz="1600" i="1" dirty="0" err="1"/>
              <a:t>hajat</a:t>
            </a:r>
            <a:r>
              <a:rPr lang="en-US" sz="1600" dirty="0"/>
              <a:t> </a:t>
            </a:r>
            <a:r>
              <a:rPr lang="en-US" sz="1600" dirty="0" err="1"/>
              <a:t>dengan</a:t>
            </a:r>
            <a:r>
              <a:rPr lang="en-US" sz="1600" dirty="0"/>
              <a:t> </a:t>
            </a:r>
            <a:r>
              <a:rPr lang="en-US" sz="1600" dirty="0" err="1"/>
              <a:t>konsumsi</a:t>
            </a:r>
            <a:r>
              <a:rPr lang="en-US" sz="1600" dirty="0"/>
              <a:t> yang </a:t>
            </a:r>
            <a:r>
              <a:rPr lang="en-US" sz="1600" dirty="0" err="1"/>
              <a:t>diinginkan</a:t>
            </a:r>
            <a:r>
              <a:rPr lang="en-US" sz="1600" dirty="0"/>
              <a:t>(</a:t>
            </a:r>
            <a:r>
              <a:rPr lang="en-US" sz="1600" i="1" dirty="0"/>
              <a:t>wants</a:t>
            </a:r>
            <a:r>
              <a:rPr lang="en-US" sz="1600" dirty="0"/>
              <a:t>)/</a:t>
            </a:r>
            <a:r>
              <a:rPr lang="en-US" sz="1600" i="1" dirty="0" err="1"/>
              <a:t>syahwat</a:t>
            </a:r>
            <a:r>
              <a:rPr lang="en-US" sz="1600" dirty="0"/>
              <a:t>. </a:t>
            </a:r>
            <a:r>
              <a:rPr lang="en-US" sz="1600" dirty="0" err="1"/>
              <a:t>Konsumsi</a:t>
            </a:r>
            <a:r>
              <a:rPr lang="en-US" sz="1600" dirty="0"/>
              <a:t> </a:t>
            </a:r>
            <a:r>
              <a:rPr lang="en-US" sz="1600" dirty="0" err="1"/>
              <a:t>bersifat</a:t>
            </a:r>
            <a:r>
              <a:rPr lang="en-US" sz="1600" dirty="0"/>
              <a:t> </a:t>
            </a:r>
            <a:r>
              <a:rPr lang="en-US" sz="1600" dirty="0" err="1"/>
              <a:t>hajat</a:t>
            </a:r>
            <a:r>
              <a:rPr lang="en-US" sz="1600" dirty="0"/>
              <a:t> </a:t>
            </a:r>
            <a:r>
              <a:rPr lang="en-US" sz="1600" dirty="0" err="1"/>
              <a:t>menurut</a:t>
            </a:r>
            <a:r>
              <a:rPr lang="en-US" sz="1600" dirty="0"/>
              <a:t> Mustafa Edwin dkk.2006 :</a:t>
            </a:r>
          </a:p>
          <a:p>
            <a:pPr marL="342900" lvl="0" indent="-342900" algn="just" rtl="0">
              <a:spcBef>
                <a:spcPts val="0"/>
              </a:spcBef>
              <a:spcAft>
                <a:spcPts val="800"/>
              </a:spcAft>
              <a:buFont typeface="+mj-lt"/>
              <a:buAutoNum type="arabicPeriod"/>
            </a:pPr>
            <a:r>
              <a:rPr lang="en-US" sz="1600" dirty="0" err="1"/>
              <a:t>Kebutuhan</a:t>
            </a:r>
            <a:r>
              <a:rPr lang="en-US" sz="1600" dirty="0"/>
              <a:t> (</a:t>
            </a:r>
            <a:r>
              <a:rPr lang="en-US" sz="1600" i="1" dirty="0" err="1"/>
              <a:t>hajat</a:t>
            </a:r>
            <a:r>
              <a:rPr lang="en-US" sz="1600" dirty="0"/>
              <a:t>) </a:t>
            </a:r>
            <a:r>
              <a:rPr lang="en-US" sz="1600" dirty="0" err="1"/>
              <a:t>bersifat</a:t>
            </a:r>
            <a:r>
              <a:rPr lang="en-US" sz="1600" dirty="0"/>
              <a:t> </a:t>
            </a:r>
            <a:r>
              <a:rPr lang="en-US" sz="1600" i="1" dirty="0" err="1"/>
              <a:t>dhoruriyat</a:t>
            </a:r>
            <a:r>
              <a:rPr lang="en-US" sz="1600" dirty="0"/>
              <a:t>, </a:t>
            </a:r>
            <a:r>
              <a:rPr lang="en-US" sz="1600" dirty="0" err="1"/>
              <a:t>kebutuhan</a:t>
            </a:r>
            <a:r>
              <a:rPr lang="en-US" sz="1600" dirty="0"/>
              <a:t> </a:t>
            </a:r>
            <a:r>
              <a:rPr lang="en-US" sz="1600" dirty="0" err="1"/>
              <a:t>dasar</a:t>
            </a:r>
            <a:r>
              <a:rPr lang="en-US" sz="1600" dirty="0"/>
              <a:t> </a:t>
            </a:r>
            <a:r>
              <a:rPr lang="en-US" sz="1600" dirty="0" err="1"/>
              <a:t>apabila</a:t>
            </a:r>
            <a:r>
              <a:rPr lang="en-US" sz="1600" dirty="0"/>
              <a:t> </a:t>
            </a:r>
            <a:r>
              <a:rPr lang="en-US" sz="1600" dirty="0" err="1"/>
              <a:t>tidka</a:t>
            </a:r>
            <a:r>
              <a:rPr lang="en-US" sz="1600" dirty="0"/>
              <a:t> </a:t>
            </a:r>
            <a:r>
              <a:rPr lang="en-US" sz="1600" dirty="0" err="1"/>
              <a:t>dipenuhi</a:t>
            </a:r>
            <a:r>
              <a:rPr lang="en-US" sz="1600" dirty="0"/>
              <a:t> </a:t>
            </a:r>
            <a:r>
              <a:rPr lang="en-US" sz="1600" dirty="0" err="1"/>
              <a:t>maka</a:t>
            </a:r>
            <a:r>
              <a:rPr lang="en-US" sz="1600" dirty="0"/>
              <a:t> </a:t>
            </a:r>
            <a:r>
              <a:rPr lang="en-US" sz="1600" dirty="0" err="1"/>
              <a:t>termasuk</a:t>
            </a:r>
            <a:r>
              <a:rPr lang="en-US" sz="1600" dirty="0"/>
              <a:t> </a:t>
            </a:r>
            <a:r>
              <a:rPr lang="en-US" sz="1600" dirty="0" err="1"/>
              <a:t>kelompok</a:t>
            </a:r>
            <a:r>
              <a:rPr lang="en-US" sz="1600" dirty="0"/>
              <a:t> </a:t>
            </a:r>
            <a:r>
              <a:rPr lang="en-US" sz="1600" i="1" dirty="0"/>
              <a:t>fakir</a:t>
            </a:r>
            <a:r>
              <a:rPr lang="en-US" sz="1600" dirty="0"/>
              <a:t> (</a:t>
            </a:r>
            <a:r>
              <a:rPr lang="en-US" sz="1600" dirty="0" err="1"/>
              <a:t>sandang</a:t>
            </a:r>
            <a:r>
              <a:rPr lang="en-US" sz="1600" dirty="0"/>
              <a:t>, </a:t>
            </a:r>
            <a:r>
              <a:rPr lang="en-US" sz="1600" dirty="0" err="1"/>
              <a:t>pangan</a:t>
            </a:r>
            <a:r>
              <a:rPr lang="en-US" sz="1600" dirty="0"/>
              <a:t>, </a:t>
            </a:r>
            <a:r>
              <a:rPr lang="en-US" sz="1600" dirty="0" err="1"/>
              <a:t>papan</a:t>
            </a:r>
            <a:r>
              <a:rPr lang="en-US" sz="1600" dirty="0"/>
              <a:t>, </a:t>
            </a:r>
            <a:r>
              <a:rPr lang="en-US" sz="1600" dirty="0" err="1"/>
              <a:t>nikah</a:t>
            </a:r>
            <a:r>
              <a:rPr lang="en-US" sz="1600" dirty="0"/>
              <a:t>, </a:t>
            </a:r>
            <a:r>
              <a:rPr lang="en-US" sz="1600" dirty="0" err="1"/>
              <a:t>kendaraan</a:t>
            </a:r>
            <a:r>
              <a:rPr lang="en-US" sz="1600" dirty="0"/>
              <a:t> </a:t>
            </a:r>
            <a:r>
              <a:rPr lang="en-US" sz="1600" dirty="0" err="1"/>
              <a:t>dll</a:t>
            </a:r>
            <a:r>
              <a:rPr lang="en-US" sz="1600" dirty="0"/>
              <a:t>);</a:t>
            </a:r>
          </a:p>
          <a:p>
            <a:pPr marL="342900" lvl="0" indent="-342900" algn="just">
              <a:spcAft>
                <a:spcPts val="800"/>
              </a:spcAft>
              <a:buFont typeface="+mj-lt"/>
              <a:buAutoNum type="arabicPeriod"/>
            </a:pPr>
            <a:r>
              <a:rPr lang="en-US" sz="1600" dirty="0" err="1"/>
              <a:t>Kebutuhan</a:t>
            </a:r>
            <a:r>
              <a:rPr lang="en-US" sz="1600" dirty="0"/>
              <a:t> (</a:t>
            </a:r>
            <a:r>
              <a:rPr lang="en-US" sz="1600" i="1" dirty="0" err="1"/>
              <a:t>hajat</a:t>
            </a:r>
            <a:r>
              <a:rPr lang="en-US" sz="1600" dirty="0"/>
              <a:t>) </a:t>
            </a:r>
            <a:r>
              <a:rPr lang="en-US" sz="1600" dirty="0" err="1"/>
              <a:t>bersifat</a:t>
            </a:r>
            <a:r>
              <a:rPr lang="en-US" sz="1600" dirty="0"/>
              <a:t> </a:t>
            </a:r>
            <a:r>
              <a:rPr lang="en-US" sz="1600" i="1" dirty="0" err="1"/>
              <a:t>hajiyaat</a:t>
            </a:r>
            <a:r>
              <a:rPr lang="en-US" sz="1600" dirty="0"/>
              <a:t>, </a:t>
            </a:r>
            <a:r>
              <a:rPr lang="en-US" sz="1600" dirty="0" err="1"/>
              <a:t>pemenuhan</a:t>
            </a:r>
            <a:r>
              <a:rPr lang="en-US" sz="1600" dirty="0"/>
              <a:t> </a:t>
            </a:r>
            <a:r>
              <a:rPr lang="en-US" sz="1600" dirty="0" err="1"/>
              <a:t>kebutuhan</a:t>
            </a:r>
            <a:r>
              <a:rPr lang="en-US" sz="1600" dirty="0"/>
              <a:t> </a:t>
            </a:r>
            <a:r>
              <a:rPr lang="en-US" sz="1600" dirty="0" err="1"/>
              <a:t>hanya</a:t>
            </a:r>
            <a:r>
              <a:rPr lang="en-US" sz="1600" dirty="0"/>
              <a:t> </a:t>
            </a:r>
            <a:r>
              <a:rPr lang="en-US" sz="1600" dirty="0" err="1"/>
              <a:t>untuk</a:t>
            </a:r>
            <a:r>
              <a:rPr lang="en-US" sz="1600" dirty="0"/>
              <a:t> </a:t>
            </a:r>
            <a:r>
              <a:rPr lang="en-US" sz="1600" dirty="0" err="1"/>
              <a:t>mempermudah</a:t>
            </a:r>
            <a:r>
              <a:rPr lang="en-US" sz="1600" dirty="0"/>
              <a:t>/</a:t>
            </a:r>
            <a:r>
              <a:rPr lang="en-US" sz="1600" dirty="0" err="1"/>
              <a:t>menambah</a:t>
            </a:r>
            <a:r>
              <a:rPr lang="en-US" sz="1600" dirty="0"/>
              <a:t> </a:t>
            </a:r>
            <a:r>
              <a:rPr lang="en-US" sz="1600" dirty="0" err="1"/>
              <a:t>kenikmatan</a:t>
            </a:r>
            <a:r>
              <a:rPr lang="en-US" sz="1600" dirty="0"/>
              <a:t> (</a:t>
            </a:r>
            <a:r>
              <a:rPr lang="en-US" sz="1600" dirty="0" err="1"/>
              <a:t>makan</a:t>
            </a:r>
            <a:r>
              <a:rPr lang="en-US" sz="1600" dirty="0"/>
              <a:t> </a:t>
            </a:r>
            <a:r>
              <a:rPr lang="en-US" sz="1600" dirty="0" err="1"/>
              <a:t>dengan</a:t>
            </a:r>
            <a:r>
              <a:rPr lang="en-US" sz="1600" dirty="0"/>
              <a:t> </a:t>
            </a:r>
            <a:r>
              <a:rPr lang="en-US" sz="1600" dirty="0" err="1"/>
              <a:t>sendok</a:t>
            </a:r>
            <a:r>
              <a:rPr lang="en-US" sz="1600" dirty="0"/>
              <a:t>) </a:t>
            </a:r>
            <a:r>
              <a:rPr lang="en-US" sz="1600" dirty="0" err="1"/>
              <a:t>dan</a:t>
            </a:r>
            <a:r>
              <a:rPr lang="en-US" sz="1600" dirty="0"/>
              <a:t> </a:t>
            </a:r>
            <a:r>
              <a:rPr lang="en-US" sz="1600" dirty="0" err="1"/>
              <a:t>bukan</a:t>
            </a:r>
            <a:r>
              <a:rPr lang="en-US" sz="1600" dirty="0"/>
              <a:t> </a:t>
            </a:r>
            <a:r>
              <a:rPr lang="en-US" sz="1600" dirty="0" err="1"/>
              <a:t>kebutuhan</a:t>
            </a:r>
            <a:r>
              <a:rPr lang="en-US" sz="1600" dirty="0"/>
              <a:t> primer;</a:t>
            </a:r>
          </a:p>
          <a:p>
            <a:pPr marL="342900" lvl="0" indent="-342900" algn="just">
              <a:spcAft>
                <a:spcPts val="800"/>
              </a:spcAft>
              <a:buFont typeface="+mj-lt"/>
              <a:buAutoNum type="arabicPeriod"/>
            </a:pPr>
            <a:r>
              <a:rPr lang="en-US" sz="1600" dirty="0" err="1"/>
              <a:t>Kebutuhan</a:t>
            </a:r>
            <a:r>
              <a:rPr lang="en-US" sz="1600" dirty="0"/>
              <a:t> (</a:t>
            </a:r>
            <a:r>
              <a:rPr lang="en-US" sz="1600" i="1" dirty="0" err="1"/>
              <a:t>hajat</a:t>
            </a:r>
            <a:r>
              <a:rPr lang="en-US" sz="1600" dirty="0"/>
              <a:t>) </a:t>
            </a:r>
            <a:r>
              <a:rPr lang="en-US" sz="1600" dirty="0" err="1"/>
              <a:t>bersifat</a:t>
            </a:r>
            <a:r>
              <a:rPr lang="en-US" sz="1600" dirty="0"/>
              <a:t> </a:t>
            </a:r>
            <a:r>
              <a:rPr lang="en-US" sz="1600" i="1" dirty="0" err="1"/>
              <a:t>tahsiniyat</a:t>
            </a:r>
            <a:r>
              <a:rPr lang="en-US" sz="1600" dirty="0"/>
              <a:t>, </a:t>
            </a:r>
            <a:r>
              <a:rPr lang="en-US" sz="1600" dirty="0" err="1"/>
              <a:t>diatas</a:t>
            </a:r>
            <a:r>
              <a:rPr lang="en-US" sz="1600" dirty="0"/>
              <a:t> </a:t>
            </a:r>
            <a:r>
              <a:rPr lang="en-US" sz="1600" dirty="0" err="1"/>
              <a:t>kebutuhan</a:t>
            </a:r>
            <a:r>
              <a:rPr lang="en-US" sz="1600" dirty="0"/>
              <a:t> </a:t>
            </a:r>
            <a:r>
              <a:rPr lang="en-US" sz="1600" i="1" dirty="0" err="1"/>
              <a:t>hajiyat</a:t>
            </a:r>
            <a:r>
              <a:rPr lang="en-US" sz="1600" dirty="0"/>
              <a:t> </a:t>
            </a:r>
            <a:r>
              <a:rPr lang="en-US" sz="1600" dirty="0" err="1"/>
              <a:t>dan</a:t>
            </a:r>
            <a:r>
              <a:rPr lang="en-US" sz="1600" dirty="0"/>
              <a:t> </a:t>
            </a:r>
            <a:r>
              <a:rPr lang="en-US" sz="1600" dirty="0" err="1"/>
              <a:t>dibawah</a:t>
            </a:r>
            <a:r>
              <a:rPr lang="en-US" sz="1600" dirty="0"/>
              <a:t> </a:t>
            </a:r>
            <a:r>
              <a:rPr lang="en-US" sz="1600" i="1" dirty="0" err="1"/>
              <a:t>tabzir</a:t>
            </a:r>
            <a:r>
              <a:rPr lang="en-US" sz="1600" dirty="0"/>
              <a:t>/</a:t>
            </a:r>
            <a:r>
              <a:rPr lang="en-US" sz="1600" dirty="0" err="1"/>
              <a:t>kemewahan</a:t>
            </a:r>
            <a:r>
              <a:rPr lang="en-US" sz="1600" dirty="0"/>
              <a:t>.</a:t>
            </a:r>
          </a:p>
          <a:p>
            <a:pPr marL="342900" lvl="0" indent="-342900" algn="just">
              <a:spcAft>
                <a:spcPts val="800"/>
              </a:spcAft>
              <a:buFont typeface="+mj-lt"/>
              <a:buAutoNum type="arabicPeriod"/>
            </a:pPr>
            <a:endParaRPr lang="en-US" sz="1600" dirty="0"/>
          </a:p>
          <a:p>
            <a:pPr marL="342900" lvl="0" indent="-342900" algn="just">
              <a:spcAft>
                <a:spcPts val="800"/>
              </a:spcAft>
              <a:buFont typeface="+mj-lt"/>
              <a:buAutoNum type="arabicPeriod"/>
            </a:pPr>
            <a:endParaRPr lang="en-US" sz="1600" dirty="0"/>
          </a:p>
          <a:p>
            <a:pPr lvl="0" indent="-457200" algn="just" rtl="0">
              <a:spcBef>
                <a:spcPts val="0"/>
              </a:spcBef>
              <a:spcAft>
                <a:spcPts val="800"/>
              </a:spcAft>
              <a:buFont typeface="+mj-lt"/>
              <a:buAutoNum type="arabicPeriod"/>
            </a:pPr>
            <a:endParaRPr dirty="0"/>
          </a:p>
        </p:txBody>
      </p:sp>
      <p:sp>
        <p:nvSpPr>
          <p:cNvPr id="1601" name="Google Shape;1601;p17"/>
          <p:cNvSpPr txBox="1">
            <a:spLocks noGrp="1"/>
          </p:cNvSpPr>
          <p:nvPr>
            <p:ph type="sldNum" idx="4294967295"/>
          </p:nvPr>
        </p:nvSpPr>
        <p:spPr>
          <a:xfrm>
            <a:off x="8810625" y="4673600"/>
            <a:ext cx="333375" cy="393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93204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44"/>
        <p:cNvGrpSpPr/>
        <p:nvPr/>
      </p:nvGrpSpPr>
      <p:grpSpPr>
        <a:xfrm>
          <a:off x="0" y="0"/>
          <a:ext cx="0" cy="0"/>
          <a:chOff x="0" y="0"/>
          <a:chExt cx="0" cy="0"/>
        </a:xfrm>
      </p:grpSpPr>
      <p:sp>
        <p:nvSpPr>
          <p:cNvPr id="1845" name="Google Shape;1845;p3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
        <p:nvSpPr>
          <p:cNvPr id="1852" name="Google Shape;1852;p34"/>
          <p:cNvSpPr txBox="1">
            <a:spLocks noGrp="1"/>
          </p:cNvSpPr>
          <p:nvPr>
            <p:ph type="body" idx="4294967295"/>
          </p:nvPr>
        </p:nvSpPr>
        <p:spPr>
          <a:xfrm>
            <a:off x="626700" y="373575"/>
            <a:ext cx="5977300" cy="4396200"/>
          </a:xfrm>
          <a:prstGeom prst="rect">
            <a:avLst/>
          </a:prstGeom>
        </p:spPr>
        <p:txBody>
          <a:bodyPr spcFirstLastPara="1" wrap="square" lIns="0" tIns="0" rIns="0" bIns="0" anchor="ctr" anchorCtr="0">
            <a:noAutofit/>
          </a:bodyPr>
          <a:lstStyle/>
          <a:p>
            <a:pPr marL="0" lvl="0" indent="0" algn="just" rtl="0">
              <a:spcBef>
                <a:spcPts val="800"/>
              </a:spcBef>
              <a:spcAft>
                <a:spcPts val="800"/>
              </a:spcAft>
              <a:buNone/>
            </a:pPr>
            <a:r>
              <a:rPr lang="en" sz="1800" dirty="0"/>
              <a:t>Hal-hal yang perlu diperhatikan dalam konsumsi yaitu :</a:t>
            </a:r>
          </a:p>
          <a:p>
            <a:pPr marL="342900" lvl="0" indent="-342900" algn="just" rtl="0">
              <a:spcBef>
                <a:spcPts val="800"/>
              </a:spcBef>
              <a:spcAft>
                <a:spcPts val="800"/>
              </a:spcAft>
              <a:buFont typeface="+mj-lt"/>
              <a:buAutoNum type="alphaLcParenR"/>
            </a:pPr>
            <a:r>
              <a:rPr lang="en" sz="1800" dirty="0"/>
              <a:t>Memenuhi kebutuhan diri sendiri, kemudian keluarga, kerabat baru orang yang memerlukan bantuan;</a:t>
            </a:r>
          </a:p>
          <a:p>
            <a:pPr marL="342900" lvl="0" indent="-342900" algn="just" rtl="0">
              <a:spcBef>
                <a:spcPts val="800"/>
              </a:spcBef>
              <a:spcAft>
                <a:spcPts val="800"/>
              </a:spcAft>
              <a:buFont typeface="+mj-lt"/>
              <a:buAutoNum type="alphaLcParenR"/>
            </a:pPr>
            <a:r>
              <a:rPr lang="en" sz="1800" dirty="0"/>
              <a:t>Penuhi dulu </a:t>
            </a:r>
            <a:r>
              <a:rPr lang="en" sz="1800" i="1" dirty="0"/>
              <a:t>dhoruriyat</a:t>
            </a:r>
            <a:r>
              <a:rPr lang="en" sz="1800" dirty="0"/>
              <a:t>, </a:t>
            </a:r>
            <a:r>
              <a:rPr lang="en" sz="1800" i="1" dirty="0"/>
              <a:t>hajiyat </a:t>
            </a:r>
            <a:r>
              <a:rPr lang="en" sz="1800" dirty="0"/>
              <a:t>kemudian baru </a:t>
            </a:r>
            <a:r>
              <a:rPr lang="en" sz="1800" i="1" dirty="0"/>
              <a:t>tahsi-niyat</a:t>
            </a:r>
            <a:r>
              <a:rPr lang="en" sz="1800" dirty="0"/>
              <a:t>;</a:t>
            </a:r>
          </a:p>
          <a:p>
            <a:pPr marL="342900" lvl="0" indent="-342900" algn="just" rtl="0">
              <a:spcBef>
                <a:spcPts val="800"/>
              </a:spcBef>
              <a:spcAft>
                <a:spcPts val="800"/>
              </a:spcAft>
              <a:buFont typeface="+mj-lt"/>
              <a:buAutoNum type="alphaLcParenR"/>
            </a:pPr>
            <a:r>
              <a:rPr lang="en" sz="1800" dirty="0"/>
              <a:t>Pengeluaran untuk memenuhi kebutuhan diri, keluarga dan mereka yang memerlukan bantuan sebatas kemampuan finansialnya;</a:t>
            </a:r>
          </a:p>
          <a:p>
            <a:pPr marL="342900" lvl="0" indent="-342900" algn="just" rtl="0">
              <a:spcBef>
                <a:spcPts val="800"/>
              </a:spcBef>
              <a:spcAft>
                <a:spcPts val="800"/>
              </a:spcAft>
              <a:buFont typeface="+mj-lt"/>
              <a:buAutoNum type="alphaLcParenR"/>
            </a:pPr>
            <a:r>
              <a:rPr lang="en" sz="1800" dirty="0"/>
              <a:t>Tidak boleh mengkonsumsi yang haram;</a:t>
            </a:r>
          </a:p>
          <a:p>
            <a:pPr marL="342900" lvl="0" indent="-342900" algn="just" rtl="0">
              <a:spcBef>
                <a:spcPts val="800"/>
              </a:spcBef>
              <a:spcAft>
                <a:spcPts val="800"/>
              </a:spcAft>
              <a:buFont typeface="+mj-lt"/>
              <a:buAutoNum type="alphaLcParenR"/>
            </a:pPr>
            <a:r>
              <a:rPr lang="en" sz="1800" dirty="0"/>
              <a:t>Melakukan konsumsi yang ideal yaitu antara bathil dan mengumbar (berlebih-lebihan).</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6"/>
        <p:cNvGrpSpPr/>
        <p:nvPr/>
      </p:nvGrpSpPr>
      <p:grpSpPr>
        <a:xfrm>
          <a:off x="0" y="0"/>
          <a:ext cx="0" cy="0"/>
          <a:chOff x="0" y="0"/>
          <a:chExt cx="0" cy="0"/>
        </a:xfrm>
      </p:grpSpPr>
      <p:sp>
        <p:nvSpPr>
          <p:cNvPr id="1857" name="Google Shape;1857;p35"/>
          <p:cNvSpPr txBox="1">
            <a:spLocks noGrp="1"/>
          </p:cNvSpPr>
          <p:nvPr>
            <p:ph type="ctrTitle" idx="4294967295"/>
          </p:nvPr>
        </p:nvSpPr>
        <p:spPr>
          <a:xfrm>
            <a:off x="1109300" y="1866492"/>
            <a:ext cx="4694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solidFill>
                  <a:schemeClr val="accent2"/>
                </a:solidFill>
              </a:rPr>
              <a:t>TERIMA KASIH!</a:t>
            </a:r>
            <a:endParaRPr sz="7200" dirty="0">
              <a:solidFill>
                <a:schemeClr val="accent2"/>
              </a:solidFill>
            </a:endParaRPr>
          </a:p>
        </p:txBody>
      </p:sp>
      <p:sp>
        <p:nvSpPr>
          <p:cNvPr id="1859" name="Google Shape;1859;p3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17</a:t>
            </a:fld>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lvl="0"/>
            <a:r>
              <a:rPr lang="id-ID" sz="3600" dirty="0"/>
              <a:t>A.Teori Konsum</a:t>
            </a:r>
            <a:r>
              <a:rPr lang="en-US" sz="3600" dirty="0"/>
              <a:t>s</a:t>
            </a:r>
            <a:r>
              <a:rPr lang="id-ID" sz="3600" dirty="0"/>
              <a:t>i dan Fungsi Konsumsi</a:t>
            </a:r>
            <a:endParaRPr dirty="0"/>
          </a:p>
        </p:txBody>
      </p:sp>
      <p:sp>
        <p:nvSpPr>
          <p:cNvPr id="1577" name="Google Shape;1577;p14"/>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p>
            <a:pPr marL="101600" indent="0" algn="just">
              <a:buNone/>
            </a:pPr>
            <a:r>
              <a:rPr lang="id-ID" sz="1200" dirty="0"/>
              <a:t>Fungsi Konsumsi : </a:t>
            </a:r>
            <a:r>
              <a:rPr lang="id-ID" sz="1200" b="1" dirty="0"/>
              <a:t>C = a + By</a:t>
            </a:r>
          </a:p>
          <a:p>
            <a:pPr marL="101600" indent="0" algn="just">
              <a:buNone/>
            </a:pPr>
            <a:r>
              <a:rPr lang="id-ID" sz="1200" dirty="0"/>
              <a:t>Dimana </a:t>
            </a:r>
          </a:p>
          <a:p>
            <a:pPr marL="101600" indent="0" algn="just">
              <a:buNone/>
            </a:pPr>
            <a:r>
              <a:rPr lang="id-ID" sz="1200" b="1" dirty="0"/>
              <a:t>a</a:t>
            </a:r>
            <a:r>
              <a:rPr lang="id-ID" sz="1200" dirty="0"/>
              <a:t> : konsumsi rumah tangga ketika pendapatan nasional adalah 0</a:t>
            </a:r>
            <a:r>
              <a:rPr lang="en-US" sz="1200" dirty="0"/>
              <a:t>;</a:t>
            </a:r>
            <a:endParaRPr lang="id-ID" sz="1200" dirty="0"/>
          </a:p>
          <a:p>
            <a:pPr marL="101600" indent="0" algn="just">
              <a:buNone/>
            </a:pPr>
            <a:r>
              <a:rPr lang="en-US" sz="1200" b="1" dirty="0"/>
              <a:t>B</a:t>
            </a:r>
            <a:r>
              <a:rPr lang="id-ID" sz="1200" dirty="0"/>
              <a:t> : </a:t>
            </a:r>
            <a:r>
              <a:rPr lang="en-US" sz="1200" dirty="0" err="1"/>
              <a:t>kecondongan</a:t>
            </a:r>
            <a:r>
              <a:rPr lang="en-US" sz="1200" dirty="0"/>
              <a:t> </a:t>
            </a:r>
            <a:r>
              <a:rPr lang="en-US" sz="1200" dirty="0" err="1"/>
              <a:t>konsumsi</a:t>
            </a:r>
            <a:r>
              <a:rPr lang="en-US" sz="1200" dirty="0"/>
              <a:t> marginal;</a:t>
            </a:r>
          </a:p>
          <a:p>
            <a:pPr marL="101600" indent="0" algn="just">
              <a:buNone/>
            </a:pPr>
            <a:r>
              <a:rPr lang="en-US" sz="1200" b="1" dirty="0"/>
              <a:t>C</a:t>
            </a:r>
            <a:r>
              <a:rPr lang="en-US" sz="1200" dirty="0"/>
              <a:t> : </a:t>
            </a:r>
            <a:r>
              <a:rPr lang="en-US" sz="1200" dirty="0" err="1"/>
              <a:t>tingkat</a:t>
            </a:r>
            <a:r>
              <a:rPr lang="en-US" sz="1200" dirty="0"/>
              <a:t> </a:t>
            </a:r>
            <a:r>
              <a:rPr lang="en-US" sz="1200" dirty="0" err="1"/>
              <a:t>konsumsi</a:t>
            </a:r>
            <a:r>
              <a:rPr lang="en-US" sz="1200" dirty="0"/>
              <a:t>;</a:t>
            </a:r>
          </a:p>
          <a:p>
            <a:pPr marL="101600" indent="0" algn="just">
              <a:buNone/>
            </a:pPr>
            <a:r>
              <a:rPr lang="en-US" sz="1200" b="1" dirty="0"/>
              <a:t>y</a:t>
            </a:r>
            <a:r>
              <a:rPr lang="en-US" sz="1200" dirty="0"/>
              <a:t> : </a:t>
            </a:r>
            <a:r>
              <a:rPr lang="en-US" sz="1200" dirty="0" err="1"/>
              <a:t>tingkat</a:t>
            </a:r>
            <a:r>
              <a:rPr lang="en-US" sz="1200" dirty="0"/>
              <a:t> </a:t>
            </a:r>
            <a:r>
              <a:rPr lang="en-US" sz="1200" dirty="0" err="1"/>
              <a:t>pendapatan</a:t>
            </a:r>
            <a:r>
              <a:rPr lang="en-US" sz="1200" dirty="0"/>
              <a:t> </a:t>
            </a:r>
            <a:r>
              <a:rPr lang="en-US" sz="1200" dirty="0" err="1"/>
              <a:t>nasional</a:t>
            </a:r>
            <a:r>
              <a:rPr lang="en-US" sz="1200" dirty="0"/>
              <a:t>.</a:t>
            </a:r>
          </a:p>
          <a:p>
            <a:pPr marL="101600" indent="0" algn="just">
              <a:buNone/>
            </a:pPr>
            <a:r>
              <a:rPr lang="en-US" sz="1200" dirty="0"/>
              <a:t>Ada </a:t>
            </a:r>
            <a:r>
              <a:rPr lang="en-US" sz="1200" dirty="0" err="1"/>
              <a:t>dua</a:t>
            </a:r>
            <a:r>
              <a:rPr lang="en-US" sz="1200" dirty="0"/>
              <a:t> </a:t>
            </a:r>
            <a:r>
              <a:rPr lang="en-US" sz="1200" dirty="0" err="1"/>
              <a:t>konsep</a:t>
            </a:r>
            <a:r>
              <a:rPr lang="en-US" sz="1200" dirty="0"/>
              <a:t> </a:t>
            </a:r>
            <a:r>
              <a:rPr lang="en-US" sz="1200" dirty="0" err="1"/>
              <a:t>untuk</a:t>
            </a:r>
            <a:r>
              <a:rPr lang="en-US" sz="1200" dirty="0"/>
              <a:t> </a:t>
            </a:r>
            <a:r>
              <a:rPr lang="en-US" sz="1200" dirty="0" err="1"/>
              <a:t>mengetahui</a:t>
            </a:r>
            <a:r>
              <a:rPr lang="en-US" sz="1200" dirty="0"/>
              <a:t> </a:t>
            </a:r>
            <a:r>
              <a:rPr lang="en-US" sz="1200" dirty="0" err="1"/>
              <a:t>sifat</a:t>
            </a:r>
            <a:r>
              <a:rPr lang="en-US" sz="1200" dirty="0"/>
              <a:t> </a:t>
            </a:r>
            <a:r>
              <a:rPr lang="en-US" sz="1200" dirty="0" err="1"/>
              <a:t>hubungan</a:t>
            </a:r>
            <a:r>
              <a:rPr lang="en-US" sz="1200" dirty="0"/>
              <a:t> </a:t>
            </a:r>
            <a:r>
              <a:rPr lang="en-US" sz="1200" dirty="0" err="1"/>
              <a:t>antara</a:t>
            </a:r>
            <a:r>
              <a:rPr lang="en-US" sz="1200" dirty="0"/>
              <a:t> </a:t>
            </a:r>
            <a:r>
              <a:rPr lang="en-US" sz="1200" dirty="0" err="1"/>
              <a:t>pendapatan</a:t>
            </a:r>
            <a:r>
              <a:rPr lang="en-US" sz="1200" dirty="0"/>
              <a:t> </a:t>
            </a:r>
            <a:r>
              <a:rPr lang="en-US" sz="1200" dirty="0" err="1"/>
              <a:t>disposebel</a:t>
            </a:r>
            <a:r>
              <a:rPr lang="en-US" sz="1200" dirty="0"/>
              <a:t> </a:t>
            </a:r>
            <a:r>
              <a:rPr lang="en-US" sz="1200" dirty="0" err="1"/>
              <a:t>dengan</a:t>
            </a:r>
            <a:r>
              <a:rPr lang="en-US" sz="1200" dirty="0"/>
              <a:t> </a:t>
            </a:r>
            <a:r>
              <a:rPr lang="en-US" sz="1200" dirty="0" err="1"/>
              <a:t>konsumsi</a:t>
            </a:r>
            <a:r>
              <a:rPr lang="en-US" sz="1200" dirty="0"/>
              <a:t> </a:t>
            </a:r>
            <a:r>
              <a:rPr lang="en-US" sz="1200" dirty="0" err="1"/>
              <a:t>dan</a:t>
            </a:r>
            <a:r>
              <a:rPr lang="en-US" sz="1200" dirty="0"/>
              <a:t> </a:t>
            </a:r>
            <a:r>
              <a:rPr lang="en-US" sz="1200" dirty="0" err="1"/>
              <a:t>pendapatan</a:t>
            </a:r>
            <a:r>
              <a:rPr lang="en-US" sz="1200" dirty="0"/>
              <a:t> </a:t>
            </a:r>
            <a:r>
              <a:rPr lang="en-US" sz="1200" dirty="0" err="1"/>
              <a:t>disposebel</a:t>
            </a:r>
            <a:r>
              <a:rPr lang="en-US" sz="1200" dirty="0"/>
              <a:t> </a:t>
            </a:r>
            <a:r>
              <a:rPr lang="en-US" sz="1200" dirty="0" err="1"/>
              <a:t>dengan</a:t>
            </a:r>
            <a:r>
              <a:rPr lang="en-US" sz="1200" dirty="0"/>
              <a:t> </a:t>
            </a:r>
            <a:r>
              <a:rPr lang="en-US" sz="1200" dirty="0" err="1"/>
              <a:t>tabunan</a:t>
            </a:r>
            <a:r>
              <a:rPr lang="en-US" sz="1200" dirty="0"/>
              <a:t> </a:t>
            </a:r>
            <a:r>
              <a:rPr lang="en-US" sz="1200" dirty="0" err="1"/>
              <a:t>yaitu</a:t>
            </a:r>
            <a:r>
              <a:rPr lang="en-US" sz="1200" dirty="0"/>
              <a:t> </a:t>
            </a:r>
            <a:r>
              <a:rPr lang="en-US" sz="1200" dirty="0" err="1"/>
              <a:t>konsep</a:t>
            </a:r>
            <a:r>
              <a:rPr lang="en-US" sz="1200" dirty="0"/>
              <a:t> </a:t>
            </a:r>
            <a:r>
              <a:rPr lang="en-US" sz="1200" dirty="0" err="1"/>
              <a:t>kecondongan</a:t>
            </a:r>
            <a:r>
              <a:rPr lang="en-US" sz="1200" dirty="0"/>
              <a:t> </a:t>
            </a:r>
            <a:r>
              <a:rPr lang="en-US" sz="1200" dirty="0" err="1"/>
              <a:t>mengkonsumsi</a:t>
            </a:r>
            <a:r>
              <a:rPr lang="en-US" sz="1200" dirty="0"/>
              <a:t> </a:t>
            </a:r>
            <a:r>
              <a:rPr lang="en-US" sz="1200" dirty="0" err="1"/>
              <a:t>dan</a:t>
            </a:r>
            <a:r>
              <a:rPr lang="en-US" sz="1200" dirty="0"/>
              <a:t> </a:t>
            </a:r>
            <a:r>
              <a:rPr lang="en-US" sz="1200" dirty="0" err="1"/>
              <a:t>kecondongan</a:t>
            </a:r>
            <a:r>
              <a:rPr lang="en-US" sz="1200" dirty="0"/>
              <a:t> </a:t>
            </a:r>
            <a:r>
              <a:rPr lang="en-US" sz="1200" dirty="0" err="1"/>
              <a:t>menabung</a:t>
            </a:r>
            <a:r>
              <a:rPr lang="en-US" sz="1200" dirty="0"/>
              <a:t>.</a:t>
            </a:r>
          </a:p>
          <a:p>
            <a:pPr marL="0" lvl="0" indent="0" algn="l" rtl="0">
              <a:spcBef>
                <a:spcPts val="800"/>
              </a:spcBef>
              <a:spcAft>
                <a:spcPts val="800"/>
              </a:spcAft>
              <a:buClr>
                <a:schemeClr val="dk1"/>
              </a:buClr>
              <a:buSzPts val="1100"/>
              <a:buFont typeface="Arial"/>
              <a:buNone/>
            </a:pPr>
            <a:endParaRPr sz="1200" b="1" dirty="0"/>
          </a:p>
        </p:txBody>
      </p:sp>
      <p:sp>
        <p:nvSpPr>
          <p:cNvPr id="1578" name="Google Shape;1578;p14"/>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p>
            <a:pPr marL="0" lvl="0" indent="0" algn="just">
              <a:buClr>
                <a:schemeClr val="dk1"/>
              </a:buClr>
              <a:buSzPts val="1100"/>
              <a:buNone/>
            </a:pPr>
            <a:r>
              <a:rPr lang="id-ID" sz="1200" dirty="0"/>
              <a:t>Konsumsi adalah pembelanjaan atas barang dan jasa yang dilakukan oleh rumah tangga dengan tujuan memenuhi kebutuhan. Teori konsumsi adalah teori yang mempelajari bagaimana manusia/konsumen memuaskan kebutuhannya dengan pembelian/penggunaan barang dan jasa.  </a:t>
            </a:r>
          </a:p>
          <a:p>
            <a:pPr marL="0" lvl="0" indent="0" algn="just">
              <a:buClr>
                <a:schemeClr val="dk1"/>
              </a:buClr>
              <a:buSzPts val="1100"/>
              <a:buNone/>
            </a:pPr>
            <a:r>
              <a:rPr lang="id-ID" sz="1200" dirty="0"/>
              <a:t>Fungsi konsumsi adalah suatu kurva yang menggambarkan sifat hubungan antara tingkat konsumsi rumah tangga dalam perekonomian dengan pendapatan nasional (</a:t>
            </a:r>
            <a:r>
              <a:rPr lang="id-ID" sz="1200" i="1" dirty="0"/>
              <a:t>pendapatan disposebel</a:t>
            </a:r>
            <a:r>
              <a:rPr lang="id-ID" sz="1200" dirty="0"/>
              <a:t>).</a:t>
            </a:r>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5" name="Google Shape;1585;p15"/>
          <p:cNvSpPr txBox="1">
            <a:spLocks noGrp="1"/>
          </p:cNvSpPr>
          <p:nvPr>
            <p:ph type="ctrTitle" idx="4294967295"/>
          </p:nvPr>
        </p:nvSpPr>
        <p:spPr>
          <a:xfrm>
            <a:off x="250371" y="364273"/>
            <a:ext cx="8643257" cy="550126"/>
          </a:xfrm>
          <a:prstGeom prst="rect">
            <a:avLst/>
          </a:prstGeom>
        </p:spPr>
        <p:txBody>
          <a:bodyPr spcFirstLastPara="1" wrap="square" lIns="0" tIns="0" rIns="0" bIns="0" anchor="b" anchorCtr="0">
            <a:noAutofit/>
          </a:bodyPr>
          <a:lstStyle/>
          <a:p>
            <a:pPr lvl="0"/>
            <a:r>
              <a:rPr lang="en-US" sz="3600" dirty="0"/>
              <a:t>1.Teori </a:t>
            </a:r>
            <a:r>
              <a:rPr lang="en-US" sz="3600" dirty="0" err="1"/>
              <a:t>Konsumsi</a:t>
            </a:r>
            <a:r>
              <a:rPr lang="en-US" sz="3600" dirty="0"/>
              <a:t> John Maynard Keynes</a:t>
            </a:r>
            <a:endParaRPr sz="3600" dirty="0">
              <a:solidFill>
                <a:schemeClr val="lt1"/>
              </a:solidFill>
            </a:endParaRPr>
          </a:p>
        </p:txBody>
      </p:sp>
      <p:sp>
        <p:nvSpPr>
          <p:cNvPr id="1586" name="Google Shape;1586;p15"/>
          <p:cNvSpPr txBox="1">
            <a:spLocks noGrp="1"/>
          </p:cNvSpPr>
          <p:nvPr>
            <p:ph type="subTitle" idx="4294967295"/>
          </p:nvPr>
        </p:nvSpPr>
        <p:spPr>
          <a:xfrm>
            <a:off x="250370" y="1016000"/>
            <a:ext cx="7297059" cy="3516483"/>
          </a:xfrm>
          <a:prstGeom prst="rect">
            <a:avLst/>
          </a:prstGeom>
        </p:spPr>
        <p:txBody>
          <a:bodyPr spcFirstLastPara="1" wrap="square" lIns="0" tIns="0" rIns="0" bIns="0" anchor="t" anchorCtr="0">
            <a:noAutofit/>
          </a:bodyPr>
          <a:lstStyle/>
          <a:p>
            <a:pPr marL="0" lvl="0" indent="0" algn="just">
              <a:buClr>
                <a:schemeClr val="dk1"/>
              </a:buClr>
              <a:buSzPts val="1100"/>
              <a:buNone/>
            </a:pPr>
            <a:r>
              <a:rPr lang="en-US" sz="1400" b="1" dirty="0" err="1"/>
              <a:t>Fungsi</a:t>
            </a:r>
            <a:r>
              <a:rPr lang="en-US" sz="1400" b="1" dirty="0"/>
              <a:t> </a:t>
            </a:r>
            <a:r>
              <a:rPr lang="en-US" sz="1400" b="1" dirty="0" err="1"/>
              <a:t>konsumsi</a:t>
            </a:r>
            <a:r>
              <a:rPr lang="en-US" sz="1400" b="1" dirty="0"/>
              <a:t> Keynes :</a:t>
            </a:r>
          </a:p>
          <a:p>
            <a:pPr marL="228600" lvl="0" indent="-228600" algn="just">
              <a:lnSpc>
                <a:spcPct val="150000"/>
              </a:lnSpc>
              <a:buClr>
                <a:schemeClr val="dk1"/>
              </a:buClr>
              <a:buSzPts val="1100"/>
              <a:buFont typeface="+mj-lt"/>
              <a:buAutoNum type="alphaLcPeriod"/>
            </a:pPr>
            <a:r>
              <a:rPr lang="en-US" sz="1400" dirty="0" err="1"/>
              <a:t>Variabel</a:t>
            </a:r>
            <a:r>
              <a:rPr lang="en-US" sz="1400" dirty="0"/>
              <a:t> </a:t>
            </a:r>
            <a:r>
              <a:rPr lang="en-US" sz="1400" dirty="0" err="1"/>
              <a:t>nyata</a:t>
            </a:r>
            <a:r>
              <a:rPr lang="en-US" sz="1400" dirty="0"/>
              <a:t> </a:t>
            </a:r>
            <a:r>
              <a:rPr lang="en-US" sz="1400" dirty="0" err="1"/>
              <a:t>adalah</a:t>
            </a:r>
            <a:r>
              <a:rPr lang="en-US" sz="1400" dirty="0"/>
              <a:t> </a:t>
            </a:r>
            <a:r>
              <a:rPr lang="en-US" sz="1400" dirty="0" err="1"/>
              <a:t>fungsi</a:t>
            </a:r>
            <a:r>
              <a:rPr lang="en-US" sz="1400" dirty="0"/>
              <a:t> </a:t>
            </a:r>
            <a:r>
              <a:rPr lang="en-US" sz="1400" dirty="0" err="1"/>
              <a:t>konsumsi</a:t>
            </a:r>
            <a:r>
              <a:rPr lang="en-US" sz="1400" dirty="0"/>
              <a:t> Keynes </a:t>
            </a:r>
            <a:r>
              <a:rPr lang="en-US" sz="1400" dirty="0" err="1"/>
              <a:t>menunjukkan</a:t>
            </a:r>
            <a:r>
              <a:rPr lang="en-US" sz="1400" dirty="0"/>
              <a:t> </a:t>
            </a:r>
            <a:r>
              <a:rPr lang="en-US" sz="1400" dirty="0" err="1"/>
              <a:t>hubungan</a:t>
            </a:r>
            <a:r>
              <a:rPr lang="en-US" sz="1400" dirty="0"/>
              <a:t> </a:t>
            </a:r>
            <a:r>
              <a:rPr lang="en-US" sz="1400" dirty="0" err="1"/>
              <a:t>antara</a:t>
            </a:r>
            <a:r>
              <a:rPr lang="en-US" sz="1400" dirty="0"/>
              <a:t> </a:t>
            </a:r>
            <a:r>
              <a:rPr lang="en-US" sz="1400" dirty="0" err="1"/>
              <a:t>pendapatan</a:t>
            </a:r>
            <a:r>
              <a:rPr lang="en-US" sz="1400" dirty="0"/>
              <a:t> </a:t>
            </a:r>
            <a:r>
              <a:rPr lang="en-US" sz="1400" dirty="0" err="1"/>
              <a:t>nasional</a:t>
            </a:r>
            <a:r>
              <a:rPr lang="en-US" sz="1400" dirty="0"/>
              <a:t> </a:t>
            </a:r>
            <a:r>
              <a:rPr lang="en-US" sz="1400" dirty="0" err="1"/>
              <a:t>dengan</a:t>
            </a:r>
            <a:r>
              <a:rPr lang="en-US" sz="1400" dirty="0"/>
              <a:t> </a:t>
            </a:r>
            <a:r>
              <a:rPr lang="en-US" sz="1400" dirty="0" err="1"/>
              <a:t>pengeluaran</a:t>
            </a:r>
            <a:r>
              <a:rPr lang="en-US" sz="1400" dirty="0"/>
              <a:t> </a:t>
            </a:r>
            <a:r>
              <a:rPr lang="en-US" sz="1400" dirty="0" err="1"/>
              <a:t>konsumsi</a:t>
            </a:r>
            <a:r>
              <a:rPr lang="en-US" sz="1400" dirty="0"/>
              <a:t> yang </a:t>
            </a:r>
            <a:r>
              <a:rPr lang="en-US" sz="1400" dirty="0" err="1"/>
              <a:t>keduanya</a:t>
            </a:r>
            <a:r>
              <a:rPr lang="en-US" sz="1400" dirty="0"/>
              <a:t> </a:t>
            </a:r>
            <a:r>
              <a:rPr lang="en-US" sz="1400" dirty="0" err="1"/>
              <a:t>dinyatakan</a:t>
            </a:r>
            <a:r>
              <a:rPr lang="en-US" sz="1400" dirty="0"/>
              <a:t> </a:t>
            </a:r>
            <a:r>
              <a:rPr lang="en-US" sz="1400" dirty="0" err="1"/>
              <a:t>dengan</a:t>
            </a:r>
            <a:r>
              <a:rPr lang="en-US" sz="1400" dirty="0"/>
              <a:t> </a:t>
            </a:r>
            <a:r>
              <a:rPr lang="en-US" sz="1400" dirty="0" err="1"/>
              <a:t>menggunakan</a:t>
            </a:r>
            <a:r>
              <a:rPr lang="en-US" sz="1400" dirty="0"/>
              <a:t> </a:t>
            </a:r>
            <a:r>
              <a:rPr lang="en-US" sz="1400" dirty="0" err="1"/>
              <a:t>tingkat</a:t>
            </a:r>
            <a:r>
              <a:rPr lang="en-US" sz="1400" dirty="0"/>
              <a:t> </a:t>
            </a:r>
            <a:r>
              <a:rPr lang="en-US" sz="1400" dirty="0" err="1"/>
              <a:t>harga</a:t>
            </a:r>
            <a:r>
              <a:rPr lang="en-US" sz="1400" dirty="0"/>
              <a:t> </a:t>
            </a:r>
            <a:r>
              <a:rPr lang="en-US" sz="1400" dirty="0" err="1"/>
              <a:t>konstan</a:t>
            </a:r>
            <a:r>
              <a:rPr lang="en-US" sz="1400" dirty="0"/>
              <a:t>;</a:t>
            </a:r>
          </a:p>
          <a:p>
            <a:pPr marL="228600" lvl="0" indent="-228600" algn="just">
              <a:lnSpc>
                <a:spcPct val="150000"/>
              </a:lnSpc>
              <a:buClr>
                <a:schemeClr val="dk1"/>
              </a:buClr>
              <a:buSzPts val="1100"/>
              <a:buFont typeface="+mj-lt"/>
              <a:buAutoNum type="alphaLcPeriod"/>
            </a:pPr>
            <a:r>
              <a:rPr lang="en-US" sz="1400" dirty="0" err="1"/>
              <a:t>Pendapatan</a:t>
            </a:r>
            <a:r>
              <a:rPr lang="en-US" sz="1400" dirty="0"/>
              <a:t> yang </a:t>
            </a:r>
            <a:r>
              <a:rPr lang="en-US" sz="1400" dirty="0" err="1"/>
              <a:t>terjadi</a:t>
            </a:r>
            <a:r>
              <a:rPr lang="en-US" sz="1400" dirty="0"/>
              <a:t> </a:t>
            </a:r>
            <a:r>
              <a:rPr lang="en-US" sz="1400" dirty="0" err="1"/>
              <a:t>disebutkan</a:t>
            </a:r>
            <a:r>
              <a:rPr lang="en-US" sz="1400" dirty="0"/>
              <a:t> </a:t>
            </a:r>
            <a:r>
              <a:rPr lang="en-US" sz="1400" dirty="0" err="1"/>
              <a:t>bahwa</a:t>
            </a:r>
            <a:r>
              <a:rPr lang="en-US" sz="1400" dirty="0"/>
              <a:t> </a:t>
            </a:r>
            <a:r>
              <a:rPr lang="en-US" sz="1400" dirty="0" err="1"/>
              <a:t>pendapatan</a:t>
            </a:r>
            <a:r>
              <a:rPr lang="en-US" sz="1400" dirty="0"/>
              <a:t> </a:t>
            </a:r>
            <a:r>
              <a:rPr lang="en-US" sz="1400" dirty="0" err="1"/>
              <a:t>nasional</a:t>
            </a:r>
            <a:r>
              <a:rPr lang="en-US" sz="1400" dirty="0"/>
              <a:t> yang </a:t>
            </a:r>
            <a:r>
              <a:rPr lang="en-US" sz="1400" dirty="0" err="1"/>
              <a:t>menentukan</a:t>
            </a:r>
            <a:r>
              <a:rPr lang="en-US" sz="1400" dirty="0"/>
              <a:t> </a:t>
            </a:r>
            <a:r>
              <a:rPr lang="en-US" sz="1400" dirty="0" err="1"/>
              <a:t>besar</a:t>
            </a:r>
            <a:r>
              <a:rPr lang="en-US" sz="1400" dirty="0"/>
              <a:t> </a:t>
            </a:r>
            <a:r>
              <a:rPr lang="en-US" sz="1400" dirty="0" err="1"/>
              <a:t>kecilnya</a:t>
            </a:r>
            <a:r>
              <a:rPr lang="en-US" sz="1400" dirty="0"/>
              <a:t> </a:t>
            </a:r>
            <a:r>
              <a:rPr lang="en-US" sz="1400" dirty="0" err="1"/>
              <a:t>pengeluaran</a:t>
            </a:r>
            <a:r>
              <a:rPr lang="en-US" sz="1400" dirty="0"/>
              <a:t> </a:t>
            </a:r>
            <a:r>
              <a:rPr lang="en-US" sz="1400" dirty="0" err="1"/>
              <a:t>konsumsi</a:t>
            </a:r>
            <a:r>
              <a:rPr lang="en-US" sz="1400" dirty="0"/>
              <a:t> </a:t>
            </a:r>
            <a:r>
              <a:rPr lang="en-US" sz="1400" dirty="0" err="1"/>
              <a:t>adalah</a:t>
            </a:r>
            <a:r>
              <a:rPr lang="en-US" sz="1400" dirty="0"/>
              <a:t> </a:t>
            </a:r>
            <a:r>
              <a:rPr lang="en-US" sz="1400" dirty="0" err="1"/>
              <a:t>pendapatan</a:t>
            </a:r>
            <a:r>
              <a:rPr lang="en-US" sz="1400" dirty="0"/>
              <a:t> </a:t>
            </a:r>
            <a:r>
              <a:rPr lang="en-US" sz="1400" dirty="0" err="1"/>
              <a:t>nasional</a:t>
            </a:r>
            <a:r>
              <a:rPr lang="en-US" sz="1400" dirty="0"/>
              <a:t> yang </a:t>
            </a:r>
            <a:r>
              <a:rPr lang="en-US" sz="1400" dirty="0" err="1"/>
              <a:t>terjadi</a:t>
            </a:r>
            <a:r>
              <a:rPr lang="en-US" sz="1400" dirty="0"/>
              <a:t> </a:t>
            </a:r>
            <a:r>
              <a:rPr lang="en-US" sz="1400" dirty="0" err="1"/>
              <a:t>atau</a:t>
            </a:r>
            <a:r>
              <a:rPr lang="en-US" sz="1400" dirty="0"/>
              <a:t> current national income;</a:t>
            </a:r>
          </a:p>
          <a:p>
            <a:pPr marL="228600" lvl="0" indent="-228600" algn="just">
              <a:lnSpc>
                <a:spcPct val="150000"/>
              </a:lnSpc>
              <a:buClr>
                <a:schemeClr val="dk1"/>
              </a:buClr>
              <a:buSzPts val="1100"/>
              <a:buFont typeface="+mj-lt"/>
              <a:buAutoNum type="alphaLcPeriod"/>
            </a:pPr>
            <a:r>
              <a:rPr lang="en-US" sz="1400" dirty="0" err="1"/>
              <a:t>Pendapatan</a:t>
            </a:r>
            <a:r>
              <a:rPr lang="en-US" sz="1400" dirty="0"/>
              <a:t> absolute, </a:t>
            </a:r>
            <a:r>
              <a:rPr lang="en-US" sz="1400" dirty="0" err="1"/>
              <a:t>konsumsi</a:t>
            </a:r>
            <a:r>
              <a:rPr lang="en-US" sz="1400" dirty="0"/>
              <a:t> Keynes variable </a:t>
            </a:r>
            <a:r>
              <a:rPr lang="en-US" sz="1400" dirty="0" err="1"/>
              <a:t>pendapatan</a:t>
            </a:r>
            <a:r>
              <a:rPr lang="en-US" sz="1400" dirty="0"/>
              <a:t> </a:t>
            </a:r>
            <a:r>
              <a:rPr lang="en-US" sz="1400" dirty="0" err="1"/>
              <a:t>nasionalnya</a:t>
            </a:r>
            <a:r>
              <a:rPr lang="en-US" sz="1400" dirty="0"/>
              <a:t> </a:t>
            </a:r>
            <a:r>
              <a:rPr lang="en-US" sz="1400" dirty="0" err="1"/>
              <a:t>perlu</a:t>
            </a:r>
            <a:r>
              <a:rPr lang="en-US" sz="1400" dirty="0"/>
              <a:t> </a:t>
            </a:r>
            <a:r>
              <a:rPr lang="en-US" sz="1400" dirty="0" err="1"/>
              <a:t>diinterpretasikan</a:t>
            </a:r>
            <a:r>
              <a:rPr lang="en-US" sz="1400" dirty="0"/>
              <a:t> </a:t>
            </a:r>
            <a:r>
              <a:rPr lang="en-US" sz="1400" dirty="0" err="1"/>
              <a:t>sebagai</a:t>
            </a:r>
            <a:r>
              <a:rPr lang="en-US" sz="1400" dirty="0"/>
              <a:t> </a:t>
            </a:r>
            <a:r>
              <a:rPr lang="en-US" sz="1400" dirty="0" err="1"/>
              <a:t>pendapatan</a:t>
            </a:r>
            <a:r>
              <a:rPr lang="en-US" sz="1400" dirty="0"/>
              <a:t> </a:t>
            </a:r>
            <a:r>
              <a:rPr lang="en-US" sz="1400" dirty="0" err="1"/>
              <a:t>nasional</a:t>
            </a:r>
            <a:r>
              <a:rPr lang="en-US" sz="1400" dirty="0"/>
              <a:t> </a:t>
            </a:r>
            <a:r>
              <a:rPr lang="en-US" sz="1400" dirty="0" err="1"/>
              <a:t>absolut</a:t>
            </a:r>
            <a:r>
              <a:rPr lang="en-US" sz="1400" dirty="0"/>
              <a:t>, yang </a:t>
            </a:r>
            <a:r>
              <a:rPr lang="en-US" sz="1400" dirty="0" err="1"/>
              <a:t>dapat</a:t>
            </a:r>
            <a:r>
              <a:rPr lang="en-US" sz="1400" dirty="0"/>
              <a:t> </a:t>
            </a:r>
            <a:r>
              <a:rPr lang="en-US" sz="1400" dirty="0" err="1"/>
              <a:t>dilawankan</a:t>
            </a:r>
            <a:r>
              <a:rPr lang="en-US" sz="1400" dirty="0"/>
              <a:t> </a:t>
            </a:r>
            <a:r>
              <a:rPr lang="en-US" sz="1400" dirty="0" err="1"/>
              <a:t>dengan</a:t>
            </a:r>
            <a:r>
              <a:rPr lang="en-US" sz="1400" dirty="0"/>
              <a:t> </a:t>
            </a:r>
            <a:r>
              <a:rPr lang="en-US" sz="1400" dirty="0" err="1"/>
              <a:t>pendapatan</a:t>
            </a:r>
            <a:r>
              <a:rPr lang="en-US" sz="1400" dirty="0"/>
              <a:t> relative </a:t>
            </a:r>
            <a:r>
              <a:rPr lang="en-US" sz="1400" dirty="0" err="1"/>
              <a:t>pendapatan</a:t>
            </a:r>
            <a:r>
              <a:rPr lang="en-US" sz="1400" dirty="0"/>
              <a:t> </a:t>
            </a:r>
            <a:r>
              <a:rPr lang="en-US" sz="1400" dirty="0" err="1"/>
              <a:t>permanen</a:t>
            </a:r>
            <a:r>
              <a:rPr lang="en-US" sz="1400" dirty="0"/>
              <a:t> </a:t>
            </a:r>
            <a:r>
              <a:rPr lang="en-US" sz="1400" dirty="0" err="1"/>
              <a:t>dan</a:t>
            </a:r>
            <a:r>
              <a:rPr lang="en-US" sz="1400" dirty="0"/>
              <a:t> </a:t>
            </a:r>
            <a:r>
              <a:rPr lang="en-US" sz="1400" dirty="0" err="1"/>
              <a:t>sebagainya</a:t>
            </a:r>
            <a:r>
              <a:rPr lang="en-US" sz="1400" dirty="0"/>
              <a:t>;</a:t>
            </a:r>
          </a:p>
          <a:p>
            <a:pPr marL="228600" lvl="0" indent="-228600" algn="just">
              <a:lnSpc>
                <a:spcPct val="150000"/>
              </a:lnSpc>
              <a:buClr>
                <a:schemeClr val="dk1"/>
              </a:buClr>
              <a:buSzPts val="1100"/>
              <a:buFont typeface="+mj-lt"/>
              <a:buAutoNum type="alphaLcPeriod"/>
            </a:pPr>
            <a:r>
              <a:rPr lang="en-US" sz="1400" dirty="0" err="1"/>
              <a:t>Bentuk</a:t>
            </a:r>
            <a:r>
              <a:rPr lang="en-US" sz="1400" dirty="0"/>
              <a:t> </a:t>
            </a:r>
            <a:r>
              <a:rPr lang="en-US" sz="1400" dirty="0" err="1"/>
              <a:t>fungsi</a:t>
            </a:r>
            <a:r>
              <a:rPr lang="en-US" sz="1400" dirty="0"/>
              <a:t> </a:t>
            </a:r>
            <a:r>
              <a:rPr lang="en-US" sz="1400" dirty="0" err="1"/>
              <a:t>konsumsi</a:t>
            </a:r>
            <a:r>
              <a:rPr lang="en-US" sz="1400" dirty="0"/>
              <a:t> </a:t>
            </a:r>
            <a:r>
              <a:rPr lang="en-US" sz="1400" dirty="0" err="1"/>
              <a:t>menggunakan</a:t>
            </a:r>
            <a:r>
              <a:rPr lang="en-US" sz="1400" dirty="0"/>
              <a:t> </a:t>
            </a:r>
            <a:r>
              <a:rPr lang="en-US" sz="1400" dirty="0" err="1"/>
              <a:t>fungsi</a:t>
            </a:r>
            <a:r>
              <a:rPr lang="en-US" sz="1400" dirty="0"/>
              <a:t> </a:t>
            </a:r>
            <a:r>
              <a:rPr lang="en-US" sz="1400" dirty="0" err="1"/>
              <a:t>konsumsi</a:t>
            </a:r>
            <a:r>
              <a:rPr lang="en-US" sz="1400" dirty="0"/>
              <a:t> </a:t>
            </a:r>
            <a:r>
              <a:rPr lang="en-US" sz="1400" dirty="0" err="1"/>
              <a:t>dengan</a:t>
            </a:r>
            <a:r>
              <a:rPr lang="en-US" sz="1400" dirty="0"/>
              <a:t> </a:t>
            </a:r>
            <a:r>
              <a:rPr lang="en-US" sz="1400" dirty="0" err="1"/>
              <a:t>bentuk</a:t>
            </a:r>
            <a:r>
              <a:rPr lang="en-US" sz="1400" dirty="0"/>
              <a:t> </a:t>
            </a:r>
            <a:r>
              <a:rPr lang="en-US" sz="1400" dirty="0" err="1"/>
              <a:t>garis</a:t>
            </a:r>
            <a:r>
              <a:rPr lang="en-US" sz="1400" dirty="0"/>
              <a:t> </a:t>
            </a:r>
            <a:r>
              <a:rPr lang="en-US" sz="1400" dirty="0" err="1"/>
              <a:t>lurus</a:t>
            </a:r>
            <a:r>
              <a:rPr lang="en-US" sz="1400" dirty="0"/>
              <a:t>. Keynes </a:t>
            </a:r>
            <a:r>
              <a:rPr lang="en-US" sz="1400" dirty="0" err="1"/>
              <a:t>berpendapat</a:t>
            </a:r>
            <a:r>
              <a:rPr lang="en-US" sz="1400" dirty="0"/>
              <a:t> </a:t>
            </a:r>
            <a:r>
              <a:rPr lang="en-US" sz="1400" dirty="0" err="1"/>
              <a:t>bahwa</a:t>
            </a:r>
            <a:r>
              <a:rPr lang="en-US" sz="1400" dirty="0"/>
              <a:t> </a:t>
            </a:r>
            <a:r>
              <a:rPr lang="en-US" sz="1400" dirty="0" err="1"/>
              <a:t>fungsi</a:t>
            </a:r>
            <a:r>
              <a:rPr lang="en-US" sz="1400" dirty="0"/>
              <a:t> </a:t>
            </a:r>
            <a:r>
              <a:rPr lang="en-US" sz="1400" dirty="0" err="1"/>
              <a:t>konsumsi</a:t>
            </a:r>
            <a:r>
              <a:rPr lang="en-US" sz="1400" dirty="0"/>
              <a:t> </a:t>
            </a:r>
            <a:r>
              <a:rPr lang="en-US" sz="1400" dirty="0" err="1"/>
              <a:t>berbentuk</a:t>
            </a:r>
            <a:r>
              <a:rPr lang="en-US" sz="1400" dirty="0"/>
              <a:t> </a:t>
            </a:r>
            <a:r>
              <a:rPr lang="en-US" sz="1400" dirty="0" err="1"/>
              <a:t>lengkung</a:t>
            </a:r>
            <a:r>
              <a:rPr lang="en-US" sz="1400" dirty="0"/>
              <a:t>. (</a:t>
            </a:r>
            <a:r>
              <a:rPr lang="en-US" sz="1400" dirty="0" err="1"/>
              <a:t>Soediyono</a:t>
            </a:r>
            <a:r>
              <a:rPr lang="en-US" sz="1400" dirty="0"/>
              <a:t> </a:t>
            </a:r>
            <a:r>
              <a:rPr lang="en-US" sz="1400" dirty="0" err="1"/>
              <a:t>Reksoprayitno</a:t>
            </a:r>
            <a:r>
              <a:rPr lang="en-US" sz="1400" dirty="0"/>
              <a:t>, 2000: 146).</a:t>
            </a:r>
          </a:p>
          <a:p>
            <a:pPr marL="0" lvl="0" indent="0" algn="l" rtl="0">
              <a:spcBef>
                <a:spcPts val="0"/>
              </a:spcBef>
              <a:spcAft>
                <a:spcPts val="0"/>
              </a:spcAft>
              <a:buNone/>
            </a:pPr>
            <a:endParaRPr sz="2000" b="1" dirty="0"/>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373882" y="231958"/>
            <a:ext cx="4646100" cy="630900"/>
          </a:xfrm>
          <a:prstGeom prst="rect">
            <a:avLst/>
          </a:prstGeom>
        </p:spPr>
        <p:txBody>
          <a:bodyPr spcFirstLastPara="1" wrap="square" lIns="0" tIns="0" rIns="0" bIns="0" anchor="b" anchorCtr="0">
            <a:noAutofit/>
          </a:bodyPr>
          <a:lstStyle/>
          <a:p>
            <a:pPr lvl="0"/>
            <a:r>
              <a:rPr lang="en-US" dirty="0" err="1"/>
              <a:t>Fungsi</a:t>
            </a:r>
            <a:r>
              <a:rPr lang="en-US" dirty="0"/>
              <a:t> </a:t>
            </a:r>
            <a:r>
              <a:rPr lang="en-US" dirty="0" err="1"/>
              <a:t>Konsumsi</a:t>
            </a:r>
            <a:r>
              <a:rPr lang="en-US" dirty="0"/>
              <a:t> Keynes.</a:t>
            </a:r>
            <a:endParaRPr dirty="0"/>
          </a:p>
        </p:txBody>
      </p:sp>
      <p:sp>
        <p:nvSpPr>
          <p:cNvPr id="1594" name="Google Shape;1594;p16"/>
          <p:cNvSpPr txBox="1">
            <a:spLocks noGrp="1"/>
          </p:cNvSpPr>
          <p:nvPr>
            <p:ph type="subTitle" idx="1"/>
          </p:nvPr>
        </p:nvSpPr>
        <p:spPr>
          <a:xfrm>
            <a:off x="758511" y="1006929"/>
            <a:ext cx="5366518" cy="384900"/>
          </a:xfrm>
          <a:prstGeom prst="rect">
            <a:avLst/>
          </a:prstGeom>
        </p:spPr>
        <p:txBody>
          <a:bodyPr spcFirstLastPara="1" wrap="square" lIns="0" tIns="0" rIns="0" bIns="0" anchor="t" anchorCtr="0">
            <a:noAutofit/>
          </a:bodyPr>
          <a:lstStyle/>
          <a:p>
            <a:pPr marL="0" lvl="0" indent="0">
              <a:spcAft>
                <a:spcPts val="800"/>
              </a:spcAft>
            </a:pPr>
            <a:r>
              <a:rPr lang="pl-PL" sz="4000" b="1" dirty="0"/>
              <a:t>C = C + cY, C &gt; 0, 0 &lt; c &lt; 1</a:t>
            </a:r>
            <a:endParaRPr sz="4000" b="1" dirty="0"/>
          </a:p>
        </p:txBody>
      </p:sp>
      <p:sp>
        <p:nvSpPr>
          <p:cNvPr id="4" name="Rectangle 3"/>
          <p:cNvSpPr/>
          <p:nvPr/>
        </p:nvSpPr>
        <p:spPr>
          <a:xfrm>
            <a:off x="1553029" y="1879252"/>
            <a:ext cx="5326742" cy="1384995"/>
          </a:xfrm>
          <a:prstGeom prst="rect">
            <a:avLst/>
          </a:prstGeom>
        </p:spPr>
        <p:txBody>
          <a:bodyPr wrap="square">
            <a:spAutoFit/>
          </a:bodyPr>
          <a:lstStyle/>
          <a:p>
            <a:pPr lvl="0" algn="just"/>
            <a:r>
              <a:rPr lang="en-US" b="1" dirty="0" err="1">
                <a:solidFill>
                  <a:schemeClr val="tx1"/>
                </a:solidFill>
              </a:rPr>
              <a:t>Keterangan</a:t>
            </a:r>
            <a:r>
              <a:rPr lang="en-US" b="1" dirty="0">
                <a:solidFill>
                  <a:schemeClr val="tx1"/>
                </a:solidFill>
              </a:rPr>
              <a:t> :</a:t>
            </a:r>
          </a:p>
          <a:p>
            <a:pPr lvl="0" algn="just"/>
            <a:r>
              <a:rPr lang="en-US" dirty="0">
                <a:solidFill>
                  <a:schemeClr val="tx1"/>
                </a:solidFill>
              </a:rPr>
              <a:t>C	= </a:t>
            </a:r>
            <a:r>
              <a:rPr lang="en-US" dirty="0" err="1">
                <a:solidFill>
                  <a:schemeClr val="tx1"/>
                </a:solidFill>
              </a:rPr>
              <a:t>konsumsi</a:t>
            </a:r>
            <a:endParaRPr lang="en-US" dirty="0">
              <a:solidFill>
                <a:schemeClr val="tx1"/>
              </a:solidFill>
            </a:endParaRPr>
          </a:p>
          <a:p>
            <a:pPr lvl="0" algn="just"/>
            <a:r>
              <a:rPr lang="en-US" dirty="0">
                <a:solidFill>
                  <a:schemeClr val="tx1"/>
                </a:solidFill>
              </a:rPr>
              <a:t>Y	= </a:t>
            </a:r>
            <a:r>
              <a:rPr lang="en-US" dirty="0" err="1">
                <a:solidFill>
                  <a:schemeClr val="tx1"/>
                </a:solidFill>
              </a:rPr>
              <a:t>pendapatan</a:t>
            </a:r>
            <a:r>
              <a:rPr lang="en-US" dirty="0">
                <a:solidFill>
                  <a:schemeClr val="tx1"/>
                </a:solidFill>
              </a:rPr>
              <a:t> </a:t>
            </a:r>
            <a:r>
              <a:rPr lang="en-US" dirty="0" err="1">
                <a:solidFill>
                  <a:schemeClr val="tx1"/>
                </a:solidFill>
              </a:rPr>
              <a:t>disposebel</a:t>
            </a:r>
            <a:endParaRPr lang="en-US" dirty="0">
              <a:solidFill>
                <a:schemeClr val="tx1"/>
              </a:solidFill>
            </a:endParaRPr>
          </a:p>
          <a:p>
            <a:pPr lvl="0" algn="just"/>
            <a:r>
              <a:rPr lang="en-US" dirty="0">
                <a:solidFill>
                  <a:schemeClr val="tx1"/>
                </a:solidFill>
              </a:rPr>
              <a:t>C	= </a:t>
            </a:r>
            <a:r>
              <a:rPr lang="en-US" dirty="0" err="1">
                <a:solidFill>
                  <a:schemeClr val="tx1"/>
                </a:solidFill>
              </a:rPr>
              <a:t>konstanta</a:t>
            </a:r>
            <a:endParaRPr lang="en-US" dirty="0">
              <a:solidFill>
                <a:schemeClr val="tx1"/>
              </a:solidFill>
            </a:endParaRPr>
          </a:p>
          <a:p>
            <a:pPr lvl="0" algn="just"/>
            <a:r>
              <a:rPr lang="en-US" dirty="0">
                <a:solidFill>
                  <a:schemeClr val="tx1"/>
                </a:solidFill>
              </a:rPr>
              <a:t>c    	= </a:t>
            </a:r>
            <a:r>
              <a:rPr lang="en-US" dirty="0" err="1">
                <a:solidFill>
                  <a:schemeClr val="tx1"/>
                </a:solidFill>
              </a:rPr>
              <a:t>kecenderungan</a:t>
            </a:r>
            <a:r>
              <a:rPr lang="en-US" dirty="0">
                <a:solidFill>
                  <a:schemeClr val="tx1"/>
                </a:solidFill>
              </a:rPr>
              <a:t> </a:t>
            </a:r>
            <a:r>
              <a:rPr lang="en-US" dirty="0" err="1">
                <a:solidFill>
                  <a:schemeClr val="tx1"/>
                </a:solidFill>
              </a:rPr>
              <a:t>mengkonsumsi</a:t>
            </a:r>
            <a:endParaRPr lang="en-US" dirty="0">
              <a:solidFill>
                <a:schemeClr val="tx1"/>
              </a:solidFill>
            </a:endParaRPr>
          </a:p>
          <a:p>
            <a:pPr algn="just"/>
            <a:r>
              <a:rPr lang="en-US" dirty="0">
                <a:solidFill>
                  <a:schemeClr val="tx1"/>
                </a:solidFill>
              </a:rPr>
              <a:t> 	   marginal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760925"/>
            <a:ext cx="6198644" cy="471300"/>
          </a:xfrm>
          <a:prstGeom prst="rect">
            <a:avLst/>
          </a:prstGeom>
        </p:spPr>
        <p:txBody>
          <a:bodyPr spcFirstLastPara="1" wrap="square" lIns="0" tIns="0" rIns="0" bIns="0" anchor="b" anchorCtr="0">
            <a:noAutofit/>
          </a:bodyPr>
          <a:lstStyle/>
          <a:p>
            <a:pPr lvl="0"/>
            <a:r>
              <a:rPr lang="en-US" dirty="0"/>
              <a:t>2.Teori </a:t>
            </a:r>
            <a:r>
              <a:rPr lang="en-US" dirty="0" err="1"/>
              <a:t>Konsumsi</a:t>
            </a:r>
            <a:r>
              <a:rPr lang="en-US" dirty="0"/>
              <a:t> </a:t>
            </a:r>
            <a:r>
              <a:rPr lang="en-US" dirty="0" err="1"/>
              <a:t>dengan</a:t>
            </a:r>
            <a:r>
              <a:rPr lang="en-US" dirty="0"/>
              <a:t> </a:t>
            </a:r>
            <a:r>
              <a:rPr lang="en-US" dirty="0" err="1"/>
              <a:t>Hipotesis</a:t>
            </a:r>
            <a:r>
              <a:rPr lang="en-US" dirty="0"/>
              <a:t> </a:t>
            </a:r>
            <a:r>
              <a:rPr lang="en-US" dirty="0" err="1"/>
              <a:t>Pendapatan</a:t>
            </a:r>
            <a:r>
              <a:rPr lang="en-US" dirty="0"/>
              <a:t> </a:t>
            </a:r>
            <a:r>
              <a:rPr lang="en-US" dirty="0" err="1"/>
              <a:t>Permanen</a:t>
            </a:r>
            <a:r>
              <a:rPr lang="en-US" dirty="0"/>
              <a:t> (Milton Friedman)</a:t>
            </a:r>
            <a:endParaRPr dirty="0"/>
          </a:p>
        </p:txBody>
      </p:sp>
      <p:sp>
        <p:nvSpPr>
          <p:cNvPr id="1607" name="Google Shape;1607;p18"/>
          <p:cNvSpPr txBox="1">
            <a:spLocks noGrp="1"/>
          </p:cNvSpPr>
          <p:nvPr>
            <p:ph type="body" idx="1"/>
          </p:nvPr>
        </p:nvSpPr>
        <p:spPr>
          <a:xfrm>
            <a:off x="58057" y="1232225"/>
            <a:ext cx="7511143" cy="3835025"/>
          </a:xfrm>
          <a:prstGeom prst="rect">
            <a:avLst/>
          </a:prstGeom>
        </p:spPr>
        <p:txBody>
          <a:bodyPr spcFirstLastPara="1" wrap="square" lIns="0" tIns="0" rIns="0" bIns="0" anchor="t" anchorCtr="0">
            <a:noAutofit/>
          </a:bodyPr>
          <a:lstStyle/>
          <a:p>
            <a:pPr marL="76200" lvl="0" indent="0">
              <a:buNone/>
            </a:pPr>
            <a:endParaRPr lang="en-US" sz="1400" dirty="0"/>
          </a:p>
          <a:p>
            <a:pPr marL="76200" lvl="0" indent="0">
              <a:buNone/>
            </a:pPr>
            <a:endParaRPr lang="en-US" sz="1400" dirty="0"/>
          </a:p>
          <a:p>
            <a:pPr marL="76200" lvl="0" indent="0">
              <a:buNone/>
            </a:pPr>
            <a:r>
              <a:rPr lang="en-US" sz="1400" dirty="0" err="1"/>
              <a:t>Pendapatan</a:t>
            </a:r>
            <a:r>
              <a:rPr lang="en-US" sz="1400" dirty="0"/>
              <a:t> </a:t>
            </a:r>
            <a:r>
              <a:rPr lang="en-US" sz="1400" dirty="0" err="1"/>
              <a:t>masyarakat</a:t>
            </a:r>
            <a:r>
              <a:rPr lang="en-US" sz="1400" dirty="0"/>
              <a:t> </a:t>
            </a:r>
            <a:r>
              <a:rPr lang="en-US" sz="1400" dirty="0" err="1"/>
              <a:t>digolongkan</a:t>
            </a:r>
            <a:r>
              <a:rPr lang="en-US" sz="1400" dirty="0"/>
              <a:t> </a:t>
            </a:r>
            <a:r>
              <a:rPr lang="en-US" sz="1400" dirty="0" err="1"/>
              <a:t>menjadi</a:t>
            </a:r>
            <a:r>
              <a:rPr lang="en-US" sz="1400" dirty="0"/>
              <a:t> </a:t>
            </a:r>
            <a:r>
              <a:rPr lang="en-US" sz="1400" dirty="0" err="1"/>
              <a:t>pendapatan</a:t>
            </a:r>
            <a:r>
              <a:rPr lang="en-US" sz="1400" dirty="0"/>
              <a:t> </a:t>
            </a:r>
            <a:r>
              <a:rPr lang="en-US" sz="1400" dirty="0" err="1"/>
              <a:t>permanen</a:t>
            </a:r>
            <a:r>
              <a:rPr lang="en-US" sz="1400" dirty="0"/>
              <a:t> (permanent income) </a:t>
            </a:r>
          </a:p>
          <a:p>
            <a:pPr marL="76200" lvl="0" indent="0">
              <a:buNone/>
            </a:pPr>
            <a:r>
              <a:rPr lang="en-US" sz="1400" dirty="0" err="1"/>
              <a:t>dan</a:t>
            </a:r>
            <a:r>
              <a:rPr lang="en-US" sz="1400" dirty="0"/>
              <a:t> </a:t>
            </a:r>
            <a:r>
              <a:rPr lang="en-US" sz="1400" dirty="0" err="1"/>
              <a:t>pendapatan</a:t>
            </a:r>
            <a:r>
              <a:rPr lang="en-US" sz="1400" dirty="0"/>
              <a:t> </a:t>
            </a:r>
            <a:r>
              <a:rPr lang="en-US" sz="1400" dirty="0" err="1"/>
              <a:t>sementara</a:t>
            </a:r>
            <a:r>
              <a:rPr lang="en-US" sz="1400" dirty="0"/>
              <a:t> (transitory income). </a:t>
            </a:r>
          </a:p>
          <a:p>
            <a:pPr marL="76200" lvl="0" indent="0">
              <a:buNone/>
            </a:pPr>
            <a:r>
              <a:rPr lang="en-US" sz="1400" dirty="0" err="1"/>
              <a:t>Pendapatan</a:t>
            </a:r>
            <a:r>
              <a:rPr lang="en-US" sz="1400" dirty="0"/>
              <a:t> </a:t>
            </a:r>
            <a:r>
              <a:rPr lang="en-US" sz="1400" dirty="0" err="1"/>
              <a:t>permanen</a:t>
            </a:r>
            <a:r>
              <a:rPr lang="en-US" sz="1400" dirty="0"/>
              <a:t> </a:t>
            </a:r>
            <a:r>
              <a:rPr lang="en-US" sz="1400" dirty="0" err="1"/>
              <a:t>adalah</a:t>
            </a:r>
            <a:r>
              <a:rPr lang="en-US" sz="1400" dirty="0"/>
              <a:t> </a:t>
            </a:r>
            <a:r>
              <a:rPr lang="en-US" sz="1400" dirty="0" err="1"/>
              <a:t>pendapatan</a:t>
            </a:r>
            <a:r>
              <a:rPr lang="en-US" sz="1400" dirty="0"/>
              <a:t> yang </a:t>
            </a:r>
            <a:r>
              <a:rPr lang="en-US" sz="1400" dirty="0" err="1"/>
              <a:t>selalu</a:t>
            </a:r>
            <a:r>
              <a:rPr lang="en-US" sz="1400" dirty="0"/>
              <a:t> </a:t>
            </a:r>
            <a:r>
              <a:rPr lang="en-US" sz="1400" dirty="0" err="1"/>
              <a:t>diterima</a:t>
            </a:r>
            <a:r>
              <a:rPr lang="en-US" sz="1400" dirty="0"/>
              <a:t> </a:t>
            </a:r>
            <a:r>
              <a:rPr lang="en-US" sz="1400" dirty="0" err="1"/>
              <a:t>pada</a:t>
            </a:r>
            <a:r>
              <a:rPr lang="en-US" sz="1400" dirty="0"/>
              <a:t> </a:t>
            </a:r>
            <a:r>
              <a:rPr lang="en-US" sz="1400" dirty="0" err="1"/>
              <a:t>setiap</a:t>
            </a:r>
            <a:r>
              <a:rPr lang="en-US" sz="1400" dirty="0"/>
              <a:t> </a:t>
            </a:r>
            <a:r>
              <a:rPr lang="en-US" sz="1400" dirty="0" err="1"/>
              <a:t>periode</a:t>
            </a:r>
            <a:r>
              <a:rPr lang="en-US" sz="1400" dirty="0"/>
              <a:t> </a:t>
            </a:r>
          </a:p>
          <a:p>
            <a:pPr marL="76200" lvl="0" indent="0">
              <a:buNone/>
            </a:pPr>
            <a:r>
              <a:rPr lang="en-US" sz="1400" dirty="0" err="1"/>
              <a:t>tertentu</a:t>
            </a:r>
            <a:r>
              <a:rPr lang="en-US" sz="1400" dirty="0"/>
              <a:t> </a:t>
            </a:r>
            <a:r>
              <a:rPr lang="en-US" sz="1400" dirty="0" err="1"/>
              <a:t>dan</a:t>
            </a:r>
            <a:r>
              <a:rPr lang="en-US" sz="1400" dirty="0"/>
              <a:t> </a:t>
            </a:r>
            <a:r>
              <a:rPr lang="en-US" sz="1400" dirty="0" err="1"/>
              <a:t>dapat</a:t>
            </a:r>
            <a:r>
              <a:rPr lang="en-US" sz="1400" dirty="0"/>
              <a:t> </a:t>
            </a:r>
            <a:r>
              <a:rPr lang="en-US" sz="1400" dirty="0" err="1"/>
              <a:t>diperkirakan</a:t>
            </a:r>
            <a:r>
              <a:rPr lang="en-US" sz="1400" dirty="0"/>
              <a:t> </a:t>
            </a:r>
            <a:r>
              <a:rPr lang="en-US" sz="1400" dirty="0" err="1"/>
              <a:t>sebelumnya</a:t>
            </a:r>
            <a:r>
              <a:rPr lang="en-US" sz="1400" dirty="0"/>
              <a:t>, </a:t>
            </a:r>
            <a:r>
              <a:rPr lang="en-US" sz="1400" dirty="0" err="1"/>
              <a:t>misalnya</a:t>
            </a:r>
            <a:r>
              <a:rPr lang="en-US" sz="1400" dirty="0"/>
              <a:t> </a:t>
            </a:r>
            <a:r>
              <a:rPr lang="en-US" sz="1400" dirty="0" err="1"/>
              <a:t>pendapatan</a:t>
            </a:r>
            <a:r>
              <a:rPr lang="en-US" sz="1400" dirty="0"/>
              <a:t> </a:t>
            </a:r>
            <a:r>
              <a:rPr lang="en-US" sz="1400" dirty="0" err="1"/>
              <a:t>dari</a:t>
            </a:r>
            <a:r>
              <a:rPr lang="en-US" sz="1400" dirty="0"/>
              <a:t> </a:t>
            </a:r>
            <a:r>
              <a:rPr lang="en-US" sz="1400" dirty="0" err="1"/>
              <a:t>gaji</a:t>
            </a:r>
            <a:r>
              <a:rPr lang="en-US" sz="1400" dirty="0"/>
              <a:t> </a:t>
            </a:r>
            <a:r>
              <a:rPr lang="en-US" sz="1400" dirty="0" err="1"/>
              <a:t>dan</a:t>
            </a:r>
            <a:r>
              <a:rPr lang="en-US" sz="1400" dirty="0"/>
              <a:t> </a:t>
            </a:r>
            <a:r>
              <a:rPr lang="en-US" sz="1400" dirty="0" err="1"/>
              <a:t>upah</a:t>
            </a:r>
            <a:r>
              <a:rPr lang="en-US" sz="1400" dirty="0"/>
              <a:t>. </a:t>
            </a:r>
            <a:r>
              <a:rPr lang="en-US" sz="1400" dirty="0" err="1"/>
              <a:t>Pendapatan</a:t>
            </a:r>
            <a:r>
              <a:rPr lang="en-US" sz="1400" dirty="0"/>
              <a:t> yang </a:t>
            </a:r>
            <a:r>
              <a:rPr lang="en-US" sz="1400" dirty="0" err="1"/>
              <a:t>diperoleh</a:t>
            </a:r>
            <a:r>
              <a:rPr lang="en-US" sz="1400" dirty="0"/>
              <a:t> </a:t>
            </a:r>
            <a:r>
              <a:rPr lang="en-US" sz="1400" dirty="0" err="1"/>
              <a:t>dari</a:t>
            </a:r>
            <a:r>
              <a:rPr lang="en-US" sz="1400" dirty="0"/>
              <a:t> </a:t>
            </a:r>
            <a:r>
              <a:rPr lang="en-US" sz="1400" dirty="0" err="1"/>
              <a:t>semua</a:t>
            </a:r>
            <a:r>
              <a:rPr lang="en-US" sz="1400" dirty="0"/>
              <a:t> </a:t>
            </a:r>
            <a:r>
              <a:rPr lang="en-US" sz="1400" dirty="0" err="1"/>
              <a:t>faktor</a:t>
            </a:r>
            <a:r>
              <a:rPr lang="en-US" sz="1400" dirty="0"/>
              <a:t> yang </a:t>
            </a:r>
            <a:r>
              <a:rPr lang="en-US" sz="1400" dirty="0" err="1"/>
              <a:t>menentukan</a:t>
            </a:r>
            <a:r>
              <a:rPr lang="en-US" sz="1400" dirty="0"/>
              <a:t> </a:t>
            </a:r>
            <a:r>
              <a:rPr lang="en-US" sz="1400" dirty="0" err="1"/>
              <a:t>kekayaan</a:t>
            </a:r>
            <a:r>
              <a:rPr lang="en-US" sz="1400" dirty="0"/>
              <a:t> </a:t>
            </a:r>
            <a:r>
              <a:rPr lang="en-US" sz="1400" dirty="0" err="1"/>
              <a:t>seseorang</a:t>
            </a:r>
            <a:r>
              <a:rPr lang="en-US" sz="1400" dirty="0"/>
              <a:t>.</a:t>
            </a:r>
          </a:p>
          <a:p>
            <a:pPr marL="76200" lvl="0" indent="0">
              <a:buNone/>
            </a:pPr>
            <a:r>
              <a:rPr lang="en-US" sz="1400" dirty="0" err="1"/>
              <a:t>Pendapatan</a:t>
            </a:r>
            <a:r>
              <a:rPr lang="en-US" sz="1400" dirty="0"/>
              <a:t> </a:t>
            </a:r>
            <a:r>
              <a:rPr lang="en-US" sz="1400" dirty="0" err="1"/>
              <a:t>sementara</a:t>
            </a:r>
            <a:r>
              <a:rPr lang="en-US" sz="1400" dirty="0"/>
              <a:t> </a:t>
            </a:r>
            <a:r>
              <a:rPr lang="en-US" sz="1400" dirty="0" err="1"/>
              <a:t>adalah</a:t>
            </a:r>
            <a:r>
              <a:rPr lang="en-US" sz="1400" dirty="0"/>
              <a:t> </a:t>
            </a:r>
            <a:r>
              <a:rPr lang="en-US" sz="1400" dirty="0" err="1"/>
              <a:t>pendapatan</a:t>
            </a:r>
            <a:r>
              <a:rPr lang="en-US" sz="1400" dirty="0"/>
              <a:t> yang </a:t>
            </a:r>
            <a:r>
              <a:rPr lang="en-US" sz="1400" dirty="0" err="1"/>
              <a:t>tidak</a:t>
            </a:r>
            <a:r>
              <a:rPr lang="en-US" sz="1400" dirty="0"/>
              <a:t> </a:t>
            </a:r>
            <a:r>
              <a:rPr lang="en-US" sz="1400" dirty="0" err="1"/>
              <a:t>diperkirakan</a:t>
            </a:r>
            <a:r>
              <a:rPr lang="en-US" sz="1400" dirty="0"/>
              <a:t> </a:t>
            </a:r>
            <a:r>
              <a:rPr lang="en-US" sz="1400" dirty="0" err="1"/>
              <a:t>sebelumnya</a:t>
            </a:r>
            <a:r>
              <a:rPr lang="en-US" sz="1400" dirty="0"/>
              <a:t>.</a:t>
            </a:r>
          </a:p>
          <a:p>
            <a:pPr marL="76200" lvl="0" indent="0">
              <a:buNone/>
            </a:pPr>
            <a:r>
              <a:rPr lang="en-US" sz="1400" dirty="0"/>
              <a:t>Friedman </a:t>
            </a:r>
            <a:r>
              <a:rPr lang="en-US" sz="1400" dirty="0" err="1"/>
              <a:t>menganggap</a:t>
            </a:r>
            <a:r>
              <a:rPr lang="en-US" sz="1400" dirty="0"/>
              <a:t> </a:t>
            </a:r>
            <a:r>
              <a:rPr lang="en-US" sz="1400" dirty="0" err="1"/>
              <a:t>tidak</a:t>
            </a:r>
            <a:r>
              <a:rPr lang="en-US" sz="1400" dirty="0"/>
              <a:t> </a:t>
            </a:r>
            <a:r>
              <a:rPr lang="en-US" sz="1400" dirty="0" err="1"/>
              <a:t>ada</a:t>
            </a:r>
            <a:r>
              <a:rPr lang="en-US" sz="1400" dirty="0"/>
              <a:t> </a:t>
            </a:r>
            <a:r>
              <a:rPr lang="en-US" sz="1400" dirty="0" err="1"/>
              <a:t>hubungan</a:t>
            </a:r>
            <a:r>
              <a:rPr lang="en-US" sz="1400" dirty="0"/>
              <a:t> </a:t>
            </a:r>
            <a:r>
              <a:rPr lang="en-US" sz="1400" dirty="0" err="1"/>
              <a:t>antara</a:t>
            </a:r>
            <a:r>
              <a:rPr lang="en-US" sz="1400" dirty="0"/>
              <a:t> </a:t>
            </a:r>
            <a:r>
              <a:rPr lang="en-US" sz="1400" dirty="0" err="1"/>
              <a:t>pendapatan</a:t>
            </a:r>
            <a:r>
              <a:rPr lang="en-US" sz="1400" dirty="0"/>
              <a:t> </a:t>
            </a:r>
            <a:r>
              <a:rPr lang="en-US" sz="1400" dirty="0" err="1"/>
              <a:t>sementara</a:t>
            </a:r>
            <a:r>
              <a:rPr lang="en-US" sz="1400" dirty="0"/>
              <a:t> </a:t>
            </a:r>
            <a:r>
              <a:rPr lang="en-US" sz="1400" dirty="0" err="1"/>
              <a:t>dengan</a:t>
            </a:r>
            <a:r>
              <a:rPr lang="en-US" sz="1400" dirty="0"/>
              <a:t> </a:t>
            </a:r>
            <a:r>
              <a:rPr lang="en-US" sz="1400" dirty="0" err="1"/>
              <a:t>pendapatan</a:t>
            </a:r>
            <a:r>
              <a:rPr lang="en-US" sz="1400" dirty="0"/>
              <a:t> </a:t>
            </a:r>
            <a:r>
              <a:rPr lang="en-US" sz="1400" dirty="0" err="1"/>
              <a:t>permanen</a:t>
            </a:r>
            <a:r>
              <a:rPr lang="en-US" sz="1400" dirty="0"/>
              <a:t>, </a:t>
            </a:r>
            <a:r>
              <a:rPr lang="en-US" sz="1400" dirty="0" err="1"/>
              <a:t>konsumsi</a:t>
            </a:r>
            <a:r>
              <a:rPr lang="en-US" sz="1400" dirty="0"/>
              <a:t> </a:t>
            </a:r>
            <a:r>
              <a:rPr lang="en-US" sz="1400" dirty="0" err="1"/>
              <a:t>sementara</a:t>
            </a:r>
            <a:r>
              <a:rPr lang="en-US" sz="1400" dirty="0"/>
              <a:t> </a:t>
            </a:r>
            <a:r>
              <a:rPr lang="en-US" sz="1400" dirty="0" err="1"/>
              <a:t>dengan</a:t>
            </a:r>
            <a:r>
              <a:rPr lang="en-US" sz="1400" dirty="0"/>
              <a:t> </a:t>
            </a:r>
            <a:r>
              <a:rPr lang="en-US" sz="1400" dirty="0" err="1"/>
              <a:t>konsumsi</a:t>
            </a:r>
            <a:r>
              <a:rPr lang="en-US" sz="1400" dirty="0"/>
              <a:t> </a:t>
            </a:r>
            <a:r>
              <a:rPr lang="en-US" sz="1400" dirty="0" err="1"/>
              <a:t>permanen</a:t>
            </a:r>
            <a:r>
              <a:rPr lang="en-US" sz="1400" dirty="0"/>
              <a:t>, </a:t>
            </a:r>
            <a:r>
              <a:rPr lang="en-US" sz="1400" dirty="0" err="1"/>
              <a:t>maupun</a:t>
            </a:r>
            <a:r>
              <a:rPr lang="en-US" sz="1400" dirty="0"/>
              <a:t> </a:t>
            </a:r>
            <a:r>
              <a:rPr lang="en-US" sz="1400" dirty="0" err="1"/>
              <a:t>konsumsi</a:t>
            </a:r>
            <a:r>
              <a:rPr lang="en-US" sz="1400" dirty="0"/>
              <a:t> </a:t>
            </a:r>
            <a:r>
              <a:rPr lang="en-US" sz="1400" dirty="0" err="1"/>
              <a:t>sementara</a:t>
            </a:r>
            <a:r>
              <a:rPr lang="en-US" sz="1400" dirty="0"/>
              <a:t> </a:t>
            </a:r>
            <a:r>
              <a:rPr lang="en-US" sz="1400" dirty="0" err="1"/>
              <a:t>dengan</a:t>
            </a:r>
            <a:r>
              <a:rPr lang="en-US" sz="1400" dirty="0"/>
              <a:t> </a:t>
            </a:r>
            <a:r>
              <a:rPr lang="en-US" sz="1400" dirty="0" err="1"/>
              <a:t>pendapatan</a:t>
            </a:r>
            <a:r>
              <a:rPr lang="en-US" sz="1400" dirty="0"/>
              <a:t>  </a:t>
            </a:r>
            <a:r>
              <a:rPr lang="en-US" sz="1400" dirty="0" err="1"/>
              <a:t>sementara</a:t>
            </a:r>
            <a:r>
              <a:rPr lang="en-US" sz="1400" dirty="0"/>
              <a:t>. </a:t>
            </a:r>
            <a:r>
              <a:rPr lang="en-US" sz="1400" dirty="0" err="1"/>
              <a:t>Sehingga</a:t>
            </a:r>
            <a:r>
              <a:rPr lang="en-US" sz="1400" dirty="0"/>
              <a:t> MPC </a:t>
            </a:r>
            <a:r>
              <a:rPr lang="en-US" sz="1400" dirty="0" err="1"/>
              <a:t>dari</a:t>
            </a:r>
            <a:r>
              <a:rPr lang="en-US" sz="1400" dirty="0"/>
              <a:t> </a:t>
            </a:r>
            <a:r>
              <a:rPr lang="en-US" sz="1400" dirty="0" err="1"/>
              <a:t>pendapatan</a:t>
            </a:r>
            <a:r>
              <a:rPr lang="en-US" sz="1400" dirty="0"/>
              <a:t> </a:t>
            </a:r>
            <a:r>
              <a:rPr lang="en-US" sz="1400" dirty="0" err="1"/>
              <a:t>sementara</a:t>
            </a:r>
            <a:r>
              <a:rPr lang="en-US" sz="1400" dirty="0"/>
              <a:t> </a:t>
            </a:r>
            <a:r>
              <a:rPr lang="en-US" sz="1400" dirty="0" err="1"/>
              <a:t>sama</a:t>
            </a:r>
            <a:r>
              <a:rPr lang="en-US" sz="1400" dirty="0"/>
              <a:t> </a:t>
            </a:r>
            <a:r>
              <a:rPr lang="en-US" sz="1400" dirty="0" err="1"/>
              <a:t>dengan</a:t>
            </a:r>
            <a:r>
              <a:rPr lang="en-US" sz="1400" dirty="0"/>
              <a:t> </a:t>
            </a:r>
            <a:r>
              <a:rPr lang="en-US" sz="1400" dirty="0" err="1"/>
              <a:t>nol</a:t>
            </a:r>
            <a:r>
              <a:rPr lang="en-US" sz="1400" dirty="0"/>
              <a:t> yang </a:t>
            </a:r>
            <a:r>
              <a:rPr lang="en-US" sz="1400" dirty="0" err="1"/>
              <a:t>positif</a:t>
            </a:r>
            <a:r>
              <a:rPr lang="en-US" sz="1400" dirty="0"/>
              <a:t> </a:t>
            </a:r>
            <a:r>
              <a:rPr lang="en-US" sz="1400" dirty="0" err="1"/>
              <a:t>maka</a:t>
            </a:r>
            <a:r>
              <a:rPr lang="en-US" sz="1400" dirty="0"/>
              <a:t> </a:t>
            </a:r>
            <a:r>
              <a:rPr lang="en-US" sz="1400" dirty="0" err="1"/>
              <a:t>tidak</a:t>
            </a:r>
            <a:r>
              <a:rPr lang="en-US" sz="1400" dirty="0"/>
              <a:t> </a:t>
            </a:r>
            <a:r>
              <a:rPr lang="en-US" sz="1400" dirty="0" err="1"/>
              <a:t>akan</a:t>
            </a:r>
            <a:r>
              <a:rPr lang="en-US" sz="1400" dirty="0"/>
              <a:t> </a:t>
            </a:r>
            <a:r>
              <a:rPr lang="en-US" sz="1400" dirty="0" err="1"/>
              <a:t>mempengaruhi</a:t>
            </a:r>
            <a:r>
              <a:rPr lang="en-US" sz="1400" dirty="0"/>
              <a:t> </a:t>
            </a:r>
            <a:r>
              <a:rPr lang="en-US" sz="1400" dirty="0" err="1"/>
              <a:t>konsumsi</a:t>
            </a:r>
            <a:r>
              <a:rPr lang="en-US" sz="1400" dirty="0"/>
              <a:t>, </a:t>
            </a:r>
            <a:r>
              <a:rPr lang="en-US" sz="1400" dirty="0" err="1"/>
              <a:t>bila</a:t>
            </a:r>
            <a:r>
              <a:rPr lang="en-US" sz="1400" dirty="0"/>
              <a:t> </a:t>
            </a:r>
            <a:r>
              <a:rPr lang="en-US" sz="1400" dirty="0" err="1"/>
              <a:t>konsumen</a:t>
            </a:r>
            <a:r>
              <a:rPr lang="en-US" sz="1400" dirty="0"/>
              <a:t> </a:t>
            </a:r>
            <a:r>
              <a:rPr lang="en-US" sz="1400" dirty="0" err="1"/>
              <a:t>menerima</a:t>
            </a:r>
            <a:r>
              <a:rPr lang="en-US" sz="1400" dirty="0"/>
              <a:t> </a:t>
            </a:r>
            <a:r>
              <a:rPr lang="en-US" sz="1400" dirty="0" err="1"/>
              <a:t>pendapatan</a:t>
            </a:r>
            <a:r>
              <a:rPr lang="en-US" sz="1400" dirty="0"/>
              <a:t> </a:t>
            </a:r>
            <a:r>
              <a:rPr lang="en-US" sz="1400" dirty="0" err="1"/>
              <a:t>sementara</a:t>
            </a:r>
            <a:r>
              <a:rPr lang="en-US" sz="1400" dirty="0"/>
              <a:t> yang negative </a:t>
            </a:r>
            <a:r>
              <a:rPr lang="en-US" sz="1400" dirty="0" err="1"/>
              <a:t>maka</a:t>
            </a:r>
            <a:r>
              <a:rPr lang="en-US" sz="1400" dirty="0"/>
              <a:t> </a:t>
            </a:r>
            <a:r>
              <a:rPr lang="en-US" sz="1400" dirty="0" err="1"/>
              <a:t>tidak</a:t>
            </a:r>
            <a:r>
              <a:rPr lang="en-US" sz="1400" dirty="0"/>
              <a:t> </a:t>
            </a:r>
            <a:r>
              <a:rPr lang="en-US" sz="1400" dirty="0" err="1"/>
              <a:t>akan</a:t>
            </a:r>
            <a:r>
              <a:rPr lang="en-US" sz="1400" dirty="0"/>
              <a:t> </a:t>
            </a:r>
            <a:r>
              <a:rPr lang="en-US" sz="1400" dirty="0" err="1"/>
              <a:t>mengurangi</a:t>
            </a:r>
            <a:r>
              <a:rPr lang="en-US" sz="1400" dirty="0"/>
              <a:t> </a:t>
            </a:r>
            <a:r>
              <a:rPr lang="en-US" sz="1400" dirty="0" err="1"/>
              <a:t>konsumsi</a:t>
            </a:r>
            <a:r>
              <a:rPr lang="en-US" sz="1400" dirty="0"/>
              <a:t>.</a:t>
            </a:r>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5" name="Google Shape;1585;p15"/>
          <p:cNvSpPr txBox="1">
            <a:spLocks noGrp="1"/>
          </p:cNvSpPr>
          <p:nvPr>
            <p:ph type="ctrTitle" idx="4294967295"/>
          </p:nvPr>
        </p:nvSpPr>
        <p:spPr>
          <a:xfrm>
            <a:off x="250371" y="364273"/>
            <a:ext cx="8643257" cy="550126"/>
          </a:xfrm>
          <a:prstGeom prst="rect">
            <a:avLst/>
          </a:prstGeom>
        </p:spPr>
        <p:txBody>
          <a:bodyPr spcFirstLastPara="1" wrap="square" lIns="0" tIns="0" rIns="0" bIns="0" anchor="b" anchorCtr="0">
            <a:noAutofit/>
          </a:bodyPr>
          <a:lstStyle/>
          <a:p>
            <a:pPr lvl="0"/>
            <a:r>
              <a:rPr lang="en-US" sz="3600" dirty="0"/>
              <a:t>3.Teori </a:t>
            </a:r>
            <a:r>
              <a:rPr lang="en-US" sz="3600" dirty="0" err="1"/>
              <a:t>Konsumsi</a:t>
            </a:r>
            <a:r>
              <a:rPr lang="en-US" sz="3600" dirty="0"/>
              <a:t> </a:t>
            </a:r>
            <a:r>
              <a:rPr lang="en-US" sz="3600" dirty="0" err="1"/>
              <a:t>dengan</a:t>
            </a:r>
            <a:r>
              <a:rPr lang="en-US" sz="3600" dirty="0"/>
              <a:t> </a:t>
            </a:r>
            <a:r>
              <a:rPr lang="en-US" sz="3600" dirty="0" err="1"/>
              <a:t>Hipotesis</a:t>
            </a:r>
            <a:r>
              <a:rPr lang="en-US" sz="3600" dirty="0"/>
              <a:t> </a:t>
            </a:r>
            <a:r>
              <a:rPr lang="en-US" sz="3600" dirty="0" err="1"/>
              <a:t>Siklus</a:t>
            </a:r>
            <a:r>
              <a:rPr lang="en-US" sz="3600" dirty="0"/>
              <a:t> </a:t>
            </a:r>
            <a:r>
              <a:rPr lang="en-US" sz="3600" dirty="0" err="1"/>
              <a:t>Hidup</a:t>
            </a:r>
            <a:endParaRPr sz="3600" dirty="0">
              <a:solidFill>
                <a:schemeClr val="lt1"/>
              </a:solidFill>
            </a:endParaRPr>
          </a:p>
        </p:txBody>
      </p:sp>
      <p:sp>
        <p:nvSpPr>
          <p:cNvPr id="1586" name="Google Shape;1586;p15"/>
          <p:cNvSpPr txBox="1">
            <a:spLocks noGrp="1"/>
          </p:cNvSpPr>
          <p:nvPr>
            <p:ph type="subTitle" idx="4294967295"/>
          </p:nvPr>
        </p:nvSpPr>
        <p:spPr>
          <a:xfrm>
            <a:off x="250370" y="1016000"/>
            <a:ext cx="7297059" cy="3802743"/>
          </a:xfrm>
          <a:prstGeom prst="rect">
            <a:avLst/>
          </a:prstGeom>
        </p:spPr>
        <p:txBody>
          <a:bodyPr spcFirstLastPara="1" wrap="square" lIns="0" tIns="0" rIns="0" bIns="0" anchor="t" anchorCtr="0">
            <a:noAutofit/>
          </a:bodyPr>
          <a:lstStyle/>
          <a:p>
            <a:pPr marL="101600" indent="0" algn="just">
              <a:buNone/>
            </a:pPr>
            <a:r>
              <a:rPr lang="en-US" sz="1600" dirty="0" err="1"/>
              <a:t>Dikemukakan</a:t>
            </a:r>
            <a:r>
              <a:rPr lang="en-US" sz="1600" dirty="0"/>
              <a:t> </a:t>
            </a:r>
            <a:r>
              <a:rPr lang="en-US" sz="1600" dirty="0" err="1"/>
              <a:t>oleh</a:t>
            </a:r>
            <a:r>
              <a:rPr lang="en-US" sz="1600" dirty="0"/>
              <a:t> Franco Modigliani, </a:t>
            </a:r>
            <a:r>
              <a:rPr lang="en-US" sz="1600" dirty="0" err="1"/>
              <a:t>bahwa</a:t>
            </a:r>
            <a:r>
              <a:rPr lang="en-US" sz="1600" dirty="0"/>
              <a:t> </a:t>
            </a:r>
            <a:r>
              <a:rPr lang="en-US" sz="1600" dirty="0" err="1"/>
              <a:t>pola</a:t>
            </a:r>
            <a:r>
              <a:rPr lang="en-US" sz="1600" dirty="0"/>
              <a:t> </a:t>
            </a:r>
            <a:r>
              <a:rPr lang="en-US" sz="1600" dirty="0" err="1"/>
              <a:t>pengeluaran</a:t>
            </a:r>
            <a:r>
              <a:rPr lang="en-US" sz="1600" dirty="0"/>
              <a:t> </a:t>
            </a:r>
            <a:r>
              <a:rPr lang="en-US" sz="1600" dirty="0" err="1"/>
              <a:t>konsumsi</a:t>
            </a:r>
            <a:r>
              <a:rPr lang="en-US" sz="1600" dirty="0"/>
              <a:t> </a:t>
            </a:r>
            <a:r>
              <a:rPr lang="en-US" sz="1600" dirty="0" err="1"/>
              <a:t>masyarakat</a:t>
            </a:r>
            <a:r>
              <a:rPr lang="en-US" sz="1600" dirty="0"/>
              <a:t> </a:t>
            </a:r>
            <a:r>
              <a:rPr lang="en-US" sz="1600" dirty="0" err="1"/>
              <a:t>mendasarkan</a:t>
            </a:r>
            <a:r>
              <a:rPr lang="en-US" sz="1600" dirty="0"/>
              <a:t> </a:t>
            </a:r>
            <a:r>
              <a:rPr lang="en-US" sz="1600" dirty="0" err="1"/>
              <a:t>kepada</a:t>
            </a:r>
            <a:r>
              <a:rPr lang="en-US" sz="1600" dirty="0"/>
              <a:t> </a:t>
            </a:r>
            <a:r>
              <a:rPr lang="en-US" sz="1600" dirty="0" err="1"/>
              <a:t>kenyataan</a:t>
            </a:r>
            <a:r>
              <a:rPr lang="en-US" sz="1600" dirty="0"/>
              <a:t> </a:t>
            </a:r>
            <a:r>
              <a:rPr lang="en-US" sz="1600" dirty="0" err="1"/>
              <a:t>bahwa</a:t>
            </a:r>
            <a:r>
              <a:rPr lang="en-US" sz="1600" dirty="0"/>
              <a:t> </a:t>
            </a:r>
            <a:r>
              <a:rPr lang="en-US" sz="1600" dirty="0" err="1"/>
              <a:t>pola</a:t>
            </a:r>
            <a:r>
              <a:rPr lang="en-US" sz="1600" dirty="0"/>
              <a:t> </a:t>
            </a:r>
            <a:r>
              <a:rPr lang="en-US" sz="1600" dirty="0" err="1"/>
              <a:t>penerimaan</a:t>
            </a:r>
            <a:r>
              <a:rPr lang="en-US" sz="1600" dirty="0"/>
              <a:t> </a:t>
            </a:r>
            <a:r>
              <a:rPr lang="en-US" sz="1600" dirty="0" err="1"/>
              <a:t>dan</a:t>
            </a:r>
            <a:r>
              <a:rPr lang="en-US" sz="1600" dirty="0"/>
              <a:t> </a:t>
            </a:r>
            <a:r>
              <a:rPr lang="en-US" sz="1600" dirty="0" err="1"/>
              <a:t>pola</a:t>
            </a:r>
            <a:r>
              <a:rPr lang="en-US" sz="1600" dirty="0"/>
              <a:t> </a:t>
            </a:r>
            <a:r>
              <a:rPr lang="en-US" sz="1600" dirty="0" err="1"/>
              <a:t>pengeluaran</a:t>
            </a:r>
            <a:r>
              <a:rPr lang="en-US" sz="1600" dirty="0"/>
              <a:t> </a:t>
            </a:r>
            <a:r>
              <a:rPr lang="en-US" sz="1600" dirty="0" err="1"/>
              <a:t>konsumsi</a:t>
            </a:r>
            <a:r>
              <a:rPr lang="en-US" sz="1600" dirty="0"/>
              <a:t> </a:t>
            </a:r>
            <a:r>
              <a:rPr lang="en-US" sz="1600" dirty="0" err="1"/>
              <a:t>seseorang</a:t>
            </a:r>
            <a:r>
              <a:rPr lang="en-US" sz="1600" dirty="0"/>
              <a:t> </a:t>
            </a:r>
            <a:r>
              <a:rPr lang="en-US" sz="1600" dirty="0" err="1"/>
              <a:t>pada</a:t>
            </a:r>
            <a:r>
              <a:rPr lang="en-US" sz="1600" dirty="0"/>
              <a:t> </a:t>
            </a:r>
            <a:r>
              <a:rPr lang="en-US" sz="1600" dirty="0" err="1"/>
              <a:t>umumnya</a:t>
            </a:r>
            <a:r>
              <a:rPr lang="en-US" sz="1600" dirty="0"/>
              <a:t> </a:t>
            </a:r>
            <a:r>
              <a:rPr lang="en-US" sz="1600" dirty="0" err="1"/>
              <a:t>dipengaruhi</a:t>
            </a:r>
            <a:r>
              <a:rPr lang="en-US" sz="1600" dirty="0"/>
              <a:t> </a:t>
            </a:r>
            <a:r>
              <a:rPr lang="en-US" sz="1600" dirty="0" err="1"/>
              <a:t>oleh</a:t>
            </a:r>
            <a:r>
              <a:rPr lang="en-US" sz="1600" dirty="0"/>
              <a:t> </a:t>
            </a:r>
            <a:r>
              <a:rPr lang="en-US" sz="1600" dirty="0" err="1"/>
              <a:t>masa</a:t>
            </a:r>
            <a:r>
              <a:rPr lang="en-US" sz="1600" dirty="0"/>
              <a:t> </a:t>
            </a:r>
            <a:r>
              <a:rPr lang="en-US" sz="1600" dirty="0" err="1"/>
              <a:t>dalam</a:t>
            </a:r>
            <a:r>
              <a:rPr lang="en-US" sz="1600" dirty="0"/>
              <a:t> </a:t>
            </a:r>
            <a:r>
              <a:rPr lang="en-US" sz="1600" dirty="0" err="1"/>
              <a:t>siklus</a:t>
            </a:r>
            <a:r>
              <a:rPr lang="en-US" sz="1600" dirty="0"/>
              <a:t> </a:t>
            </a:r>
            <a:r>
              <a:rPr lang="en-US" sz="1600" dirty="0" err="1"/>
              <a:t>hidupnya</a:t>
            </a:r>
            <a:r>
              <a:rPr lang="en-US" sz="1600" dirty="0"/>
              <a:t>, </a:t>
            </a:r>
            <a:r>
              <a:rPr lang="en-US" sz="1600" dirty="0" err="1"/>
              <a:t>karena</a:t>
            </a:r>
            <a:r>
              <a:rPr lang="en-US" sz="1600" dirty="0"/>
              <a:t> orang </a:t>
            </a:r>
            <a:r>
              <a:rPr lang="en-US" sz="1600" dirty="0" err="1"/>
              <a:t>cenderung</a:t>
            </a:r>
            <a:r>
              <a:rPr lang="en-US" sz="1600" dirty="0"/>
              <a:t> </a:t>
            </a:r>
            <a:r>
              <a:rPr lang="en-US" sz="1600" dirty="0" err="1"/>
              <a:t>menerima</a:t>
            </a:r>
            <a:r>
              <a:rPr lang="en-US" sz="1600" dirty="0"/>
              <a:t> </a:t>
            </a:r>
            <a:r>
              <a:rPr lang="en-US" sz="1600" dirty="0" err="1"/>
              <a:t>penghasilan</a:t>
            </a:r>
            <a:r>
              <a:rPr lang="en-US" sz="1600" dirty="0"/>
              <a:t>/</a:t>
            </a:r>
            <a:r>
              <a:rPr lang="en-US" sz="1600" dirty="0" err="1"/>
              <a:t>pendapatan</a:t>
            </a:r>
            <a:r>
              <a:rPr lang="en-US" sz="1600" dirty="0"/>
              <a:t> yang </a:t>
            </a:r>
            <a:r>
              <a:rPr lang="en-US" sz="1600" dirty="0" err="1"/>
              <a:t>rendah</a:t>
            </a:r>
            <a:r>
              <a:rPr lang="en-US" sz="1600" dirty="0"/>
              <a:t> </a:t>
            </a:r>
            <a:r>
              <a:rPr lang="en-US" sz="1600" dirty="0" err="1"/>
              <a:t>pada</a:t>
            </a:r>
            <a:r>
              <a:rPr lang="en-US" sz="1600" dirty="0"/>
              <a:t> </a:t>
            </a:r>
            <a:r>
              <a:rPr lang="en-US" sz="1600" dirty="0" err="1"/>
              <a:t>usia</a:t>
            </a:r>
            <a:r>
              <a:rPr lang="en-US" sz="1600" dirty="0"/>
              <a:t> </a:t>
            </a:r>
            <a:r>
              <a:rPr lang="en-US" sz="1600" dirty="0" err="1"/>
              <a:t>muda</a:t>
            </a:r>
            <a:r>
              <a:rPr lang="en-US" sz="1600" dirty="0"/>
              <a:t>, </a:t>
            </a:r>
            <a:r>
              <a:rPr lang="en-US" sz="1600" dirty="0" err="1"/>
              <a:t>tinggi</a:t>
            </a:r>
            <a:r>
              <a:rPr lang="en-US" sz="1600" dirty="0"/>
              <a:t> </a:t>
            </a:r>
            <a:r>
              <a:rPr lang="en-US" sz="1600" dirty="0" err="1"/>
              <a:t>pada</a:t>
            </a:r>
            <a:r>
              <a:rPr lang="en-US" sz="1600" dirty="0"/>
              <a:t> </a:t>
            </a:r>
            <a:r>
              <a:rPr lang="en-US" sz="1600" dirty="0" err="1"/>
              <a:t>usia</a:t>
            </a:r>
            <a:r>
              <a:rPr lang="en-US" sz="1600" dirty="0"/>
              <a:t> </a:t>
            </a:r>
            <a:r>
              <a:rPr lang="en-US" sz="1600" dirty="0" err="1"/>
              <a:t>menengah</a:t>
            </a:r>
            <a:r>
              <a:rPr lang="en-US" sz="1600" dirty="0"/>
              <a:t> </a:t>
            </a:r>
            <a:r>
              <a:rPr lang="en-US" sz="1600" dirty="0" err="1"/>
              <a:t>dan</a:t>
            </a:r>
            <a:r>
              <a:rPr lang="en-US" sz="1600" dirty="0"/>
              <a:t> </a:t>
            </a:r>
            <a:r>
              <a:rPr lang="en-US" sz="1600" dirty="0" err="1"/>
              <a:t>rendah</a:t>
            </a:r>
            <a:r>
              <a:rPr lang="en-US" sz="1600" dirty="0"/>
              <a:t> </a:t>
            </a:r>
            <a:r>
              <a:rPr lang="en-US" sz="1600" dirty="0" err="1"/>
              <a:t>pada</a:t>
            </a:r>
            <a:r>
              <a:rPr lang="en-US" sz="1600" dirty="0"/>
              <a:t> </a:t>
            </a:r>
            <a:r>
              <a:rPr lang="en-US" sz="1600" dirty="0" err="1"/>
              <a:t>usia</a:t>
            </a:r>
            <a:r>
              <a:rPr lang="en-US" sz="1600" dirty="0"/>
              <a:t> </a:t>
            </a:r>
            <a:r>
              <a:rPr lang="en-US" sz="1600" dirty="0" err="1"/>
              <a:t>tua</a:t>
            </a:r>
            <a:r>
              <a:rPr lang="en-US" sz="1600" dirty="0"/>
              <a:t>, </a:t>
            </a:r>
            <a:r>
              <a:rPr lang="en-US" sz="1600" dirty="0" err="1"/>
              <a:t>maka</a:t>
            </a:r>
            <a:r>
              <a:rPr lang="en-US" sz="1600" dirty="0"/>
              <a:t> </a:t>
            </a:r>
            <a:r>
              <a:rPr lang="en-US" sz="1600" dirty="0" err="1"/>
              <a:t>rasio</a:t>
            </a:r>
            <a:r>
              <a:rPr lang="en-US" sz="1600" dirty="0"/>
              <a:t> </a:t>
            </a:r>
            <a:r>
              <a:rPr lang="en-US" sz="1600" dirty="0" err="1"/>
              <a:t>tabungan</a:t>
            </a:r>
            <a:r>
              <a:rPr lang="en-US" sz="1600" dirty="0"/>
              <a:t> </a:t>
            </a:r>
            <a:r>
              <a:rPr lang="en-US" sz="1600" dirty="0" err="1"/>
              <a:t>akan</a:t>
            </a:r>
            <a:r>
              <a:rPr lang="en-US" sz="1600" dirty="0"/>
              <a:t> </a:t>
            </a:r>
            <a:r>
              <a:rPr lang="en-US" sz="1600" dirty="0" err="1"/>
              <a:t>berfluktuasi</a:t>
            </a:r>
            <a:r>
              <a:rPr lang="en-US" sz="1600" dirty="0"/>
              <a:t> </a:t>
            </a:r>
            <a:r>
              <a:rPr lang="en-US" sz="1600" dirty="0" err="1"/>
              <a:t>sejalan</a:t>
            </a:r>
            <a:r>
              <a:rPr lang="en-US" sz="1600" dirty="0"/>
              <a:t> </a:t>
            </a:r>
            <a:r>
              <a:rPr lang="en-US" sz="1600" dirty="0" err="1"/>
              <a:t>dengan</a:t>
            </a:r>
            <a:r>
              <a:rPr lang="en-US" sz="1600" dirty="0"/>
              <a:t> </a:t>
            </a:r>
            <a:r>
              <a:rPr lang="en-US" sz="1600" dirty="0" err="1"/>
              <a:t>perkembangan</a:t>
            </a:r>
            <a:r>
              <a:rPr lang="en-US" sz="1600" dirty="0"/>
              <a:t> </a:t>
            </a:r>
            <a:r>
              <a:rPr lang="en-US" sz="1600" dirty="0" err="1"/>
              <a:t>umur</a:t>
            </a:r>
            <a:r>
              <a:rPr lang="en-US" sz="1600" dirty="0"/>
              <a:t> </a:t>
            </a:r>
            <a:r>
              <a:rPr lang="en-US" sz="1600" dirty="0" err="1"/>
              <a:t>mereka</a:t>
            </a:r>
            <a:r>
              <a:rPr lang="en-US" sz="1600" dirty="0"/>
              <a:t> </a:t>
            </a:r>
            <a:r>
              <a:rPr lang="en-US" sz="1600" dirty="0" err="1"/>
              <a:t>yaitu</a:t>
            </a:r>
            <a:r>
              <a:rPr lang="en-US" sz="1600" dirty="0"/>
              <a:t> orang </a:t>
            </a:r>
            <a:r>
              <a:rPr lang="en-US" sz="1600" dirty="0" err="1"/>
              <a:t>muda</a:t>
            </a:r>
            <a:r>
              <a:rPr lang="en-US" sz="1600" dirty="0"/>
              <a:t> </a:t>
            </a:r>
            <a:r>
              <a:rPr lang="en-US" sz="1600" dirty="0" err="1"/>
              <a:t>akan</a:t>
            </a:r>
            <a:r>
              <a:rPr lang="en-US" sz="1600" dirty="0"/>
              <a:t> </a:t>
            </a:r>
            <a:r>
              <a:rPr lang="en-US" sz="1600" dirty="0" err="1"/>
              <a:t>mempunyai</a:t>
            </a:r>
            <a:r>
              <a:rPr lang="en-US" sz="1600" dirty="0"/>
              <a:t> </a:t>
            </a:r>
            <a:r>
              <a:rPr lang="en-US" sz="1600" dirty="0" err="1"/>
              <a:t>tabungan</a:t>
            </a:r>
            <a:r>
              <a:rPr lang="en-US" sz="1600" dirty="0"/>
              <a:t> negative (dissaving), orang </a:t>
            </a:r>
            <a:r>
              <a:rPr lang="en-US" sz="1600" dirty="0" err="1"/>
              <a:t>berumur</a:t>
            </a:r>
            <a:r>
              <a:rPr lang="en-US" sz="1600" dirty="0"/>
              <a:t> </a:t>
            </a:r>
            <a:r>
              <a:rPr lang="en-US" sz="1600" dirty="0" err="1"/>
              <a:t>menengah</a:t>
            </a:r>
            <a:r>
              <a:rPr lang="en-US" sz="1600" dirty="0"/>
              <a:t> </a:t>
            </a:r>
            <a:r>
              <a:rPr lang="en-US" sz="1600" dirty="0" err="1"/>
              <a:t>menabung</a:t>
            </a:r>
            <a:r>
              <a:rPr lang="en-US" sz="1600" dirty="0"/>
              <a:t> </a:t>
            </a:r>
            <a:r>
              <a:rPr lang="en-US" sz="1600" dirty="0" err="1"/>
              <a:t>dan</a:t>
            </a:r>
            <a:r>
              <a:rPr lang="en-US" sz="1600" dirty="0"/>
              <a:t> </a:t>
            </a:r>
            <a:r>
              <a:rPr lang="en-US" sz="1600" dirty="0" err="1"/>
              <a:t>membayar</a:t>
            </a:r>
            <a:r>
              <a:rPr lang="en-US" sz="1600" dirty="0"/>
              <a:t> </a:t>
            </a:r>
            <a:r>
              <a:rPr lang="en-US" sz="1600" dirty="0" err="1"/>
              <a:t>kembali</a:t>
            </a:r>
            <a:r>
              <a:rPr lang="en-US" sz="1600" dirty="0"/>
              <a:t> </a:t>
            </a:r>
            <a:r>
              <a:rPr lang="en-US" sz="1600" dirty="0" err="1"/>
              <a:t>pinjaman</a:t>
            </a:r>
            <a:r>
              <a:rPr lang="en-US" sz="1600" dirty="0"/>
              <a:t> </a:t>
            </a:r>
            <a:r>
              <a:rPr lang="en-US" sz="1600" dirty="0" err="1"/>
              <a:t>pada</a:t>
            </a:r>
            <a:r>
              <a:rPr lang="en-US" sz="1600" dirty="0"/>
              <a:t> </a:t>
            </a:r>
            <a:r>
              <a:rPr lang="en-US" sz="1600" dirty="0" err="1"/>
              <a:t>masa</a:t>
            </a:r>
            <a:r>
              <a:rPr lang="en-US" sz="1600" dirty="0"/>
              <a:t> </a:t>
            </a:r>
            <a:r>
              <a:rPr lang="en-US" sz="1600" dirty="0" err="1"/>
              <a:t>muda</a:t>
            </a:r>
            <a:r>
              <a:rPr lang="en-US" sz="1600" dirty="0"/>
              <a:t> </a:t>
            </a:r>
            <a:r>
              <a:rPr lang="en-US" sz="1600" dirty="0" err="1"/>
              <a:t>mereka</a:t>
            </a:r>
            <a:r>
              <a:rPr lang="en-US" sz="1600" dirty="0"/>
              <a:t> </a:t>
            </a:r>
            <a:r>
              <a:rPr lang="en-US" sz="1600" dirty="0" err="1"/>
              <a:t>dan</a:t>
            </a:r>
            <a:r>
              <a:rPr lang="en-US" sz="1600" dirty="0"/>
              <a:t> orang </a:t>
            </a:r>
            <a:r>
              <a:rPr lang="en-US" sz="1600" dirty="0" err="1"/>
              <a:t>usia</a:t>
            </a:r>
            <a:r>
              <a:rPr lang="en-US" sz="1600" dirty="0"/>
              <a:t> </a:t>
            </a:r>
            <a:r>
              <a:rPr lang="en-US" sz="1600" dirty="0" err="1"/>
              <a:t>tua</a:t>
            </a:r>
            <a:r>
              <a:rPr lang="en-US" sz="1600" dirty="0"/>
              <a:t> </a:t>
            </a:r>
            <a:r>
              <a:rPr lang="en-US" sz="1600" dirty="0" err="1"/>
              <a:t>akan</a:t>
            </a:r>
            <a:r>
              <a:rPr lang="en-US" sz="1600" dirty="0"/>
              <a:t> </a:t>
            </a:r>
            <a:r>
              <a:rPr lang="en-US" sz="1600" dirty="0" err="1"/>
              <a:t>mengambil</a:t>
            </a:r>
            <a:r>
              <a:rPr lang="en-US" sz="1600" dirty="0"/>
              <a:t> </a:t>
            </a:r>
            <a:r>
              <a:rPr lang="en-US" sz="1600" dirty="0" err="1"/>
              <a:t>tabungan</a:t>
            </a:r>
            <a:r>
              <a:rPr lang="en-US" sz="1600" dirty="0"/>
              <a:t> yang </a:t>
            </a:r>
            <a:r>
              <a:rPr lang="en-US" sz="1600" dirty="0" err="1"/>
              <a:t>dibuatnya</a:t>
            </a:r>
            <a:r>
              <a:rPr lang="en-US" sz="1600" dirty="0"/>
              <a:t> di </a:t>
            </a:r>
            <a:r>
              <a:rPr lang="en-US" sz="1600" dirty="0" err="1"/>
              <a:t>masa</a:t>
            </a:r>
            <a:r>
              <a:rPr lang="en-US" sz="1600" dirty="0"/>
              <a:t> </a:t>
            </a:r>
            <a:r>
              <a:rPr lang="en-US" sz="1600" dirty="0" err="1"/>
              <a:t>usia</a:t>
            </a:r>
            <a:r>
              <a:rPr lang="en-US" sz="1600" dirty="0"/>
              <a:t> </a:t>
            </a:r>
            <a:r>
              <a:rPr lang="en-US" sz="1600" dirty="0" err="1"/>
              <a:t>menengah</a:t>
            </a:r>
            <a:r>
              <a:rPr lang="en-US" sz="1600" dirty="0"/>
              <a:t>.</a:t>
            </a:r>
          </a:p>
          <a:p>
            <a:pPr marL="101600" indent="0" algn="just">
              <a:buNone/>
            </a:pPr>
            <a:r>
              <a:rPr lang="en-US" sz="1600" dirty="0" err="1"/>
              <a:t>Kekayaan</a:t>
            </a:r>
            <a:r>
              <a:rPr lang="en-US" sz="1600" dirty="0"/>
              <a:t> (asset)</a:t>
            </a:r>
            <a:r>
              <a:rPr lang="en-US" sz="1600" dirty="0" err="1"/>
              <a:t>sebagai</a:t>
            </a:r>
            <a:r>
              <a:rPr lang="en-US" sz="1600" dirty="0"/>
              <a:t> </a:t>
            </a:r>
            <a:r>
              <a:rPr lang="en-US" sz="1600" dirty="0" err="1"/>
              <a:t>penentu</a:t>
            </a:r>
            <a:r>
              <a:rPr lang="en-US" sz="1600" dirty="0"/>
              <a:t> </a:t>
            </a:r>
            <a:r>
              <a:rPr lang="en-US" sz="1600" dirty="0" err="1"/>
              <a:t>tingkah</a:t>
            </a:r>
            <a:r>
              <a:rPr lang="en-US" sz="1600" dirty="0"/>
              <a:t> </a:t>
            </a:r>
            <a:r>
              <a:rPr lang="en-US" sz="1600" dirty="0" err="1"/>
              <a:t>laku</a:t>
            </a:r>
            <a:r>
              <a:rPr lang="en-US" sz="1600" dirty="0"/>
              <a:t> </a:t>
            </a:r>
            <a:r>
              <a:rPr lang="en-US" sz="1600" dirty="0" err="1"/>
              <a:t>konsumsi</a:t>
            </a:r>
            <a:r>
              <a:rPr lang="en-US" sz="1600" dirty="0"/>
              <a:t>. </a:t>
            </a:r>
            <a:r>
              <a:rPr lang="en-US" sz="1600" dirty="0" err="1"/>
              <a:t>Apabila</a:t>
            </a:r>
            <a:r>
              <a:rPr lang="en-US" sz="1600" dirty="0"/>
              <a:t> </a:t>
            </a:r>
            <a:r>
              <a:rPr lang="en-US" sz="1600" dirty="0" err="1"/>
              <a:t>terjadi</a:t>
            </a:r>
            <a:r>
              <a:rPr lang="en-US" sz="1600" dirty="0"/>
              <a:t> </a:t>
            </a:r>
            <a:r>
              <a:rPr lang="en-US" sz="1600" dirty="0" err="1"/>
              <a:t>kenaikan</a:t>
            </a:r>
            <a:r>
              <a:rPr lang="en-US" sz="1600" dirty="0"/>
              <a:t> </a:t>
            </a:r>
            <a:r>
              <a:rPr lang="en-US" sz="1600" dirty="0" err="1"/>
              <a:t>dalam</a:t>
            </a:r>
            <a:r>
              <a:rPr lang="en-US" sz="1600" dirty="0"/>
              <a:t> </a:t>
            </a:r>
            <a:r>
              <a:rPr lang="en-US" sz="1600" dirty="0" err="1"/>
              <a:t>nilai</a:t>
            </a:r>
            <a:r>
              <a:rPr lang="en-US" sz="1600" dirty="0"/>
              <a:t> </a:t>
            </a:r>
            <a:r>
              <a:rPr lang="en-US" sz="1600" dirty="0" err="1"/>
              <a:t>kekayaan</a:t>
            </a:r>
            <a:r>
              <a:rPr lang="en-US" sz="1600" dirty="0"/>
              <a:t> </a:t>
            </a:r>
            <a:r>
              <a:rPr lang="en-US" sz="1600" dirty="0" err="1"/>
              <a:t>maka</a:t>
            </a:r>
            <a:r>
              <a:rPr lang="en-US" sz="1600" dirty="0"/>
              <a:t> </a:t>
            </a:r>
            <a:r>
              <a:rPr lang="en-US" sz="1600" dirty="0" err="1"/>
              <a:t>konsumsi</a:t>
            </a:r>
            <a:r>
              <a:rPr lang="en-US" sz="1600" dirty="0"/>
              <a:t> </a:t>
            </a:r>
            <a:r>
              <a:rPr lang="en-US" sz="1600" dirty="0" err="1"/>
              <a:t>akan</a:t>
            </a:r>
            <a:r>
              <a:rPr lang="en-US" sz="1600" dirty="0"/>
              <a:t> </a:t>
            </a:r>
            <a:r>
              <a:rPr lang="en-US" sz="1600" dirty="0" err="1"/>
              <a:t>meningkat</a:t>
            </a:r>
            <a:r>
              <a:rPr lang="en-US" sz="1600" dirty="0"/>
              <a:t> </a:t>
            </a:r>
            <a:r>
              <a:rPr lang="en-US" sz="1600" dirty="0" err="1"/>
              <a:t>atau</a:t>
            </a:r>
            <a:r>
              <a:rPr lang="en-US" sz="1600" dirty="0"/>
              <a:t> </a:t>
            </a:r>
            <a:r>
              <a:rPr lang="en-US" sz="1600" dirty="0" err="1"/>
              <a:t>dapat</a:t>
            </a:r>
            <a:r>
              <a:rPr lang="en-US" sz="1600" dirty="0"/>
              <a:t> </a:t>
            </a:r>
            <a:r>
              <a:rPr lang="en-US" sz="1600" dirty="0" err="1"/>
              <a:t>dipertahankan</a:t>
            </a:r>
            <a:r>
              <a:rPr lang="en-US" sz="1600" dirty="0"/>
              <a:t> </a:t>
            </a:r>
            <a:r>
              <a:rPr lang="en-US" sz="1600" dirty="0" err="1"/>
              <a:t>lebih</a:t>
            </a:r>
            <a:r>
              <a:rPr lang="en-US" sz="1600" dirty="0"/>
              <a:t> lama. </a:t>
            </a:r>
          </a:p>
          <a:p>
            <a:pPr marL="0" lvl="0" indent="0" algn="just" rtl="0">
              <a:spcBef>
                <a:spcPts val="0"/>
              </a:spcBef>
              <a:spcAft>
                <a:spcPts val="0"/>
              </a:spcAft>
              <a:buNone/>
            </a:pPr>
            <a:endParaRPr sz="1600" b="1" dirty="0"/>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6</a:t>
            </a:fld>
            <a:endParaRPr>
              <a:solidFill>
                <a:schemeClr val="lt1"/>
              </a:solidFill>
            </a:endParaRPr>
          </a:p>
        </p:txBody>
      </p:sp>
    </p:spTree>
    <p:extLst>
      <p:ext uri="{BB962C8B-B14F-4D97-AF65-F5344CB8AC3E}">
        <p14:creationId xmlns:p14="http://schemas.microsoft.com/office/powerpoint/2010/main" val="369319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4.Teori </a:t>
            </a:r>
            <a:r>
              <a:rPr lang="en-US" sz="3600" dirty="0" err="1"/>
              <a:t>Konsumsi</a:t>
            </a:r>
            <a:r>
              <a:rPr lang="en-US" sz="3600" dirty="0"/>
              <a:t> </a:t>
            </a:r>
            <a:r>
              <a:rPr lang="en-US" sz="3600" dirty="0" err="1"/>
              <a:t>dengan</a:t>
            </a:r>
            <a:r>
              <a:rPr lang="en-US" sz="3600" dirty="0"/>
              <a:t> </a:t>
            </a:r>
            <a:r>
              <a:rPr lang="en-US" sz="3600" dirty="0" err="1"/>
              <a:t>Hipotesis</a:t>
            </a:r>
            <a:r>
              <a:rPr lang="en-US" sz="3600" dirty="0"/>
              <a:t> </a:t>
            </a:r>
            <a:r>
              <a:rPr lang="en-US" sz="3600" dirty="0" err="1"/>
              <a:t>Pendapatan</a:t>
            </a:r>
            <a:r>
              <a:rPr lang="en-US" sz="3600" dirty="0"/>
              <a:t> </a:t>
            </a:r>
            <a:r>
              <a:rPr lang="en-US" sz="3600" dirty="0" err="1"/>
              <a:t>Relatif</a:t>
            </a:r>
            <a:endParaRPr lang="en-US" dirty="0"/>
          </a:p>
        </p:txBody>
      </p:sp>
      <p:sp>
        <p:nvSpPr>
          <p:cNvPr id="3" name="Text Placeholder 2"/>
          <p:cNvSpPr>
            <a:spLocks noGrp="1"/>
          </p:cNvSpPr>
          <p:nvPr>
            <p:ph type="body" idx="1"/>
          </p:nvPr>
        </p:nvSpPr>
        <p:spPr>
          <a:xfrm>
            <a:off x="702900" y="1430148"/>
            <a:ext cx="5660100" cy="3432138"/>
          </a:xfrm>
        </p:spPr>
        <p:txBody>
          <a:bodyPr/>
          <a:lstStyle/>
          <a:p>
            <a:pPr marL="101600" indent="0" algn="just">
              <a:buNone/>
            </a:pPr>
            <a:r>
              <a:rPr lang="en-US" sz="1400" dirty="0"/>
              <a:t>James </a:t>
            </a:r>
            <a:r>
              <a:rPr lang="en-US" sz="1400" dirty="0" err="1"/>
              <a:t>Dusenberry</a:t>
            </a:r>
            <a:r>
              <a:rPr lang="en-US" sz="1400" dirty="0"/>
              <a:t> </a:t>
            </a:r>
            <a:r>
              <a:rPr lang="en-US" sz="1400" dirty="0" err="1"/>
              <a:t>mengatakan</a:t>
            </a:r>
            <a:r>
              <a:rPr lang="en-US" sz="1400" dirty="0"/>
              <a:t> </a:t>
            </a:r>
            <a:r>
              <a:rPr lang="en-US" sz="1400" dirty="0" err="1"/>
              <a:t>bahwa</a:t>
            </a:r>
            <a:r>
              <a:rPr lang="en-US" sz="1400" dirty="0"/>
              <a:t> </a:t>
            </a:r>
            <a:r>
              <a:rPr lang="en-US" sz="1400" dirty="0" err="1"/>
              <a:t>pengeluaran</a:t>
            </a:r>
            <a:r>
              <a:rPr lang="en-US" sz="1400" dirty="0"/>
              <a:t> </a:t>
            </a:r>
            <a:r>
              <a:rPr lang="en-US" sz="1400" dirty="0" err="1"/>
              <a:t>konsumsi</a:t>
            </a:r>
            <a:r>
              <a:rPr lang="en-US" sz="1400" dirty="0"/>
              <a:t> </a:t>
            </a:r>
            <a:r>
              <a:rPr lang="en-US" sz="1400" dirty="0" err="1"/>
              <a:t>suatu</a:t>
            </a:r>
            <a:r>
              <a:rPr lang="en-US" sz="1400" dirty="0"/>
              <a:t> </a:t>
            </a:r>
            <a:r>
              <a:rPr lang="en-US" sz="1400" dirty="0" err="1"/>
              <a:t>masyarakat</a:t>
            </a:r>
            <a:r>
              <a:rPr lang="en-US" sz="1400" dirty="0"/>
              <a:t> </a:t>
            </a:r>
            <a:r>
              <a:rPr lang="en-US" sz="1400" dirty="0" err="1"/>
              <a:t>ditentukan</a:t>
            </a:r>
            <a:r>
              <a:rPr lang="en-US" sz="1400" dirty="0"/>
              <a:t> </a:t>
            </a:r>
            <a:r>
              <a:rPr lang="en-US" sz="1400" dirty="0" err="1"/>
              <a:t>terutama</a:t>
            </a:r>
            <a:r>
              <a:rPr lang="en-US" sz="1400" dirty="0"/>
              <a:t> </a:t>
            </a:r>
            <a:r>
              <a:rPr lang="en-US" sz="1400" dirty="0" err="1"/>
              <a:t>oleh</a:t>
            </a:r>
            <a:r>
              <a:rPr lang="en-US" sz="1400" dirty="0"/>
              <a:t> </a:t>
            </a:r>
            <a:r>
              <a:rPr lang="en-US" sz="1400" dirty="0" err="1"/>
              <a:t>tingginya</a:t>
            </a:r>
            <a:r>
              <a:rPr lang="en-US" sz="1400" dirty="0"/>
              <a:t> </a:t>
            </a:r>
            <a:r>
              <a:rPr lang="en-US" sz="1400" dirty="0" err="1"/>
              <a:t>pendapatan</a:t>
            </a:r>
            <a:r>
              <a:rPr lang="en-US" sz="1400" dirty="0"/>
              <a:t> </a:t>
            </a:r>
            <a:r>
              <a:rPr lang="en-US" sz="1400" dirty="0" err="1"/>
              <a:t>tertinggi</a:t>
            </a:r>
            <a:r>
              <a:rPr lang="en-US" sz="1400" dirty="0"/>
              <a:t> yang </a:t>
            </a:r>
            <a:r>
              <a:rPr lang="en-US" sz="1400" dirty="0" err="1"/>
              <a:t>pernah</a:t>
            </a:r>
            <a:r>
              <a:rPr lang="en-US" sz="1400" dirty="0"/>
              <a:t> </a:t>
            </a:r>
            <a:r>
              <a:rPr lang="en-US" sz="1400" dirty="0" err="1"/>
              <a:t>dicapainya</a:t>
            </a:r>
            <a:r>
              <a:rPr lang="en-US" sz="1400" dirty="0"/>
              <a:t>.  </a:t>
            </a:r>
            <a:r>
              <a:rPr lang="en-US" sz="1400" dirty="0" err="1"/>
              <a:t>Pendapatan</a:t>
            </a:r>
            <a:r>
              <a:rPr lang="en-US" sz="1400" dirty="0"/>
              <a:t> </a:t>
            </a:r>
            <a:r>
              <a:rPr lang="en-US" sz="1400" dirty="0" err="1"/>
              <a:t>berkurang</a:t>
            </a:r>
            <a:r>
              <a:rPr lang="en-US" sz="1400" dirty="0"/>
              <a:t>, </a:t>
            </a:r>
            <a:r>
              <a:rPr lang="en-US" sz="1400" dirty="0" err="1"/>
              <a:t>konsumen</a:t>
            </a:r>
            <a:r>
              <a:rPr lang="en-US" sz="1400" dirty="0"/>
              <a:t> </a:t>
            </a:r>
            <a:r>
              <a:rPr lang="en-US" sz="1400" dirty="0" err="1"/>
              <a:t>tidak</a:t>
            </a:r>
            <a:r>
              <a:rPr lang="en-US" sz="1400" dirty="0"/>
              <a:t> </a:t>
            </a:r>
            <a:r>
              <a:rPr lang="en-US" sz="1400" dirty="0" err="1"/>
              <a:t>akan</a:t>
            </a:r>
            <a:r>
              <a:rPr lang="en-US" sz="1400" dirty="0"/>
              <a:t> </a:t>
            </a:r>
            <a:r>
              <a:rPr lang="en-US" sz="1400" dirty="0" err="1"/>
              <a:t>banyak</a:t>
            </a:r>
            <a:r>
              <a:rPr lang="en-US" sz="1400" dirty="0"/>
              <a:t> </a:t>
            </a:r>
            <a:r>
              <a:rPr lang="en-US" sz="1400" dirty="0" err="1"/>
              <a:t>mengurangi</a:t>
            </a:r>
            <a:r>
              <a:rPr lang="en-US" sz="1400" dirty="0"/>
              <a:t> </a:t>
            </a:r>
            <a:r>
              <a:rPr lang="en-US" sz="1400" dirty="0" err="1"/>
              <a:t>pengeluaran</a:t>
            </a:r>
            <a:r>
              <a:rPr lang="en-US" sz="1400" dirty="0"/>
              <a:t> </a:t>
            </a:r>
            <a:r>
              <a:rPr lang="en-US" sz="1400" dirty="0" err="1"/>
              <a:t>untuk</a:t>
            </a:r>
            <a:r>
              <a:rPr lang="en-US" sz="1400" dirty="0"/>
              <a:t> </a:t>
            </a:r>
            <a:r>
              <a:rPr lang="en-US" sz="1400" dirty="0" err="1"/>
              <a:t>konsumsi</a:t>
            </a:r>
            <a:r>
              <a:rPr lang="en-US" sz="1400" dirty="0"/>
              <a:t>. </a:t>
            </a:r>
            <a:r>
              <a:rPr lang="en-US" sz="1400" dirty="0" err="1"/>
              <a:t>Apabilan</a:t>
            </a:r>
            <a:r>
              <a:rPr lang="en-US" sz="1400" dirty="0"/>
              <a:t> </a:t>
            </a:r>
            <a:r>
              <a:rPr lang="en-US" sz="1400" dirty="0" err="1"/>
              <a:t>pendapatan</a:t>
            </a:r>
            <a:r>
              <a:rPr lang="en-US" sz="1400" dirty="0"/>
              <a:t> </a:t>
            </a:r>
            <a:r>
              <a:rPr lang="en-US" sz="1400" dirty="0" err="1"/>
              <a:t>bertambah</a:t>
            </a:r>
            <a:r>
              <a:rPr lang="en-US" sz="1400" dirty="0"/>
              <a:t> </a:t>
            </a:r>
            <a:r>
              <a:rPr lang="en-US" sz="1400" dirty="0" err="1"/>
              <a:t>maka</a:t>
            </a:r>
            <a:r>
              <a:rPr lang="en-US" sz="1400" dirty="0"/>
              <a:t> </a:t>
            </a:r>
            <a:r>
              <a:rPr lang="en-US" sz="1400" dirty="0" err="1"/>
              <a:t>konsumsi</a:t>
            </a:r>
            <a:r>
              <a:rPr lang="en-US" sz="1400" dirty="0"/>
              <a:t> </a:t>
            </a:r>
            <a:r>
              <a:rPr lang="en-US" sz="1400" dirty="0" err="1"/>
              <a:t>mereka</a:t>
            </a:r>
            <a:r>
              <a:rPr lang="en-US" sz="1400" dirty="0"/>
              <a:t> </a:t>
            </a:r>
            <a:r>
              <a:rPr lang="en-US" sz="1400" dirty="0" err="1"/>
              <a:t>juga</a:t>
            </a:r>
            <a:r>
              <a:rPr lang="en-US" sz="1400" dirty="0"/>
              <a:t> </a:t>
            </a:r>
            <a:r>
              <a:rPr lang="en-US" sz="1400" dirty="0" err="1"/>
              <a:t>akan</a:t>
            </a:r>
            <a:r>
              <a:rPr lang="en-US" sz="1400" dirty="0"/>
              <a:t> </a:t>
            </a:r>
            <a:r>
              <a:rPr lang="en-US" sz="1400" dirty="0" err="1"/>
              <a:t>bertambah</a:t>
            </a:r>
            <a:r>
              <a:rPr lang="en-US" sz="1400" dirty="0"/>
              <a:t>, </a:t>
            </a:r>
            <a:r>
              <a:rPr lang="en-US" sz="1400" dirty="0" err="1"/>
              <a:t>tetapi</a:t>
            </a:r>
            <a:r>
              <a:rPr lang="en-US" sz="1400" dirty="0"/>
              <a:t> </a:t>
            </a:r>
            <a:r>
              <a:rPr lang="en-US" sz="1400" dirty="0" err="1"/>
              <a:t>tidak</a:t>
            </a:r>
            <a:r>
              <a:rPr lang="en-US" sz="1400" dirty="0"/>
              <a:t> </a:t>
            </a:r>
            <a:r>
              <a:rPr lang="en-US" sz="1400" dirty="0" err="1"/>
              <a:t>terlalu</a:t>
            </a:r>
            <a:r>
              <a:rPr lang="en-US" sz="1400" dirty="0"/>
              <a:t> </a:t>
            </a:r>
            <a:r>
              <a:rPr lang="en-US" sz="1400" dirty="0" err="1"/>
              <a:t>besar</a:t>
            </a:r>
            <a:r>
              <a:rPr lang="en-US" sz="1400" dirty="0"/>
              <a:t>. </a:t>
            </a:r>
            <a:r>
              <a:rPr lang="en-US" sz="1400" dirty="0" err="1"/>
              <a:t>Dusenberry</a:t>
            </a:r>
            <a:r>
              <a:rPr lang="en-US" sz="1400" dirty="0"/>
              <a:t> </a:t>
            </a:r>
            <a:r>
              <a:rPr lang="en-US" sz="1400" dirty="0" err="1"/>
              <a:t>menggunakan</a:t>
            </a:r>
            <a:r>
              <a:rPr lang="en-US" sz="1400" dirty="0"/>
              <a:t> </a:t>
            </a:r>
            <a:r>
              <a:rPr lang="en-US" sz="1400" dirty="0" err="1"/>
              <a:t>dua</a:t>
            </a:r>
            <a:r>
              <a:rPr lang="en-US" sz="1400" dirty="0"/>
              <a:t> </a:t>
            </a:r>
            <a:r>
              <a:rPr lang="en-US" sz="1400" dirty="0" err="1"/>
              <a:t>asumsi</a:t>
            </a:r>
            <a:r>
              <a:rPr lang="en-US" sz="1400" dirty="0"/>
              <a:t> :</a:t>
            </a:r>
          </a:p>
          <a:p>
            <a:pPr marL="330200" indent="-228600" algn="just">
              <a:buFont typeface="+mj-lt"/>
              <a:buAutoNum type="alphaLcParenR"/>
            </a:pPr>
            <a:r>
              <a:rPr lang="en-US" sz="1400" dirty="0" err="1"/>
              <a:t>Selera</a:t>
            </a:r>
            <a:r>
              <a:rPr lang="en-US" sz="1400" dirty="0"/>
              <a:t> </a:t>
            </a:r>
            <a:r>
              <a:rPr lang="en-US" sz="1400" dirty="0" err="1"/>
              <a:t>sebuah</a:t>
            </a:r>
            <a:r>
              <a:rPr lang="en-US" sz="1400" dirty="0"/>
              <a:t> </a:t>
            </a:r>
            <a:r>
              <a:rPr lang="en-US" sz="1400" dirty="0" err="1"/>
              <a:t>rumah</a:t>
            </a:r>
            <a:r>
              <a:rPr lang="en-US" sz="1400" dirty="0"/>
              <a:t> </a:t>
            </a:r>
            <a:r>
              <a:rPr lang="en-US" sz="1400" dirty="0" err="1"/>
              <a:t>tangga</a:t>
            </a:r>
            <a:r>
              <a:rPr lang="en-US" sz="1400" dirty="0"/>
              <a:t> </a:t>
            </a:r>
            <a:r>
              <a:rPr lang="en-US" sz="1400" dirty="0" err="1"/>
              <a:t>atas</a:t>
            </a:r>
            <a:r>
              <a:rPr lang="en-US" sz="1400" dirty="0"/>
              <a:t> </a:t>
            </a:r>
            <a:r>
              <a:rPr lang="en-US" sz="1400" dirty="0" err="1"/>
              <a:t>barang</a:t>
            </a:r>
            <a:r>
              <a:rPr lang="en-US" sz="1400" dirty="0"/>
              <a:t> </a:t>
            </a:r>
            <a:r>
              <a:rPr lang="en-US" sz="1400" dirty="0" err="1"/>
              <a:t>konsumsi</a:t>
            </a:r>
            <a:r>
              <a:rPr lang="en-US" sz="1400" dirty="0"/>
              <a:t> </a:t>
            </a:r>
            <a:r>
              <a:rPr lang="en-US" sz="1400" dirty="0" err="1"/>
              <a:t>adalah</a:t>
            </a:r>
            <a:r>
              <a:rPr lang="en-US" sz="1400" dirty="0"/>
              <a:t> </a:t>
            </a:r>
            <a:r>
              <a:rPr lang="en-US" sz="1400" dirty="0" err="1"/>
              <a:t>interdependen</a:t>
            </a:r>
            <a:r>
              <a:rPr lang="en-US" sz="1400" dirty="0"/>
              <a:t>. </a:t>
            </a:r>
            <a:r>
              <a:rPr lang="en-US" sz="1400" dirty="0" err="1"/>
              <a:t>Pengeluaran</a:t>
            </a:r>
            <a:r>
              <a:rPr lang="en-US" sz="1400" dirty="0"/>
              <a:t> </a:t>
            </a:r>
            <a:r>
              <a:rPr lang="en-US" sz="1400" dirty="0" err="1"/>
              <a:t>konsumsi</a:t>
            </a:r>
            <a:r>
              <a:rPr lang="en-US" sz="1400" dirty="0"/>
              <a:t> </a:t>
            </a:r>
            <a:r>
              <a:rPr lang="en-US" sz="1400" dirty="0" err="1"/>
              <a:t>rumah</a:t>
            </a:r>
            <a:r>
              <a:rPr lang="en-US" sz="1400" dirty="0"/>
              <a:t> </a:t>
            </a:r>
            <a:r>
              <a:rPr lang="en-US" sz="1400" dirty="0" err="1"/>
              <a:t>tangga</a:t>
            </a:r>
            <a:r>
              <a:rPr lang="en-US" sz="1400" dirty="0"/>
              <a:t> </a:t>
            </a:r>
            <a:r>
              <a:rPr lang="en-US" sz="1400" dirty="0" err="1"/>
              <a:t>dipengaruhi</a:t>
            </a:r>
            <a:r>
              <a:rPr lang="en-US" sz="1400" dirty="0"/>
              <a:t> orang </a:t>
            </a:r>
            <a:r>
              <a:rPr lang="en-US" sz="1400" dirty="0" err="1"/>
              <a:t>sekitarnya</a:t>
            </a:r>
            <a:r>
              <a:rPr lang="en-US" sz="1400" dirty="0"/>
              <a:t>;</a:t>
            </a:r>
          </a:p>
          <a:p>
            <a:pPr marL="330200" indent="-228600" algn="just">
              <a:buFont typeface="+mj-lt"/>
              <a:buAutoNum type="alphaLcParenR"/>
            </a:pPr>
            <a:r>
              <a:rPr lang="en-US" sz="1400" dirty="0" err="1"/>
              <a:t>Pengeluaran</a:t>
            </a:r>
            <a:r>
              <a:rPr lang="en-US" sz="1400" dirty="0"/>
              <a:t> </a:t>
            </a:r>
            <a:r>
              <a:rPr lang="en-US" sz="1400" dirty="0" err="1"/>
              <a:t>konsumsi</a:t>
            </a:r>
            <a:r>
              <a:rPr lang="en-US" sz="1400" dirty="0"/>
              <a:t> </a:t>
            </a:r>
            <a:r>
              <a:rPr lang="en-US" sz="1400" dirty="0" err="1"/>
              <a:t>adalah</a:t>
            </a:r>
            <a:r>
              <a:rPr lang="en-US" sz="1400" dirty="0"/>
              <a:t> irreversible, </a:t>
            </a:r>
            <a:r>
              <a:rPr lang="en-US" sz="1400" dirty="0" err="1"/>
              <a:t>pola</a:t>
            </a:r>
            <a:r>
              <a:rPr lang="en-US" sz="1400" dirty="0"/>
              <a:t> </a:t>
            </a:r>
            <a:r>
              <a:rPr lang="en-US" sz="1400" dirty="0" err="1"/>
              <a:t>pengeluaran</a:t>
            </a:r>
            <a:r>
              <a:rPr lang="en-US" sz="1400" dirty="0"/>
              <a:t> </a:t>
            </a:r>
            <a:r>
              <a:rPr lang="en-US" sz="1400" dirty="0" err="1"/>
              <a:t>seseorang</a:t>
            </a:r>
            <a:r>
              <a:rPr lang="en-US" sz="1400" dirty="0"/>
              <a:t> </a:t>
            </a:r>
            <a:r>
              <a:rPr lang="en-US" sz="1400" dirty="0" err="1"/>
              <a:t>pada</a:t>
            </a:r>
            <a:r>
              <a:rPr lang="en-US" sz="1400" dirty="0"/>
              <a:t> </a:t>
            </a:r>
            <a:r>
              <a:rPr lang="en-US" sz="1400" dirty="0" err="1"/>
              <a:t>saat</a:t>
            </a:r>
            <a:r>
              <a:rPr lang="en-US" sz="1400" dirty="0"/>
              <a:t> </a:t>
            </a:r>
            <a:r>
              <a:rPr lang="en-US" sz="1400" dirty="0" err="1"/>
              <a:t>penghasilan</a:t>
            </a:r>
            <a:r>
              <a:rPr lang="en-US" sz="1400" dirty="0"/>
              <a:t> </a:t>
            </a:r>
            <a:r>
              <a:rPr lang="en-US" sz="1400" dirty="0" err="1"/>
              <a:t>naik</a:t>
            </a:r>
            <a:r>
              <a:rPr lang="en-US" sz="1400" dirty="0"/>
              <a:t> </a:t>
            </a:r>
            <a:r>
              <a:rPr lang="en-US" sz="1400" dirty="0" err="1"/>
              <a:t>berbeda</a:t>
            </a:r>
            <a:r>
              <a:rPr lang="en-US" sz="1400" dirty="0"/>
              <a:t> </a:t>
            </a:r>
            <a:r>
              <a:rPr lang="en-US" sz="1400" dirty="0" err="1"/>
              <a:t>dengan</a:t>
            </a:r>
            <a:r>
              <a:rPr lang="en-US" sz="1400" dirty="0"/>
              <a:t> </a:t>
            </a:r>
            <a:r>
              <a:rPr lang="en-US" sz="1400" dirty="0" err="1"/>
              <a:t>pola</a:t>
            </a:r>
            <a:r>
              <a:rPr lang="en-US" sz="1400" dirty="0"/>
              <a:t> </a:t>
            </a:r>
            <a:r>
              <a:rPr lang="en-US" sz="1400" dirty="0" err="1"/>
              <a:t>pengeluaran</a:t>
            </a:r>
            <a:r>
              <a:rPr lang="en-US" sz="1400" dirty="0"/>
              <a:t> </a:t>
            </a:r>
            <a:r>
              <a:rPr lang="en-US" sz="1400" dirty="0" err="1"/>
              <a:t>pada</a:t>
            </a:r>
            <a:r>
              <a:rPr lang="en-US" sz="1400" dirty="0"/>
              <a:t> </a:t>
            </a:r>
            <a:r>
              <a:rPr lang="en-US" sz="1400" dirty="0" err="1"/>
              <a:t>saat</a:t>
            </a:r>
            <a:r>
              <a:rPr lang="en-US" sz="1400" dirty="0"/>
              <a:t> </a:t>
            </a:r>
            <a:r>
              <a:rPr lang="en-US" sz="1400" dirty="0" err="1"/>
              <a:t>penghasilan</a:t>
            </a:r>
            <a:r>
              <a:rPr lang="en-US" sz="1400" dirty="0"/>
              <a:t> </a:t>
            </a:r>
            <a:r>
              <a:rPr lang="en-US" sz="1400" dirty="0" err="1"/>
              <a:t>mengalami</a:t>
            </a:r>
            <a:r>
              <a:rPr lang="en-US" sz="1400" dirty="0"/>
              <a:t> </a:t>
            </a:r>
            <a:r>
              <a:rPr lang="en-US" sz="1400" dirty="0" err="1"/>
              <a:t>penurunan</a:t>
            </a:r>
            <a:r>
              <a:rPr lang="en-US" sz="1400" dirty="0"/>
              <a:t>..</a:t>
            </a:r>
          </a:p>
          <a:p>
            <a:pPr algn="just"/>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80610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4" name="Title 3"/>
          <p:cNvSpPr>
            <a:spLocks noGrp="1"/>
          </p:cNvSpPr>
          <p:nvPr>
            <p:ph type="ctrTitle"/>
          </p:nvPr>
        </p:nvSpPr>
        <p:spPr>
          <a:xfrm>
            <a:off x="279540" y="812529"/>
            <a:ext cx="6222860" cy="630900"/>
          </a:xfrm>
        </p:spPr>
        <p:txBody>
          <a:bodyPr/>
          <a:lstStyle/>
          <a:p>
            <a:r>
              <a:rPr lang="en-US" dirty="0" err="1"/>
              <a:t>B.Teori</a:t>
            </a:r>
            <a:r>
              <a:rPr lang="en-US" dirty="0"/>
              <a:t> </a:t>
            </a:r>
            <a:r>
              <a:rPr lang="en-US" dirty="0" err="1"/>
              <a:t>konsumsi</a:t>
            </a:r>
            <a:r>
              <a:rPr lang="en-US" dirty="0"/>
              <a:t> </a:t>
            </a:r>
            <a:r>
              <a:rPr lang="en-US" dirty="0" err="1"/>
              <a:t>dalam</a:t>
            </a:r>
            <a:r>
              <a:rPr lang="en-US" dirty="0"/>
              <a:t> </a:t>
            </a:r>
            <a:r>
              <a:rPr lang="en-US" dirty="0" err="1"/>
              <a:t>ekonomi</a:t>
            </a:r>
            <a:r>
              <a:rPr lang="en-US" dirty="0"/>
              <a:t> </a:t>
            </a:r>
            <a:r>
              <a:rPr lang="en-US" dirty="0" err="1"/>
              <a:t>syariah</a:t>
            </a:r>
            <a:endParaRPr lang="en-US" dirty="0"/>
          </a:p>
        </p:txBody>
      </p:sp>
      <p:sp>
        <p:nvSpPr>
          <p:cNvPr id="1600" name="Google Shape;1600;p17"/>
          <p:cNvSpPr txBox="1">
            <a:spLocks noGrp="1"/>
          </p:cNvSpPr>
          <p:nvPr>
            <p:ph type="subTitle" idx="1"/>
          </p:nvPr>
        </p:nvSpPr>
        <p:spPr>
          <a:xfrm>
            <a:off x="279540" y="1443429"/>
            <a:ext cx="5952385" cy="3455142"/>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dirty="0" err="1"/>
              <a:t>Konsumsi</a:t>
            </a:r>
            <a:r>
              <a:rPr lang="en-US" dirty="0"/>
              <a:t> </a:t>
            </a:r>
            <a:r>
              <a:rPr lang="en-US" dirty="0" err="1"/>
              <a:t>dalam</a:t>
            </a:r>
            <a:r>
              <a:rPr lang="en-US" dirty="0"/>
              <a:t> </a:t>
            </a:r>
            <a:r>
              <a:rPr lang="en-US" dirty="0" err="1"/>
              <a:t>ekonomi</a:t>
            </a:r>
            <a:r>
              <a:rPr lang="en-US" dirty="0"/>
              <a:t> Islam </a:t>
            </a:r>
            <a:r>
              <a:rPr lang="en-US" dirty="0" err="1"/>
              <a:t>adalah</a:t>
            </a:r>
            <a:r>
              <a:rPr lang="en-US" dirty="0"/>
              <a:t> </a:t>
            </a:r>
            <a:r>
              <a:rPr lang="en-US" dirty="0" err="1"/>
              <a:t>memenuhi</a:t>
            </a:r>
            <a:r>
              <a:rPr lang="en-US" dirty="0"/>
              <a:t> </a:t>
            </a:r>
            <a:r>
              <a:rPr lang="en-US" dirty="0" err="1"/>
              <a:t>kebutuhan</a:t>
            </a:r>
            <a:r>
              <a:rPr lang="en-US" dirty="0"/>
              <a:t> </a:t>
            </a:r>
            <a:r>
              <a:rPr lang="en-US" dirty="0" err="1"/>
              <a:t>baik</a:t>
            </a:r>
            <a:r>
              <a:rPr lang="en-US" dirty="0"/>
              <a:t> </a:t>
            </a:r>
            <a:r>
              <a:rPr lang="en-US" dirty="0" err="1"/>
              <a:t>jasmani</a:t>
            </a:r>
            <a:r>
              <a:rPr lang="en-US" dirty="0"/>
              <a:t> </a:t>
            </a:r>
            <a:r>
              <a:rPr lang="en-US" dirty="0" err="1"/>
              <a:t>maupun</a:t>
            </a:r>
            <a:r>
              <a:rPr lang="en-US" dirty="0"/>
              <a:t> </a:t>
            </a:r>
            <a:r>
              <a:rPr lang="en-US" dirty="0" err="1"/>
              <a:t>rohani</a:t>
            </a:r>
            <a:r>
              <a:rPr lang="en-US" dirty="0"/>
              <a:t> </a:t>
            </a:r>
            <a:r>
              <a:rPr lang="en-US" dirty="0" err="1"/>
              <a:t>sehingga</a:t>
            </a:r>
            <a:r>
              <a:rPr lang="en-US" dirty="0"/>
              <a:t> </a:t>
            </a:r>
            <a:r>
              <a:rPr lang="en-US" dirty="0" err="1"/>
              <a:t>mampu</a:t>
            </a:r>
            <a:r>
              <a:rPr lang="en-US" dirty="0"/>
              <a:t> </a:t>
            </a:r>
            <a:r>
              <a:rPr lang="en-US" dirty="0" err="1"/>
              <a:t>memaksimalkan</a:t>
            </a:r>
            <a:r>
              <a:rPr lang="en-US" dirty="0"/>
              <a:t> </a:t>
            </a:r>
            <a:r>
              <a:rPr lang="en-US" dirty="0" err="1"/>
              <a:t>fungsi</a:t>
            </a:r>
            <a:r>
              <a:rPr lang="en-US" dirty="0"/>
              <a:t> </a:t>
            </a:r>
            <a:r>
              <a:rPr lang="en-US" dirty="0" err="1"/>
              <a:t>kemanusiaannya</a:t>
            </a:r>
            <a:r>
              <a:rPr lang="en-US" dirty="0"/>
              <a:t> </a:t>
            </a:r>
            <a:r>
              <a:rPr lang="en-US" dirty="0" err="1"/>
              <a:t>sebagai</a:t>
            </a:r>
            <a:r>
              <a:rPr lang="en-US" dirty="0"/>
              <a:t> </a:t>
            </a:r>
            <a:r>
              <a:rPr lang="en-US" dirty="0" err="1"/>
              <a:t>hamba</a:t>
            </a:r>
            <a:r>
              <a:rPr lang="en-US" dirty="0"/>
              <a:t> Allah SWT </a:t>
            </a:r>
            <a:r>
              <a:rPr lang="en-US" dirty="0" err="1"/>
              <a:t>untuk</a:t>
            </a:r>
            <a:r>
              <a:rPr lang="en-US" dirty="0"/>
              <a:t> </a:t>
            </a:r>
            <a:r>
              <a:rPr lang="en-US" dirty="0" err="1"/>
              <a:t>mendapatkan</a:t>
            </a:r>
            <a:r>
              <a:rPr lang="en-US" dirty="0"/>
              <a:t> </a:t>
            </a:r>
            <a:r>
              <a:rPr lang="en-US" dirty="0" err="1"/>
              <a:t>kesejahteraan</a:t>
            </a:r>
            <a:r>
              <a:rPr lang="en-US" dirty="0"/>
              <a:t>/</a:t>
            </a:r>
            <a:r>
              <a:rPr lang="en-US" dirty="0" err="1"/>
              <a:t>kebahagiaan</a:t>
            </a:r>
            <a:r>
              <a:rPr lang="en-US" dirty="0"/>
              <a:t> di </a:t>
            </a:r>
            <a:r>
              <a:rPr lang="en-US" dirty="0" err="1"/>
              <a:t>dunia</a:t>
            </a:r>
            <a:r>
              <a:rPr lang="en-US" dirty="0"/>
              <a:t> </a:t>
            </a:r>
            <a:r>
              <a:rPr lang="en-US" dirty="0" err="1"/>
              <a:t>dan</a:t>
            </a:r>
            <a:r>
              <a:rPr lang="en-US" dirty="0"/>
              <a:t> </a:t>
            </a:r>
            <a:r>
              <a:rPr lang="en-US" dirty="0" err="1"/>
              <a:t>akhirat</a:t>
            </a:r>
            <a:r>
              <a:rPr lang="en-US" dirty="0"/>
              <a:t>.</a:t>
            </a:r>
            <a:endParaRPr dirty="0"/>
          </a:p>
        </p:txBody>
      </p:sp>
      <p:sp>
        <p:nvSpPr>
          <p:cNvPr id="1601" name="Google Shape;1601;p17"/>
          <p:cNvSpPr txBox="1">
            <a:spLocks noGrp="1"/>
          </p:cNvSpPr>
          <p:nvPr>
            <p:ph type="sldNum" idx="4294967295"/>
          </p:nvPr>
        </p:nvSpPr>
        <p:spPr>
          <a:xfrm>
            <a:off x="8810625" y="4673600"/>
            <a:ext cx="333375" cy="393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19"/>
          <p:cNvSpPr txBox="1">
            <a:spLocks noGrp="1"/>
          </p:cNvSpPr>
          <p:nvPr>
            <p:ph type="body" idx="1"/>
          </p:nvPr>
        </p:nvSpPr>
        <p:spPr>
          <a:xfrm>
            <a:off x="406400" y="193636"/>
            <a:ext cx="6175829" cy="4480013"/>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sz="2800" b="1" dirty="0"/>
              <a:t>Dasar Perilaku Konsumsi</a:t>
            </a:r>
          </a:p>
          <a:p>
            <a:pPr marL="342900" lvl="0" indent="-342900" algn="just" rtl="0">
              <a:spcBef>
                <a:spcPts val="0"/>
              </a:spcBef>
              <a:spcAft>
                <a:spcPts val="800"/>
              </a:spcAft>
              <a:buFont typeface="+mj-lt"/>
              <a:buAutoNum type="arabicPeriod"/>
            </a:pPr>
            <a:r>
              <a:rPr lang="en" sz="1400" b="1" dirty="0"/>
              <a:t>AL Quran surat Al-Maidah (87-88) yang artinya “Hai orang-orang yang beriman, janganlah kamu mengharamkan apa-apa yang baik yang telah Allah halalkan bagi kamu dan janganlah melampaui batas. Dan makanlah yang halal lagi baik dari apa yang Allah telah rezekikan kepadamu dan bertaqwalah kepada Allah yang kamu beriman kepada Nya.”</a:t>
            </a:r>
          </a:p>
          <a:p>
            <a:pPr marL="342900" lvl="0" indent="-342900" algn="just" rtl="0">
              <a:spcBef>
                <a:spcPts val="0"/>
              </a:spcBef>
              <a:spcAft>
                <a:spcPts val="800"/>
              </a:spcAft>
              <a:buFont typeface="+mj-lt"/>
              <a:buAutoNum type="arabicPeriod"/>
            </a:pPr>
            <a:r>
              <a:rPr lang="en" sz="1400" b="1" dirty="0"/>
              <a:t>Al Quran surat Al-Isra ayat 28 yang artinya “Sesungguhnya pemboros-pemboros itu adalah saudara-saudara syaitan dan syaitan itu adalah sangat ingkar kepada Tuhannya. Dan jika kamu berpaling dari mereka untuk memperoleh rahmat dari Tuhanmu yang kamu harapkan, maka katakanlah kepada mereka ucapan yang pantas”. </a:t>
            </a:r>
          </a:p>
          <a:p>
            <a:pPr marL="342900" lvl="0" indent="-342900" algn="just" rtl="0">
              <a:spcBef>
                <a:spcPts val="0"/>
              </a:spcBef>
              <a:spcAft>
                <a:spcPts val="800"/>
              </a:spcAft>
              <a:buFont typeface="+mj-lt"/>
              <a:buAutoNum type="arabicPeriod"/>
            </a:pPr>
            <a:r>
              <a:rPr lang="en" sz="1400" b="1" dirty="0"/>
              <a:t>Hadist yang menyatakan,”Makanlah sebelum  lapar dan berhentilah sebelum kenyang”</a:t>
            </a:r>
          </a:p>
          <a:p>
            <a:pPr marL="0" lvl="0" indent="0" algn="just" rtl="0">
              <a:spcBef>
                <a:spcPts val="0"/>
              </a:spcBef>
              <a:spcAft>
                <a:spcPts val="800"/>
              </a:spcAft>
              <a:buNone/>
            </a:pPr>
            <a:r>
              <a:rPr lang="en" sz="1400" b="1" dirty="0"/>
              <a:t>Tujuan mengkonsumsi dalam Islam adalah memaksimalkan maslahah, (kebaikan) bukan memaksimalkan kepuasan (maximum utility) dengan niat supaya bernilai ibadah.</a:t>
            </a:r>
          </a:p>
        </p:txBody>
      </p:sp>
      <p:sp>
        <p:nvSpPr>
          <p:cNvPr id="1619" name="Google Shape;1619;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1295</Words>
  <Application>Microsoft Office PowerPoint</Application>
  <PresentationFormat>On-screen Show (16:9)</PresentationFormat>
  <Paragraphs>102</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Encode Sans Semi Condensed</vt:lpstr>
      <vt:lpstr>Amatic SC</vt:lpstr>
      <vt:lpstr>Encode Sans Semi Condensed Light</vt:lpstr>
      <vt:lpstr>Calibri</vt:lpstr>
      <vt:lpstr>Ephesus template</vt:lpstr>
      <vt:lpstr>BAB III  TEORI KONSUMSI</vt:lpstr>
      <vt:lpstr>A.Teori Konsumsi dan Fungsi Konsumsi</vt:lpstr>
      <vt:lpstr>1.Teori Konsumsi John Maynard Keynes</vt:lpstr>
      <vt:lpstr>Fungsi Konsumsi Keynes.</vt:lpstr>
      <vt:lpstr>2.Teori Konsumsi dengan Hipotesis Pendapatan Permanen (Milton Friedman)</vt:lpstr>
      <vt:lpstr>3.Teori Konsumsi dengan Hipotesis Siklus Hidup</vt:lpstr>
      <vt:lpstr>4.Teori Konsumsi dengan Hipotesis Pendapatan Relatif</vt:lpstr>
      <vt:lpstr>B.Teori konsumsi dalam ekonomi syariah</vt:lpstr>
      <vt:lpstr>PowerPoint Presentation</vt:lpstr>
      <vt:lpstr>PowerPoint Presentation</vt:lpstr>
      <vt:lpstr>PowerPoint Presentation</vt:lpstr>
      <vt:lpstr>c.Fungsi konsumsi islam</vt:lpstr>
      <vt:lpstr>PowerPoint Presentation</vt:lpstr>
      <vt:lpstr>PowerPoint Presentation</vt:lpstr>
      <vt:lpstr>D.Prinsip konsumsi ekonomi syariah</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III  TEORI KONSUMSI</dc:title>
  <dc:creator>ACER</dc:creator>
  <cp:lastModifiedBy>Muhammad Arif Rakhman</cp:lastModifiedBy>
  <cp:revision>19</cp:revision>
  <dcterms:modified xsi:type="dcterms:W3CDTF">2023-08-18T11:20:12Z</dcterms:modified>
</cp:coreProperties>
</file>