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7" r:id="rId2"/>
    <p:sldId id="273" r:id="rId3"/>
    <p:sldId id="268" r:id="rId4"/>
    <p:sldId id="274" r:id="rId5"/>
    <p:sldId id="275" r:id="rId6"/>
    <p:sldId id="269" r:id="rId7"/>
    <p:sldId id="271" r:id="rId8"/>
    <p:sldId id="276" r:id="rId9"/>
    <p:sldId id="272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505A6-40D6-4A09-A33E-528F5F54B0D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E5A9C-D173-4062-B097-12189D55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9D73CA7-CCE0-4A80-B41C-5BCCDB1C896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609676-D7B1-43AA-99FA-5D33AB03F430}" type="datetimeFigureOut">
              <a:rPr lang="en-US" smtClean="0"/>
              <a:t>11-Mar-20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2200" dirty="0" err="1"/>
              <a:t>Didalam</a:t>
            </a:r>
            <a:r>
              <a:rPr lang="en-US" sz="2200" dirty="0"/>
              <a:t> </a:t>
            </a:r>
            <a:r>
              <a:rPr lang="en-US" sz="2200" dirty="0" err="1"/>
              <a:t>perencanaan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distribusi</a:t>
            </a:r>
            <a:r>
              <a:rPr lang="en-US" dirty="0"/>
              <a:t>,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.</a:t>
            </a:r>
          </a:p>
          <a:p>
            <a:r>
              <a:rPr lang="en-US" sz="2200" dirty="0" err="1"/>
              <a:t>Didalam</a:t>
            </a:r>
            <a:r>
              <a:rPr lang="en-US" sz="2200" dirty="0"/>
              <a:t> </a:t>
            </a:r>
            <a:r>
              <a:rPr lang="en-US" sz="2200" dirty="0" err="1"/>
              <a:t>perencanaan</a:t>
            </a:r>
            <a:r>
              <a:rPr lang="en-US" sz="2200" dirty="0"/>
              <a:t> </a:t>
            </a:r>
            <a:r>
              <a:rPr lang="en-US" sz="2200" dirty="0" err="1"/>
              <a:t>gardu</a:t>
            </a:r>
            <a:r>
              <a:rPr lang="en-US" sz="2200" dirty="0"/>
              <a:t> </a:t>
            </a:r>
            <a:r>
              <a:rPr lang="en-US" sz="2200" dirty="0" err="1"/>
              <a:t>induk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dua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yang </a:t>
            </a:r>
            <a:r>
              <a:rPr lang="en-US" sz="2200" dirty="0" err="1"/>
              <a:t>diperhatikan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menambahkan</a:t>
            </a:r>
            <a:r>
              <a:rPr lang="en-US" sz="1800" dirty="0"/>
              <a:t> </a:t>
            </a:r>
            <a:r>
              <a:rPr lang="en-US" sz="1800" dirty="0" err="1"/>
              <a:t>trafo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endParaRPr lang="en-US" sz="1800" dirty="0"/>
          </a:p>
          <a:p>
            <a:pPr marL="868680" lvl="1" indent="-457200">
              <a:buFont typeface="+mj-lt"/>
              <a:buAutoNum type="arabicPeriod"/>
            </a:pPr>
            <a:r>
              <a:rPr lang="en-US" sz="1800" dirty="0" err="1"/>
              <a:t>Menambah</a:t>
            </a:r>
            <a:r>
              <a:rPr lang="en-US" sz="1800" dirty="0"/>
              <a:t> </a:t>
            </a:r>
            <a:r>
              <a:rPr lang="en-US" sz="1800" dirty="0" err="1"/>
              <a:t>Gardu</a:t>
            </a:r>
            <a:r>
              <a:rPr lang="en-US" sz="1800" dirty="0"/>
              <a:t> </a:t>
            </a:r>
            <a:r>
              <a:rPr lang="en-US" sz="1800" dirty="0" err="1"/>
              <a:t>induk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endParaRPr lang="en-US" sz="1800" dirty="0"/>
          </a:p>
          <a:p>
            <a:pPr marL="344488" lvl="1" indent="-227013"/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memutuskan</a:t>
            </a:r>
            <a:r>
              <a:rPr lang="en-US" sz="2200" dirty="0"/>
              <a:t>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menambah</a:t>
            </a:r>
            <a:r>
              <a:rPr lang="en-US" sz="2200" dirty="0"/>
              <a:t> </a:t>
            </a:r>
            <a:r>
              <a:rPr lang="en-US" sz="2200" dirty="0" err="1"/>
              <a:t>trafo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menambah</a:t>
            </a:r>
            <a:r>
              <a:rPr lang="en-US" sz="2200" dirty="0"/>
              <a:t> </a:t>
            </a:r>
            <a:r>
              <a:rPr lang="en-US" sz="2200" dirty="0" err="1"/>
              <a:t>gardu</a:t>
            </a:r>
            <a:r>
              <a:rPr lang="en-US" sz="2200" dirty="0"/>
              <a:t> </a:t>
            </a:r>
            <a:r>
              <a:rPr lang="en-US" sz="2200" dirty="0" err="1"/>
              <a:t>induk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beberapa</a:t>
            </a:r>
            <a:r>
              <a:rPr lang="en-US" sz="2200" dirty="0"/>
              <a:t> </a:t>
            </a:r>
            <a:r>
              <a:rPr lang="en-US" sz="2200" dirty="0" err="1"/>
              <a:t>kriteria</a:t>
            </a:r>
            <a:r>
              <a:rPr lang="en-US" sz="2200" dirty="0"/>
              <a:t> yang </a:t>
            </a:r>
            <a:r>
              <a:rPr lang="en-US" sz="2200" dirty="0" err="1"/>
              <a:t>perlu</a:t>
            </a:r>
            <a:r>
              <a:rPr lang="en-US" sz="2200" dirty="0"/>
              <a:t> </a:t>
            </a:r>
            <a:r>
              <a:rPr lang="en-US" sz="2200" dirty="0" err="1"/>
              <a:t>diperhatikan</a:t>
            </a:r>
            <a:r>
              <a:rPr lang="en-US" sz="2200" dirty="0"/>
              <a:t> </a:t>
            </a:r>
            <a:r>
              <a:rPr lang="en-US" sz="2200" dirty="0" err="1"/>
              <a:t>yaitu</a:t>
            </a:r>
            <a:r>
              <a:rPr lang="en-US" sz="2200" dirty="0"/>
              <a:t>:</a:t>
            </a:r>
          </a:p>
          <a:p>
            <a:pPr marL="826135" lvl="2" indent="-342900">
              <a:buFont typeface="+mj-lt"/>
              <a:buAutoNum type="arabicPeriod"/>
            </a:pP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Trafo</a:t>
            </a:r>
            <a:endParaRPr lang="en-US" dirty="0"/>
          </a:p>
          <a:p>
            <a:pPr marL="826135" lvl="2" indent="-342900">
              <a:buFont typeface="+mj-lt"/>
              <a:buAutoNum type="arabicPeriod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marL="826135" lvl="2" indent="-342900">
              <a:buFont typeface="+mj-lt"/>
              <a:buAutoNum type="arabicPeriod"/>
            </a:pP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endParaRPr lang="en-US" dirty="0"/>
          </a:p>
          <a:p>
            <a:pPr marL="826135" lvl="2" indent="-342900">
              <a:buFont typeface="+mj-lt"/>
              <a:buAutoNum type="arabicPeriod"/>
            </a:pPr>
            <a:r>
              <a:rPr lang="en-US" dirty="0" err="1"/>
              <a:t>Sebaran</a:t>
            </a:r>
            <a:r>
              <a:rPr lang="en-US" dirty="0"/>
              <a:t> </a:t>
            </a:r>
            <a:r>
              <a:rPr lang="en-US" dirty="0" err="1"/>
              <a:t>beban</a:t>
            </a:r>
            <a:endParaRPr lang="en-US" dirty="0"/>
          </a:p>
          <a:p>
            <a:pPr marL="826135" lvl="2" indent="-342900">
              <a:buFont typeface="+mj-lt"/>
              <a:buAutoNum type="arabicPeriod"/>
            </a:pPr>
            <a:r>
              <a:rPr lang="en-US" dirty="0"/>
              <a:t>Drop </a:t>
            </a:r>
            <a:r>
              <a:rPr lang="en-US" dirty="0" err="1"/>
              <a:t>tegangan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0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66" t="33703" r="35000" b="41112"/>
          <a:stretch/>
        </p:blipFill>
        <p:spPr>
          <a:xfrm>
            <a:off x="255006" y="1585119"/>
            <a:ext cx="32766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001" t="29259" r="25833" b="39630"/>
          <a:stretch/>
        </p:blipFill>
        <p:spPr>
          <a:xfrm>
            <a:off x="178806" y="3200400"/>
            <a:ext cx="6705600" cy="23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822" t="23818" r="36337" b="51892"/>
          <a:stretch/>
        </p:blipFill>
        <p:spPr>
          <a:xfrm>
            <a:off x="1447800" y="1752600"/>
            <a:ext cx="5908813" cy="3124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6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idel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idealnya</a:t>
            </a:r>
            <a:r>
              <a:rPr lang="en-US" dirty="0"/>
              <a:t> </a:t>
            </a:r>
            <a:r>
              <a:rPr lang="en-US" b="1" dirty="0" err="1"/>
              <a:t>berdekatan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pusat</a:t>
            </a:r>
            <a:r>
              <a:rPr lang="en-US" b="1" dirty="0"/>
              <a:t> </a:t>
            </a:r>
            <a:r>
              <a:rPr lang="en-US" b="1" dirty="0" err="1"/>
              <a:t>beban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dilayani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dioptimalkan</a:t>
            </a:r>
            <a:r>
              <a:rPr lang="en-US" dirty="0"/>
              <a:t>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err="1"/>
              <a:t>Diusahakan</a:t>
            </a:r>
            <a:r>
              <a:rPr lang="en-US" dirty="0"/>
              <a:t> agar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penyulang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/>
              <a:t>range </a:t>
            </a:r>
            <a:r>
              <a:rPr lang="en-US" b="1" dirty="0" err="1"/>
              <a:t>tegangan</a:t>
            </a:r>
            <a:r>
              <a:rPr lang="en-US" dirty="0"/>
              <a:t> yang </a:t>
            </a:r>
            <a:r>
              <a:rPr lang="en-US" dirty="0" err="1"/>
              <a:t>diizinkan</a:t>
            </a:r>
            <a:r>
              <a:rPr lang="en-US" dirty="0"/>
              <a:t>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err="1"/>
              <a:t>Akses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incoming </a:t>
            </a:r>
            <a:r>
              <a:rPr lang="en-US" b="1" dirty="0" err="1"/>
              <a:t>transmisi</a:t>
            </a:r>
            <a:r>
              <a:rPr lang="en-US" b="1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/>
              <a:t>Luas </a:t>
            </a:r>
            <a:r>
              <a:rPr lang="en-US" b="1" dirty="0" err="1"/>
              <a:t>gardu</a:t>
            </a:r>
            <a:r>
              <a:rPr lang="en-US" b="1" dirty="0"/>
              <a:t> </a:t>
            </a:r>
            <a:r>
              <a:rPr lang="en-US" b="1" dirty="0" err="1"/>
              <a:t>induk</a:t>
            </a:r>
            <a:r>
              <a:rPr lang="en-US" b="1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mencukupi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gardu</a:t>
            </a:r>
            <a:r>
              <a:rPr lang="en-US" b="1" dirty="0"/>
              <a:t> </a:t>
            </a:r>
            <a:r>
              <a:rPr lang="en-US" b="1" dirty="0" err="1"/>
              <a:t>induk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bebas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kawasan</a:t>
            </a:r>
            <a:r>
              <a:rPr lang="en-US" b="1" dirty="0"/>
              <a:t> </a:t>
            </a:r>
            <a:r>
              <a:rPr lang="en-US" b="1" dirty="0" err="1"/>
              <a:t>sengketa</a:t>
            </a:r>
            <a:r>
              <a:rPr lang="en-US" dirty="0"/>
              <a:t>,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mengcover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teraliri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667" t="44074" r="40000" b="15926"/>
          <a:stretch/>
        </p:blipFill>
        <p:spPr>
          <a:xfrm>
            <a:off x="2895600" y="1905000"/>
            <a:ext cx="3429000" cy="42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9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Lain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Gardu</a:t>
            </a:r>
            <a:r>
              <a:rPr lang="en-US" dirty="0"/>
              <a:t> </a:t>
            </a:r>
            <a:r>
              <a:rPr lang="en-US" dirty="0" err="1"/>
              <a:t>Induk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333" t="45556" r="35833" b="23333"/>
          <a:stretch/>
        </p:blipFill>
        <p:spPr>
          <a:xfrm>
            <a:off x="762000" y="1905000"/>
            <a:ext cx="5715000" cy="38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Square Shaped Service Area Substation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234" y="1143000"/>
            <a:ext cx="2616566" cy="381000"/>
          </a:xfrm>
        </p:spPr>
        <p:txBody>
          <a:bodyPr>
            <a:normAutofit/>
          </a:bodyPr>
          <a:lstStyle/>
          <a:p>
            <a:r>
              <a:rPr lang="en-US" sz="1600" dirty="0"/>
              <a:t>%</a:t>
            </a:r>
            <a:r>
              <a:rPr lang="en-US" sz="1600" dirty="0" err="1"/>
              <a:t>VD</a:t>
            </a:r>
            <a:r>
              <a:rPr lang="en-US" sz="1600" baseline="-25000" dirty="0" err="1"/>
              <a:t>ac</a:t>
            </a:r>
            <a:r>
              <a:rPr lang="en-US" sz="1600" dirty="0"/>
              <a:t>=%</a:t>
            </a:r>
            <a:r>
              <a:rPr lang="en-US" sz="1600" dirty="0" err="1"/>
              <a:t>VD</a:t>
            </a:r>
            <a:r>
              <a:rPr lang="en-US" sz="1600" baseline="-25000" dirty="0" err="1"/>
              <a:t>ab</a:t>
            </a:r>
            <a:r>
              <a:rPr lang="en-US" sz="1600" dirty="0"/>
              <a:t>+%</a:t>
            </a:r>
            <a:r>
              <a:rPr lang="en-US" sz="1600" dirty="0" err="1"/>
              <a:t>VD</a:t>
            </a:r>
            <a:r>
              <a:rPr lang="en-US" sz="1600" baseline="-25000" dirty="0" err="1"/>
              <a:t>bc</a:t>
            </a:r>
            <a:endParaRPr lang="en-US" sz="1600" baseline="-25000" dirty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333" t="30741" r="37500" b="33704"/>
          <a:stretch/>
        </p:blipFill>
        <p:spPr>
          <a:xfrm>
            <a:off x="36214" y="1661319"/>
            <a:ext cx="5653021" cy="467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833" t="21852" r="45000" b="73704"/>
          <a:stretch/>
        </p:blipFill>
        <p:spPr>
          <a:xfrm>
            <a:off x="6019800" y="1600200"/>
            <a:ext cx="1397000" cy="381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91200" y="2057400"/>
            <a:ext cx="2616566" cy="1966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600" dirty="0" err="1"/>
              <a:t>Dimana</a:t>
            </a:r>
            <a:r>
              <a:rPr lang="en-US" sz="1600" dirty="0"/>
              <a:t>:</a:t>
            </a:r>
          </a:p>
          <a:p>
            <a:r>
              <a:rPr lang="en-US" sz="1600" dirty="0"/>
              <a:t>S</a:t>
            </a:r>
            <a:r>
              <a:rPr lang="en-US" sz="1600" baseline="-25000" dirty="0"/>
              <a:t>4</a:t>
            </a:r>
            <a:r>
              <a:rPr lang="en-US" sz="1600" dirty="0"/>
              <a:t>: </a:t>
            </a:r>
            <a:r>
              <a:rPr lang="en-US" sz="1600" dirty="0" err="1"/>
              <a:t>daya</a:t>
            </a:r>
            <a:r>
              <a:rPr lang="en-US" sz="1600" dirty="0"/>
              <a:t> (</a:t>
            </a:r>
            <a:r>
              <a:rPr lang="en-US" sz="1600" dirty="0" err="1"/>
              <a:t>kva</a:t>
            </a:r>
            <a:r>
              <a:rPr lang="en-US" sz="1600" dirty="0"/>
              <a:t>) </a:t>
            </a:r>
            <a:r>
              <a:rPr lang="en-US" sz="1600" dirty="0" err="1"/>
              <a:t>beban</a:t>
            </a:r>
            <a:r>
              <a:rPr lang="en-US" sz="1600" dirty="0"/>
              <a:t> yang </a:t>
            </a:r>
            <a:r>
              <a:rPr lang="en-US" sz="1600" dirty="0" err="1"/>
              <a:t>disuplay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feeder.</a:t>
            </a:r>
          </a:p>
          <a:p>
            <a:r>
              <a:rPr lang="en-US" sz="1600" dirty="0"/>
              <a:t>A</a:t>
            </a:r>
            <a:r>
              <a:rPr lang="en-US" sz="1600" baseline="-25000" dirty="0"/>
              <a:t>4</a:t>
            </a:r>
            <a:r>
              <a:rPr lang="en-US" sz="1600" dirty="0"/>
              <a:t>: area yang </a:t>
            </a:r>
            <a:r>
              <a:rPr lang="en-US" sz="1600" dirty="0" err="1"/>
              <a:t>dilayani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feeder (mil).</a:t>
            </a:r>
          </a:p>
          <a:p>
            <a:r>
              <a:rPr lang="en-US" sz="1600" dirty="0"/>
              <a:t>D : </a:t>
            </a:r>
            <a:r>
              <a:rPr lang="en-US" sz="1600" dirty="0" err="1"/>
              <a:t>Kepadatan</a:t>
            </a:r>
            <a:r>
              <a:rPr lang="en-US" sz="1600" dirty="0"/>
              <a:t> </a:t>
            </a:r>
            <a:r>
              <a:rPr lang="en-US" sz="1600" dirty="0" err="1"/>
              <a:t>beban</a:t>
            </a:r>
            <a:r>
              <a:rPr lang="en-US" sz="1600" dirty="0"/>
              <a:t> (kVA/mil)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833" t="33704" r="44167" b="60370"/>
          <a:stretch/>
        </p:blipFill>
        <p:spPr>
          <a:xfrm>
            <a:off x="6261100" y="4099735"/>
            <a:ext cx="1511300" cy="503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8333" t="33704" r="46667" b="61852"/>
          <a:stretch/>
        </p:blipFill>
        <p:spPr>
          <a:xfrm>
            <a:off x="6315488" y="4679701"/>
            <a:ext cx="923511" cy="461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4051" t="30741" r="40831" b="63232"/>
          <a:stretch/>
        </p:blipFill>
        <p:spPr>
          <a:xfrm>
            <a:off x="5334000" y="5217655"/>
            <a:ext cx="3065635" cy="687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3113" t="42175" r="40833" b="52963"/>
          <a:stretch/>
        </p:blipFill>
        <p:spPr>
          <a:xfrm>
            <a:off x="5334000" y="5981385"/>
            <a:ext cx="3091118" cy="5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Hexagonal Shaped Service Area Substation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333" t="24815" r="32500" b="17408"/>
          <a:stretch/>
        </p:blipFill>
        <p:spPr>
          <a:xfrm>
            <a:off x="152400" y="1600200"/>
            <a:ext cx="4165600" cy="396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5526" t="50233" r="44824" b="44620"/>
          <a:stretch/>
        </p:blipFill>
        <p:spPr>
          <a:xfrm>
            <a:off x="5764040" y="1519482"/>
            <a:ext cx="2094843" cy="628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2755" t="88678" r="41325" b="5318"/>
          <a:stretch/>
        </p:blipFill>
        <p:spPr>
          <a:xfrm>
            <a:off x="5181600" y="3644408"/>
            <a:ext cx="3233057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5649" t="62166" r="43737" b="33545"/>
          <a:stretch/>
        </p:blipFill>
        <p:spPr>
          <a:xfrm>
            <a:off x="5791200" y="2150953"/>
            <a:ext cx="2413387" cy="548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3907" t="76733" r="42585" b="17263"/>
          <a:stretch/>
        </p:blipFill>
        <p:spPr>
          <a:xfrm>
            <a:off x="5179056" y="2859027"/>
            <a:ext cx="2743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126CE-15D5-4DC3-89AA-D4289B6D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konstanta</a:t>
            </a:r>
            <a:r>
              <a:rPr lang="en-US" dirty="0"/>
              <a:t> 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1A8D3A-7BD8-49A0-A02C-8F529392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914400"/>
          </a:xfrm>
        </p:spPr>
        <p:txBody>
          <a:bodyPr/>
          <a:lstStyle/>
          <a:p>
            <a:r>
              <a:rPr lang="en-US" dirty="0" err="1"/>
              <a:t>Konstanta</a:t>
            </a:r>
            <a:r>
              <a:rPr lang="en-US" dirty="0"/>
              <a:t> 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drop </a:t>
            </a:r>
            <a:r>
              <a:rPr lang="en-US" dirty="0" err="1"/>
              <a:t>tegangan</a:t>
            </a:r>
            <a:r>
              <a:rPr lang="en-US" dirty="0"/>
              <a:t> per mil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A3571A-973A-4857-8627-4D0233894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15925" r="31666" b="14445"/>
          <a:stretch/>
        </p:blipFill>
        <p:spPr>
          <a:xfrm>
            <a:off x="914400" y="2123268"/>
            <a:ext cx="5943600" cy="47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1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Substation </a:t>
            </a:r>
            <a:r>
              <a:rPr lang="en-US" sz="3600" dirty="0" err="1"/>
              <a:t>dengan</a:t>
            </a:r>
            <a:r>
              <a:rPr lang="en-US" sz="3600" dirty="0"/>
              <a:t> n Primary Feeder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467" t="47580" r="31682" b="16337"/>
          <a:stretch/>
        </p:blipFill>
        <p:spPr>
          <a:xfrm>
            <a:off x="457200" y="1295400"/>
            <a:ext cx="4369543" cy="254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667" t="27778" r="32500" b="55926"/>
          <a:stretch/>
        </p:blipFill>
        <p:spPr>
          <a:xfrm>
            <a:off x="152400" y="4038600"/>
            <a:ext cx="4674343" cy="1049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5833" t="12963" r="44167" b="66296"/>
          <a:stretch/>
        </p:blipFill>
        <p:spPr>
          <a:xfrm>
            <a:off x="5181600" y="1295400"/>
            <a:ext cx="1371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667" t="39630" r="45000" b="47037"/>
          <a:stretch/>
        </p:blipFill>
        <p:spPr>
          <a:xfrm>
            <a:off x="6823797" y="1219200"/>
            <a:ext cx="1354667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833" t="60370" r="44167" b="26297"/>
          <a:stretch/>
        </p:blipFill>
        <p:spPr>
          <a:xfrm>
            <a:off x="6823797" y="2697162"/>
            <a:ext cx="1524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4445" t="84406" r="41388" b="6705"/>
          <a:stretch/>
        </p:blipFill>
        <p:spPr>
          <a:xfrm>
            <a:off x="5547003" y="3733800"/>
            <a:ext cx="2631461" cy="928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2500" t="42593" r="40833" b="50000"/>
          <a:stretch/>
        </p:blipFill>
        <p:spPr>
          <a:xfrm>
            <a:off x="5475617" y="4591887"/>
            <a:ext cx="2696360" cy="674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1323" t="20599" r="39669" b="70412"/>
          <a:stretch/>
        </p:blipFill>
        <p:spPr>
          <a:xfrm>
            <a:off x="5366850" y="5211762"/>
            <a:ext cx="2913893" cy="760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9167" t="41111" r="39166" b="44074"/>
          <a:stretch/>
        </p:blipFill>
        <p:spPr>
          <a:xfrm>
            <a:off x="609600" y="5302551"/>
            <a:ext cx="3200400" cy="12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80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573</TotalTime>
  <Words>287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Pengembangan Gardu Induk</vt:lpstr>
      <vt:lpstr>Kriteria Penambahan Gardu Induk Baru</vt:lpstr>
      <vt:lpstr>Kriteria Penambahan Gardu Induk Baru</vt:lpstr>
      <vt:lpstr>Kriteria Penambahan Gardu Induk Baru</vt:lpstr>
      <vt:lpstr>Kriteria Lain penentuan Gardu Induk</vt:lpstr>
      <vt:lpstr>Square Shaped Service Area Substation</vt:lpstr>
      <vt:lpstr>Hexagonal Shaped Service Area Substation</vt:lpstr>
      <vt:lpstr>Menghitung konstanta K</vt:lpstr>
      <vt:lpstr>Substation dengan n Primary Feeder</vt:lpstr>
      <vt:lpstr>Contoh Soal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umen</cp:lastModifiedBy>
  <cp:revision>43</cp:revision>
  <dcterms:created xsi:type="dcterms:W3CDTF">2014-06-25T00:19:46Z</dcterms:created>
  <dcterms:modified xsi:type="dcterms:W3CDTF">2020-03-11T10:35:58Z</dcterms:modified>
</cp:coreProperties>
</file>