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973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21" d="100"/>
          <a:sy n="121" d="100"/>
        </p:scale>
        <p:origin x="20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F5E974-5BF3-4DF8-98CB-DE1028ED2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7BA22-010F-4553-BB19-10E8EC10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734D-75C5-4744-B643-1285268F2703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9B21E-8C06-40FD-A27C-2592EE6EBA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279E4-5030-4A29-A8C6-B3EC0E6AD3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6155-48DC-4E94-86B0-471989554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9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EFE8C-98FE-4ECA-A3C4-D715706E10D8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E04F2-5D83-4F6C-BE38-F01D91517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54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BA52-ABDF-4C71-B0C5-4D3F81DA8E7F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64D5-0A04-4512-A853-3A35953837E7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1456" y="1407667"/>
            <a:ext cx="6990715" cy="2320925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3A48-802D-4883-B96F-F5CD66D9D0A8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1456" y="1407667"/>
            <a:ext cx="6990715" cy="2320925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22A7-9C10-4E5F-B00E-85D5D1B1B617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2850-ED5E-43B4-B87D-F9D4CFC25C70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4A0A1B-8F2E-4020-96CF-B0C8C4F1CA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BC2753-9240-4A01-8D72-F02CFD03BEB2}"/>
              </a:ext>
            </a:extLst>
          </p:cNvPr>
          <p:cNvCxnSpPr>
            <a:cxnSpLocks/>
          </p:cNvCxnSpPr>
          <p:nvPr userDrawn="1"/>
        </p:nvCxnSpPr>
        <p:spPr>
          <a:xfrm>
            <a:off x="0" y="1072270"/>
            <a:ext cx="45720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Logo Universitas Siliwangi - Ardi La Madi's Blog">
            <a:extLst>
              <a:ext uri="{FF2B5EF4-FFF2-40B4-BE49-F238E27FC236}">
                <a16:creationId xmlns:a16="http://schemas.microsoft.com/office/drawing/2014/main" id="{A2EADF12-6D7E-4921-B147-DD4D14877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14" y="116919"/>
            <a:ext cx="854153" cy="8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EE743F1E-848E-40AE-9C07-DBD95B5E8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USAID vector logo - USAID logo vector free download">
            <a:extLst>
              <a:ext uri="{FF2B5EF4-FFF2-40B4-BE49-F238E27FC236}">
                <a16:creationId xmlns:a16="http://schemas.microsoft.com/office/drawing/2014/main" id="{4A7E5A6D-2094-4CDA-A042-4C0893BB2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 Unpad - Universitas Padjadjaran">
            <a:extLst>
              <a:ext uri="{FF2B5EF4-FFF2-40B4-BE49-F238E27FC236}">
                <a16:creationId xmlns:a16="http://schemas.microsoft.com/office/drawing/2014/main" id="{7364CAB5-42F9-462E-8A1D-BF6541123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C0E3F1-1B4E-4EDC-9379-27C6076FB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7" y="1"/>
            <a:ext cx="1220475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C97EB-723B-447A-976D-32D2E8A58D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75DF9-FE5D-4EB7-A838-5B3EA5070E42}"/>
              </a:ext>
            </a:extLst>
          </p:cNvPr>
          <p:cNvSpPr/>
          <p:nvPr/>
        </p:nvSpPr>
        <p:spPr>
          <a:xfrm>
            <a:off x="8379979" y="5266575"/>
            <a:ext cx="3190876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-10" dirty="0">
                <a:solidFill>
                  <a:schemeClr val="bg1"/>
                </a:solidFill>
                <a:latin typeface="Arial"/>
                <a:cs typeface="Arial"/>
              </a:rPr>
              <a:t>PAPARAN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53B5D8B-B6E2-4DF5-85B4-C65CEA7ADBC3}"/>
              </a:ext>
            </a:extLst>
          </p:cNvPr>
          <p:cNvSpPr txBox="1"/>
          <p:nvPr/>
        </p:nvSpPr>
        <p:spPr>
          <a:xfrm>
            <a:off x="1752600" y="1524000"/>
            <a:ext cx="7351530" cy="276242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805"/>
              </a:spcBef>
            </a:pPr>
            <a:r>
              <a:rPr sz="4800" b="1" spc="210" dirty="0">
                <a:solidFill>
                  <a:srgbClr val="002060"/>
                </a:solidFill>
                <a:latin typeface="Arial"/>
                <a:cs typeface="Arial"/>
              </a:rPr>
              <a:t>MODUL </a:t>
            </a:r>
            <a:r>
              <a:rPr lang="en-US" sz="4800" b="1" spc="535" dirty="0">
                <a:solidFill>
                  <a:srgbClr val="002060"/>
                </a:solidFill>
                <a:latin typeface="Arial"/>
                <a:cs typeface="Arial"/>
              </a:rPr>
              <a:t>5</a:t>
            </a:r>
            <a:r>
              <a:rPr sz="4800" b="1" spc="535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US" sz="4800" b="1" spc="-120" dirty="0">
                <a:solidFill>
                  <a:srgbClr val="C00000"/>
                </a:solidFill>
                <a:latin typeface="Arial"/>
                <a:cs typeface="Arial"/>
              </a:rPr>
              <a:t>PENGEMBANGAN NILAI TAMBAH DAN JEJARING USAHA</a:t>
            </a:r>
            <a:endParaRPr sz="4800" dirty="0">
              <a:latin typeface="Arial"/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8E0639-2515-45D4-B647-51D7635C830C}"/>
              </a:ext>
            </a:extLst>
          </p:cNvPr>
          <p:cNvCxnSpPr/>
          <p:nvPr/>
        </p:nvCxnSpPr>
        <p:spPr>
          <a:xfrm>
            <a:off x="0" y="1072270"/>
            <a:ext cx="85344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Logo Universitas Siliwangi - Ardi La Madi's Blog">
            <a:extLst>
              <a:ext uri="{FF2B5EF4-FFF2-40B4-BE49-F238E27FC236}">
                <a16:creationId xmlns:a16="http://schemas.microsoft.com/office/drawing/2014/main" id="{92B5647F-95CE-4243-BC19-0568A866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14" y="116919"/>
            <a:ext cx="854153" cy="8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8DEDACFA-509C-4E11-9FF1-20923F1A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USAID vector logo - USAID logo vector free download">
            <a:extLst>
              <a:ext uri="{FF2B5EF4-FFF2-40B4-BE49-F238E27FC236}">
                <a16:creationId xmlns:a16="http://schemas.microsoft.com/office/drawing/2014/main" id="{02BA0960-61AE-4C1F-AB12-284373A8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Logo Unpad - Universitas Padjadjaran">
            <a:extLst>
              <a:ext uri="{FF2B5EF4-FFF2-40B4-BE49-F238E27FC236}">
                <a16:creationId xmlns:a16="http://schemas.microsoft.com/office/drawing/2014/main" id="{FD93F8FC-D9CA-4F3E-8ABD-B78AF9AF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C46CAAA-038D-4E36-8BB7-558BD31A6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1600" y="2473663"/>
            <a:ext cx="2149508" cy="1910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6375E1-22BA-434A-9F0D-252765EC9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849" y="1752600"/>
            <a:ext cx="6346351" cy="4485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5718A-7099-4CE9-ABC4-EEE3D5ED4B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ABBF92-505A-4F13-B5FC-4045DB95F10F}"/>
              </a:ext>
            </a:extLst>
          </p:cNvPr>
          <p:cNvSpPr/>
          <p:nvPr/>
        </p:nvSpPr>
        <p:spPr>
          <a:xfrm>
            <a:off x="4013063" y="1158573"/>
            <a:ext cx="4165875" cy="52082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Perumusan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Nilai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9759D-530D-C142-89B6-FC58396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FF87A-9E60-41A7-AADD-63A569656B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F92F6AB-3559-4439-BEE5-43BA99CC3730}"/>
              </a:ext>
            </a:extLst>
          </p:cNvPr>
          <p:cNvSpPr txBox="1">
            <a:spLocks/>
          </p:cNvSpPr>
          <p:nvPr/>
        </p:nvSpPr>
        <p:spPr>
          <a:xfrm>
            <a:off x="1701064" y="2683283"/>
            <a:ext cx="8789873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400" b="1" i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n-GB" sz="4800" kern="0" spc="-200" dirty="0" err="1">
                <a:solidFill>
                  <a:srgbClr val="0C3973"/>
                </a:solidFill>
                <a:latin typeface="Trebuchet MS"/>
                <a:cs typeface="Trebuchet MS"/>
              </a:rPr>
              <a:t>Pengembangan</a:t>
            </a:r>
            <a:r>
              <a:rPr lang="en-GB" sz="4800" kern="0" spc="-200" dirty="0">
                <a:solidFill>
                  <a:srgbClr val="0C3973"/>
                </a:solidFill>
                <a:latin typeface="Trebuchet MS"/>
                <a:cs typeface="Trebuchet MS"/>
              </a:rPr>
              <a:t> </a:t>
            </a:r>
            <a:r>
              <a:rPr lang="en-GB" sz="4800" kern="0" spc="-200" dirty="0" err="1">
                <a:solidFill>
                  <a:srgbClr val="0C3973"/>
                </a:solidFill>
                <a:latin typeface="Trebuchet MS"/>
                <a:cs typeface="Trebuchet MS"/>
              </a:rPr>
              <a:t>Jejaring</a:t>
            </a:r>
            <a:r>
              <a:rPr lang="en-GB" sz="4800" kern="0" spc="-200" dirty="0">
                <a:solidFill>
                  <a:srgbClr val="0C3973"/>
                </a:solidFill>
                <a:latin typeface="Trebuchet MS"/>
                <a:cs typeface="Trebuchet MS"/>
              </a:rPr>
              <a:t> Usaha dan </a:t>
            </a:r>
            <a:r>
              <a:rPr lang="en-GB" sz="4800" kern="0" spc="-200" dirty="0" err="1">
                <a:solidFill>
                  <a:srgbClr val="0C3973"/>
                </a:solidFill>
                <a:latin typeface="Trebuchet MS"/>
                <a:cs typeface="Trebuchet MS"/>
              </a:rPr>
              <a:t>Kemitraan</a:t>
            </a:r>
            <a:endParaRPr lang="en-GB" sz="4800" kern="0" dirty="0">
              <a:solidFill>
                <a:srgbClr val="0C3973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7914E-1381-D44F-AF2E-9186D1C47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2590800"/>
            <a:ext cx="5900955" cy="30803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0" dirty="0">
                <a:solidFill>
                  <a:srgbClr val="002060"/>
                </a:solidFill>
                <a:latin typeface="Trebuchet MS"/>
                <a:cs typeface="Trebuchet MS"/>
              </a:rPr>
              <a:t>Pertukaran </a:t>
            </a:r>
            <a:r>
              <a:rPr sz="2800" spc="-95" dirty="0">
                <a:solidFill>
                  <a:srgbClr val="002060"/>
                </a:solidFill>
                <a:latin typeface="Trebuchet MS"/>
                <a:cs typeface="Trebuchet MS"/>
              </a:rPr>
              <a:t>Sumber </a:t>
            </a:r>
            <a:r>
              <a:rPr sz="2800" spc="-120" dirty="0">
                <a:solidFill>
                  <a:srgbClr val="002060"/>
                </a:solidFill>
                <a:latin typeface="Trebuchet MS"/>
                <a:cs typeface="Trebuchet MS"/>
              </a:rPr>
              <a:t>Daya </a:t>
            </a:r>
            <a:r>
              <a:rPr sz="2800" spc="-135" dirty="0">
                <a:solidFill>
                  <a:srgbClr val="002060"/>
                </a:solidFill>
                <a:latin typeface="Trebuchet MS"/>
                <a:cs typeface="Trebuchet MS"/>
              </a:rPr>
              <a:t>antar </a:t>
            </a:r>
            <a:r>
              <a:rPr sz="2800" spc="-150" dirty="0">
                <a:solidFill>
                  <a:srgbClr val="002060"/>
                </a:solidFill>
                <a:latin typeface="Trebuchet MS"/>
                <a:cs typeface="Trebuchet MS"/>
              </a:rPr>
              <a:t>mitra </a:t>
            </a:r>
            <a:r>
              <a:rPr sz="2800" spc="-110" dirty="0">
                <a:solidFill>
                  <a:srgbClr val="002060"/>
                </a:solidFill>
                <a:latin typeface="Trebuchet MS"/>
                <a:cs typeface="Trebuchet MS"/>
              </a:rPr>
              <a:t>memungkinkan </a:t>
            </a:r>
            <a:r>
              <a:rPr sz="2800" spc="-130" dirty="0">
                <a:solidFill>
                  <a:srgbClr val="002060"/>
                </a:solidFill>
                <a:latin typeface="Trebuchet MS"/>
                <a:cs typeface="Trebuchet MS"/>
              </a:rPr>
              <a:t>adanya</a:t>
            </a:r>
            <a:r>
              <a:rPr sz="2800" spc="-6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002060"/>
                </a:solidFill>
                <a:latin typeface="Trebuchet MS"/>
                <a:cs typeface="Trebuchet MS"/>
              </a:rPr>
              <a:t>efesiensi  </a:t>
            </a:r>
            <a:r>
              <a:rPr sz="2800" spc="-180" dirty="0">
                <a:solidFill>
                  <a:srgbClr val="002060"/>
                </a:solidFill>
                <a:latin typeface="Trebuchet MS"/>
                <a:cs typeface="Trebuchet MS"/>
              </a:rPr>
              <a:t>biaya.</a:t>
            </a:r>
            <a:endParaRPr sz="2800" dirty="0">
              <a:latin typeface="Trebuchet MS"/>
              <a:cs typeface="Trebuchet MS"/>
            </a:endParaRPr>
          </a:p>
          <a:p>
            <a:pPr marL="241300" marR="53911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002060"/>
                </a:solidFill>
                <a:latin typeface="Trebuchet MS"/>
                <a:cs typeface="Trebuchet MS"/>
              </a:rPr>
              <a:t>Memperkuat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2060"/>
                </a:solidFill>
                <a:latin typeface="Trebuchet MS"/>
                <a:cs typeface="Trebuchet MS"/>
              </a:rPr>
              <a:t>mekanisme</a:t>
            </a:r>
            <a:r>
              <a:rPr sz="2800" spc="-2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2060"/>
                </a:solidFill>
                <a:latin typeface="Trebuchet MS"/>
                <a:cs typeface="Trebuchet MS"/>
              </a:rPr>
              <a:t>pasar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2060"/>
                </a:solidFill>
                <a:latin typeface="Trebuchet MS"/>
                <a:cs typeface="Trebuchet MS"/>
              </a:rPr>
              <a:t>dan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2060"/>
                </a:solidFill>
                <a:latin typeface="Trebuchet MS"/>
                <a:cs typeface="Trebuchet MS"/>
              </a:rPr>
              <a:t>persaingan</a:t>
            </a:r>
            <a:r>
              <a:rPr sz="28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2060"/>
                </a:solidFill>
                <a:latin typeface="Trebuchet MS"/>
                <a:cs typeface="Trebuchet MS"/>
              </a:rPr>
              <a:t>usaha</a:t>
            </a:r>
            <a:r>
              <a:rPr sz="2800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2060"/>
                </a:solidFill>
                <a:latin typeface="Trebuchet MS"/>
                <a:cs typeface="Trebuchet MS"/>
              </a:rPr>
              <a:t>yang</a:t>
            </a:r>
            <a:r>
              <a:rPr sz="2800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002060"/>
                </a:solidFill>
                <a:latin typeface="Trebuchet MS"/>
                <a:cs typeface="Trebuchet MS"/>
              </a:rPr>
              <a:t>efisien  </a:t>
            </a:r>
            <a:r>
              <a:rPr sz="2800" spc="-95" dirty="0">
                <a:solidFill>
                  <a:srgbClr val="002060"/>
                </a:solidFill>
                <a:latin typeface="Trebuchet MS"/>
                <a:cs typeface="Trebuchet MS"/>
              </a:rPr>
              <a:t>dan</a:t>
            </a:r>
            <a:r>
              <a:rPr sz="2800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002060"/>
                </a:solidFill>
                <a:latin typeface="Trebuchet MS"/>
                <a:cs typeface="Trebuchet MS"/>
              </a:rPr>
              <a:t>produktif</a:t>
            </a:r>
            <a:endParaRPr sz="28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0" dirty="0">
                <a:solidFill>
                  <a:srgbClr val="002060"/>
                </a:solidFill>
                <a:latin typeface="Trebuchet MS"/>
                <a:cs typeface="Trebuchet MS"/>
              </a:rPr>
              <a:t>Sinergi</a:t>
            </a:r>
            <a:r>
              <a:rPr sz="2800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002060"/>
                </a:solidFill>
                <a:latin typeface="Trebuchet MS"/>
                <a:cs typeface="Trebuchet MS"/>
              </a:rPr>
              <a:t>antar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002060"/>
                </a:solidFill>
                <a:latin typeface="Trebuchet MS"/>
                <a:cs typeface="Trebuchet MS"/>
              </a:rPr>
              <a:t>mitra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2060"/>
                </a:solidFill>
                <a:latin typeface="Trebuchet MS"/>
                <a:cs typeface="Trebuchet MS"/>
              </a:rPr>
              <a:t>menghadirkan</a:t>
            </a:r>
            <a:r>
              <a:rPr sz="28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2060"/>
                </a:solidFill>
                <a:latin typeface="Trebuchet MS"/>
                <a:cs typeface="Trebuchet MS"/>
              </a:rPr>
              <a:t>keuntungan</a:t>
            </a:r>
            <a:r>
              <a:rPr sz="28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002060"/>
                </a:solidFill>
                <a:latin typeface="Trebuchet MS"/>
                <a:cs typeface="Trebuchet MS"/>
              </a:rPr>
              <a:t>kepada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2060"/>
                </a:solidFill>
                <a:latin typeface="Trebuchet MS"/>
                <a:cs typeface="Trebuchet MS"/>
              </a:rPr>
              <a:t>semua</a:t>
            </a:r>
            <a:r>
              <a:rPr sz="28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55" dirty="0">
                <a:solidFill>
                  <a:srgbClr val="002060"/>
                </a:solidFill>
                <a:latin typeface="Trebuchet MS"/>
                <a:cs typeface="Trebuchet MS"/>
              </a:rPr>
              <a:t>pihak.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BA7E-2A1B-43DF-B1CC-98B1D0222A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39A2D8-2514-4021-B615-8F8F977D7B86}"/>
              </a:ext>
            </a:extLst>
          </p:cNvPr>
          <p:cNvSpPr/>
          <p:nvPr/>
        </p:nvSpPr>
        <p:spPr>
          <a:xfrm>
            <a:off x="2843699" y="1447800"/>
            <a:ext cx="7290901" cy="4921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Kemitraan | Indocyber">
            <a:extLst>
              <a:ext uri="{FF2B5EF4-FFF2-40B4-BE49-F238E27FC236}">
                <a16:creationId xmlns:a16="http://schemas.microsoft.com/office/drawing/2014/main" id="{38EDDC42-E6F9-4739-BBFD-9964110E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50" l="0" r="100000">
                        <a14:foregroundMark x1="17172" y1="18812" x2="17172" y2="18812"/>
                        <a14:foregroundMark x1="17677" y1="16502" x2="17677" y2="16502"/>
                        <a14:foregroundMark x1="18182" y1="14851" x2="18182" y2="14851"/>
                        <a14:foregroundMark x1="55808" y1="43894" x2="55808" y2="43894"/>
                        <a14:foregroundMark x1="64899" y1="39934" x2="64899" y2="39934"/>
                        <a14:foregroundMark x1="61869" y1="26733" x2="61869" y2="26733"/>
                        <a14:foregroundMark x1="56818" y1="12211" x2="56818" y2="12211"/>
                        <a14:foregroundMark x1="59596" y1="10231" x2="59596" y2="10231"/>
                        <a14:foregroundMark x1="39141" y1="12871" x2="39141" y2="12871"/>
                        <a14:foregroundMark x1="37121" y1="11221" x2="37121" y2="11221"/>
                        <a14:foregroundMark x1="16414" y1="14521" x2="16414" y2="14521"/>
                        <a14:foregroundMark x1="8586" y1="26403" x2="8586" y2="26403"/>
                        <a14:foregroundMark x1="87121" y1="29043" x2="87121" y2="29043"/>
                        <a14:foregroundMark x1="9343" y1="23432" x2="13131" y2="24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27811"/>
            <a:ext cx="4077789" cy="31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AC1C2-2B1C-664F-B935-B166CD27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62770" y="1879680"/>
            <a:ext cx="7466461" cy="4443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0ACF7-615C-49D1-99B9-16A6AF4527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1DCA18-5948-4F07-9ECD-99A4FA2D5348}"/>
              </a:ext>
            </a:extLst>
          </p:cNvPr>
          <p:cNvSpPr/>
          <p:nvPr/>
        </p:nvSpPr>
        <p:spPr>
          <a:xfrm>
            <a:off x="4013063" y="1158573"/>
            <a:ext cx="4165875" cy="52082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Peta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Kemitraan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50B0E-7BB9-964B-9CE2-3E95DD04B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806700"/>
            <a:ext cx="7467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z="8000" spc="-315" dirty="0"/>
              <a:t>TERIMA KASIH</a:t>
            </a:r>
            <a:endParaRPr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650A9-08ED-46DF-B913-86FA2F0AFC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2E745-5301-454F-AC8F-FD5A6AE1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6CD6A-CE5D-4194-92B8-1E996F1D7E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6A3F04F-7D81-4A53-9675-68895125B2D9}"/>
              </a:ext>
            </a:extLst>
          </p:cNvPr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190E31-E224-48C6-B58C-4B9EDD9C30A7}"/>
              </a:ext>
            </a:extLst>
          </p:cNvPr>
          <p:cNvSpPr/>
          <p:nvPr/>
        </p:nvSpPr>
        <p:spPr>
          <a:xfrm>
            <a:off x="2843698" y="1135389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2B6B6694-2EAC-4134-AC85-D27D161CFFE4}"/>
              </a:ext>
            </a:extLst>
          </p:cNvPr>
          <p:cNvGrpSpPr/>
          <p:nvPr/>
        </p:nvGrpSpPr>
        <p:grpSpPr>
          <a:xfrm rot="5157318">
            <a:off x="7987312" y="2042091"/>
            <a:ext cx="783590" cy="709930"/>
            <a:chOff x="6877517" y="1089952"/>
            <a:chExt cx="783590" cy="70993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9EC9564E-76EC-4854-9B57-E565780C61B0}"/>
                </a:ext>
              </a:extLst>
            </p:cNvPr>
            <p:cNvSpPr/>
            <p:nvPr/>
          </p:nvSpPr>
          <p:spPr>
            <a:xfrm>
              <a:off x="6883870" y="1096302"/>
              <a:ext cx="770890" cy="697230"/>
            </a:xfrm>
            <a:custGeom>
              <a:avLst/>
              <a:gdLst/>
              <a:ahLst/>
              <a:cxnLst/>
              <a:rect l="l" t="t" r="r" b="b"/>
              <a:pathLst>
                <a:path w="770890" h="697230">
                  <a:moveTo>
                    <a:pt x="456501" y="0"/>
                  </a:moveTo>
                  <a:lnTo>
                    <a:pt x="71196" y="150495"/>
                  </a:lnTo>
                  <a:lnTo>
                    <a:pt x="192646" y="461441"/>
                  </a:lnTo>
                  <a:lnTo>
                    <a:pt x="0" y="536689"/>
                  </a:lnTo>
                  <a:lnTo>
                    <a:pt x="506755" y="697141"/>
                  </a:lnTo>
                  <a:lnTo>
                    <a:pt x="770610" y="235699"/>
                  </a:lnTo>
                  <a:lnTo>
                    <a:pt x="577964" y="310946"/>
                  </a:lnTo>
                  <a:lnTo>
                    <a:pt x="4565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C01B1DA8-8E10-4E5E-928B-C2B8513AEA76}"/>
                </a:ext>
              </a:extLst>
            </p:cNvPr>
            <p:cNvSpPr/>
            <p:nvPr/>
          </p:nvSpPr>
          <p:spPr>
            <a:xfrm>
              <a:off x="6883867" y="1096302"/>
              <a:ext cx="770890" cy="697230"/>
            </a:xfrm>
            <a:custGeom>
              <a:avLst/>
              <a:gdLst/>
              <a:ahLst/>
              <a:cxnLst/>
              <a:rect l="l" t="t" r="r" b="b"/>
              <a:pathLst>
                <a:path w="770890" h="697230">
                  <a:moveTo>
                    <a:pt x="456509" y="0"/>
                  </a:moveTo>
                  <a:lnTo>
                    <a:pt x="577963" y="310951"/>
                  </a:lnTo>
                  <a:lnTo>
                    <a:pt x="770617" y="235702"/>
                  </a:lnTo>
                  <a:lnTo>
                    <a:pt x="506762" y="697151"/>
                  </a:lnTo>
                  <a:lnTo>
                    <a:pt x="0" y="536696"/>
                  </a:lnTo>
                  <a:lnTo>
                    <a:pt x="192653" y="461448"/>
                  </a:lnTo>
                  <a:lnTo>
                    <a:pt x="71199" y="150497"/>
                  </a:lnTo>
                  <a:lnTo>
                    <a:pt x="456509" y="0"/>
                  </a:lnTo>
                  <a:close/>
                </a:path>
              </a:pathLst>
            </a:custGeom>
            <a:ln w="12699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904A603-E522-EE41-8542-EED4CEE3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6B1680-1819-400A-AD3D-5C0447DAB8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EE66E9-8ABD-4EEB-9741-537428D2335A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AAB302-FEB1-42AD-BA5E-247B24D5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95" y="2590800"/>
            <a:ext cx="6153150" cy="33139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35C109-CACE-48CF-8901-9580B2DC2FE6}"/>
              </a:ext>
            </a:extLst>
          </p:cNvPr>
          <p:cNvSpPr txBox="1"/>
          <p:nvPr/>
        </p:nvSpPr>
        <p:spPr>
          <a:xfrm>
            <a:off x="1371600" y="28194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Mampu </a:t>
            </a:r>
            <a:r>
              <a:rPr lang="en-GB" dirty="0" err="1">
                <a:solidFill>
                  <a:schemeClr val="bg1"/>
                </a:solidFill>
              </a:rPr>
              <a:t>menjelaskan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kebutuhan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nilai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tambah</a:t>
            </a:r>
            <a:r>
              <a:rPr lang="en-GB" dirty="0">
                <a:solidFill>
                  <a:schemeClr val="bg1"/>
                </a:solidFill>
              </a:rPr>
              <a:t> dan </a:t>
            </a:r>
            <a:r>
              <a:rPr lang="en-GB" dirty="0" err="1">
                <a:solidFill>
                  <a:schemeClr val="bg1"/>
                </a:solidFill>
              </a:rPr>
              <a:t>partisipasi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pelaku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tidak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langsung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pemasaran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Memahami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hakikat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jaringan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kemitraan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tujuan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membangun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jaringan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kemitraan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Prinsip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membangun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jaringan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kemitraan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memiliki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kesadaran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pentingnya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membangun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jaringan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kemitraan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Mampu </a:t>
            </a:r>
            <a:r>
              <a:rPr lang="en-GB" dirty="0" err="1">
                <a:solidFill>
                  <a:schemeClr val="bg1"/>
                </a:solidFill>
              </a:rPr>
              <a:t>mengidentifikasi</a:t>
            </a:r>
            <a:r>
              <a:rPr lang="en-GB" dirty="0">
                <a:solidFill>
                  <a:schemeClr val="bg1"/>
                </a:solidFill>
              </a:rPr>
              <a:t>/ </a:t>
            </a:r>
            <a:r>
              <a:rPr lang="en-GB" dirty="0" err="1">
                <a:solidFill>
                  <a:schemeClr val="bg1"/>
                </a:solidFill>
              </a:rPr>
              <a:t>memetakan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posisi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jaringan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kemitraan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Menerapkan</a:t>
            </a:r>
            <a:r>
              <a:rPr lang="en-GB" dirty="0">
                <a:solidFill>
                  <a:schemeClr val="bg1"/>
                </a:solidFill>
              </a:rPr>
              <a:t> Strategi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membangun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jaringan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kemitraan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6363DB7-4FD4-4AD6-9A84-C8CD7BC4EE90}"/>
              </a:ext>
            </a:extLst>
          </p:cNvPr>
          <p:cNvSpPr/>
          <p:nvPr/>
        </p:nvSpPr>
        <p:spPr>
          <a:xfrm>
            <a:off x="8163091" y="2616926"/>
            <a:ext cx="2773680" cy="2773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8F0A8-8AB3-AA4F-81A2-40747EC9C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CF4645-4978-744C-B525-12D19692A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F651-7C65-45B3-AED2-BBE55AD763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BEDFAB-97EF-42C5-840E-2F91F347B028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KONSEP PENGEMBANGAN NILAI TAMBAH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2173F-5510-475B-89A1-A34F742F29CF}"/>
              </a:ext>
            </a:extLst>
          </p:cNvPr>
          <p:cNvSpPr txBox="1"/>
          <p:nvPr/>
        </p:nvSpPr>
        <p:spPr>
          <a:xfrm>
            <a:off x="1644832" y="2514600"/>
            <a:ext cx="8902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203864"/>
                </a:solidFill>
                <a:latin typeface="Arial"/>
                <a:cs typeface="Arial"/>
              </a:rPr>
              <a:t>Penciptaan</a:t>
            </a:r>
            <a:r>
              <a:rPr lang="en-GB" sz="320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45" dirty="0" err="1">
                <a:solidFill>
                  <a:srgbClr val="203864"/>
                </a:solidFill>
                <a:latin typeface="Arial"/>
                <a:cs typeface="Arial"/>
              </a:rPr>
              <a:t>nilai</a:t>
            </a:r>
            <a:r>
              <a:rPr lang="en-GB" sz="3200" spc="4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75" dirty="0" err="1">
                <a:solidFill>
                  <a:srgbClr val="203864"/>
                </a:solidFill>
                <a:latin typeface="Arial"/>
                <a:cs typeface="Arial"/>
              </a:rPr>
              <a:t>dari</a:t>
            </a:r>
            <a:r>
              <a:rPr lang="en-GB" sz="3200" spc="7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80" dirty="0" err="1">
                <a:solidFill>
                  <a:srgbClr val="203864"/>
                </a:solidFill>
                <a:latin typeface="Arial"/>
                <a:cs typeface="Arial"/>
              </a:rPr>
              <a:t>pengolahan</a:t>
            </a:r>
            <a:r>
              <a:rPr lang="en-GB" sz="3200" spc="-459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114" dirty="0" err="1">
                <a:solidFill>
                  <a:srgbClr val="203864"/>
                </a:solidFill>
                <a:latin typeface="Arial"/>
                <a:cs typeface="Arial"/>
              </a:rPr>
              <a:t>produk</a:t>
            </a:r>
            <a:r>
              <a:rPr lang="en-GB" sz="3200" spc="-9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55" dirty="0" err="1">
                <a:solidFill>
                  <a:srgbClr val="203864"/>
                </a:solidFill>
                <a:latin typeface="Arial"/>
                <a:cs typeface="Arial"/>
              </a:rPr>
              <a:t>melalui</a:t>
            </a:r>
            <a:r>
              <a:rPr lang="en-GB" sz="3200" spc="5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9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95" dirty="0" err="1">
                <a:solidFill>
                  <a:srgbClr val="203864"/>
                </a:solidFill>
                <a:latin typeface="Arial"/>
                <a:cs typeface="Arial"/>
              </a:rPr>
              <a:t>pengembangan</a:t>
            </a:r>
            <a:r>
              <a:rPr lang="en-GB" sz="3200" spc="-8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45" dirty="0" err="1">
                <a:solidFill>
                  <a:srgbClr val="203864"/>
                </a:solidFill>
                <a:latin typeface="Arial"/>
                <a:cs typeface="Arial"/>
              </a:rPr>
              <a:t>nilai</a:t>
            </a:r>
            <a:r>
              <a:rPr lang="en-GB" sz="3200" spc="-7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105" dirty="0">
                <a:solidFill>
                  <a:srgbClr val="203864"/>
                </a:solidFill>
                <a:latin typeface="Arial"/>
                <a:cs typeface="Arial"/>
              </a:rPr>
              <a:t>input</a:t>
            </a:r>
            <a:r>
              <a:rPr lang="en-GB" sz="3200" spc="-7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50" dirty="0" err="1">
                <a:solidFill>
                  <a:srgbClr val="203864"/>
                </a:solidFill>
                <a:latin typeface="Arial"/>
                <a:cs typeface="Arial"/>
              </a:rPr>
              <a:t>fungsional</a:t>
            </a:r>
            <a:r>
              <a:rPr lang="en-GB" sz="3200" spc="-8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90" dirty="0" err="1">
                <a:solidFill>
                  <a:srgbClr val="203864"/>
                </a:solidFill>
                <a:latin typeface="Arial"/>
                <a:cs typeface="Arial"/>
              </a:rPr>
              <a:t>berupa</a:t>
            </a:r>
            <a:r>
              <a:rPr lang="en-GB" sz="3200" spc="-7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45" dirty="0" err="1">
                <a:solidFill>
                  <a:srgbClr val="203864"/>
                </a:solidFill>
                <a:latin typeface="Arial"/>
                <a:cs typeface="Arial"/>
              </a:rPr>
              <a:t>perlakuan</a:t>
            </a:r>
            <a:r>
              <a:rPr lang="en-GB" sz="3200" spc="-7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75" dirty="0">
                <a:solidFill>
                  <a:srgbClr val="203864"/>
                </a:solidFill>
                <a:latin typeface="Arial"/>
                <a:cs typeface="Arial"/>
              </a:rPr>
              <a:t>dan</a:t>
            </a:r>
            <a:r>
              <a:rPr lang="en-GB" sz="3200" spc="3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-55" dirty="0" err="1">
                <a:solidFill>
                  <a:srgbClr val="203864"/>
                </a:solidFill>
                <a:latin typeface="Arial"/>
                <a:cs typeface="Arial"/>
              </a:rPr>
              <a:t>jasa</a:t>
            </a:r>
            <a:r>
              <a:rPr lang="en-GB" sz="3200" spc="-5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40" dirty="0">
                <a:solidFill>
                  <a:srgbClr val="203864"/>
                </a:solidFill>
                <a:latin typeface="Arial"/>
                <a:cs typeface="Arial"/>
              </a:rPr>
              <a:t>yang </a:t>
            </a:r>
            <a:r>
              <a:rPr lang="en-GB" sz="3200" spc="60" dirty="0" err="1">
                <a:solidFill>
                  <a:srgbClr val="203864"/>
                </a:solidFill>
                <a:latin typeface="Arial"/>
                <a:cs typeface="Arial"/>
              </a:rPr>
              <a:t>menyebabkan</a:t>
            </a:r>
            <a:r>
              <a:rPr lang="en-GB" sz="3200" spc="6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55" dirty="0" err="1">
                <a:solidFill>
                  <a:srgbClr val="203864"/>
                </a:solidFill>
                <a:latin typeface="Arial"/>
                <a:cs typeface="Arial"/>
              </a:rPr>
              <a:t>bertambahnya</a:t>
            </a:r>
            <a:r>
              <a:rPr lang="en-GB" sz="3200" spc="5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35" dirty="0" err="1">
                <a:solidFill>
                  <a:srgbClr val="203864"/>
                </a:solidFill>
                <a:latin typeface="Arial"/>
                <a:cs typeface="Arial"/>
              </a:rPr>
              <a:t>kegunaan</a:t>
            </a:r>
            <a:r>
              <a:rPr lang="en-GB" sz="3200" spc="-459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75" dirty="0">
                <a:solidFill>
                  <a:srgbClr val="203864"/>
                </a:solidFill>
                <a:latin typeface="Arial"/>
                <a:cs typeface="Arial"/>
              </a:rPr>
              <a:t>dan</a:t>
            </a:r>
            <a:r>
              <a:rPr lang="en-GB" sz="3200" spc="-7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45" dirty="0" err="1">
                <a:solidFill>
                  <a:srgbClr val="203864"/>
                </a:solidFill>
                <a:latin typeface="Arial"/>
                <a:cs typeface="Arial"/>
              </a:rPr>
              <a:t>nilai</a:t>
            </a:r>
            <a:r>
              <a:rPr lang="en-GB" sz="3200" spc="4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9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65" dirty="0" err="1">
                <a:solidFill>
                  <a:srgbClr val="203864"/>
                </a:solidFill>
                <a:latin typeface="Arial"/>
                <a:cs typeface="Arial"/>
              </a:rPr>
              <a:t>komoditas</a:t>
            </a:r>
            <a:r>
              <a:rPr lang="en-GB" sz="3200" spc="-9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-10" dirty="0" err="1">
                <a:solidFill>
                  <a:srgbClr val="203864"/>
                </a:solidFill>
                <a:latin typeface="Arial"/>
                <a:cs typeface="Arial"/>
              </a:rPr>
              <a:t>selama</a:t>
            </a:r>
            <a:r>
              <a:rPr lang="en-GB" sz="3200" spc="-7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85" dirty="0" err="1">
                <a:solidFill>
                  <a:srgbClr val="203864"/>
                </a:solidFill>
                <a:latin typeface="Arial"/>
                <a:cs typeface="Arial"/>
              </a:rPr>
              <a:t>mengikuti</a:t>
            </a:r>
            <a:r>
              <a:rPr lang="en-GB" sz="3200" spc="-8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-20" dirty="0" err="1">
                <a:solidFill>
                  <a:srgbClr val="203864"/>
                </a:solidFill>
                <a:latin typeface="Arial"/>
                <a:cs typeface="Arial"/>
              </a:rPr>
              <a:t>arus</a:t>
            </a:r>
            <a:r>
              <a:rPr lang="en-GB" sz="3200" spc="-8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80" dirty="0" err="1">
                <a:solidFill>
                  <a:srgbClr val="203864"/>
                </a:solidFill>
                <a:latin typeface="Arial"/>
                <a:cs typeface="Arial"/>
              </a:rPr>
              <a:t>pengolahan</a:t>
            </a:r>
            <a:r>
              <a:rPr lang="en-GB" sz="3200" spc="-8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45" dirty="0" err="1">
                <a:solidFill>
                  <a:srgbClr val="203864"/>
                </a:solidFill>
                <a:latin typeface="Arial"/>
                <a:cs typeface="Arial"/>
              </a:rPr>
              <a:t>bahan</a:t>
            </a:r>
            <a:r>
              <a:rPr lang="en-GB" sz="3200" spc="-8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55" dirty="0" err="1">
                <a:solidFill>
                  <a:srgbClr val="203864"/>
                </a:solidFill>
                <a:latin typeface="Arial"/>
                <a:cs typeface="Arial"/>
              </a:rPr>
              <a:t>baku</a:t>
            </a:r>
            <a:r>
              <a:rPr lang="en-GB" sz="3200" spc="55" dirty="0"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03864"/>
                </a:solidFill>
                <a:latin typeface="Arial"/>
                <a:cs typeface="Arial"/>
              </a:rPr>
              <a:t>suatu</a:t>
            </a:r>
            <a:r>
              <a:rPr lang="en-GB" sz="320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65" dirty="0" err="1">
                <a:solidFill>
                  <a:srgbClr val="203864"/>
                </a:solidFill>
                <a:latin typeface="Arial"/>
                <a:cs typeface="Arial"/>
              </a:rPr>
              <a:t>komoditas</a:t>
            </a:r>
            <a:r>
              <a:rPr lang="en-GB" sz="3200" spc="6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25" dirty="0" err="1">
                <a:solidFill>
                  <a:srgbClr val="203864"/>
                </a:solidFill>
                <a:latin typeface="Arial"/>
                <a:cs typeface="Arial"/>
              </a:rPr>
              <a:t>sampai</a:t>
            </a:r>
            <a:r>
              <a:rPr lang="en-GB" sz="3200" spc="25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15" dirty="0" err="1">
                <a:solidFill>
                  <a:srgbClr val="203864"/>
                </a:solidFill>
                <a:latin typeface="Arial"/>
                <a:cs typeface="Arial"/>
              </a:rPr>
              <a:t>konsumsi</a:t>
            </a:r>
            <a:r>
              <a:rPr lang="en-GB" sz="3200" spc="-440" dirty="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lang="en-GB" sz="3200" spc="35" dirty="0" err="1">
                <a:solidFill>
                  <a:srgbClr val="203864"/>
                </a:solidFill>
                <a:latin typeface="Arial"/>
                <a:cs typeface="Arial"/>
              </a:rPr>
              <a:t>akhir</a:t>
            </a:r>
            <a:endParaRPr lang="en-GB" sz="32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4F900-2C4B-E047-971D-9D215094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7947C85-D18A-4C8E-B582-A45ADFD10EA1}"/>
              </a:ext>
            </a:extLst>
          </p:cNvPr>
          <p:cNvGrpSpPr/>
          <p:nvPr/>
        </p:nvGrpSpPr>
        <p:grpSpPr>
          <a:xfrm>
            <a:off x="1871948" y="2511840"/>
            <a:ext cx="8448105" cy="3866100"/>
            <a:chOff x="2294926" y="2644760"/>
            <a:chExt cx="8448105" cy="3866100"/>
          </a:xfrm>
        </p:grpSpPr>
        <p:grpSp>
          <p:nvGrpSpPr>
            <p:cNvPr id="3" name="object 3"/>
            <p:cNvGrpSpPr/>
            <p:nvPr/>
          </p:nvGrpSpPr>
          <p:grpSpPr>
            <a:xfrm>
              <a:off x="2294926" y="4008960"/>
              <a:ext cx="2225040" cy="2501900"/>
              <a:chOff x="2294926" y="4008960"/>
              <a:chExt cx="2225040" cy="250190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2301275" y="4015312"/>
                <a:ext cx="2212340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2212340" h="2489200">
                    <a:moveTo>
                      <a:pt x="1064239" y="0"/>
                    </a:moveTo>
                    <a:lnTo>
                      <a:pt x="1019915" y="7437"/>
                    </a:lnTo>
                    <a:lnTo>
                      <a:pt x="977811" y="23159"/>
                    </a:lnTo>
                    <a:lnTo>
                      <a:pt x="939214" y="46820"/>
                    </a:lnTo>
                    <a:lnTo>
                      <a:pt x="905410" y="78076"/>
                    </a:lnTo>
                    <a:lnTo>
                      <a:pt x="877686" y="116581"/>
                    </a:lnTo>
                    <a:lnTo>
                      <a:pt x="30838" y="1583358"/>
                    </a:lnTo>
                    <a:lnTo>
                      <a:pt x="11356" y="1626621"/>
                    </a:lnTo>
                    <a:lnTo>
                      <a:pt x="1191" y="1671524"/>
                    </a:lnTo>
                    <a:lnTo>
                      <a:pt x="0" y="1716781"/>
                    </a:lnTo>
                    <a:lnTo>
                      <a:pt x="7436" y="1761105"/>
                    </a:lnTo>
                    <a:lnTo>
                      <a:pt x="23157" y="1803209"/>
                    </a:lnTo>
                    <a:lnTo>
                      <a:pt x="46816" y="1841807"/>
                    </a:lnTo>
                    <a:lnTo>
                      <a:pt x="78071" y="1875612"/>
                    </a:lnTo>
                    <a:lnTo>
                      <a:pt x="116575" y="1903337"/>
                    </a:lnTo>
                    <a:lnTo>
                      <a:pt x="1130848" y="2488926"/>
                    </a:lnTo>
                    <a:lnTo>
                      <a:pt x="2211936" y="616427"/>
                    </a:lnTo>
                    <a:lnTo>
                      <a:pt x="1197663" y="30843"/>
                    </a:lnTo>
                    <a:lnTo>
                      <a:pt x="1154399" y="11358"/>
                    </a:lnTo>
                    <a:lnTo>
                      <a:pt x="1109496" y="1191"/>
                    </a:lnTo>
                    <a:lnTo>
                      <a:pt x="1064239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301276" y="4015310"/>
                <a:ext cx="2212340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2212340" h="2489200">
                    <a:moveTo>
                      <a:pt x="30838" y="1583360"/>
                    </a:moveTo>
                    <a:lnTo>
                      <a:pt x="877688" y="116574"/>
                    </a:lnTo>
                    <a:lnTo>
                      <a:pt x="905412" y="78072"/>
                    </a:lnTo>
                    <a:lnTo>
                      <a:pt x="939216" y="46819"/>
                    </a:lnTo>
                    <a:lnTo>
                      <a:pt x="977814" y="23159"/>
                    </a:lnTo>
                    <a:lnTo>
                      <a:pt x="1019919" y="7437"/>
                    </a:lnTo>
                    <a:lnTo>
                      <a:pt x="1064243" y="0"/>
                    </a:lnTo>
                    <a:lnTo>
                      <a:pt x="1109500" y="1190"/>
                    </a:lnTo>
                    <a:lnTo>
                      <a:pt x="1154404" y="11354"/>
                    </a:lnTo>
                    <a:lnTo>
                      <a:pt x="1197667" y="30836"/>
                    </a:lnTo>
                    <a:lnTo>
                      <a:pt x="2211938" y="616426"/>
                    </a:lnTo>
                    <a:lnTo>
                      <a:pt x="1130847" y="2488930"/>
                    </a:lnTo>
                    <a:lnTo>
                      <a:pt x="116576" y="1903340"/>
                    </a:lnTo>
                    <a:lnTo>
                      <a:pt x="78072" y="1875614"/>
                    </a:lnTo>
                    <a:lnTo>
                      <a:pt x="46818" y="1841809"/>
                    </a:lnTo>
                    <a:lnTo>
                      <a:pt x="23158" y="1803211"/>
                    </a:lnTo>
                    <a:lnTo>
                      <a:pt x="7437" y="1761107"/>
                    </a:lnTo>
                    <a:lnTo>
                      <a:pt x="0" y="1716783"/>
                    </a:lnTo>
                    <a:lnTo>
                      <a:pt x="1191" y="1671526"/>
                    </a:lnTo>
                    <a:lnTo>
                      <a:pt x="11355" y="1626623"/>
                    </a:lnTo>
                    <a:lnTo>
                      <a:pt x="30838" y="1583360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 rot="18060000">
              <a:off x="2636647" y="5066900"/>
              <a:ext cx="1293678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110" dirty="0">
                  <a:solidFill>
                    <a:srgbClr val="002060"/>
                  </a:solidFill>
                  <a:latin typeface="Trebuchet MS"/>
                  <a:cs typeface="Trebuchet MS"/>
                </a:rPr>
                <a:t>Pe</a:t>
              </a:r>
              <a:r>
                <a:rPr sz="2400" spc="-104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150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g</a:t>
              </a:r>
              <a:r>
                <a:rPr sz="2400" spc="-172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2400" spc="-127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m</a:t>
              </a:r>
              <a:r>
                <a:rPr sz="2400" spc="-135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b</a:t>
              </a:r>
              <a:r>
                <a:rPr sz="2400" spc="-165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104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17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g</a:t>
              </a:r>
              <a:r>
                <a:rPr sz="2400" spc="-165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5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endParaRPr sz="2400" baseline="5208">
                <a:latin typeface="Trebuchet MS"/>
                <a:cs typeface="Trebuchet MS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 rot="18060000">
              <a:off x="2862648" y="5183623"/>
              <a:ext cx="123727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265" dirty="0">
                  <a:solidFill>
                    <a:srgbClr val="002060"/>
                  </a:solidFill>
                  <a:latin typeface="Trebuchet MS"/>
                  <a:cs typeface="Trebuchet MS"/>
                </a:rPr>
                <a:t>T</a:t>
              </a:r>
              <a:r>
                <a:rPr sz="1600" spc="-150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1600" spc="-114" dirty="0">
                  <a:solidFill>
                    <a:srgbClr val="002060"/>
                  </a:solidFill>
                  <a:latin typeface="Trebuchet MS"/>
                  <a:cs typeface="Trebuchet MS"/>
                </a:rPr>
                <a:t>k</a:t>
              </a:r>
              <a:r>
                <a:rPr sz="2400" spc="-104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75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o</a:t>
              </a:r>
              <a:r>
                <a:rPr sz="2400" spc="-209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l</a:t>
              </a:r>
              <a:r>
                <a:rPr sz="2400" spc="-75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o</a:t>
              </a:r>
              <a:r>
                <a:rPr sz="2400" spc="-127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g</a:t>
              </a:r>
              <a:r>
                <a:rPr sz="2400" spc="-135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i</a:t>
              </a:r>
              <a:r>
                <a:rPr sz="2400" spc="-232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112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B</a:t>
              </a:r>
              <a:r>
                <a:rPr sz="2400" spc="-165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150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r</a:t>
              </a:r>
              <a:r>
                <a:rPr sz="2400" spc="-5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u</a:t>
              </a:r>
              <a:endParaRPr sz="2400" baseline="5208">
                <a:latin typeface="Trebuchet MS"/>
                <a:cs typeface="Trebuchet MS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4076545" y="2644760"/>
              <a:ext cx="2459355" cy="2007235"/>
              <a:chOff x="4076545" y="2644760"/>
              <a:chExt cx="2459355" cy="200723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082892" y="2651107"/>
                <a:ext cx="2446655" cy="1994535"/>
              </a:xfrm>
              <a:custGeom>
                <a:avLst/>
                <a:gdLst/>
                <a:ahLst/>
                <a:cxnLst/>
                <a:rect l="l" t="t" r="r" b="b"/>
                <a:pathLst>
                  <a:path w="2446654" h="1994535">
                    <a:moveTo>
                      <a:pt x="1837415" y="0"/>
                    </a:moveTo>
                    <a:lnTo>
                      <a:pt x="1791429" y="2211"/>
                    </a:lnTo>
                    <a:lnTo>
                      <a:pt x="1745441" y="13885"/>
                    </a:lnTo>
                    <a:lnTo>
                      <a:pt x="153890" y="593170"/>
                    </a:lnTo>
                    <a:lnTo>
                      <a:pt x="111157" y="613785"/>
                    </a:lnTo>
                    <a:lnTo>
                      <a:pt x="74507" y="641647"/>
                    </a:lnTo>
                    <a:lnTo>
                      <a:pt x="44503" y="675550"/>
                    </a:lnTo>
                    <a:lnTo>
                      <a:pt x="21709" y="714286"/>
                    </a:lnTo>
                    <a:lnTo>
                      <a:pt x="6686" y="756646"/>
                    </a:lnTo>
                    <a:lnTo>
                      <a:pt x="0" y="801423"/>
                    </a:lnTo>
                    <a:lnTo>
                      <a:pt x="2211" y="847410"/>
                    </a:lnTo>
                    <a:lnTo>
                      <a:pt x="13885" y="893398"/>
                    </a:lnTo>
                    <a:lnTo>
                      <a:pt x="414456" y="1993942"/>
                    </a:lnTo>
                    <a:lnTo>
                      <a:pt x="2446240" y="1254434"/>
                    </a:lnTo>
                    <a:lnTo>
                      <a:pt x="2045669" y="153890"/>
                    </a:lnTo>
                    <a:lnTo>
                      <a:pt x="2025051" y="111157"/>
                    </a:lnTo>
                    <a:lnTo>
                      <a:pt x="1997187" y="74507"/>
                    </a:lnTo>
                    <a:lnTo>
                      <a:pt x="1963284" y="44503"/>
                    </a:lnTo>
                    <a:lnTo>
                      <a:pt x="1924550" y="21709"/>
                    </a:lnTo>
                    <a:lnTo>
                      <a:pt x="1882191" y="6686"/>
                    </a:lnTo>
                    <a:lnTo>
                      <a:pt x="1837415" y="0"/>
                    </a:lnTo>
                    <a:close/>
                  </a:path>
                </a:pathLst>
              </a:custGeom>
              <a:solidFill>
                <a:srgbClr val="67EF2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082895" y="2651110"/>
                <a:ext cx="2446655" cy="1994535"/>
              </a:xfrm>
              <a:custGeom>
                <a:avLst/>
                <a:gdLst/>
                <a:ahLst/>
                <a:cxnLst/>
                <a:rect l="l" t="t" r="r" b="b"/>
                <a:pathLst>
                  <a:path w="2446654" h="1994535">
                    <a:moveTo>
                      <a:pt x="153886" y="593164"/>
                    </a:moveTo>
                    <a:lnTo>
                      <a:pt x="1745441" y="13885"/>
                    </a:lnTo>
                    <a:lnTo>
                      <a:pt x="1791427" y="2212"/>
                    </a:lnTo>
                    <a:lnTo>
                      <a:pt x="1837412" y="0"/>
                    </a:lnTo>
                    <a:lnTo>
                      <a:pt x="1882188" y="6685"/>
                    </a:lnTo>
                    <a:lnTo>
                      <a:pt x="1924547" y="21706"/>
                    </a:lnTo>
                    <a:lnTo>
                      <a:pt x="1963283" y="44500"/>
                    </a:lnTo>
                    <a:lnTo>
                      <a:pt x="1997187" y="74502"/>
                    </a:lnTo>
                    <a:lnTo>
                      <a:pt x="2025051" y="111152"/>
                    </a:lnTo>
                    <a:lnTo>
                      <a:pt x="2045670" y="153885"/>
                    </a:lnTo>
                    <a:lnTo>
                      <a:pt x="2446236" y="1254432"/>
                    </a:lnTo>
                    <a:lnTo>
                      <a:pt x="414453" y="1993941"/>
                    </a:lnTo>
                    <a:lnTo>
                      <a:pt x="13886" y="893393"/>
                    </a:lnTo>
                    <a:lnTo>
                      <a:pt x="2212" y="847405"/>
                    </a:lnTo>
                    <a:lnTo>
                      <a:pt x="0" y="801419"/>
                    </a:lnTo>
                    <a:lnTo>
                      <a:pt x="6685" y="756643"/>
                    </a:lnTo>
                    <a:lnTo>
                      <a:pt x="21706" y="714284"/>
                    </a:lnTo>
                    <a:lnTo>
                      <a:pt x="44500" y="675549"/>
                    </a:lnTo>
                    <a:lnTo>
                      <a:pt x="74503" y="641646"/>
                    </a:lnTo>
                    <a:lnTo>
                      <a:pt x="111152" y="613782"/>
                    </a:lnTo>
                    <a:lnTo>
                      <a:pt x="153886" y="593164"/>
                    </a:lnTo>
                    <a:close/>
                  </a:path>
                </a:pathLst>
              </a:custGeom>
              <a:ln w="126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 rot="20400000">
              <a:off x="4378341" y="3426278"/>
              <a:ext cx="1725868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65" dirty="0">
                  <a:solidFill>
                    <a:srgbClr val="002060"/>
                  </a:solidFill>
                  <a:latin typeface="Trebuchet MS"/>
                  <a:cs typeface="Trebuchet MS"/>
                </a:rPr>
                <a:t>Penemuan</a:t>
              </a:r>
              <a:r>
                <a:rPr sz="1600" spc="-185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1600" spc="-85" dirty="0">
                  <a:solidFill>
                    <a:srgbClr val="002060"/>
                  </a:solidFill>
                  <a:latin typeface="Trebuchet MS"/>
                  <a:cs typeface="Trebuchet MS"/>
                </a:rPr>
                <a:t>Teknologi</a:t>
              </a:r>
              <a:endParaRPr sz="1600">
                <a:latin typeface="Trebuchet MS"/>
                <a:cs typeface="Trebuchet M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 rot="20400000">
              <a:off x="5101330" y="3641209"/>
              <a:ext cx="436288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55" dirty="0">
                  <a:solidFill>
                    <a:srgbClr val="002060"/>
                  </a:solidFill>
                  <a:latin typeface="Trebuchet MS"/>
                  <a:cs typeface="Trebuchet MS"/>
                </a:rPr>
                <a:t>Baru</a:t>
              </a:r>
              <a:endParaRPr sz="1600">
                <a:latin typeface="Trebuchet MS"/>
                <a:cs typeface="Trebuchet MS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6502070" y="2644760"/>
              <a:ext cx="2459355" cy="2007235"/>
              <a:chOff x="6502070" y="2644760"/>
              <a:chExt cx="2459355" cy="200723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6508419" y="2651105"/>
                <a:ext cx="2446655" cy="1994535"/>
              </a:xfrm>
              <a:custGeom>
                <a:avLst/>
                <a:gdLst/>
                <a:ahLst/>
                <a:cxnLst/>
                <a:rect l="l" t="t" r="r" b="b"/>
                <a:pathLst>
                  <a:path w="2446654" h="1994535">
                    <a:moveTo>
                      <a:pt x="608825" y="0"/>
                    </a:moveTo>
                    <a:lnTo>
                      <a:pt x="564049" y="6685"/>
                    </a:lnTo>
                    <a:lnTo>
                      <a:pt x="521690" y="21706"/>
                    </a:lnTo>
                    <a:lnTo>
                      <a:pt x="482955" y="44499"/>
                    </a:lnTo>
                    <a:lnTo>
                      <a:pt x="449052" y="74504"/>
                    </a:lnTo>
                    <a:lnTo>
                      <a:pt x="421188" y="111155"/>
                    </a:lnTo>
                    <a:lnTo>
                      <a:pt x="400570" y="153892"/>
                    </a:lnTo>
                    <a:lnTo>
                      <a:pt x="0" y="1254436"/>
                    </a:lnTo>
                    <a:lnTo>
                      <a:pt x="2031784" y="1993944"/>
                    </a:lnTo>
                    <a:lnTo>
                      <a:pt x="2432354" y="893400"/>
                    </a:lnTo>
                    <a:lnTo>
                      <a:pt x="2444028" y="847412"/>
                    </a:lnTo>
                    <a:lnTo>
                      <a:pt x="2446240" y="801425"/>
                    </a:lnTo>
                    <a:lnTo>
                      <a:pt x="2439553" y="756648"/>
                    </a:lnTo>
                    <a:lnTo>
                      <a:pt x="2424531" y="714287"/>
                    </a:lnTo>
                    <a:lnTo>
                      <a:pt x="2401736" y="675552"/>
                    </a:lnTo>
                    <a:lnTo>
                      <a:pt x="2371732" y="641649"/>
                    </a:lnTo>
                    <a:lnTo>
                      <a:pt x="2335082" y="613787"/>
                    </a:lnTo>
                    <a:lnTo>
                      <a:pt x="2292350" y="593172"/>
                    </a:lnTo>
                    <a:lnTo>
                      <a:pt x="700798" y="13887"/>
                    </a:lnTo>
                    <a:lnTo>
                      <a:pt x="654810" y="2213"/>
                    </a:lnTo>
                    <a:lnTo>
                      <a:pt x="608825" y="0"/>
                    </a:lnTo>
                    <a:close/>
                  </a:path>
                </a:pathLst>
              </a:custGeom>
              <a:solidFill>
                <a:srgbClr val="3FE1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6508420" y="2651110"/>
                <a:ext cx="2446655" cy="1994535"/>
              </a:xfrm>
              <a:custGeom>
                <a:avLst/>
                <a:gdLst/>
                <a:ahLst/>
                <a:cxnLst/>
                <a:rect l="l" t="t" r="r" b="b"/>
                <a:pathLst>
                  <a:path w="2446654" h="1994535">
                    <a:moveTo>
                      <a:pt x="700795" y="13886"/>
                    </a:moveTo>
                    <a:lnTo>
                      <a:pt x="2292351" y="593165"/>
                    </a:lnTo>
                    <a:lnTo>
                      <a:pt x="2335082" y="613782"/>
                    </a:lnTo>
                    <a:lnTo>
                      <a:pt x="2371730" y="641646"/>
                    </a:lnTo>
                    <a:lnTo>
                      <a:pt x="2401733" y="675549"/>
                    </a:lnTo>
                    <a:lnTo>
                      <a:pt x="2424527" y="714284"/>
                    </a:lnTo>
                    <a:lnTo>
                      <a:pt x="2439549" y="756643"/>
                    </a:lnTo>
                    <a:lnTo>
                      <a:pt x="2446235" y="801419"/>
                    </a:lnTo>
                    <a:lnTo>
                      <a:pt x="2444023" y="847406"/>
                    </a:lnTo>
                    <a:lnTo>
                      <a:pt x="2432349" y="893394"/>
                    </a:lnTo>
                    <a:lnTo>
                      <a:pt x="2031783" y="1993942"/>
                    </a:lnTo>
                    <a:lnTo>
                      <a:pt x="0" y="1254433"/>
                    </a:lnTo>
                    <a:lnTo>
                      <a:pt x="400566" y="153886"/>
                    </a:lnTo>
                    <a:lnTo>
                      <a:pt x="421184" y="111152"/>
                    </a:lnTo>
                    <a:lnTo>
                      <a:pt x="449048" y="74503"/>
                    </a:lnTo>
                    <a:lnTo>
                      <a:pt x="482951" y="44500"/>
                    </a:lnTo>
                    <a:lnTo>
                      <a:pt x="521686" y="21706"/>
                    </a:lnTo>
                    <a:lnTo>
                      <a:pt x="564045" y="6685"/>
                    </a:lnTo>
                    <a:lnTo>
                      <a:pt x="608821" y="0"/>
                    </a:lnTo>
                    <a:lnTo>
                      <a:pt x="654807" y="2212"/>
                    </a:lnTo>
                    <a:lnTo>
                      <a:pt x="700795" y="13886"/>
                    </a:lnTo>
                    <a:close/>
                  </a:path>
                </a:pathLst>
              </a:custGeom>
              <a:ln w="126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 rot="1200000">
              <a:off x="7103590" y="3320877"/>
              <a:ext cx="1463247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80" dirty="0">
                  <a:solidFill>
                    <a:srgbClr val="002060"/>
                  </a:solidFill>
                  <a:latin typeface="Trebuchet MS"/>
                  <a:cs typeface="Trebuchet MS"/>
                </a:rPr>
                <a:t>Perbaikan</a:t>
              </a:r>
              <a:r>
                <a:rPr sz="1600" spc="-160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1600" spc="-60" dirty="0">
                  <a:solidFill>
                    <a:srgbClr val="002060"/>
                  </a:solidFill>
                  <a:latin typeface="Trebuchet MS"/>
                  <a:cs typeface="Trebuchet MS"/>
                </a:rPr>
                <a:t>Produk</a:t>
              </a:r>
              <a:endParaRPr sz="1600" dirty="0">
                <a:latin typeface="Trebuchet MS"/>
                <a:cs typeface="Trebuchet MS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 rot="1200000">
              <a:off x="6824169" y="3536285"/>
              <a:ext cx="1864038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75" dirty="0">
                  <a:solidFill>
                    <a:srgbClr val="002060"/>
                  </a:solidFill>
                  <a:latin typeface="Trebuchet MS"/>
                  <a:cs typeface="Trebuchet MS"/>
                </a:rPr>
                <a:t>(barang </a:t>
              </a:r>
              <a:r>
                <a:rPr sz="1600" spc="-60" dirty="0">
                  <a:solidFill>
                    <a:srgbClr val="002060"/>
                  </a:solidFill>
                  <a:latin typeface="Trebuchet MS"/>
                  <a:cs typeface="Trebuchet MS"/>
                </a:rPr>
                <a:t>dan </a:t>
              </a:r>
              <a:r>
                <a:rPr sz="1600" spc="-100" dirty="0">
                  <a:solidFill>
                    <a:srgbClr val="002060"/>
                  </a:solidFill>
                  <a:latin typeface="Trebuchet MS"/>
                  <a:cs typeface="Trebuchet MS"/>
                </a:rPr>
                <a:t>jasa)</a:t>
              </a:r>
              <a:r>
                <a:rPr sz="1600" spc="-285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1600" spc="-65" dirty="0">
                  <a:solidFill>
                    <a:srgbClr val="002060"/>
                  </a:solidFill>
                  <a:latin typeface="Trebuchet MS"/>
                  <a:cs typeface="Trebuchet MS"/>
                </a:rPr>
                <a:t>yang</a:t>
              </a:r>
              <a:endParaRPr sz="1600">
                <a:latin typeface="Trebuchet MS"/>
                <a:cs typeface="Trebuchet M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 rot="1200000">
              <a:off x="7248433" y="3738803"/>
              <a:ext cx="869268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1600" spc="-45" dirty="0">
                  <a:solidFill>
                    <a:srgbClr val="002060"/>
                  </a:solidFill>
                  <a:latin typeface="Trebuchet MS"/>
                  <a:cs typeface="Trebuchet MS"/>
                </a:rPr>
                <a:t>sudah</a:t>
              </a:r>
              <a:r>
                <a:rPr sz="1600" spc="-204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1600" spc="-70" dirty="0">
                  <a:solidFill>
                    <a:srgbClr val="002060"/>
                  </a:solidFill>
                  <a:latin typeface="Trebuchet MS"/>
                  <a:cs typeface="Trebuchet MS"/>
                </a:rPr>
                <a:t>ada</a:t>
              </a:r>
              <a:endParaRPr sz="1600">
                <a:latin typeface="Trebuchet MS"/>
                <a:cs typeface="Trebuchet MS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8517991" y="4008956"/>
              <a:ext cx="2225040" cy="2501900"/>
              <a:chOff x="8517991" y="4008956"/>
              <a:chExt cx="2225040" cy="250190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8524341" y="4015313"/>
                <a:ext cx="2212340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2212340" h="2489200">
                    <a:moveTo>
                      <a:pt x="1147696" y="0"/>
                    </a:moveTo>
                    <a:lnTo>
                      <a:pt x="1102439" y="1191"/>
                    </a:lnTo>
                    <a:lnTo>
                      <a:pt x="1057536" y="11358"/>
                    </a:lnTo>
                    <a:lnTo>
                      <a:pt x="1014272" y="30843"/>
                    </a:lnTo>
                    <a:lnTo>
                      <a:pt x="0" y="616427"/>
                    </a:lnTo>
                    <a:lnTo>
                      <a:pt x="1081087" y="2488924"/>
                    </a:lnTo>
                    <a:lnTo>
                      <a:pt x="2095360" y="1903337"/>
                    </a:lnTo>
                    <a:lnTo>
                      <a:pt x="2133864" y="1875612"/>
                    </a:lnTo>
                    <a:lnTo>
                      <a:pt x="2165119" y="1841807"/>
                    </a:lnTo>
                    <a:lnTo>
                      <a:pt x="2188778" y="1803209"/>
                    </a:lnTo>
                    <a:lnTo>
                      <a:pt x="2204499" y="1761105"/>
                    </a:lnTo>
                    <a:lnTo>
                      <a:pt x="2211936" y="1716781"/>
                    </a:lnTo>
                    <a:lnTo>
                      <a:pt x="2210744" y="1671524"/>
                    </a:lnTo>
                    <a:lnTo>
                      <a:pt x="2200579" y="1626621"/>
                    </a:lnTo>
                    <a:lnTo>
                      <a:pt x="2181098" y="1583358"/>
                    </a:lnTo>
                    <a:lnTo>
                      <a:pt x="1334249" y="116581"/>
                    </a:lnTo>
                    <a:lnTo>
                      <a:pt x="1306525" y="78076"/>
                    </a:lnTo>
                    <a:lnTo>
                      <a:pt x="1272721" y="46820"/>
                    </a:lnTo>
                    <a:lnTo>
                      <a:pt x="1234124" y="23159"/>
                    </a:lnTo>
                    <a:lnTo>
                      <a:pt x="1192020" y="7437"/>
                    </a:lnTo>
                    <a:lnTo>
                      <a:pt x="1147696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8524341" y="4015306"/>
                <a:ext cx="2212340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2212340" h="2489200">
                    <a:moveTo>
                      <a:pt x="1334250" y="116576"/>
                    </a:moveTo>
                    <a:lnTo>
                      <a:pt x="2181100" y="1583363"/>
                    </a:lnTo>
                    <a:lnTo>
                      <a:pt x="2200581" y="1626623"/>
                    </a:lnTo>
                    <a:lnTo>
                      <a:pt x="2210745" y="1671526"/>
                    </a:lnTo>
                    <a:lnTo>
                      <a:pt x="2211936" y="1716782"/>
                    </a:lnTo>
                    <a:lnTo>
                      <a:pt x="2204499" y="1761106"/>
                    </a:lnTo>
                    <a:lnTo>
                      <a:pt x="2188778" y="1803211"/>
                    </a:lnTo>
                    <a:lnTo>
                      <a:pt x="2165119" y="1841810"/>
                    </a:lnTo>
                    <a:lnTo>
                      <a:pt x="2133865" y="1875616"/>
                    </a:lnTo>
                    <a:lnTo>
                      <a:pt x="2095361" y="1903341"/>
                    </a:lnTo>
                    <a:lnTo>
                      <a:pt x="1081090" y="2488931"/>
                    </a:lnTo>
                    <a:lnTo>
                      <a:pt x="0" y="616428"/>
                    </a:lnTo>
                    <a:lnTo>
                      <a:pt x="1014271" y="30838"/>
                    </a:lnTo>
                    <a:lnTo>
                      <a:pt x="1057533" y="11355"/>
                    </a:lnTo>
                    <a:lnTo>
                      <a:pt x="1102436" y="1191"/>
                    </a:lnTo>
                    <a:lnTo>
                      <a:pt x="1147693" y="0"/>
                    </a:lnTo>
                    <a:lnTo>
                      <a:pt x="1192017" y="7437"/>
                    </a:lnTo>
                    <a:lnTo>
                      <a:pt x="1234122" y="23158"/>
                    </a:lnTo>
                    <a:lnTo>
                      <a:pt x="1272720" y="46818"/>
                    </a:lnTo>
                    <a:lnTo>
                      <a:pt x="1306525" y="78072"/>
                    </a:lnTo>
                    <a:lnTo>
                      <a:pt x="1334250" y="116576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 rot="3540000">
              <a:off x="9033200" y="4955704"/>
              <a:ext cx="1828694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2400" spc="-165" baseline="8680" dirty="0">
                  <a:solidFill>
                    <a:srgbClr val="002060"/>
                  </a:solidFill>
                  <a:latin typeface="Trebuchet MS"/>
                  <a:cs typeface="Trebuchet MS"/>
                </a:rPr>
                <a:t>Pe</a:t>
              </a:r>
              <a:r>
                <a:rPr sz="2400" spc="-104" baseline="6944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172" baseline="6944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2400" spc="-127" baseline="6944" dirty="0">
                  <a:solidFill>
                    <a:srgbClr val="002060"/>
                  </a:solidFill>
                  <a:latin typeface="Trebuchet MS"/>
                  <a:cs typeface="Trebuchet MS"/>
                </a:rPr>
                <a:t>m</a:t>
              </a:r>
              <a:r>
                <a:rPr sz="2400" spc="-104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u</a:t>
              </a:r>
              <a:r>
                <a:rPr sz="2400" spc="-165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5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23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254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c</a:t>
              </a:r>
              <a:r>
                <a:rPr sz="2400" spc="-165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202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r</a:t>
              </a:r>
              <a:r>
                <a:rPr sz="2400" spc="-112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209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307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–</a:t>
              </a:r>
              <a:r>
                <a:rPr sz="2400" spc="-262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165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c</a:t>
              </a:r>
              <a:r>
                <a:rPr sz="2400" spc="-202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1600" spc="-135" dirty="0">
                  <a:solidFill>
                    <a:srgbClr val="002060"/>
                  </a:solidFill>
                  <a:latin typeface="Trebuchet MS"/>
                  <a:cs typeface="Trebuchet MS"/>
                </a:rPr>
                <a:t>r</a:t>
              </a:r>
              <a:r>
                <a:rPr sz="1600" spc="-75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endParaRPr sz="1600">
                <a:latin typeface="Trebuchet MS"/>
                <a:cs typeface="Trebuchet M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 rot="3540000">
              <a:off x="8850757" y="5070239"/>
              <a:ext cx="1797775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2400" spc="-14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y</a:t>
              </a:r>
              <a:r>
                <a:rPr sz="2400" spc="-165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104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75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g</a:t>
              </a:r>
              <a:r>
                <a:rPr sz="2400" spc="-240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135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b</a:t>
              </a:r>
              <a:r>
                <a:rPr sz="2400" spc="-172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2400" spc="-150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r</a:t>
              </a:r>
              <a:r>
                <a:rPr sz="2400" spc="-135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b</a:t>
              </a:r>
              <a:r>
                <a:rPr sz="1600" spc="-114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1600" spc="-90" dirty="0">
                  <a:solidFill>
                    <a:srgbClr val="002060"/>
                  </a:solidFill>
                  <a:latin typeface="Trebuchet MS"/>
                  <a:cs typeface="Trebuchet MS"/>
                </a:rPr>
                <a:t>d</a:t>
              </a:r>
              <a:r>
                <a:rPr sz="1600" spc="-75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1600" spc="-155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135" baseline="-1736" dirty="0">
                  <a:solidFill>
                    <a:srgbClr val="002060"/>
                  </a:solidFill>
                  <a:latin typeface="Trebuchet MS"/>
                  <a:cs typeface="Trebuchet MS"/>
                </a:rPr>
                <a:t>d</a:t>
              </a:r>
              <a:r>
                <a:rPr sz="2400" spc="-172" baseline="-1736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2400" spc="-104" baseline="-1736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r>
                <a:rPr sz="2400" spc="-172" baseline="-3472" dirty="0">
                  <a:solidFill>
                    <a:srgbClr val="002060"/>
                  </a:solidFill>
                  <a:latin typeface="Trebuchet MS"/>
                  <a:cs typeface="Trebuchet MS"/>
                </a:rPr>
                <a:t>g</a:t>
              </a:r>
              <a:r>
                <a:rPr sz="2400" spc="-165" baseline="-3472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52" baseline="-3472" dirty="0">
                  <a:solidFill>
                    <a:srgbClr val="002060"/>
                  </a:solidFill>
                  <a:latin typeface="Trebuchet MS"/>
                  <a:cs typeface="Trebuchet MS"/>
                </a:rPr>
                <a:t>n</a:t>
              </a:r>
              <a:endParaRPr sz="2400" baseline="-3472">
                <a:latin typeface="Trebuchet MS"/>
                <a:cs typeface="Trebuchet M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 rot="3540000">
              <a:off x="8883155" y="5180331"/>
              <a:ext cx="1358937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2400" spc="-11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mema</a:t>
              </a:r>
              <a:r>
                <a:rPr sz="2400" spc="-157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k</a:t>
              </a:r>
              <a:r>
                <a:rPr sz="2400" spc="-89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s</a:t>
              </a:r>
              <a:r>
                <a:rPr sz="2400" spc="-187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i</a:t>
              </a:r>
              <a:r>
                <a:rPr sz="2400" spc="-150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ma</a:t>
              </a:r>
              <a:r>
                <a:rPr sz="2400" spc="-120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l</a:t>
              </a:r>
              <a:r>
                <a:rPr sz="1600" spc="-145" dirty="0">
                  <a:solidFill>
                    <a:srgbClr val="002060"/>
                  </a:solidFill>
                  <a:latin typeface="Trebuchet MS"/>
                  <a:cs typeface="Trebuchet MS"/>
                </a:rPr>
                <a:t>k</a:t>
              </a:r>
              <a:r>
                <a:rPr sz="1600" spc="-60" dirty="0">
                  <a:solidFill>
                    <a:srgbClr val="002060"/>
                  </a:solidFill>
                  <a:latin typeface="Trebuchet MS"/>
                  <a:cs typeface="Trebuchet MS"/>
                </a:rPr>
                <a:t>an</a:t>
              </a:r>
              <a:endParaRPr sz="1600">
                <a:latin typeface="Trebuchet MS"/>
                <a:cs typeface="Trebuchet M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 rot="3540000">
              <a:off x="8435962" y="5294236"/>
              <a:ext cx="1857095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2400" spc="-44" baseline="6944" dirty="0">
                  <a:solidFill>
                    <a:srgbClr val="002060"/>
                  </a:solidFill>
                  <a:latin typeface="Trebuchet MS"/>
                  <a:cs typeface="Trebuchet MS"/>
                </a:rPr>
                <a:t>su</a:t>
              </a:r>
              <a:r>
                <a:rPr sz="2400" spc="-135" baseline="6944" dirty="0">
                  <a:solidFill>
                    <a:srgbClr val="002060"/>
                  </a:solidFill>
                  <a:latin typeface="Trebuchet MS"/>
                  <a:cs typeface="Trebuchet MS"/>
                </a:rPr>
                <a:t>m</a:t>
              </a:r>
              <a:r>
                <a:rPr sz="2400" spc="-104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b</a:t>
              </a:r>
              <a:r>
                <a:rPr sz="2400" spc="-157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e</a:t>
              </a:r>
              <a:r>
                <a:rPr sz="2400" spc="-97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r</a:t>
              </a:r>
              <a:r>
                <a:rPr sz="2400" spc="-232" baseline="5208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104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d</a:t>
              </a:r>
              <a:r>
                <a:rPr sz="2400" spc="-195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187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y</a:t>
              </a:r>
              <a:r>
                <a:rPr sz="2400" spc="-112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a</a:t>
              </a:r>
              <a:r>
                <a:rPr sz="2400" spc="-232" baseline="3472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2400" spc="-187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y</a:t>
              </a:r>
              <a:r>
                <a:rPr sz="2400" spc="-82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ang</a:t>
              </a:r>
              <a:r>
                <a:rPr sz="2400" spc="-240" baseline="1736" dirty="0">
                  <a:solidFill>
                    <a:srgbClr val="002060"/>
                  </a:solidFill>
                  <a:latin typeface="Trebuchet MS"/>
                  <a:cs typeface="Trebuchet MS"/>
                </a:rPr>
                <a:t> </a:t>
              </a:r>
              <a:r>
                <a:rPr sz="1600" spc="-70" dirty="0">
                  <a:solidFill>
                    <a:srgbClr val="002060"/>
                  </a:solidFill>
                  <a:latin typeface="Trebuchet MS"/>
                  <a:cs typeface="Trebuchet MS"/>
                </a:rPr>
                <a:t>ada</a:t>
              </a:r>
              <a:endParaRPr sz="1600">
                <a:latin typeface="Trebuchet MS"/>
                <a:cs typeface="Trebuchet MS"/>
              </a:endParaRPr>
            </a:p>
          </p:txBody>
        </p: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3E1AED2-EEFE-4B02-BF57-1D2B543EDA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4EC69EE-251C-494F-AD4C-0DA0F2C57655}"/>
              </a:ext>
            </a:extLst>
          </p:cNvPr>
          <p:cNvSpPr/>
          <p:nvPr/>
        </p:nvSpPr>
        <p:spPr>
          <a:xfrm>
            <a:off x="2488649" y="1384174"/>
            <a:ext cx="7214702" cy="771578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Nilai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Diciptakan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Cara-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Zimmerer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2019)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A492DB0-7F61-6846-8B85-590D9ACD9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19400"/>
            <a:ext cx="7825740" cy="198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90" dirty="0">
                <a:solidFill>
                  <a:srgbClr val="002060"/>
                </a:solidFill>
                <a:latin typeface="Trebuchet MS"/>
                <a:cs typeface="Trebuchet MS"/>
              </a:rPr>
              <a:t>Proses</a:t>
            </a:r>
            <a:r>
              <a:rPr sz="2800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2060"/>
                </a:solidFill>
                <a:latin typeface="Trebuchet MS"/>
                <a:cs typeface="Trebuchet MS"/>
              </a:rPr>
              <a:t>Produksi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110" dirty="0">
                <a:solidFill>
                  <a:srgbClr val="002060"/>
                </a:solidFill>
                <a:latin typeface="Trebuchet MS"/>
                <a:cs typeface="Trebuchet MS"/>
              </a:rPr>
              <a:t>Pengemasan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120" dirty="0">
                <a:solidFill>
                  <a:srgbClr val="002060"/>
                </a:solidFill>
                <a:latin typeface="Trebuchet MS"/>
                <a:cs typeface="Trebuchet MS"/>
              </a:rPr>
              <a:t>Pemasaran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6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160" dirty="0">
                <a:solidFill>
                  <a:srgbClr val="002060"/>
                </a:solidFill>
                <a:latin typeface="Trebuchet MS"/>
                <a:cs typeface="Trebuchet MS"/>
              </a:rPr>
              <a:t>Legalitas </a:t>
            </a:r>
            <a:r>
              <a:rPr sz="2800" spc="-95" dirty="0">
                <a:solidFill>
                  <a:srgbClr val="002060"/>
                </a:solidFill>
                <a:latin typeface="Trebuchet MS"/>
                <a:cs typeface="Trebuchet MS"/>
              </a:rPr>
              <a:t>dan </a:t>
            </a:r>
            <a:r>
              <a:rPr sz="2800" spc="-140" dirty="0">
                <a:solidFill>
                  <a:srgbClr val="002060"/>
                </a:solidFill>
                <a:latin typeface="Trebuchet MS"/>
                <a:cs typeface="Trebuchet MS"/>
              </a:rPr>
              <a:t>Sertifikasi</a:t>
            </a:r>
            <a:r>
              <a:rPr sz="2800" spc="-37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2060"/>
                </a:solidFill>
                <a:latin typeface="Trebuchet MS"/>
                <a:cs typeface="Trebuchet MS"/>
              </a:rPr>
              <a:t>Usaha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0591C-081A-4E3E-B774-9D4388BF6D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BD1A2B-44B7-4BED-BFF0-517012905783}"/>
              </a:ext>
            </a:extLst>
          </p:cNvPr>
          <p:cNvSpPr/>
          <p:nvPr/>
        </p:nvSpPr>
        <p:spPr>
          <a:xfrm>
            <a:off x="2843699" y="1447800"/>
            <a:ext cx="7290901" cy="4921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Nilai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ILAI TAMBAH | ARDILA INSAN SEJAHTERA – PT. ARDILA INSAN SEJAHTERA">
            <a:extLst>
              <a:ext uri="{FF2B5EF4-FFF2-40B4-BE49-F238E27FC236}">
                <a16:creationId xmlns:a16="http://schemas.microsoft.com/office/drawing/2014/main" id="{982D4BE3-C6FF-48AD-AA8D-3AB37CE9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80" y="2353994"/>
            <a:ext cx="3881120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C9DA0-6586-F34C-AE57-4BC45248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064" y="3052615"/>
            <a:ext cx="8789873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-200" dirty="0">
                <a:solidFill>
                  <a:srgbClr val="002F6C"/>
                </a:solidFill>
                <a:latin typeface="Trebuchet MS"/>
                <a:cs typeface="Trebuchet MS"/>
              </a:rPr>
              <a:t>Identifikasi</a:t>
            </a:r>
            <a:r>
              <a:rPr sz="4800" spc="-20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4800" spc="-190" dirty="0">
                <a:solidFill>
                  <a:srgbClr val="1F4E79"/>
                </a:solidFill>
                <a:latin typeface="Trebuchet MS"/>
                <a:cs typeface="Trebuchet MS"/>
              </a:rPr>
              <a:t>Nilai </a:t>
            </a:r>
            <a:r>
              <a:rPr sz="4800" spc="610" dirty="0">
                <a:solidFill>
                  <a:srgbClr val="1F4E79"/>
                </a:solidFill>
                <a:latin typeface="Trebuchet MS"/>
                <a:cs typeface="Trebuchet MS"/>
              </a:rPr>
              <a:t>–</a:t>
            </a:r>
            <a:r>
              <a:rPr sz="4800" spc="-600" dirty="0">
                <a:solidFill>
                  <a:srgbClr val="1F4E79"/>
                </a:solidFill>
                <a:latin typeface="Trebuchet MS"/>
                <a:cs typeface="Trebuchet MS"/>
              </a:rPr>
              <a:t> </a:t>
            </a:r>
            <a:r>
              <a:rPr sz="4800" spc="-190" dirty="0">
                <a:solidFill>
                  <a:srgbClr val="1F4E79"/>
                </a:solidFill>
                <a:latin typeface="Trebuchet MS"/>
                <a:cs typeface="Trebuchet MS"/>
              </a:rPr>
              <a:t>Nilai </a:t>
            </a:r>
            <a:r>
              <a:rPr sz="4800" spc="-145" dirty="0">
                <a:solidFill>
                  <a:srgbClr val="1F4E79"/>
                </a:solidFill>
                <a:latin typeface="Trebuchet MS"/>
                <a:cs typeface="Trebuchet MS"/>
              </a:rPr>
              <a:t>Produk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84062-159C-4409-B508-F70271195F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71A50-2EB9-5643-96FE-FD6630736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60976-0E97-4C46-AFB1-76ACAE667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5A35836F-071E-4B55-B611-C0A5620EDA49}"/>
              </a:ext>
            </a:extLst>
          </p:cNvPr>
          <p:cNvSpPr/>
          <p:nvPr/>
        </p:nvSpPr>
        <p:spPr>
          <a:xfrm>
            <a:off x="4368525" y="1158573"/>
            <a:ext cx="3454951" cy="52082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Kanvas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Value Added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86251"/>
            <a:ext cx="7315200" cy="5045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6E7F8-FF50-5340-AC11-E3D7DD43E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649" y="1828800"/>
            <a:ext cx="7800703" cy="433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E7805-E6D5-420F-A8F5-C4D93C9F50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35836F-071E-4B55-B611-C0A5620EDA49}"/>
              </a:ext>
            </a:extLst>
          </p:cNvPr>
          <p:cNvSpPr/>
          <p:nvPr/>
        </p:nvSpPr>
        <p:spPr>
          <a:xfrm>
            <a:off x="4191001" y="1158573"/>
            <a:ext cx="3810000" cy="52082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Customer Journey canvas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9E93D-7C5E-7E40-AB42-4DFA07948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225</Words>
  <Application>Microsoft Macintosh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Identifikasi Nilai – Nilai Produk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30</cp:revision>
  <dcterms:created xsi:type="dcterms:W3CDTF">2021-05-27T12:19:28Z</dcterms:created>
  <dcterms:modified xsi:type="dcterms:W3CDTF">2021-08-12T04:25:04Z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2021-05-27T00:00:00Z</vt:filetime>
  </property>
</Properties>
</file>