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72" r:id="rId15"/>
    <p:sldId id="269" r:id="rId16"/>
    <p:sldId id="271" r:id="rId17"/>
  </p:sldIdLst>
  <p:sldSz cx="18288000" cy="10287000"/>
  <p:notesSz cx="6858000" cy="9144000"/>
  <p:embeddedFontLst>
    <p:embeddedFont>
      <p:font typeface="Anton" pitchFamily="2" charset="0"/>
      <p:regular r:id="rId18"/>
    </p:embeddedFont>
    <p:embeddedFont>
      <p:font typeface="Montserrat Classic Bold" panose="020B0604020202020204" charset="0"/>
      <p:regular r:id="rId19"/>
    </p:embeddedFont>
    <p:embeddedFont>
      <p:font typeface="Montserrat Ultra-Bold" panose="020B0604020202020204" charset="0"/>
      <p:regular r:id="rId20"/>
    </p:embeddedFont>
    <p:embeddedFont>
      <p:font typeface="Montserrat Ultra-Bold Italics" panose="020B0604020202020204" charset="0"/>
      <p:regular r:id="rId21"/>
    </p:embeddedFont>
    <p:embeddedFont>
      <p:font typeface="Open Sans Bold" panose="020B0604020202020204" charset="0"/>
      <p:regular r:id="rId22"/>
    </p:embeddedFont>
    <p:embeddedFont>
      <p:font typeface="Open Sans Bold Italics" panose="020B0604020202020204" charset="0"/>
      <p:regular r:id="rId23"/>
    </p:embeddedFont>
    <p:embeddedFont>
      <p:font typeface="Poppins Bold" panose="020B0604020202020204" charset="0"/>
      <p:regular r:id="rId24"/>
    </p:embeddedFont>
    <p:embeddedFont>
      <p:font typeface="Proxima Nova" panose="020B0604020202020204" charset="0"/>
      <p:regular r:id="rId25"/>
    </p:embeddedFont>
    <p:embeddedFont>
      <p:font typeface="Rubik" panose="020B0604020202020204" charset="-79"/>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2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jpeg"/><Relationship Id="rId7" Type="http://schemas.openxmlformats.org/officeDocument/2006/relationships/image" Target="../media/image7.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5.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sv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5.sv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284317"/>
            <a:ext cx="18679918" cy="12445496"/>
          </a:xfrm>
          <a:custGeom>
            <a:avLst/>
            <a:gdLst/>
            <a:ahLst/>
            <a:cxnLst/>
            <a:rect l="l" t="t" r="r" b="b"/>
            <a:pathLst>
              <a:path w="18679918" h="12445496">
                <a:moveTo>
                  <a:pt x="0" y="0"/>
                </a:moveTo>
                <a:lnTo>
                  <a:pt x="18679918" y="0"/>
                </a:lnTo>
                <a:lnTo>
                  <a:pt x="18679918" y="12445496"/>
                </a:lnTo>
                <a:lnTo>
                  <a:pt x="0" y="12445496"/>
                </a:lnTo>
                <a:lnTo>
                  <a:pt x="0" y="0"/>
                </a:lnTo>
                <a:close/>
              </a:path>
            </a:pathLst>
          </a:custGeom>
          <a:blipFill>
            <a:blip r:embed="rId2">
              <a:alphaModFix amt="8999"/>
            </a:blip>
            <a:stretch>
              <a:fillRect/>
            </a:stretch>
          </a:blipFill>
        </p:spPr>
      </p:sp>
      <p:grpSp>
        <p:nvGrpSpPr>
          <p:cNvPr id="3" name="Group 3"/>
          <p:cNvGrpSpPr/>
          <p:nvPr/>
        </p:nvGrpSpPr>
        <p:grpSpPr>
          <a:xfrm rot="-5400000">
            <a:off x="5630935" y="1390379"/>
            <a:ext cx="3922146" cy="15411115"/>
            <a:chOff x="0" y="0"/>
            <a:chExt cx="450631" cy="1770643"/>
          </a:xfrm>
        </p:grpSpPr>
        <p:sp>
          <p:nvSpPr>
            <p:cNvPr id="4" name="Freeform 4"/>
            <p:cNvSpPr/>
            <p:nvPr/>
          </p:nvSpPr>
          <p:spPr>
            <a:xfrm>
              <a:off x="0" y="0"/>
              <a:ext cx="450631" cy="1770643"/>
            </a:xfrm>
            <a:custGeom>
              <a:avLst/>
              <a:gdLst/>
              <a:ahLst/>
              <a:cxnLst/>
              <a:rect l="l" t="t" r="r" b="b"/>
              <a:pathLst>
                <a:path w="450631" h="1770643">
                  <a:moveTo>
                    <a:pt x="450631" y="0"/>
                  </a:moveTo>
                  <a:lnTo>
                    <a:pt x="450631" y="1770643"/>
                  </a:lnTo>
                  <a:lnTo>
                    <a:pt x="225315" y="1643643"/>
                  </a:lnTo>
                  <a:lnTo>
                    <a:pt x="0" y="1770643"/>
                  </a:lnTo>
                  <a:lnTo>
                    <a:pt x="0" y="0"/>
                  </a:lnTo>
                  <a:lnTo>
                    <a:pt x="450631" y="0"/>
                  </a:lnTo>
                  <a:close/>
                </a:path>
              </a:pathLst>
            </a:custGeom>
            <a:solidFill>
              <a:srgbClr val="211F20"/>
            </a:solidFill>
          </p:spPr>
        </p:sp>
        <p:sp>
          <p:nvSpPr>
            <p:cNvPr id="5" name="TextBox 5"/>
            <p:cNvSpPr txBox="1"/>
            <p:nvPr/>
          </p:nvSpPr>
          <p:spPr>
            <a:xfrm>
              <a:off x="0" y="-38100"/>
              <a:ext cx="450631" cy="168174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5279400" y="8357790"/>
            <a:ext cx="2721904" cy="4079133"/>
            <a:chOff x="0" y="0"/>
            <a:chExt cx="450631" cy="675330"/>
          </a:xfrm>
        </p:grpSpPr>
        <p:sp>
          <p:nvSpPr>
            <p:cNvPr id="7" name="Freeform 7"/>
            <p:cNvSpPr/>
            <p:nvPr/>
          </p:nvSpPr>
          <p:spPr>
            <a:xfrm>
              <a:off x="0" y="0"/>
              <a:ext cx="450631" cy="675330"/>
            </a:xfrm>
            <a:custGeom>
              <a:avLst/>
              <a:gdLst/>
              <a:ahLst/>
              <a:cxnLst/>
              <a:rect l="l" t="t" r="r" b="b"/>
              <a:pathLst>
                <a:path w="450631" h="675330">
                  <a:moveTo>
                    <a:pt x="450631" y="0"/>
                  </a:moveTo>
                  <a:lnTo>
                    <a:pt x="450631" y="675330"/>
                  </a:lnTo>
                  <a:lnTo>
                    <a:pt x="225315" y="548330"/>
                  </a:lnTo>
                  <a:lnTo>
                    <a:pt x="0" y="675330"/>
                  </a:lnTo>
                  <a:lnTo>
                    <a:pt x="0" y="0"/>
                  </a:lnTo>
                  <a:lnTo>
                    <a:pt x="450631" y="0"/>
                  </a:lnTo>
                  <a:close/>
                </a:path>
              </a:pathLst>
            </a:custGeom>
            <a:solidFill>
              <a:srgbClr val="F27D33"/>
            </a:solidFill>
          </p:spPr>
        </p:sp>
        <p:sp>
          <p:nvSpPr>
            <p:cNvPr id="8" name="TextBox 8"/>
            <p:cNvSpPr txBox="1"/>
            <p:nvPr/>
          </p:nvSpPr>
          <p:spPr>
            <a:xfrm>
              <a:off x="0" y="-38100"/>
              <a:ext cx="450631" cy="58643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641923" y="1028700"/>
            <a:ext cx="8068304" cy="8067236"/>
            <a:chOff x="0" y="0"/>
            <a:chExt cx="6350000" cy="6349160"/>
          </a:xfrm>
        </p:grpSpPr>
        <p:sp>
          <p:nvSpPr>
            <p:cNvPr id="10" name="Freeform 10"/>
            <p:cNvSpPr/>
            <p:nvPr/>
          </p:nvSpPr>
          <p:spPr>
            <a:xfrm>
              <a:off x="0" y="0"/>
              <a:ext cx="6350000" cy="6349160"/>
            </a:xfrm>
            <a:custGeom>
              <a:avLst/>
              <a:gdLst/>
              <a:ahLst/>
              <a:cxnLst/>
              <a:rect l="l" t="t" r="r" b="b"/>
              <a:pathLst>
                <a:path w="6350000" h="6349160">
                  <a:moveTo>
                    <a:pt x="3175000" y="0"/>
                  </a:moveTo>
                  <a:lnTo>
                    <a:pt x="0" y="0"/>
                  </a:lnTo>
                  <a:lnTo>
                    <a:pt x="1587500" y="3174580"/>
                  </a:lnTo>
                  <a:lnTo>
                    <a:pt x="3175000" y="6349160"/>
                  </a:lnTo>
                  <a:lnTo>
                    <a:pt x="4762500" y="3174580"/>
                  </a:lnTo>
                  <a:lnTo>
                    <a:pt x="6350000" y="0"/>
                  </a:lnTo>
                  <a:close/>
                </a:path>
              </a:pathLst>
            </a:custGeom>
            <a:blipFill>
              <a:blip r:embed="rId3"/>
              <a:stretch>
                <a:fillRect l="-49242" r="-49242"/>
              </a:stretch>
            </a:blipFill>
          </p:spPr>
        </p:sp>
      </p:grpSp>
      <p:grpSp>
        <p:nvGrpSpPr>
          <p:cNvPr id="11" name="Group 11"/>
          <p:cNvGrpSpPr/>
          <p:nvPr/>
        </p:nvGrpSpPr>
        <p:grpSpPr>
          <a:xfrm>
            <a:off x="7140302" y="3362597"/>
            <a:ext cx="6100430" cy="5733340"/>
            <a:chOff x="0" y="0"/>
            <a:chExt cx="6350000" cy="5967892"/>
          </a:xfrm>
        </p:grpSpPr>
        <p:sp>
          <p:nvSpPr>
            <p:cNvPr id="12" name="Freeform 12"/>
            <p:cNvSpPr/>
            <p:nvPr/>
          </p:nvSpPr>
          <p:spPr>
            <a:xfrm>
              <a:off x="59563" y="35391"/>
              <a:ext cx="6230874" cy="5897110"/>
            </a:xfrm>
            <a:custGeom>
              <a:avLst/>
              <a:gdLst/>
              <a:ahLst/>
              <a:cxnLst/>
              <a:rect l="l" t="t" r="r" b="b"/>
              <a:pathLst>
                <a:path w="6230874" h="5897110">
                  <a:moveTo>
                    <a:pt x="3115437" y="0"/>
                  </a:moveTo>
                  <a:lnTo>
                    <a:pt x="0" y="5897110"/>
                  </a:lnTo>
                  <a:lnTo>
                    <a:pt x="6230874" y="5897110"/>
                  </a:lnTo>
                  <a:close/>
                </a:path>
              </a:pathLst>
            </a:custGeom>
            <a:blipFill>
              <a:blip r:embed="rId4"/>
              <a:stretch>
                <a:fillRect l="-35263" r="-22398" b="-10987"/>
              </a:stretch>
            </a:blipFill>
          </p:spPr>
        </p:sp>
      </p:grpSp>
      <p:sp>
        <p:nvSpPr>
          <p:cNvPr id="13" name="Freeform 13"/>
          <p:cNvSpPr/>
          <p:nvPr/>
        </p:nvSpPr>
        <p:spPr>
          <a:xfrm>
            <a:off x="16642484" y="6328337"/>
            <a:ext cx="616816" cy="806526"/>
          </a:xfrm>
          <a:custGeom>
            <a:avLst/>
            <a:gdLst/>
            <a:ahLst/>
            <a:cxnLst/>
            <a:rect l="l" t="t" r="r" b="b"/>
            <a:pathLst>
              <a:path w="616816" h="806526">
                <a:moveTo>
                  <a:pt x="0" y="0"/>
                </a:moveTo>
                <a:lnTo>
                  <a:pt x="616816" y="0"/>
                </a:lnTo>
                <a:lnTo>
                  <a:pt x="616816" y="806526"/>
                </a:lnTo>
                <a:lnTo>
                  <a:pt x="0" y="806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9532373" y="8378261"/>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568572" y="1863725"/>
            <a:ext cx="9621945" cy="2665244"/>
          </a:xfrm>
          <a:prstGeom prst="rect">
            <a:avLst/>
          </a:prstGeom>
        </p:spPr>
        <p:txBody>
          <a:bodyPr lIns="0" tIns="0" rIns="0" bIns="0" rtlCol="0" anchor="t">
            <a:spAutoFit/>
          </a:bodyPr>
          <a:lstStyle/>
          <a:p>
            <a:pPr algn="l">
              <a:lnSpc>
                <a:spcPts val="6032"/>
              </a:lnSpc>
            </a:pPr>
            <a:r>
              <a:rPr lang="en-US" sz="6155" spc="-258">
                <a:solidFill>
                  <a:srgbClr val="211F20"/>
                </a:solidFill>
                <a:latin typeface="Montserrat Classic Bold"/>
                <a:ea typeface="Montserrat Classic Bold"/>
                <a:cs typeface="Montserrat Classic Bold"/>
                <a:sym typeface="Montserrat Classic Bold"/>
              </a:rPr>
              <a:t>TANTANGAN  DALAM</a:t>
            </a:r>
          </a:p>
          <a:p>
            <a:pPr algn="l">
              <a:lnSpc>
                <a:spcPts val="7208"/>
              </a:lnSpc>
            </a:pPr>
            <a:r>
              <a:rPr lang="en-US" sz="7355" spc="-308">
                <a:solidFill>
                  <a:srgbClr val="F27D33"/>
                </a:solidFill>
                <a:latin typeface="Montserrat Classic Bold"/>
                <a:ea typeface="Montserrat Classic Bold"/>
                <a:cs typeface="Montserrat Classic Bold"/>
                <a:sym typeface="Montserrat Classic Bold"/>
              </a:rPr>
              <a:t>PENGEMBANGAN SDM</a:t>
            </a:r>
          </a:p>
        </p:txBody>
      </p:sp>
      <p:sp>
        <p:nvSpPr>
          <p:cNvPr id="17" name="TextBox 17"/>
          <p:cNvSpPr txBox="1"/>
          <p:nvPr/>
        </p:nvSpPr>
        <p:spPr>
          <a:xfrm>
            <a:off x="226429" y="9804626"/>
            <a:ext cx="6108068" cy="450935"/>
          </a:xfrm>
          <a:prstGeom prst="rect">
            <a:avLst/>
          </a:prstGeom>
        </p:spPr>
        <p:txBody>
          <a:bodyPr lIns="0" tIns="0" rIns="0" bIns="0" rtlCol="0" anchor="t">
            <a:spAutoFit/>
          </a:bodyPr>
          <a:lstStyle/>
          <a:p>
            <a:pPr algn="l">
              <a:lnSpc>
                <a:spcPts val="3465"/>
              </a:lnSpc>
              <a:spcBef>
                <a:spcPct val="0"/>
              </a:spcBef>
            </a:pPr>
            <a:r>
              <a:rPr lang="en-US" sz="2475" spc="-49">
                <a:solidFill>
                  <a:srgbClr val="F6F6F7"/>
                </a:solidFill>
                <a:latin typeface="Poppins Bold"/>
                <a:ea typeface="Poppins Bold"/>
                <a:cs typeface="Poppins Bold"/>
                <a:sym typeface="Poppins Bold"/>
              </a:rPr>
              <a:t>M Ferdiananda Chadafi, S.e.,M.S.M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06990"/>
          </a:xfrm>
          <a:custGeom>
            <a:avLst/>
            <a:gdLst/>
            <a:ahLst/>
            <a:cxnLst/>
            <a:rect l="l" t="t" r="r" b="b"/>
            <a:pathLst>
              <a:path w="18288000" h="10206990">
                <a:moveTo>
                  <a:pt x="0" y="0"/>
                </a:moveTo>
                <a:lnTo>
                  <a:pt x="18288000" y="0"/>
                </a:lnTo>
                <a:lnTo>
                  <a:pt x="18288000" y="10206990"/>
                </a:lnTo>
                <a:lnTo>
                  <a:pt x="0" y="10206990"/>
                </a:lnTo>
                <a:lnTo>
                  <a:pt x="0" y="0"/>
                </a:lnTo>
                <a:close/>
              </a:path>
            </a:pathLst>
          </a:custGeom>
          <a:blipFill>
            <a:blip r:embed="rId2">
              <a:alphaModFix amt="20999"/>
            </a:blip>
            <a:stretch>
              <a:fillRect t="-9686" b="-9686"/>
            </a:stretch>
          </a:blipFill>
        </p:spPr>
      </p:sp>
      <p:sp>
        <p:nvSpPr>
          <p:cNvPr id="3" name="Freeform 3"/>
          <p:cNvSpPr/>
          <p:nvPr/>
        </p:nvSpPr>
        <p:spPr>
          <a:xfrm>
            <a:off x="16642484" y="2867702"/>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5400000">
            <a:off x="5630935" y="-6395665"/>
            <a:ext cx="3922146" cy="15411115"/>
            <a:chOff x="0" y="0"/>
            <a:chExt cx="450631" cy="1770643"/>
          </a:xfrm>
        </p:grpSpPr>
        <p:sp>
          <p:nvSpPr>
            <p:cNvPr id="5" name="Freeform 5"/>
            <p:cNvSpPr/>
            <p:nvPr/>
          </p:nvSpPr>
          <p:spPr>
            <a:xfrm>
              <a:off x="0" y="0"/>
              <a:ext cx="450631" cy="1770643"/>
            </a:xfrm>
            <a:custGeom>
              <a:avLst/>
              <a:gdLst/>
              <a:ahLst/>
              <a:cxnLst/>
              <a:rect l="l" t="t" r="r" b="b"/>
              <a:pathLst>
                <a:path w="450631" h="1770643">
                  <a:moveTo>
                    <a:pt x="450631" y="0"/>
                  </a:moveTo>
                  <a:lnTo>
                    <a:pt x="450631" y="1770643"/>
                  </a:lnTo>
                  <a:lnTo>
                    <a:pt x="225315" y="1643643"/>
                  </a:lnTo>
                  <a:lnTo>
                    <a:pt x="0" y="1770643"/>
                  </a:lnTo>
                  <a:lnTo>
                    <a:pt x="0" y="0"/>
                  </a:lnTo>
                  <a:lnTo>
                    <a:pt x="450631" y="0"/>
                  </a:lnTo>
                  <a:close/>
                </a:path>
              </a:pathLst>
            </a:custGeom>
            <a:solidFill>
              <a:srgbClr val="211F20"/>
            </a:solidFill>
          </p:spPr>
        </p:sp>
        <p:sp>
          <p:nvSpPr>
            <p:cNvPr id="6" name="TextBox 6"/>
            <p:cNvSpPr txBox="1"/>
            <p:nvPr/>
          </p:nvSpPr>
          <p:spPr>
            <a:xfrm>
              <a:off x="0" y="-38100"/>
              <a:ext cx="450631" cy="16817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28708" y="9409789"/>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rot="5400000">
            <a:off x="15279400" y="-2039566"/>
            <a:ext cx="2721904" cy="4079133"/>
            <a:chOff x="0" y="0"/>
            <a:chExt cx="450631" cy="675330"/>
          </a:xfrm>
        </p:grpSpPr>
        <p:sp>
          <p:nvSpPr>
            <p:cNvPr id="9" name="Freeform 9"/>
            <p:cNvSpPr/>
            <p:nvPr/>
          </p:nvSpPr>
          <p:spPr>
            <a:xfrm>
              <a:off x="0" y="0"/>
              <a:ext cx="450631" cy="675330"/>
            </a:xfrm>
            <a:custGeom>
              <a:avLst/>
              <a:gdLst/>
              <a:ahLst/>
              <a:cxnLst/>
              <a:rect l="l" t="t" r="r" b="b"/>
              <a:pathLst>
                <a:path w="450631" h="675330">
                  <a:moveTo>
                    <a:pt x="450631" y="0"/>
                  </a:moveTo>
                  <a:lnTo>
                    <a:pt x="450631" y="675330"/>
                  </a:lnTo>
                  <a:lnTo>
                    <a:pt x="225315" y="548330"/>
                  </a:lnTo>
                  <a:lnTo>
                    <a:pt x="0" y="675330"/>
                  </a:lnTo>
                  <a:lnTo>
                    <a:pt x="0" y="0"/>
                  </a:lnTo>
                  <a:lnTo>
                    <a:pt x="450631" y="0"/>
                  </a:lnTo>
                  <a:close/>
                </a:path>
              </a:pathLst>
            </a:custGeom>
            <a:solidFill>
              <a:srgbClr val="F27D33"/>
            </a:solidFill>
          </p:spPr>
        </p:sp>
        <p:sp>
          <p:nvSpPr>
            <p:cNvPr id="10" name="TextBox 10"/>
            <p:cNvSpPr txBox="1"/>
            <p:nvPr/>
          </p:nvSpPr>
          <p:spPr>
            <a:xfrm>
              <a:off x="0" y="-38100"/>
              <a:ext cx="450631" cy="58643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201136" y="4011930"/>
            <a:ext cx="6058164" cy="5246370"/>
            <a:chOff x="0" y="0"/>
            <a:chExt cx="6350000" cy="5499100"/>
          </a:xfrm>
        </p:grpSpPr>
        <p:sp>
          <p:nvSpPr>
            <p:cNvPr id="12" name="Freeform 12"/>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2"/>
              <a:stretch>
                <a:fillRect l="-14990" r="-14990"/>
              </a:stretch>
            </a:blipFill>
          </p:spPr>
        </p:sp>
      </p:grpSp>
      <p:grpSp>
        <p:nvGrpSpPr>
          <p:cNvPr id="13" name="Group 13"/>
          <p:cNvGrpSpPr/>
          <p:nvPr/>
        </p:nvGrpSpPr>
        <p:grpSpPr>
          <a:xfrm>
            <a:off x="10949462" y="6838436"/>
            <a:ext cx="2813795" cy="2419864"/>
            <a:chOff x="0" y="0"/>
            <a:chExt cx="6350000" cy="5461000"/>
          </a:xfrm>
        </p:grpSpPr>
        <p:sp>
          <p:nvSpPr>
            <p:cNvPr id="14" name="Freeform 14"/>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solidFill>
              <a:srgbClr val="F27D33"/>
            </a:solidFill>
            <a:ln w="12700">
              <a:solidFill>
                <a:srgbClr val="000000"/>
              </a:solidFill>
            </a:ln>
          </p:spPr>
        </p:sp>
      </p:grpSp>
      <p:sp>
        <p:nvSpPr>
          <p:cNvPr id="15" name="TextBox 15"/>
          <p:cNvSpPr txBox="1"/>
          <p:nvPr/>
        </p:nvSpPr>
        <p:spPr>
          <a:xfrm>
            <a:off x="1525545" y="1200150"/>
            <a:ext cx="8194103" cy="1052196"/>
          </a:xfrm>
          <a:prstGeom prst="rect">
            <a:avLst/>
          </a:prstGeom>
        </p:spPr>
        <p:txBody>
          <a:bodyPr lIns="0" tIns="0" rIns="0" bIns="0" rtlCol="0" anchor="t">
            <a:spAutoFit/>
          </a:bodyPr>
          <a:lstStyle/>
          <a:p>
            <a:pPr algn="l">
              <a:lnSpc>
                <a:spcPts val="7840"/>
              </a:lnSpc>
            </a:pPr>
            <a:r>
              <a:rPr lang="en-US" sz="8000" spc="-336">
                <a:solidFill>
                  <a:srgbClr val="FFFFFF"/>
                </a:solidFill>
                <a:latin typeface="Montserrat Classic Bold"/>
                <a:ea typeface="Montserrat Classic Bold"/>
                <a:cs typeface="Montserrat Classic Bold"/>
                <a:sym typeface="Montserrat Classic Bold"/>
              </a:rPr>
              <a:t>BUDAYA </a:t>
            </a:r>
            <a:r>
              <a:rPr lang="en-US" sz="8000" spc="-336">
                <a:solidFill>
                  <a:srgbClr val="F27D33"/>
                </a:solidFill>
                <a:latin typeface="Montserrat Classic Bold"/>
                <a:ea typeface="Montserrat Classic Bold"/>
                <a:cs typeface="Montserrat Classic Bold"/>
                <a:sym typeface="Montserrat Classic Bold"/>
              </a:rPr>
              <a:t>KERJA</a:t>
            </a:r>
          </a:p>
        </p:txBody>
      </p:sp>
      <p:sp>
        <p:nvSpPr>
          <p:cNvPr id="16" name="TextBox 16"/>
          <p:cNvSpPr txBox="1"/>
          <p:nvPr/>
        </p:nvSpPr>
        <p:spPr>
          <a:xfrm>
            <a:off x="557612" y="3811905"/>
            <a:ext cx="10391851" cy="3951605"/>
          </a:xfrm>
          <a:prstGeom prst="rect">
            <a:avLst/>
          </a:prstGeom>
        </p:spPr>
        <p:txBody>
          <a:bodyPr lIns="0" tIns="0" rIns="0" bIns="0" rtlCol="0" anchor="t">
            <a:spAutoFit/>
          </a:bodyPr>
          <a:lstStyle/>
          <a:p>
            <a:pPr algn="l">
              <a:lnSpc>
                <a:spcPts val="5319"/>
              </a:lnSpc>
            </a:pPr>
            <a:r>
              <a:rPr lang="en-US" sz="2799">
                <a:solidFill>
                  <a:srgbClr val="545454"/>
                </a:solidFill>
                <a:latin typeface="Rubik"/>
                <a:ea typeface="Rubik"/>
                <a:cs typeface="Rubik"/>
                <a:sym typeface="Rubik"/>
              </a:rPr>
              <a:t>Budaya kerja adalah kumpulan sikap, keyakinan, dan perilaku yang membentuk suasana teratur dalam suatu lingkungan kerja. Budaya tempat kerja yang sehat menyelaraskan perilaku karyawan dan kebijakan perusahaan dengan tujuan perusahaan secara keseluruhan, sekaligus mempertimbangkan kesejahteraan individu.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166963" y="-123825"/>
            <a:ext cx="18846882" cy="12564588"/>
          </a:xfrm>
          <a:custGeom>
            <a:avLst/>
            <a:gdLst/>
            <a:ahLst/>
            <a:cxnLst/>
            <a:rect l="l" t="t" r="r" b="b"/>
            <a:pathLst>
              <a:path w="18846882" h="12564588">
                <a:moveTo>
                  <a:pt x="0" y="0"/>
                </a:moveTo>
                <a:lnTo>
                  <a:pt x="18846881" y="0"/>
                </a:lnTo>
                <a:lnTo>
                  <a:pt x="18846881" y="12564588"/>
                </a:lnTo>
                <a:lnTo>
                  <a:pt x="0" y="12564588"/>
                </a:lnTo>
                <a:lnTo>
                  <a:pt x="0" y="0"/>
                </a:lnTo>
                <a:close/>
              </a:path>
            </a:pathLst>
          </a:custGeom>
          <a:blipFill>
            <a:blip r:embed="rId2">
              <a:alphaModFix amt="14000"/>
            </a:blip>
            <a:stretch>
              <a:fillRect/>
            </a:stretch>
          </a:blipFill>
        </p:spPr>
      </p:sp>
      <p:grpSp>
        <p:nvGrpSpPr>
          <p:cNvPr id="3" name="Group 3"/>
          <p:cNvGrpSpPr/>
          <p:nvPr/>
        </p:nvGrpSpPr>
        <p:grpSpPr>
          <a:xfrm rot="-5400000">
            <a:off x="3614065" y="612039"/>
            <a:ext cx="9493516" cy="16967795"/>
            <a:chOff x="0" y="0"/>
            <a:chExt cx="450631" cy="805414"/>
          </a:xfrm>
        </p:grpSpPr>
        <p:sp>
          <p:nvSpPr>
            <p:cNvPr id="4" name="Freeform 4"/>
            <p:cNvSpPr/>
            <p:nvPr/>
          </p:nvSpPr>
          <p:spPr>
            <a:xfrm>
              <a:off x="0" y="0"/>
              <a:ext cx="450631" cy="805414"/>
            </a:xfrm>
            <a:custGeom>
              <a:avLst/>
              <a:gdLst/>
              <a:ahLst/>
              <a:cxnLst/>
              <a:rect l="l" t="t" r="r" b="b"/>
              <a:pathLst>
                <a:path w="450631" h="805414">
                  <a:moveTo>
                    <a:pt x="450631" y="0"/>
                  </a:moveTo>
                  <a:lnTo>
                    <a:pt x="450631" y="805414"/>
                  </a:lnTo>
                  <a:lnTo>
                    <a:pt x="225315" y="678414"/>
                  </a:lnTo>
                  <a:lnTo>
                    <a:pt x="0" y="805414"/>
                  </a:lnTo>
                  <a:lnTo>
                    <a:pt x="0" y="0"/>
                  </a:lnTo>
                  <a:lnTo>
                    <a:pt x="450631" y="0"/>
                  </a:lnTo>
                  <a:close/>
                </a:path>
              </a:pathLst>
            </a:custGeom>
            <a:solidFill>
              <a:srgbClr val="211F20"/>
            </a:solidFill>
          </p:spPr>
        </p:sp>
        <p:sp>
          <p:nvSpPr>
            <p:cNvPr id="5" name="TextBox 5"/>
            <p:cNvSpPr txBox="1"/>
            <p:nvPr/>
          </p:nvSpPr>
          <p:spPr>
            <a:xfrm>
              <a:off x="0" y="-38100"/>
              <a:ext cx="450631" cy="7165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5279400" y="8357790"/>
            <a:ext cx="2721904" cy="4079133"/>
            <a:chOff x="0" y="0"/>
            <a:chExt cx="450631" cy="675330"/>
          </a:xfrm>
        </p:grpSpPr>
        <p:sp>
          <p:nvSpPr>
            <p:cNvPr id="7" name="Freeform 7"/>
            <p:cNvSpPr/>
            <p:nvPr/>
          </p:nvSpPr>
          <p:spPr>
            <a:xfrm>
              <a:off x="0" y="0"/>
              <a:ext cx="450631" cy="675330"/>
            </a:xfrm>
            <a:custGeom>
              <a:avLst/>
              <a:gdLst/>
              <a:ahLst/>
              <a:cxnLst/>
              <a:rect l="l" t="t" r="r" b="b"/>
              <a:pathLst>
                <a:path w="450631" h="675330">
                  <a:moveTo>
                    <a:pt x="450631" y="0"/>
                  </a:moveTo>
                  <a:lnTo>
                    <a:pt x="450631" y="675330"/>
                  </a:lnTo>
                  <a:lnTo>
                    <a:pt x="225315" y="548330"/>
                  </a:lnTo>
                  <a:lnTo>
                    <a:pt x="0" y="675330"/>
                  </a:lnTo>
                  <a:lnTo>
                    <a:pt x="0" y="0"/>
                  </a:lnTo>
                  <a:lnTo>
                    <a:pt x="450631" y="0"/>
                  </a:lnTo>
                  <a:close/>
                </a:path>
              </a:pathLst>
            </a:custGeom>
            <a:solidFill>
              <a:srgbClr val="F27D33"/>
            </a:solidFill>
          </p:spPr>
        </p:sp>
        <p:sp>
          <p:nvSpPr>
            <p:cNvPr id="8" name="TextBox 8"/>
            <p:cNvSpPr txBox="1"/>
            <p:nvPr/>
          </p:nvSpPr>
          <p:spPr>
            <a:xfrm>
              <a:off x="0" y="-38100"/>
              <a:ext cx="450631" cy="58643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641923" y="2108786"/>
            <a:ext cx="8068304" cy="6987151"/>
            <a:chOff x="0" y="0"/>
            <a:chExt cx="6350000" cy="5499100"/>
          </a:xfrm>
        </p:grpSpPr>
        <p:sp>
          <p:nvSpPr>
            <p:cNvPr id="10" name="Freeform 10"/>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3"/>
              <a:stretch>
                <a:fillRect l="-24349" r="-5550"/>
              </a:stretch>
            </a:blipFill>
          </p:spPr>
        </p:sp>
      </p:grpSp>
      <p:sp>
        <p:nvSpPr>
          <p:cNvPr id="11" name="Freeform 11"/>
          <p:cNvSpPr/>
          <p:nvPr/>
        </p:nvSpPr>
        <p:spPr>
          <a:xfrm>
            <a:off x="16642484" y="6328337"/>
            <a:ext cx="616816" cy="806526"/>
          </a:xfrm>
          <a:custGeom>
            <a:avLst/>
            <a:gdLst/>
            <a:ahLst/>
            <a:cxnLst/>
            <a:rect l="l" t="t" r="r" b="b"/>
            <a:pathLst>
              <a:path w="616816" h="806526">
                <a:moveTo>
                  <a:pt x="0" y="0"/>
                </a:moveTo>
                <a:lnTo>
                  <a:pt x="616816" y="0"/>
                </a:lnTo>
                <a:lnTo>
                  <a:pt x="616816" y="806526"/>
                </a:lnTo>
                <a:lnTo>
                  <a:pt x="0" y="806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25545" y="1167079"/>
            <a:ext cx="1439832" cy="238227"/>
          </a:xfrm>
          <a:custGeom>
            <a:avLst/>
            <a:gdLst/>
            <a:ahLst/>
            <a:cxnLst/>
            <a:rect l="l" t="t" r="r" b="b"/>
            <a:pathLst>
              <a:path w="1439832" h="238227">
                <a:moveTo>
                  <a:pt x="0" y="0"/>
                </a:moveTo>
                <a:lnTo>
                  <a:pt x="1439832" y="0"/>
                </a:lnTo>
                <a:lnTo>
                  <a:pt x="1439832" y="238226"/>
                </a:lnTo>
                <a:lnTo>
                  <a:pt x="0" y="238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519293" y="5818575"/>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1420770" y="1861136"/>
            <a:ext cx="6703795" cy="2042796"/>
          </a:xfrm>
          <a:prstGeom prst="rect">
            <a:avLst/>
          </a:prstGeom>
        </p:spPr>
        <p:txBody>
          <a:bodyPr lIns="0" tIns="0" rIns="0" bIns="0" rtlCol="0" anchor="t">
            <a:spAutoFit/>
          </a:bodyPr>
          <a:lstStyle/>
          <a:p>
            <a:pPr algn="l">
              <a:lnSpc>
                <a:spcPts val="7840"/>
              </a:lnSpc>
            </a:pPr>
            <a:r>
              <a:rPr lang="en-US" sz="8000" spc="-336">
                <a:solidFill>
                  <a:srgbClr val="211F20"/>
                </a:solidFill>
                <a:latin typeface="Montserrat Classic Bold"/>
                <a:ea typeface="Montserrat Classic Bold"/>
                <a:cs typeface="Montserrat Classic Bold"/>
                <a:sym typeface="Montserrat Classic Bold"/>
              </a:rPr>
              <a:t>TANTANGAN </a:t>
            </a:r>
            <a:r>
              <a:rPr lang="en-US" sz="8000" spc="-336">
                <a:solidFill>
                  <a:srgbClr val="F27D33"/>
                </a:solidFill>
                <a:latin typeface="Montserrat Classic Bold"/>
                <a:ea typeface="Montserrat Classic Bold"/>
                <a:cs typeface="Montserrat Classic Bold"/>
                <a:sym typeface="Montserrat Classic Bold"/>
              </a:rPr>
              <a:t>POLITIK</a:t>
            </a:r>
          </a:p>
        </p:txBody>
      </p:sp>
      <p:sp>
        <p:nvSpPr>
          <p:cNvPr id="16" name="TextBox 16"/>
          <p:cNvSpPr txBox="1"/>
          <p:nvPr/>
        </p:nvSpPr>
        <p:spPr>
          <a:xfrm>
            <a:off x="585428" y="4819418"/>
            <a:ext cx="10933864" cy="3904434"/>
          </a:xfrm>
          <a:prstGeom prst="rect">
            <a:avLst/>
          </a:prstGeom>
        </p:spPr>
        <p:txBody>
          <a:bodyPr lIns="0" tIns="0" rIns="0" bIns="0" rtlCol="0" anchor="t">
            <a:spAutoFit/>
          </a:bodyPr>
          <a:lstStyle/>
          <a:p>
            <a:pPr algn="l">
              <a:lnSpc>
                <a:spcPts val="4471"/>
              </a:lnSpc>
            </a:pPr>
            <a:r>
              <a:rPr lang="en-US" sz="2353">
                <a:solidFill>
                  <a:srgbClr val="FFFFFF"/>
                </a:solidFill>
                <a:latin typeface="Rubik"/>
                <a:ea typeface="Rubik"/>
                <a:cs typeface="Rubik"/>
                <a:sym typeface="Rubik"/>
              </a:rPr>
              <a:t>Tantangan yang muncul akibat perubahan dalam kebijakan pemerintah, regulasi, atau peraturan yang dapat mempengaruhi operasional dan manajemen sumber daya manusia di sebuah organisasi.</a:t>
            </a:r>
          </a:p>
          <a:p>
            <a:pPr algn="l">
              <a:lnSpc>
                <a:spcPts val="4471"/>
              </a:lnSpc>
            </a:pPr>
            <a:r>
              <a:rPr lang="en-US" sz="2353">
                <a:solidFill>
                  <a:srgbClr val="FFFFFF"/>
                </a:solidFill>
                <a:latin typeface="Rubik"/>
                <a:ea typeface="Rubik"/>
                <a:cs typeface="Rubik"/>
                <a:sym typeface="Rubik"/>
              </a:rPr>
              <a:t>Contoh: Perubahan dalam undang-undang ketenagakerjaan, peraturan mengenai upah minimum, peraturan mengenai hak-hak pekerja, atau kebijakan imigrasi yang dapat mempengaruhi ketersediaan tenaga kerja asing.</a:t>
            </a:r>
          </a:p>
          <a:p>
            <a:pPr algn="l">
              <a:lnSpc>
                <a:spcPts val="4471"/>
              </a:lnSpc>
            </a:pPr>
            <a:endParaRPr lang="en-US" sz="2353">
              <a:solidFill>
                <a:srgbClr val="FFFFFF"/>
              </a:solidFill>
              <a:latin typeface="Rubik"/>
              <a:ea typeface="Rubik"/>
              <a:cs typeface="Rubik"/>
              <a:sym typeface="Rubi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16642484" y="2867702"/>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2230831" y="-78493"/>
            <a:ext cx="2721904" cy="4079133"/>
            <a:chOff x="0" y="0"/>
            <a:chExt cx="450631" cy="675330"/>
          </a:xfrm>
        </p:grpSpPr>
        <p:sp>
          <p:nvSpPr>
            <p:cNvPr id="4" name="Freeform 4"/>
            <p:cNvSpPr/>
            <p:nvPr/>
          </p:nvSpPr>
          <p:spPr>
            <a:xfrm>
              <a:off x="0" y="0"/>
              <a:ext cx="450631" cy="675330"/>
            </a:xfrm>
            <a:custGeom>
              <a:avLst/>
              <a:gdLst/>
              <a:ahLst/>
              <a:cxnLst/>
              <a:rect l="l" t="t" r="r" b="b"/>
              <a:pathLst>
                <a:path w="450631" h="675330">
                  <a:moveTo>
                    <a:pt x="450631" y="0"/>
                  </a:moveTo>
                  <a:lnTo>
                    <a:pt x="450631" y="675330"/>
                  </a:lnTo>
                  <a:lnTo>
                    <a:pt x="225315" y="548330"/>
                  </a:lnTo>
                  <a:lnTo>
                    <a:pt x="0" y="675330"/>
                  </a:lnTo>
                  <a:lnTo>
                    <a:pt x="0" y="0"/>
                  </a:lnTo>
                  <a:lnTo>
                    <a:pt x="450631" y="0"/>
                  </a:lnTo>
                  <a:close/>
                </a:path>
              </a:pathLst>
            </a:custGeom>
            <a:solidFill>
              <a:srgbClr val="F27D33"/>
            </a:solidFill>
          </p:spPr>
        </p:sp>
        <p:sp>
          <p:nvSpPr>
            <p:cNvPr id="5" name="TextBox 5"/>
            <p:cNvSpPr txBox="1"/>
            <p:nvPr/>
          </p:nvSpPr>
          <p:spPr>
            <a:xfrm>
              <a:off x="0" y="-38100"/>
              <a:ext cx="450631" cy="58643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8621369" y="-5744485"/>
            <a:ext cx="3922146" cy="15411115"/>
            <a:chOff x="0" y="0"/>
            <a:chExt cx="450631" cy="1770643"/>
          </a:xfrm>
        </p:grpSpPr>
        <p:sp>
          <p:nvSpPr>
            <p:cNvPr id="7" name="Freeform 7"/>
            <p:cNvSpPr/>
            <p:nvPr/>
          </p:nvSpPr>
          <p:spPr>
            <a:xfrm>
              <a:off x="0" y="0"/>
              <a:ext cx="450631" cy="1770643"/>
            </a:xfrm>
            <a:custGeom>
              <a:avLst/>
              <a:gdLst/>
              <a:ahLst/>
              <a:cxnLst/>
              <a:rect l="l" t="t" r="r" b="b"/>
              <a:pathLst>
                <a:path w="450631" h="1770643">
                  <a:moveTo>
                    <a:pt x="450631" y="0"/>
                  </a:moveTo>
                  <a:lnTo>
                    <a:pt x="450631" y="1770643"/>
                  </a:lnTo>
                  <a:lnTo>
                    <a:pt x="225315" y="1643643"/>
                  </a:lnTo>
                  <a:lnTo>
                    <a:pt x="0" y="1770643"/>
                  </a:lnTo>
                  <a:lnTo>
                    <a:pt x="0" y="0"/>
                  </a:lnTo>
                  <a:lnTo>
                    <a:pt x="450631" y="0"/>
                  </a:lnTo>
                  <a:close/>
                </a:path>
              </a:pathLst>
            </a:custGeom>
            <a:solidFill>
              <a:srgbClr val="211F20"/>
            </a:solidFill>
          </p:spPr>
        </p:sp>
        <p:sp>
          <p:nvSpPr>
            <p:cNvPr id="8" name="TextBox 8"/>
            <p:cNvSpPr txBox="1"/>
            <p:nvPr/>
          </p:nvSpPr>
          <p:spPr>
            <a:xfrm>
              <a:off x="0" y="-38100"/>
              <a:ext cx="450631" cy="168174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28708" y="9409789"/>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146091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6">
              <a:alphaModFix amt="9999"/>
            </a:blip>
            <a:stretch>
              <a:fillRect/>
            </a:stretch>
          </a:blipFill>
        </p:spPr>
      </p:sp>
      <p:sp>
        <p:nvSpPr>
          <p:cNvPr id="11" name="TextBox 11"/>
          <p:cNvSpPr txBox="1"/>
          <p:nvPr/>
        </p:nvSpPr>
        <p:spPr>
          <a:xfrm>
            <a:off x="3288556" y="4331721"/>
            <a:ext cx="14537022" cy="3836670"/>
          </a:xfrm>
          <a:prstGeom prst="rect">
            <a:avLst/>
          </a:prstGeom>
        </p:spPr>
        <p:txBody>
          <a:bodyPr lIns="0" tIns="0" rIns="0" bIns="0" rtlCol="0" anchor="t">
            <a:spAutoFit/>
          </a:bodyPr>
          <a:lstStyle/>
          <a:p>
            <a:pPr algn="r">
              <a:lnSpc>
                <a:spcPts val="5130"/>
              </a:lnSpc>
            </a:pPr>
            <a:r>
              <a:rPr lang="en-US" sz="2700">
                <a:solidFill>
                  <a:srgbClr val="545454"/>
                </a:solidFill>
                <a:latin typeface="Rubik"/>
                <a:ea typeface="Rubik"/>
                <a:cs typeface="Rubik"/>
                <a:sym typeface="Rubik"/>
              </a:rPr>
              <a:t>Tantangan yang timbul dari kompetisi dengan perusahaan lain dalam merekrut, mempertahankan, dan mengembangkan talenta terbaik.</a:t>
            </a:r>
          </a:p>
          <a:p>
            <a:pPr algn="r">
              <a:lnSpc>
                <a:spcPts val="5130"/>
              </a:lnSpc>
            </a:pPr>
            <a:r>
              <a:rPr lang="en-US" sz="2700">
                <a:solidFill>
                  <a:srgbClr val="545454"/>
                </a:solidFill>
                <a:latin typeface="Rubik"/>
                <a:ea typeface="Rubik"/>
                <a:cs typeface="Rubik"/>
                <a:sym typeface="Rubik"/>
              </a:rPr>
              <a:t>Contoh: Persaingan untuk mendapatkan kandidat dengan keterampilan khusus atau profesional berpengalaman, serta menawarkan paket kompensasi dan manfaat yang lebih baik untuk menarik dan mempertahankan karyawan.</a:t>
            </a:r>
          </a:p>
          <a:p>
            <a:pPr algn="l">
              <a:lnSpc>
                <a:spcPts val="5130"/>
              </a:lnSpc>
            </a:pPr>
            <a:endParaRPr lang="en-US" sz="2700">
              <a:solidFill>
                <a:srgbClr val="545454"/>
              </a:solidFill>
              <a:latin typeface="Rubik"/>
              <a:ea typeface="Rubik"/>
              <a:cs typeface="Rubik"/>
              <a:sym typeface="Rubik"/>
            </a:endParaRPr>
          </a:p>
        </p:txBody>
      </p:sp>
      <p:grpSp>
        <p:nvGrpSpPr>
          <p:cNvPr id="12" name="Group 12"/>
          <p:cNvGrpSpPr/>
          <p:nvPr/>
        </p:nvGrpSpPr>
        <p:grpSpPr>
          <a:xfrm>
            <a:off x="-1982388" y="7237515"/>
            <a:ext cx="8068304" cy="6987151"/>
            <a:chOff x="0" y="0"/>
            <a:chExt cx="6350000" cy="5499100"/>
          </a:xfrm>
        </p:grpSpPr>
        <p:sp>
          <p:nvSpPr>
            <p:cNvPr id="13" name="Freeform 13"/>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7"/>
              <a:stretch>
                <a:fillRect l="-14990" t="-9979" r="-27962"/>
              </a:stretch>
            </a:blipFill>
          </p:spPr>
        </p:sp>
      </p:grpSp>
      <p:sp>
        <p:nvSpPr>
          <p:cNvPr id="14" name="TextBox 14"/>
          <p:cNvSpPr txBox="1"/>
          <p:nvPr/>
        </p:nvSpPr>
        <p:spPr>
          <a:xfrm>
            <a:off x="4313247" y="1219200"/>
            <a:ext cx="13512331" cy="1052196"/>
          </a:xfrm>
          <a:prstGeom prst="rect">
            <a:avLst/>
          </a:prstGeom>
        </p:spPr>
        <p:txBody>
          <a:bodyPr lIns="0" tIns="0" rIns="0" bIns="0" rtlCol="0" anchor="t">
            <a:spAutoFit/>
          </a:bodyPr>
          <a:lstStyle/>
          <a:p>
            <a:pPr algn="l">
              <a:lnSpc>
                <a:spcPts val="7840"/>
              </a:lnSpc>
            </a:pPr>
            <a:r>
              <a:rPr lang="en-US" sz="8000" spc="-336">
                <a:solidFill>
                  <a:srgbClr val="FFFFFF"/>
                </a:solidFill>
                <a:latin typeface="Montserrat Classic Bold"/>
                <a:ea typeface="Montserrat Classic Bold"/>
                <a:cs typeface="Montserrat Classic Bold"/>
                <a:sym typeface="Montserrat Classic Bold"/>
              </a:rPr>
              <a:t>TANTANGAN </a:t>
            </a:r>
            <a:r>
              <a:rPr lang="en-US" sz="8000" spc="-336">
                <a:solidFill>
                  <a:srgbClr val="F27D33"/>
                </a:solidFill>
                <a:latin typeface="Montserrat Classic Bold"/>
                <a:ea typeface="Montserrat Classic Bold"/>
                <a:cs typeface="Montserrat Classic Bold"/>
                <a:sym typeface="Montserrat Classic Bold"/>
              </a:rPr>
              <a:t>PERSAINGAN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123825"/>
            <a:ext cx="18288000" cy="7384923"/>
          </a:xfrm>
          <a:custGeom>
            <a:avLst/>
            <a:gdLst/>
            <a:ahLst/>
            <a:cxnLst/>
            <a:rect l="l" t="t" r="r" b="b"/>
            <a:pathLst>
              <a:path w="18288000" h="7384923">
                <a:moveTo>
                  <a:pt x="0" y="0"/>
                </a:moveTo>
                <a:lnTo>
                  <a:pt x="18288000" y="0"/>
                </a:lnTo>
                <a:lnTo>
                  <a:pt x="18288000" y="7384923"/>
                </a:lnTo>
                <a:lnTo>
                  <a:pt x="0" y="7384923"/>
                </a:lnTo>
                <a:lnTo>
                  <a:pt x="0" y="0"/>
                </a:lnTo>
                <a:close/>
              </a:path>
            </a:pathLst>
          </a:custGeom>
          <a:blipFill>
            <a:blip r:embed="rId2">
              <a:alphaModFix amt="9999"/>
            </a:blip>
            <a:stretch>
              <a:fillRect t="-6338" b="-6338"/>
            </a:stretch>
          </a:blipFill>
        </p:spPr>
      </p:sp>
      <p:grpSp>
        <p:nvGrpSpPr>
          <p:cNvPr id="3" name="Group 3"/>
          <p:cNvGrpSpPr/>
          <p:nvPr/>
        </p:nvGrpSpPr>
        <p:grpSpPr>
          <a:xfrm rot="-5400000">
            <a:off x="3614065" y="612039"/>
            <a:ext cx="9493516" cy="16967795"/>
            <a:chOff x="0" y="0"/>
            <a:chExt cx="450631" cy="805414"/>
          </a:xfrm>
        </p:grpSpPr>
        <p:sp>
          <p:nvSpPr>
            <p:cNvPr id="4" name="Freeform 4"/>
            <p:cNvSpPr/>
            <p:nvPr/>
          </p:nvSpPr>
          <p:spPr>
            <a:xfrm>
              <a:off x="0" y="0"/>
              <a:ext cx="450631" cy="805414"/>
            </a:xfrm>
            <a:custGeom>
              <a:avLst/>
              <a:gdLst/>
              <a:ahLst/>
              <a:cxnLst/>
              <a:rect l="l" t="t" r="r" b="b"/>
              <a:pathLst>
                <a:path w="450631" h="805414">
                  <a:moveTo>
                    <a:pt x="450631" y="0"/>
                  </a:moveTo>
                  <a:lnTo>
                    <a:pt x="450631" y="805414"/>
                  </a:lnTo>
                  <a:lnTo>
                    <a:pt x="225315" y="678414"/>
                  </a:lnTo>
                  <a:lnTo>
                    <a:pt x="0" y="805414"/>
                  </a:lnTo>
                  <a:lnTo>
                    <a:pt x="0" y="0"/>
                  </a:lnTo>
                  <a:lnTo>
                    <a:pt x="450631" y="0"/>
                  </a:lnTo>
                  <a:close/>
                </a:path>
              </a:pathLst>
            </a:custGeom>
            <a:solidFill>
              <a:srgbClr val="F27D33"/>
            </a:solidFill>
          </p:spPr>
        </p:sp>
        <p:sp>
          <p:nvSpPr>
            <p:cNvPr id="5" name="TextBox 5"/>
            <p:cNvSpPr txBox="1"/>
            <p:nvPr/>
          </p:nvSpPr>
          <p:spPr>
            <a:xfrm>
              <a:off x="0" y="-38100"/>
              <a:ext cx="450631" cy="7165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7955720" y="2760959"/>
            <a:ext cx="11414669" cy="9913902"/>
            <a:chOff x="0" y="0"/>
            <a:chExt cx="450631" cy="391383"/>
          </a:xfrm>
        </p:grpSpPr>
        <p:sp>
          <p:nvSpPr>
            <p:cNvPr id="7" name="Freeform 7"/>
            <p:cNvSpPr/>
            <p:nvPr/>
          </p:nvSpPr>
          <p:spPr>
            <a:xfrm>
              <a:off x="0" y="0"/>
              <a:ext cx="450631" cy="391383"/>
            </a:xfrm>
            <a:custGeom>
              <a:avLst/>
              <a:gdLst/>
              <a:ahLst/>
              <a:cxnLst/>
              <a:rect l="l" t="t" r="r" b="b"/>
              <a:pathLst>
                <a:path w="450631" h="391383">
                  <a:moveTo>
                    <a:pt x="450631" y="0"/>
                  </a:moveTo>
                  <a:lnTo>
                    <a:pt x="450631" y="391383"/>
                  </a:lnTo>
                  <a:lnTo>
                    <a:pt x="225315" y="264383"/>
                  </a:lnTo>
                  <a:lnTo>
                    <a:pt x="0" y="391383"/>
                  </a:lnTo>
                  <a:lnTo>
                    <a:pt x="0" y="0"/>
                  </a:lnTo>
                  <a:lnTo>
                    <a:pt x="450631" y="0"/>
                  </a:lnTo>
                  <a:close/>
                </a:path>
              </a:pathLst>
            </a:custGeom>
            <a:solidFill>
              <a:srgbClr val="000000"/>
            </a:solidFill>
          </p:spPr>
        </p:sp>
        <p:sp>
          <p:nvSpPr>
            <p:cNvPr id="8" name="TextBox 8"/>
            <p:cNvSpPr txBox="1"/>
            <p:nvPr/>
          </p:nvSpPr>
          <p:spPr>
            <a:xfrm>
              <a:off x="0" y="-38100"/>
              <a:ext cx="450631" cy="30248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525545" y="1167079"/>
            <a:ext cx="1439832" cy="238227"/>
          </a:xfrm>
          <a:custGeom>
            <a:avLst/>
            <a:gdLst/>
            <a:ahLst/>
            <a:cxnLst/>
            <a:rect l="l" t="t" r="r" b="b"/>
            <a:pathLst>
              <a:path w="1439832" h="238227">
                <a:moveTo>
                  <a:pt x="0" y="0"/>
                </a:moveTo>
                <a:lnTo>
                  <a:pt x="1439832" y="0"/>
                </a:lnTo>
                <a:lnTo>
                  <a:pt x="1439832" y="238226"/>
                </a:lnTo>
                <a:lnTo>
                  <a:pt x="0" y="238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1420770" y="2735848"/>
            <a:ext cx="6703795" cy="1052196"/>
          </a:xfrm>
          <a:prstGeom prst="rect">
            <a:avLst/>
          </a:prstGeom>
        </p:spPr>
        <p:txBody>
          <a:bodyPr lIns="0" tIns="0" rIns="0" bIns="0" rtlCol="0" anchor="t">
            <a:spAutoFit/>
          </a:bodyPr>
          <a:lstStyle/>
          <a:p>
            <a:pPr algn="l">
              <a:lnSpc>
                <a:spcPts val="7840"/>
              </a:lnSpc>
            </a:pPr>
            <a:r>
              <a:rPr lang="en-US" sz="8000" spc="-336">
                <a:solidFill>
                  <a:srgbClr val="211F20"/>
                </a:solidFill>
                <a:latin typeface="Montserrat Classic Bold"/>
                <a:ea typeface="Montserrat Classic Bold"/>
                <a:cs typeface="Montserrat Classic Bold"/>
                <a:sym typeface="Montserrat Classic Bold"/>
              </a:rPr>
              <a:t>TANTANGAN</a:t>
            </a:r>
          </a:p>
        </p:txBody>
      </p:sp>
      <p:sp>
        <p:nvSpPr>
          <p:cNvPr id="13" name="TextBox 13"/>
          <p:cNvSpPr txBox="1"/>
          <p:nvPr/>
        </p:nvSpPr>
        <p:spPr>
          <a:xfrm>
            <a:off x="1420770" y="5238750"/>
            <a:ext cx="6703795" cy="663575"/>
          </a:xfrm>
          <a:prstGeom prst="rect">
            <a:avLst/>
          </a:prstGeom>
        </p:spPr>
        <p:txBody>
          <a:bodyPr lIns="0" tIns="0" rIns="0" bIns="0" rtlCol="0" anchor="t">
            <a:spAutoFit/>
          </a:bodyPr>
          <a:lstStyle/>
          <a:p>
            <a:pPr algn="l">
              <a:lnSpc>
                <a:spcPts val="4900"/>
              </a:lnSpc>
            </a:pPr>
            <a:r>
              <a:rPr lang="en-US" sz="5000" spc="-210">
                <a:solidFill>
                  <a:srgbClr val="FFFFFF"/>
                </a:solidFill>
                <a:latin typeface="Montserrat Classic Bold"/>
                <a:ea typeface="Montserrat Classic Bold"/>
                <a:cs typeface="Montserrat Classic Bold"/>
                <a:sym typeface="Montserrat Classic Bold"/>
              </a:rPr>
              <a:t>TEKNOLOGI</a:t>
            </a:r>
          </a:p>
        </p:txBody>
      </p:sp>
      <p:sp>
        <p:nvSpPr>
          <p:cNvPr id="15" name="TextBox 15"/>
          <p:cNvSpPr txBox="1"/>
          <p:nvPr/>
        </p:nvSpPr>
        <p:spPr>
          <a:xfrm>
            <a:off x="1420770" y="6016625"/>
            <a:ext cx="8277327" cy="2426335"/>
          </a:xfrm>
          <a:prstGeom prst="rect">
            <a:avLst/>
          </a:prstGeom>
        </p:spPr>
        <p:txBody>
          <a:bodyPr lIns="0" tIns="0" rIns="0" bIns="0" rtlCol="0" anchor="t">
            <a:spAutoFit/>
          </a:bodyPr>
          <a:lstStyle/>
          <a:p>
            <a:pPr algn="l">
              <a:lnSpc>
                <a:spcPts val="4940"/>
              </a:lnSpc>
            </a:pPr>
            <a:r>
              <a:rPr lang="en-US" sz="2600">
                <a:solidFill>
                  <a:srgbClr val="FFFFFF"/>
                </a:solidFill>
                <a:latin typeface="Rubik"/>
                <a:ea typeface="Rubik"/>
                <a:cs typeface="Rubik"/>
                <a:sym typeface="Rubik"/>
              </a:rPr>
              <a:t>Tantangan yang berkaitan dengan perkembangan dan penggunaan teknologi baru yang mempengaruhi cara kerja serta keterampilan yang dibutuhkan oleh tenaga kerja.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123825"/>
            <a:ext cx="18288000" cy="7384923"/>
          </a:xfrm>
          <a:custGeom>
            <a:avLst/>
            <a:gdLst/>
            <a:ahLst/>
            <a:cxnLst/>
            <a:rect l="l" t="t" r="r" b="b"/>
            <a:pathLst>
              <a:path w="18288000" h="7384923">
                <a:moveTo>
                  <a:pt x="0" y="0"/>
                </a:moveTo>
                <a:lnTo>
                  <a:pt x="18288000" y="0"/>
                </a:lnTo>
                <a:lnTo>
                  <a:pt x="18288000" y="7384923"/>
                </a:lnTo>
                <a:lnTo>
                  <a:pt x="0" y="7384923"/>
                </a:lnTo>
                <a:lnTo>
                  <a:pt x="0" y="0"/>
                </a:lnTo>
                <a:close/>
              </a:path>
            </a:pathLst>
          </a:custGeom>
          <a:blipFill>
            <a:blip r:embed="rId2">
              <a:alphaModFix amt="9999"/>
            </a:blip>
            <a:stretch>
              <a:fillRect t="-6338" b="-6338"/>
            </a:stretch>
          </a:blipFill>
        </p:spPr>
      </p:sp>
      <p:grpSp>
        <p:nvGrpSpPr>
          <p:cNvPr id="3" name="Group 3"/>
          <p:cNvGrpSpPr/>
          <p:nvPr/>
        </p:nvGrpSpPr>
        <p:grpSpPr>
          <a:xfrm rot="-5400000">
            <a:off x="3614065" y="612039"/>
            <a:ext cx="9493516" cy="16967795"/>
            <a:chOff x="0" y="0"/>
            <a:chExt cx="450631" cy="805414"/>
          </a:xfrm>
        </p:grpSpPr>
        <p:sp>
          <p:nvSpPr>
            <p:cNvPr id="4" name="Freeform 4"/>
            <p:cNvSpPr/>
            <p:nvPr/>
          </p:nvSpPr>
          <p:spPr>
            <a:xfrm>
              <a:off x="0" y="0"/>
              <a:ext cx="450631" cy="805414"/>
            </a:xfrm>
            <a:custGeom>
              <a:avLst/>
              <a:gdLst/>
              <a:ahLst/>
              <a:cxnLst/>
              <a:rect l="l" t="t" r="r" b="b"/>
              <a:pathLst>
                <a:path w="450631" h="805414">
                  <a:moveTo>
                    <a:pt x="450631" y="0"/>
                  </a:moveTo>
                  <a:lnTo>
                    <a:pt x="450631" y="805414"/>
                  </a:lnTo>
                  <a:lnTo>
                    <a:pt x="225315" y="678414"/>
                  </a:lnTo>
                  <a:lnTo>
                    <a:pt x="0" y="805414"/>
                  </a:lnTo>
                  <a:lnTo>
                    <a:pt x="0" y="0"/>
                  </a:lnTo>
                  <a:lnTo>
                    <a:pt x="450631" y="0"/>
                  </a:lnTo>
                  <a:close/>
                </a:path>
              </a:pathLst>
            </a:custGeom>
            <a:solidFill>
              <a:srgbClr val="F27D33"/>
            </a:solidFill>
          </p:spPr>
        </p:sp>
        <p:sp>
          <p:nvSpPr>
            <p:cNvPr id="5" name="TextBox 5"/>
            <p:cNvSpPr txBox="1"/>
            <p:nvPr/>
          </p:nvSpPr>
          <p:spPr>
            <a:xfrm>
              <a:off x="0" y="-38100"/>
              <a:ext cx="450631" cy="7165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7955720" y="2760959"/>
            <a:ext cx="11414669" cy="9913902"/>
            <a:chOff x="0" y="0"/>
            <a:chExt cx="450631" cy="391383"/>
          </a:xfrm>
        </p:grpSpPr>
        <p:sp>
          <p:nvSpPr>
            <p:cNvPr id="7" name="Freeform 7"/>
            <p:cNvSpPr/>
            <p:nvPr/>
          </p:nvSpPr>
          <p:spPr>
            <a:xfrm>
              <a:off x="0" y="0"/>
              <a:ext cx="450631" cy="391383"/>
            </a:xfrm>
            <a:custGeom>
              <a:avLst/>
              <a:gdLst/>
              <a:ahLst/>
              <a:cxnLst/>
              <a:rect l="l" t="t" r="r" b="b"/>
              <a:pathLst>
                <a:path w="450631" h="391383">
                  <a:moveTo>
                    <a:pt x="450631" y="0"/>
                  </a:moveTo>
                  <a:lnTo>
                    <a:pt x="450631" y="391383"/>
                  </a:lnTo>
                  <a:lnTo>
                    <a:pt x="225315" y="264383"/>
                  </a:lnTo>
                  <a:lnTo>
                    <a:pt x="0" y="391383"/>
                  </a:lnTo>
                  <a:lnTo>
                    <a:pt x="0" y="0"/>
                  </a:lnTo>
                  <a:lnTo>
                    <a:pt x="450631" y="0"/>
                  </a:lnTo>
                  <a:close/>
                </a:path>
              </a:pathLst>
            </a:custGeom>
            <a:solidFill>
              <a:srgbClr val="000000"/>
            </a:solidFill>
          </p:spPr>
        </p:sp>
        <p:sp>
          <p:nvSpPr>
            <p:cNvPr id="8" name="TextBox 8"/>
            <p:cNvSpPr txBox="1"/>
            <p:nvPr/>
          </p:nvSpPr>
          <p:spPr>
            <a:xfrm>
              <a:off x="0" y="-38100"/>
              <a:ext cx="450631" cy="30248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525545" y="1167079"/>
            <a:ext cx="1439832" cy="238227"/>
          </a:xfrm>
          <a:custGeom>
            <a:avLst/>
            <a:gdLst/>
            <a:ahLst/>
            <a:cxnLst/>
            <a:rect l="l" t="t" r="r" b="b"/>
            <a:pathLst>
              <a:path w="1439832" h="238227">
                <a:moveTo>
                  <a:pt x="0" y="0"/>
                </a:moveTo>
                <a:lnTo>
                  <a:pt x="1439832" y="0"/>
                </a:lnTo>
                <a:lnTo>
                  <a:pt x="1439832" y="238226"/>
                </a:lnTo>
                <a:lnTo>
                  <a:pt x="0" y="238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796993" y="5591837"/>
            <a:ext cx="4755480" cy="3664585"/>
          </a:xfrm>
          <a:prstGeom prst="rect">
            <a:avLst/>
          </a:prstGeom>
        </p:spPr>
        <p:txBody>
          <a:bodyPr lIns="0" tIns="0" rIns="0" bIns="0" rtlCol="0" anchor="t">
            <a:spAutoFit/>
          </a:bodyPr>
          <a:lstStyle/>
          <a:p>
            <a:pPr algn="l">
              <a:lnSpc>
                <a:spcPts val="4940"/>
              </a:lnSpc>
            </a:pPr>
            <a:r>
              <a:rPr lang="en-US" sz="2600" dirty="0" err="1">
                <a:solidFill>
                  <a:srgbClr val="FFFFFF"/>
                </a:solidFill>
                <a:latin typeface="Rubik"/>
                <a:ea typeface="Rubik"/>
                <a:cs typeface="Rubik"/>
                <a:sym typeface="Rubik"/>
              </a:rPr>
              <a:t>Tantangan</a:t>
            </a:r>
            <a:r>
              <a:rPr lang="en-US" sz="2600" dirty="0">
                <a:solidFill>
                  <a:srgbClr val="FFFFFF"/>
                </a:solidFill>
                <a:latin typeface="Rubik"/>
                <a:ea typeface="Rubik"/>
                <a:cs typeface="Rubik"/>
                <a:sym typeface="Rubik"/>
              </a:rPr>
              <a:t> yang </a:t>
            </a:r>
            <a:r>
              <a:rPr lang="en-US" sz="2600" dirty="0" err="1">
                <a:solidFill>
                  <a:srgbClr val="FFFFFF"/>
                </a:solidFill>
                <a:latin typeface="Rubik"/>
                <a:ea typeface="Rubik"/>
                <a:cs typeface="Rubik"/>
                <a:sym typeface="Rubik"/>
              </a:rPr>
              <a:t>dipengaruhi</a:t>
            </a:r>
            <a:r>
              <a:rPr lang="en-US" sz="2600" dirty="0">
                <a:solidFill>
                  <a:srgbClr val="FFFFFF"/>
                </a:solidFill>
                <a:latin typeface="Rubik"/>
                <a:ea typeface="Rubik"/>
                <a:cs typeface="Rubik"/>
                <a:sym typeface="Rubik"/>
              </a:rPr>
              <a:t> oleh </a:t>
            </a:r>
            <a:r>
              <a:rPr lang="en-US" sz="2600" dirty="0" err="1">
                <a:solidFill>
                  <a:srgbClr val="FFFFFF"/>
                </a:solidFill>
                <a:latin typeface="Rubik"/>
                <a:ea typeface="Rubik"/>
                <a:cs typeface="Rubik"/>
                <a:sym typeface="Rubik"/>
              </a:rPr>
              <a:t>kondisi</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ekonomi</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makro</a:t>
            </a:r>
            <a:r>
              <a:rPr lang="en-US" sz="2600" dirty="0">
                <a:solidFill>
                  <a:srgbClr val="FFFFFF"/>
                </a:solidFill>
                <a:latin typeface="Rubik"/>
                <a:ea typeface="Rubik"/>
                <a:cs typeface="Rubik"/>
                <a:sym typeface="Rubik"/>
              </a:rPr>
              <a:t> yang </a:t>
            </a:r>
            <a:r>
              <a:rPr lang="en-US" sz="2600" dirty="0" err="1">
                <a:solidFill>
                  <a:srgbClr val="FFFFFF"/>
                </a:solidFill>
                <a:latin typeface="Rubik"/>
                <a:ea typeface="Rubik"/>
                <a:cs typeface="Rubik"/>
                <a:sym typeface="Rubik"/>
              </a:rPr>
              <a:t>berdampak</a:t>
            </a:r>
            <a:r>
              <a:rPr lang="en-US" sz="2600" dirty="0">
                <a:solidFill>
                  <a:srgbClr val="FFFFFF"/>
                </a:solidFill>
                <a:latin typeface="Rubik"/>
                <a:ea typeface="Rubik"/>
                <a:cs typeface="Rubik"/>
                <a:sym typeface="Rubik"/>
              </a:rPr>
              <a:t> pada </a:t>
            </a:r>
            <a:r>
              <a:rPr lang="en-US" sz="2600" dirty="0" err="1">
                <a:solidFill>
                  <a:srgbClr val="FFFFFF"/>
                </a:solidFill>
                <a:latin typeface="Rubik"/>
                <a:ea typeface="Rubik"/>
                <a:cs typeface="Rubik"/>
                <a:sym typeface="Rubik"/>
              </a:rPr>
              <a:t>kemampuan</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organisasi</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untuk</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merekrut</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membayar</a:t>
            </a:r>
            <a:r>
              <a:rPr lang="en-US" sz="2600" dirty="0">
                <a:solidFill>
                  <a:srgbClr val="FFFFFF"/>
                </a:solidFill>
                <a:latin typeface="Rubik"/>
                <a:ea typeface="Rubik"/>
                <a:cs typeface="Rubik"/>
                <a:sym typeface="Rubik"/>
              </a:rPr>
              <a:t>, dan </a:t>
            </a:r>
            <a:r>
              <a:rPr lang="en-US" sz="2600" dirty="0" err="1">
                <a:solidFill>
                  <a:srgbClr val="FFFFFF"/>
                </a:solidFill>
                <a:latin typeface="Rubik"/>
                <a:ea typeface="Rubik"/>
                <a:cs typeface="Rubik"/>
                <a:sym typeface="Rubik"/>
              </a:rPr>
              <a:t>mempertahankan</a:t>
            </a:r>
            <a:r>
              <a:rPr lang="en-US" sz="2600" dirty="0">
                <a:solidFill>
                  <a:srgbClr val="FFFFFF"/>
                </a:solidFill>
                <a:latin typeface="Rubik"/>
                <a:ea typeface="Rubik"/>
                <a:cs typeface="Rubik"/>
                <a:sym typeface="Rubik"/>
              </a:rPr>
              <a:t> </a:t>
            </a:r>
            <a:r>
              <a:rPr lang="en-US" sz="2600" dirty="0" err="1">
                <a:solidFill>
                  <a:srgbClr val="FFFFFF"/>
                </a:solidFill>
                <a:latin typeface="Rubik"/>
                <a:ea typeface="Rubik"/>
                <a:cs typeface="Rubik"/>
                <a:sym typeface="Rubik"/>
              </a:rPr>
              <a:t>karyawan</a:t>
            </a:r>
            <a:r>
              <a:rPr lang="en-US" sz="2600" dirty="0">
                <a:solidFill>
                  <a:srgbClr val="FFFFFF"/>
                </a:solidFill>
                <a:latin typeface="Rubik"/>
                <a:ea typeface="Rubik"/>
                <a:cs typeface="Rubik"/>
                <a:sym typeface="Rubik"/>
              </a:rPr>
              <a:t>.</a:t>
            </a:r>
          </a:p>
        </p:txBody>
      </p:sp>
      <p:sp>
        <p:nvSpPr>
          <p:cNvPr id="12" name="TextBox 12"/>
          <p:cNvSpPr txBox="1"/>
          <p:nvPr/>
        </p:nvSpPr>
        <p:spPr>
          <a:xfrm>
            <a:off x="1657028" y="3428062"/>
            <a:ext cx="6703795" cy="1052196"/>
          </a:xfrm>
          <a:prstGeom prst="rect">
            <a:avLst/>
          </a:prstGeom>
        </p:spPr>
        <p:txBody>
          <a:bodyPr lIns="0" tIns="0" rIns="0" bIns="0" rtlCol="0" anchor="t">
            <a:spAutoFit/>
          </a:bodyPr>
          <a:lstStyle/>
          <a:p>
            <a:pPr algn="l">
              <a:lnSpc>
                <a:spcPts val="7840"/>
              </a:lnSpc>
            </a:pPr>
            <a:r>
              <a:rPr lang="en-US" sz="8000" spc="-336" dirty="0">
                <a:solidFill>
                  <a:srgbClr val="211F20"/>
                </a:solidFill>
                <a:latin typeface="Montserrat Classic Bold"/>
                <a:ea typeface="Montserrat Classic Bold"/>
                <a:cs typeface="Montserrat Classic Bold"/>
                <a:sym typeface="Montserrat Classic Bold"/>
              </a:rPr>
              <a:t>TANTANGAN</a:t>
            </a:r>
          </a:p>
        </p:txBody>
      </p:sp>
      <p:sp>
        <p:nvSpPr>
          <p:cNvPr id="14" name="TextBox 14"/>
          <p:cNvSpPr txBox="1"/>
          <p:nvPr/>
        </p:nvSpPr>
        <p:spPr>
          <a:xfrm>
            <a:off x="1741070" y="4793369"/>
            <a:ext cx="5999944" cy="650434"/>
          </a:xfrm>
          <a:prstGeom prst="rect">
            <a:avLst/>
          </a:prstGeom>
        </p:spPr>
        <p:txBody>
          <a:bodyPr wrap="square" lIns="0" tIns="0" rIns="0" bIns="0" rtlCol="0" anchor="t">
            <a:spAutoFit/>
          </a:bodyPr>
          <a:lstStyle/>
          <a:p>
            <a:pPr algn="l">
              <a:lnSpc>
                <a:spcPts val="4900"/>
              </a:lnSpc>
            </a:pPr>
            <a:r>
              <a:rPr lang="en-US" sz="7200" spc="-210" dirty="0">
                <a:solidFill>
                  <a:srgbClr val="FFFFFF"/>
                </a:solidFill>
                <a:latin typeface="Montserrat Classic Bold"/>
                <a:ea typeface="Montserrat Classic Bold"/>
                <a:cs typeface="Montserrat Classic Bold"/>
                <a:sym typeface="Montserrat Classic Bold"/>
              </a:rPr>
              <a:t>EKONOMI</a:t>
            </a:r>
          </a:p>
        </p:txBody>
      </p:sp>
    </p:spTree>
    <p:extLst>
      <p:ext uri="{BB962C8B-B14F-4D97-AF65-F5344CB8AC3E}">
        <p14:creationId xmlns:p14="http://schemas.microsoft.com/office/powerpoint/2010/main" val="2274676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2598" y="0"/>
            <a:ext cx="18285402" cy="12205506"/>
          </a:xfrm>
          <a:custGeom>
            <a:avLst/>
            <a:gdLst/>
            <a:ahLst/>
            <a:cxnLst/>
            <a:rect l="l" t="t" r="r" b="b"/>
            <a:pathLst>
              <a:path w="18285402" h="12205506">
                <a:moveTo>
                  <a:pt x="0" y="0"/>
                </a:moveTo>
                <a:lnTo>
                  <a:pt x="18285402" y="0"/>
                </a:lnTo>
                <a:lnTo>
                  <a:pt x="18285402" y="12205506"/>
                </a:lnTo>
                <a:lnTo>
                  <a:pt x="0" y="12205506"/>
                </a:lnTo>
                <a:lnTo>
                  <a:pt x="0" y="0"/>
                </a:lnTo>
                <a:close/>
              </a:path>
            </a:pathLst>
          </a:custGeom>
          <a:blipFill>
            <a:blip r:embed="rId2">
              <a:alphaModFix amt="9999"/>
            </a:blip>
            <a:stretch>
              <a:fillRect/>
            </a:stretch>
          </a:blipFill>
        </p:spPr>
      </p:sp>
      <p:sp>
        <p:nvSpPr>
          <p:cNvPr id="3" name="Freeform 3"/>
          <p:cNvSpPr/>
          <p:nvPr/>
        </p:nvSpPr>
        <p:spPr>
          <a:xfrm>
            <a:off x="16950892" y="8600837"/>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1232833" y="0"/>
            <a:ext cx="2721904" cy="5863629"/>
            <a:chOff x="0" y="0"/>
            <a:chExt cx="450631" cy="970766"/>
          </a:xfrm>
        </p:grpSpPr>
        <p:sp>
          <p:nvSpPr>
            <p:cNvPr id="5" name="Freeform 5"/>
            <p:cNvSpPr/>
            <p:nvPr/>
          </p:nvSpPr>
          <p:spPr>
            <a:xfrm>
              <a:off x="0" y="0"/>
              <a:ext cx="450631" cy="970766"/>
            </a:xfrm>
            <a:custGeom>
              <a:avLst/>
              <a:gdLst/>
              <a:ahLst/>
              <a:cxnLst/>
              <a:rect l="l" t="t" r="r" b="b"/>
              <a:pathLst>
                <a:path w="450631" h="970766">
                  <a:moveTo>
                    <a:pt x="450631" y="0"/>
                  </a:moveTo>
                  <a:lnTo>
                    <a:pt x="450631" y="970766"/>
                  </a:lnTo>
                  <a:lnTo>
                    <a:pt x="225315" y="843766"/>
                  </a:lnTo>
                  <a:lnTo>
                    <a:pt x="0" y="970766"/>
                  </a:lnTo>
                  <a:lnTo>
                    <a:pt x="0" y="0"/>
                  </a:lnTo>
                  <a:lnTo>
                    <a:pt x="450631" y="0"/>
                  </a:lnTo>
                  <a:close/>
                </a:path>
              </a:pathLst>
            </a:custGeom>
            <a:solidFill>
              <a:srgbClr val="F27D33"/>
            </a:solidFill>
          </p:spPr>
        </p:sp>
        <p:sp>
          <p:nvSpPr>
            <p:cNvPr id="6" name="TextBox 6"/>
            <p:cNvSpPr txBox="1"/>
            <p:nvPr/>
          </p:nvSpPr>
          <p:spPr>
            <a:xfrm>
              <a:off x="0" y="-38100"/>
              <a:ext cx="450631" cy="881866"/>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0800000">
            <a:off x="0" y="397833"/>
            <a:ext cx="5187569" cy="10023405"/>
            <a:chOff x="0" y="0"/>
            <a:chExt cx="450631" cy="870707"/>
          </a:xfrm>
        </p:grpSpPr>
        <p:sp>
          <p:nvSpPr>
            <p:cNvPr id="8" name="Freeform 8"/>
            <p:cNvSpPr/>
            <p:nvPr/>
          </p:nvSpPr>
          <p:spPr>
            <a:xfrm>
              <a:off x="0" y="0"/>
              <a:ext cx="450631" cy="870707"/>
            </a:xfrm>
            <a:custGeom>
              <a:avLst/>
              <a:gdLst/>
              <a:ahLst/>
              <a:cxnLst/>
              <a:rect l="l" t="t" r="r" b="b"/>
              <a:pathLst>
                <a:path w="450631" h="870707">
                  <a:moveTo>
                    <a:pt x="450631" y="0"/>
                  </a:moveTo>
                  <a:lnTo>
                    <a:pt x="450631" y="870707"/>
                  </a:lnTo>
                  <a:lnTo>
                    <a:pt x="225315" y="743707"/>
                  </a:lnTo>
                  <a:lnTo>
                    <a:pt x="0" y="870707"/>
                  </a:lnTo>
                  <a:lnTo>
                    <a:pt x="0" y="0"/>
                  </a:lnTo>
                  <a:lnTo>
                    <a:pt x="450631" y="0"/>
                  </a:lnTo>
                  <a:close/>
                </a:path>
              </a:pathLst>
            </a:custGeom>
            <a:solidFill>
              <a:srgbClr val="211F20"/>
            </a:solidFill>
          </p:spPr>
        </p:sp>
        <p:sp>
          <p:nvSpPr>
            <p:cNvPr id="9" name="TextBox 9"/>
            <p:cNvSpPr txBox="1"/>
            <p:nvPr/>
          </p:nvSpPr>
          <p:spPr>
            <a:xfrm>
              <a:off x="0" y="-38100"/>
              <a:ext cx="450631" cy="78180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402546" y="-1141877"/>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a:grpSpLocks noChangeAspect="1"/>
          </p:cNvGrpSpPr>
          <p:nvPr/>
        </p:nvGrpSpPr>
        <p:grpSpPr>
          <a:xfrm>
            <a:off x="2327483" y="3606178"/>
            <a:ext cx="5720172" cy="5720172"/>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24906" r="-24906"/>
              </a:stretch>
            </a:blipFill>
          </p:spPr>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6F6F7"/>
            </a:solidFill>
          </p:spPr>
        </p:sp>
      </p:grpSp>
      <p:sp>
        <p:nvSpPr>
          <p:cNvPr id="14" name="Freeform 14"/>
          <p:cNvSpPr/>
          <p:nvPr/>
        </p:nvSpPr>
        <p:spPr>
          <a:xfrm>
            <a:off x="6731367" y="5995028"/>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8047655" y="1879619"/>
            <a:ext cx="6627482" cy="2042796"/>
          </a:xfrm>
          <a:prstGeom prst="rect">
            <a:avLst/>
          </a:prstGeom>
        </p:spPr>
        <p:txBody>
          <a:bodyPr lIns="0" tIns="0" rIns="0" bIns="0" rtlCol="0" anchor="t">
            <a:spAutoFit/>
          </a:bodyPr>
          <a:lstStyle/>
          <a:p>
            <a:pPr algn="l">
              <a:lnSpc>
                <a:spcPts val="7840"/>
              </a:lnSpc>
            </a:pPr>
            <a:r>
              <a:rPr lang="en-US" sz="8000" spc="-336">
                <a:solidFill>
                  <a:srgbClr val="2E2E2E"/>
                </a:solidFill>
                <a:latin typeface="Montserrat Classic Bold"/>
                <a:ea typeface="Montserrat Classic Bold"/>
                <a:cs typeface="Montserrat Classic Bold"/>
                <a:sym typeface="Montserrat Classic Bold"/>
              </a:rPr>
              <a:t>TANTANGAN</a:t>
            </a:r>
            <a:r>
              <a:rPr lang="en-US" sz="8000" spc="-336">
                <a:solidFill>
                  <a:srgbClr val="F27D33"/>
                </a:solidFill>
                <a:latin typeface="Montserrat Classic Bold"/>
                <a:ea typeface="Montserrat Classic Bold"/>
                <a:cs typeface="Montserrat Classic Bold"/>
                <a:sym typeface="Montserrat Classic Bold"/>
              </a:rPr>
              <a:t> </a:t>
            </a:r>
          </a:p>
          <a:p>
            <a:pPr algn="l">
              <a:lnSpc>
                <a:spcPts val="7840"/>
              </a:lnSpc>
            </a:pPr>
            <a:r>
              <a:rPr lang="en-US" sz="8000" spc="-336">
                <a:solidFill>
                  <a:srgbClr val="F27D33"/>
                </a:solidFill>
                <a:latin typeface="Montserrat Classic Bold"/>
                <a:ea typeface="Montserrat Classic Bold"/>
                <a:cs typeface="Montserrat Classic Bold"/>
                <a:sym typeface="Montserrat Classic Bold"/>
              </a:rPr>
              <a:t>KONSUMEN</a:t>
            </a:r>
          </a:p>
        </p:txBody>
      </p:sp>
      <p:sp>
        <p:nvSpPr>
          <p:cNvPr id="16" name="TextBox 16"/>
          <p:cNvSpPr txBox="1"/>
          <p:nvPr/>
        </p:nvSpPr>
        <p:spPr>
          <a:xfrm>
            <a:off x="9141448" y="4275294"/>
            <a:ext cx="6380278" cy="3836670"/>
          </a:xfrm>
          <a:prstGeom prst="rect">
            <a:avLst/>
          </a:prstGeom>
        </p:spPr>
        <p:txBody>
          <a:bodyPr lIns="0" tIns="0" rIns="0" bIns="0" rtlCol="0" anchor="t">
            <a:spAutoFit/>
          </a:bodyPr>
          <a:lstStyle/>
          <a:p>
            <a:pPr algn="l">
              <a:lnSpc>
                <a:spcPts val="5130"/>
              </a:lnSpc>
            </a:pPr>
            <a:r>
              <a:rPr lang="en-US" sz="2700">
                <a:solidFill>
                  <a:srgbClr val="545454"/>
                </a:solidFill>
                <a:latin typeface="Rubik"/>
                <a:ea typeface="Rubik"/>
                <a:cs typeface="Rubik"/>
                <a:sym typeface="Rubik"/>
              </a:rPr>
              <a:t>Tantangan yang berkaitan dengan perubahan dalam perilaku, preferensi, dan harapan konsumen yang mempengaruhi kebutuhan akan keterampilan dan kemampuan karyawan.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261"/>
            <a:ext cx="15725720" cy="10477261"/>
          </a:xfrm>
          <a:custGeom>
            <a:avLst/>
            <a:gdLst/>
            <a:ahLst/>
            <a:cxnLst/>
            <a:rect l="l" t="t" r="r" b="b"/>
            <a:pathLst>
              <a:path w="15725720" h="10477261">
                <a:moveTo>
                  <a:pt x="0" y="0"/>
                </a:moveTo>
                <a:lnTo>
                  <a:pt x="15725720" y="0"/>
                </a:lnTo>
                <a:lnTo>
                  <a:pt x="15725720" y="10477261"/>
                </a:lnTo>
                <a:lnTo>
                  <a:pt x="0" y="10477261"/>
                </a:lnTo>
                <a:lnTo>
                  <a:pt x="0" y="0"/>
                </a:lnTo>
                <a:close/>
              </a:path>
            </a:pathLst>
          </a:custGeom>
          <a:blipFill>
            <a:blip r:embed="rId2">
              <a:alphaModFix amt="16000"/>
            </a:blip>
            <a:stretch>
              <a:fillRect/>
            </a:stretch>
          </a:blipFill>
        </p:spPr>
      </p:sp>
      <p:grpSp>
        <p:nvGrpSpPr>
          <p:cNvPr id="3" name="Group 3"/>
          <p:cNvGrpSpPr/>
          <p:nvPr/>
        </p:nvGrpSpPr>
        <p:grpSpPr>
          <a:xfrm>
            <a:off x="11660971" y="-1884464"/>
            <a:ext cx="8321240" cy="7151066"/>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323074" y="5091983"/>
            <a:ext cx="5079536" cy="4365226"/>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27D33"/>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4993700" y="520248"/>
            <a:ext cx="7922712" cy="6808581"/>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27D33"/>
            </a:soli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660971" y="5674089"/>
            <a:ext cx="11087588" cy="9528396"/>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021014" y="3124354"/>
            <a:ext cx="6104867" cy="5246370"/>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blipFill>
              <a:blip r:embed="rId3"/>
              <a:stretch>
                <a:fillRect l="-14453" r="-14453"/>
              </a:stretch>
            </a:blipFill>
            <a:ln w="142875" cap="sq">
              <a:solidFill>
                <a:srgbClr val="FFFFFF"/>
              </a:solidFill>
              <a:prstDash val="solid"/>
              <a:miter/>
            </a:ln>
          </p:spPr>
        </p:sp>
      </p:grpSp>
      <p:sp>
        <p:nvSpPr>
          <p:cNvPr id="17" name="TextBox 17"/>
          <p:cNvSpPr txBox="1"/>
          <p:nvPr/>
        </p:nvSpPr>
        <p:spPr>
          <a:xfrm>
            <a:off x="517405" y="3258868"/>
            <a:ext cx="8999020" cy="2845474"/>
          </a:xfrm>
          <a:prstGeom prst="rect">
            <a:avLst/>
          </a:prstGeom>
        </p:spPr>
        <p:txBody>
          <a:bodyPr lIns="0" tIns="0" rIns="0" bIns="0" rtlCol="0" anchor="t">
            <a:spAutoFit/>
          </a:bodyPr>
          <a:lstStyle/>
          <a:p>
            <a:pPr algn="l">
              <a:lnSpc>
                <a:spcPts val="23274"/>
              </a:lnSpc>
            </a:pPr>
            <a:r>
              <a:rPr lang="en-US" sz="16624">
                <a:solidFill>
                  <a:srgbClr val="211F20"/>
                </a:solidFill>
                <a:latin typeface="Anton"/>
                <a:ea typeface="Anton"/>
                <a:cs typeface="Anton"/>
                <a:sym typeface="Anton"/>
              </a:rPr>
              <a:t>THANK </a:t>
            </a:r>
            <a:r>
              <a:rPr lang="en-US" sz="16624">
                <a:solidFill>
                  <a:srgbClr val="F27D33"/>
                </a:solidFill>
                <a:latin typeface="Anton"/>
                <a:ea typeface="Anton"/>
                <a:cs typeface="Anton"/>
                <a:sym typeface="Anton"/>
              </a:rPr>
              <a:t>YOU!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alphaModFix amt="7999"/>
            </a:blip>
            <a:stretch>
              <a:fillRect/>
            </a:stretch>
          </a:blipFill>
        </p:spPr>
      </p:sp>
      <p:sp>
        <p:nvSpPr>
          <p:cNvPr id="3" name="Freeform 3"/>
          <p:cNvSpPr/>
          <p:nvPr/>
        </p:nvSpPr>
        <p:spPr>
          <a:xfrm>
            <a:off x="16642484" y="2867702"/>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5400000">
            <a:off x="5630935" y="-6395665"/>
            <a:ext cx="3922146" cy="15411115"/>
            <a:chOff x="0" y="0"/>
            <a:chExt cx="450631" cy="1770643"/>
          </a:xfrm>
        </p:grpSpPr>
        <p:sp>
          <p:nvSpPr>
            <p:cNvPr id="5" name="Freeform 5"/>
            <p:cNvSpPr/>
            <p:nvPr/>
          </p:nvSpPr>
          <p:spPr>
            <a:xfrm>
              <a:off x="0" y="0"/>
              <a:ext cx="450631" cy="1770643"/>
            </a:xfrm>
            <a:custGeom>
              <a:avLst/>
              <a:gdLst/>
              <a:ahLst/>
              <a:cxnLst/>
              <a:rect l="l" t="t" r="r" b="b"/>
              <a:pathLst>
                <a:path w="450631" h="1770643">
                  <a:moveTo>
                    <a:pt x="450631" y="0"/>
                  </a:moveTo>
                  <a:lnTo>
                    <a:pt x="450631" y="1770643"/>
                  </a:lnTo>
                  <a:lnTo>
                    <a:pt x="225315" y="1643643"/>
                  </a:lnTo>
                  <a:lnTo>
                    <a:pt x="0" y="1770643"/>
                  </a:lnTo>
                  <a:lnTo>
                    <a:pt x="0" y="0"/>
                  </a:lnTo>
                  <a:lnTo>
                    <a:pt x="450631" y="0"/>
                  </a:lnTo>
                  <a:close/>
                </a:path>
              </a:pathLst>
            </a:custGeom>
            <a:solidFill>
              <a:srgbClr val="211F20"/>
            </a:solidFill>
          </p:spPr>
        </p:sp>
        <p:sp>
          <p:nvSpPr>
            <p:cNvPr id="6" name="TextBox 6"/>
            <p:cNvSpPr txBox="1"/>
            <p:nvPr/>
          </p:nvSpPr>
          <p:spPr>
            <a:xfrm>
              <a:off x="0" y="-38100"/>
              <a:ext cx="450631" cy="16817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28708" y="9409789"/>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690929" y="7923192"/>
            <a:ext cx="1439832" cy="238227"/>
          </a:xfrm>
          <a:custGeom>
            <a:avLst/>
            <a:gdLst/>
            <a:ahLst/>
            <a:cxnLst/>
            <a:rect l="l" t="t" r="r" b="b"/>
            <a:pathLst>
              <a:path w="1439832" h="238227">
                <a:moveTo>
                  <a:pt x="0" y="0"/>
                </a:moveTo>
                <a:lnTo>
                  <a:pt x="1439832" y="0"/>
                </a:lnTo>
                <a:lnTo>
                  <a:pt x="1439832" y="238227"/>
                </a:lnTo>
                <a:lnTo>
                  <a:pt x="0" y="238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9061503" y="8504906"/>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rot="5400000">
            <a:off x="15279400" y="-2039566"/>
            <a:ext cx="2721904" cy="4079133"/>
            <a:chOff x="0" y="0"/>
            <a:chExt cx="450631" cy="675330"/>
          </a:xfrm>
        </p:grpSpPr>
        <p:sp>
          <p:nvSpPr>
            <p:cNvPr id="11" name="Freeform 11"/>
            <p:cNvSpPr/>
            <p:nvPr/>
          </p:nvSpPr>
          <p:spPr>
            <a:xfrm>
              <a:off x="0" y="0"/>
              <a:ext cx="450631" cy="675330"/>
            </a:xfrm>
            <a:custGeom>
              <a:avLst/>
              <a:gdLst/>
              <a:ahLst/>
              <a:cxnLst/>
              <a:rect l="l" t="t" r="r" b="b"/>
              <a:pathLst>
                <a:path w="450631" h="675330">
                  <a:moveTo>
                    <a:pt x="450631" y="0"/>
                  </a:moveTo>
                  <a:lnTo>
                    <a:pt x="450631" y="675330"/>
                  </a:lnTo>
                  <a:lnTo>
                    <a:pt x="225315" y="548330"/>
                  </a:lnTo>
                  <a:lnTo>
                    <a:pt x="0" y="675330"/>
                  </a:lnTo>
                  <a:lnTo>
                    <a:pt x="0" y="0"/>
                  </a:lnTo>
                  <a:lnTo>
                    <a:pt x="450631" y="0"/>
                  </a:lnTo>
                  <a:close/>
                </a:path>
              </a:pathLst>
            </a:custGeom>
            <a:solidFill>
              <a:srgbClr val="F27D33"/>
            </a:solidFill>
          </p:spPr>
        </p:sp>
        <p:sp>
          <p:nvSpPr>
            <p:cNvPr id="12" name="TextBox 12"/>
            <p:cNvSpPr txBox="1"/>
            <p:nvPr/>
          </p:nvSpPr>
          <p:spPr>
            <a:xfrm>
              <a:off x="0" y="-38100"/>
              <a:ext cx="450631" cy="58643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3048491" y="4011930"/>
            <a:ext cx="6058164" cy="5246370"/>
            <a:chOff x="0" y="0"/>
            <a:chExt cx="6350000" cy="5499100"/>
          </a:xfrm>
        </p:grpSpPr>
        <p:sp>
          <p:nvSpPr>
            <p:cNvPr id="14" name="Freeform 14"/>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11"/>
              <a:stretch>
                <a:fillRect l="-14990" r="-14990"/>
              </a:stretch>
            </a:blipFill>
          </p:spPr>
        </p:sp>
      </p:grpSp>
      <p:grpSp>
        <p:nvGrpSpPr>
          <p:cNvPr id="15" name="Group 15"/>
          <p:cNvGrpSpPr/>
          <p:nvPr/>
        </p:nvGrpSpPr>
        <p:grpSpPr>
          <a:xfrm>
            <a:off x="9569115" y="4011930"/>
            <a:ext cx="6100430" cy="5246370"/>
            <a:chOff x="0" y="0"/>
            <a:chExt cx="6350000" cy="5461000"/>
          </a:xfrm>
        </p:grpSpPr>
        <p:sp>
          <p:nvSpPr>
            <p:cNvPr id="16" name="Freeform 1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12"/>
              <a:stretch>
                <a:fillRect l="-1525" r="-28707"/>
              </a:stretch>
            </a:blipFill>
          </p:spPr>
        </p:sp>
      </p:grpSp>
      <p:sp>
        <p:nvSpPr>
          <p:cNvPr id="17" name="TextBox 17"/>
          <p:cNvSpPr txBox="1"/>
          <p:nvPr/>
        </p:nvSpPr>
        <p:spPr>
          <a:xfrm>
            <a:off x="1525545" y="1200150"/>
            <a:ext cx="10411644" cy="1052196"/>
          </a:xfrm>
          <a:prstGeom prst="rect">
            <a:avLst/>
          </a:prstGeom>
        </p:spPr>
        <p:txBody>
          <a:bodyPr lIns="0" tIns="0" rIns="0" bIns="0" rtlCol="0" anchor="t">
            <a:spAutoFit/>
          </a:bodyPr>
          <a:lstStyle/>
          <a:p>
            <a:pPr algn="l">
              <a:lnSpc>
                <a:spcPts val="7840"/>
              </a:lnSpc>
            </a:pPr>
            <a:r>
              <a:rPr lang="en-US" sz="8000" spc="-336">
                <a:solidFill>
                  <a:srgbClr val="FFFFFF"/>
                </a:solidFill>
                <a:latin typeface="Montserrat Classic Bold"/>
                <a:ea typeface="Montserrat Classic Bold"/>
                <a:cs typeface="Montserrat Classic Bold"/>
                <a:sym typeface="Montserrat Classic Bold"/>
              </a:rPr>
              <a:t>APA  ITU </a:t>
            </a:r>
            <a:r>
              <a:rPr lang="en-US" sz="8000" spc="-336">
                <a:solidFill>
                  <a:srgbClr val="F27D33"/>
                </a:solidFill>
                <a:latin typeface="Montserrat Classic Bold"/>
                <a:ea typeface="Montserrat Classic Bold"/>
                <a:cs typeface="Montserrat Classic Bold"/>
                <a:sym typeface="Montserrat Classic Bold"/>
              </a:rPr>
              <a:t>SDM?</a:t>
            </a:r>
          </a:p>
        </p:txBody>
      </p:sp>
      <p:sp>
        <p:nvSpPr>
          <p:cNvPr id="18" name="TextBox 18"/>
          <p:cNvSpPr txBox="1"/>
          <p:nvPr/>
        </p:nvSpPr>
        <p:spPr>
          <a:xfrm>
            <a:off x="882559" y="3758595"/>
            <a:ext cx="10194770" cy="4283710"/>
          </a:xfrm>
          <a:prstGeom prst="rect">
            <a:avLst/>
          </a:prstGeom>
        </p:spPr>
        <p:txBody>
          <a:bodyPr lIns="0" tIns="0" rIns="0" bIns="0" rtlCol="0" anchor="t">
            <a:spAutoFit/>
          </a:bodyPr>
          <a:lstStyle/>
          <a:p>
            <a:pPr algn="l">
              <a:lnSpc>
                <a:spcPts val="4940"/>
              </a:lnSpc>
            </a:pPr>
            <a:r>
              <a:rPr lang="en-US" sz="2600">
                <a:solidFill>
                  <a:srgbClr val="545454"/>
                </a:solidFill>
                <a:latin typeface="Rubik"/>
                <a:ea typeface="Rubik"/>
                <a:cs typeface="Rubik"/>
                <a:sym typeface="Rubik"/>
              </a:rPr>
              <a:t>Pengertian SDM (Sumber Daya Manusia) adalah salah satu konsep yang penting dalam dunia bisnis dan organisasi. SDM merujuk pada potensi, keterampilan, pengetahuan, dan keahlian yang dimiliki oleh individu atau kelompok yang menjadi bagian dari suatu entitas. Dalam konteks organisasi, SDM merupakan aset berharga yang dapat mempengaruhi keberhasilan dan kesuksesan perusahaan.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1977673"/>
            <a:ext cx="18650344" cy="12425792"/>
          </a:xfrm>
          <a:custGeom>
            <a:avLst/>
            <a:gdLst/>
            <a:ahLst/>
            <a:cxnLst/>
            <a:rect l="l" t="t" r="r" b="b"/>
            <a:pathLst>
              <a:path w="18650344" h="12425792">
                <a:moveTo>
                  <a:pt x="0" y="0"/>
                </a:moveTo>
                <a:lnTo>
                  <a:pt x="18650344" y="0"/>
                </a:lnTo>
                <a:lnTo>
                  <a:pt x="18650344" y="12425792"/>
                </a:lnTo>
                <a:lnTo>
                  <a:pt x="0" y="12425792"/>
                </a:lnTo>
                <a:lnTo>
                  <a:pt x="0" y="0"/>
                </a:lnTo>
                <a:close/>
              </a:path>
            </a:pathLst>
          </a:custGeom>
          <a:blipFill>
            <a:blip r:embed="rId2">
              <a:alphaModFix amt="10999"/>
            </a:blip>
            <a:stretch>
              <a:fillRect/>
            </a:stretch>
          </a:blipFill>
        </p:spPr>
      </p:sp>
      <p:sp>
        <p:nvSpPr>
          <p:cNvPr id="3" name="Freeform 3"/>
          <p:cNvSpPr/>
          <p:nvPr/>
        </p:nvSpPr>
        <p:spPr>
          <a:xfrm>
            <a:off x="16950892" y="8600837"/>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1232833" y="0"/>
            <a:ext cx="2721904" cy="5863629"/>
            <a:chOff x="0" y="0"/>
            <a:chExt cx="450631" cy="970766"/>
          </a:xfrm>
        </p:grpSpPr>
        <p:sp>
          <p:nvSpPr>
            <p:cNvPr id="5" name="Freeform 5"/>
            <p:cNvSpPr/>
            <p:nvPr/>
          </p:nvSpPr>
          <p:spPr>
            <a:xfrm>
              <a:off x="0" y="0"/>
              <a:ext cx="450631" cy="970766"/>
            </a:xfrm>
            <a:custGeom>
              <a:avLst/>
              <a:gdLst/>
              <a:ahLst/>
              <a:cxnLst/>
              <a:rect l="l" t="t" r="r" b="b"/>
              <a:pathLst>
                <a:path w="450631" h="970766">
                  <a:moveTo>
                    <a:pt x="450631" y="0"/>
                  </a:moveTo>
                  <a:lnTo>
                    <a:pt x="450631" y="970766"/>
                  </a:lnTo>
                  <a:lnTo>
                    <a:pt x="225315" y="843766"/>
                  </a:lnTo>
                  <a:lnTo>
                    <a:pt x="0" y="970766"/>
                  </a:lnTo>
                  <a:lnTo>
                    <a:pt x="0" y="0"/>
                  </a:lnTo>
                  <a:lnTo>
                    <a:pt x="450631" y="0"/>
                  </a:lnTo>
                  <a:close/>
                </a:path>
              </a:pathLst>
            </a:custGeom>
            <a:solidFill>
              <a:srgbClr val="F27D33"/>
            </a:solidFill>
          </p:spPr>
        </p:sp>
        <p:sp>
          <p:nvSpPr>
            <p:cNvPr id="6" name="TextBox 6"/>
            <p:cNvSpPr txBox="1"/>
            <p:nvPr/>
          </p:nvSpPr>
          <p:spPr>
            <a:xfrm>
              <a:off x="0" y="-38100"/>
              <a:ext cx="450631" cy="881866"/>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0800000">
            <a:off x="0" y="397833"/>
            <a:ext cx="5187569" cy="10023405"/>
            <a:chOff x="0" y="0"/>
            <a:chExt cx="450631" cy="870707"/>
          </a:xfrm>
        </p:grpSpPr>
        <p:sp>
          <p:nvSpPr>
            <p:cNvPr id="8" name="Freeform 8"/>
            <p:cNvSpPr/>
            <p:nvPr/>
          </p:nvSpPr>
          <p:spPr>
            <a:xfrm>
              <a:off x="0" y="0"/>
              <a:ext cx="450631" cy="870707"/>
            </a:xfrm>
            <a:custGeom>
              <a:avLst/>
              <a:gdLst/>
              <a:ahLst/>
              <a:cxnLst/>
              <a:rect l="l" t="t" r="r" b="b"/>
              <a:pathLst>
                <a:path w="450631" h="870707">
                  <a:moveTo>
                    <a:pt x="450631" y="0"/>
                  </a:moveTo>
                  <a:lnTo>
                    <a:pt x="450631" y="870707"/>
                  </a:lnTo>
                  <a:lnTo>
                    <a:pt x="225315" y="743707"/>
                  </a:lnTo>
                  <a:lnTo>
                    <a:pt x="0" y="870707"/>
                  </a:lnTo>
                  <a:lnTo>
                    <a:pt x="0" y="0"/>
                  </a:lnTo>
                  <a:lnTo>
                    <a:pt x="450631" y="0"/>
                  </a:lnTo>
                  <a:close/>
                </a:path>
              </a:pathLst>
            </a:custGeom>
            <a:solidFill>
              <a:srgbClr val="211F20"/>
            </a:solidFill>
          </p:spPr>
        </p:sp>
        <p:sp>
          <p:nvSpPr>
            <p:cNvPr id="9" name="TextBox 9"/>
            <p:cNvSpPr txBox="1"/>
            <p:nvPr/>
          </p:nvSpPr>
          <p:spPr>
            <a:xfrm>
              <a:off x="0" y="-38100"/>
              <a:ext cx="450631" cy="78180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402546" y="-1141877"/>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172575" y="9207237"/>
            <a:ext cx="1439832" cy="238227"/>
          </a:xfrm>
          <a:custGeom>
            <a:avLst/>
            <a:gdLst/>
            <a:ahLst/>
            <a:cxnLst/>
            <a:rect l="l" t="t" r="r" b="b"/>
            <a:pathLst>
              <a:path w="1439832" h="238227">
                <a:moveTo>
                  <a:pt x="0" y="0"/>
                </a:moveTo>
                <a:lnTo>
                  <a:pt x="1439832" y="0"/>
                </a:lnTo>
                <a:lnTo>
                  <a:pt x="1439832" y="238227"/>
                </a:lnTo>
                <a:lnTo>
                  <a:pt x="0" y="238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a:grpSpLocks noChangeAspect="1"/>
          </p:cNvGrpSpPr>
          <p:nvPr/>
        </p:nvGrpSpPr>
        <p:grpSpPr>
          <a:xfrm>
            <a:off x="2327483" y="3606178"/>
            <a:ext cx="5720172" cy="5720172"/>
            <a:chOff x="0" y="0"/>
            <a:chExt cx="6350000" cy="6350000"/>
          </a:xfrm>
        </p:grpSpPr>
        <p:sp>
          <p:nvSpPr>
            <p:cNvPr id="13" name="Freeform 1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9"/>
              <a:stretch>
                <a:fillRect l="-25046" r="-25046"/>
              </a:stretch>
            </a:blipFill>
          </p:spPr>
        </p:sp>
        <p:sp>
          <p:nvSpPr>
            <p:cNvPr id="14" name="Freeform 1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6F6F7"/>
            </a:solidFill>
          </p:spPr>
        </p:sp>
      </p:grpSp>
      <p:sp>
        <p:nvSpPr>
          <p:cNvPr id="15" name="Freeform 15"/>
          <p:cNvSpPr/>
          <p:nvPr/>
        </p:nvSpPr>
        <p:spPr>
          <a:xfrm>
            <a:off x="6731367" y="5995028"/>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9172575" y="4043469"/>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9172575" y="4819062"/>
            <a:ext cx="412928" cy="383507"/>
          </a:xfrm>
          <a:custGeom>
            <a:avLst/>
            <a:gdLst/>
            <a:ahLst/>
            <a:cxnLst/>
            <a:rect l="l" t="t" r="r" b="b"/>
            <a:pathLst>
              <a:path w="412928" h="383507">
                <a:moveTo>
                  <a:pt x="0" y="0"/>
                </a:moveTo>
                <a:lnTo>
                  <a:pt x="412928" y="0"/>
                </a:lnTo>
                <a:lnTo>
                  <a:pt x="412928" y="383508"/>
                </a:lnTo>
                <a:lnTo>
                  <a:pt x="0" y="3835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9172575" y="5594656"/>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9172575" y="6370249"/>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9172575" y="7145842"/>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9144000" y="2052755"/>
            <a:ext cx="6627482" cy="1052196"/>
          </a:xfrm>
          <a:prstGeom prst="rect">
            <a:avLst/>
          </a:prstGeom>
        </p:spPr>
        <p:txBody>
          <a:bodyPr lIns="0" tIns="0" rIns="0" bIns="0" rtlCol="0" anchor="t">
            <a:spAutoFit/>
          </a:bodyPr>
          <a:lstStyle/>
          <a:p>
            <a:pPr algn="l">
              <a:lnSpc>
                <a:spcPts val="7840"/>
              </a:lnSpc>
            </a:pPr>
            <a:r>
              <a:rPr lang="en-US" sz="8000" spc="-336">
                <a:solidFill>
                  <a:srgbClr val="2E2E2E"/>
                </a:solidFill>
                <a:latin typeface="Montserrat Classic Bold"/>
                <a:ea typeface="Montserrat Classic Bold"/>
                <a:cs typeface="Montserrat Classic Bold"/>
                <a:sym typeface="Montserrat Classic Bold"/>
              </a:rPr>
              <a:t>FUNGSI</a:t>
            </a:r>
            <a:r>
              <a:rPr lang="en-US" sz="8000" spc="-336">
                <a:solidFill>
                  <a:srgbClr val="F27D33"/>
                </a:solidFill>
                <a:latin typeface="Montserrat Classic Bold"/>
                <a:ea typeface="Montserrat Classic Bold"/>
                <a:cs typeface="Montserrat Classic Bold"/>
                <a:sym typeface="Montserrat Classic Bold"/>
              </a:rPr>
              <a:t> SDM</a:t>
            </a:r>
          </a:p>
        </p:txBody>
      </p:sp>
      <p:sp>
        <p:nvSpPr>
          <p:cNvPr id="22" name="TextBox 22"/>
          <p:cNvSpPr txBox="1"/>
          <p:nvPr/>
        </p:nvSpPr>
        <p:spPr>
          <a:xfrm>
            <a:off x="9795214" y="3781226"/>
            <a:ext cx="5679625" cy="4560569"/>
          </a:xfrm>
          <a:prstGeom prst="rect">
            <a:avLst/>
          </a:prstGeom>
        </p:spPr>
        <p:txBody>
          <a:bodyPr lIns="0" tIns="0" rIns="0" bIns="0" rtlCol="0" anchor="t">
            <a:spAutoFit/>
          </a:bodyPr>
          <a:lstStyle/>
          <a:p>
            <a:pPr algn="l">
              <a:lnSpc>
                <a:spcPts val="6120"/>
              </a:lnSpc>
            </a:pPr>
            <a:r>
              <a:rPr lang="en-US" sz="3400">
                <a:solidFill>
                  <a:srgbClr val="545454"/>
                </a:solidFill>
                <a:latin typeface="Proxima Nova"/>
                <a:ea typeface="Proxima Nova"/>
                <a:cs typeface="Proxima Nova"/>
                <a:sym typeface="Proxima Nova"/>
              </a:rPr>
              <a:t>Sebagai Tenaga Kerja</a:t>
            </a:r>
          </a:p>
          <a:p>
            <a:pPr algn="l">
              <a:lnSpc>
                <a:spcPts val="6120"/>
              </a:lnSpc>
            </a:pPr>
            <a:r>
              <a:rPr lang="en-US" sz="3400">
                <a:solidFill>
                  <a:srgbClr val="545454"/>
                </a:solidFill>
                <a:latin typeface="Proxima Nova"/>
                <a:ea typeface="Proxima Nova"/>
                <a:cs typeface="Proxima Nova"/>
                <a:sym typeface="Proxima Nova"/>
              </a:rPr>
              <a:t>Sebagai Tenaga Ahli</a:t>
            </a:r>
          </a:p>
          <a:p>
            <a:pPr algn="l">
              <a:lnSpc>
                <a:spcPts val="6120"/>
              </a:lnSpc>
            </a:pPr>
            <a:r>
              <a:rPr lang="en-US" sz="3400">
                <a:solidFill>
                  <a:srgbClr val="545454"/>
                </a:solidFill>
                <a:latin typeface="Proxima Nova"/>
                <a:ea typeface="Proxima Nova"/>
                <a:cs typeface="Proxima Nova"/>
                <a:sym typeface="Proxima Nova"/>
              </a:rPr>
              <a:t>Sebagai Pemimpin</a:t>
            </a:r>
          </a:p>
          <a:p>
            <a:pPr algn="l">
              <a:lnSpc>
                <a:spcPts val="6120"/>
              </a:lnSpc>
            </a:pPr>
            <a:r>
              <a:rPr lang="en-US" sz="3400">
                <a:solidFill>
                  <a:srgbClr val="545454"/>
                </a:solidFill>
                <a:latin typeface="Proxima Nova"/>
                <a:ea typeface="Proxima Nova"/>
                <a:cs typeface="Proxima Nova"/>
                <a:sym typeface="Proxima Nova"/>
              </a:rPr>
              <a:t>Sebagai Tenaga Keusahaan</a:t>
            </a:r>
          </a:p>
          <a:p>
            <a:pPr algn="l">
              <a:lnSpc>
                <a:spcPts val="6120"/>
              </a:lnSpc>
            </a:pPr>
            <a:r>
              <a:rPr lang="en-US" sz="3400">
                <a:solidFill>
                  <a:srgbClr val="545454"/>
                </a:solidFill>
                <a:latin typeface="Proxima Nova"/>
                <a:ea typeface="Proxima Nova"/>
                <a:cs typeface="Proxima Nova"/>
                <a:sym typeface="Proxima Nova"/>
              </a:rPr>
              <a:t>Pengembangan Iptek</a:t>
            </a:r>
          </a:p>
          <a:p>
            <a:pPr algn="l">
              <a:lnSpc>
                <a:spcPts val="6120"/>
              </a:lnSpc>
            </a:pPr>
            <a:endParaRPr lang="en-US" sz="3400">
              <a:solidFill>
                <a:srgbClr val="545454"/>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2423"/>
        </a:solidFill>
        <a:effectLst/>
      </p:bgPr>
    </p:bg>
    <p:spTree>
      <p:nvGrpSpPr>
        <p:cNvPr id="1" name=""/>
        <p:cNvGrpSpPr/>
        <p:nvPr/>
      </p:nvGrpSpPr>
      <p:grpSpPr>
        <a:xfrm>
          <a:off x="0" y="0"/>
          <a:ext cx="0" cy="0"/>
          <a:chOff x="0" y="0"/>
          <a:chExt cx="0" cy="0"/>
        </a:xfrm>
      </p:grpSpPr>
      <p:sp>
        <p:nvSpPr>
          <p:cNvPr id="2" name="AutoShape 2"/>
          <p:cNvSpPr/>
          <p:nvPr/>
        </p:nvSpPr>
        <p:spPr>
          <a:xfrm rot="-1753206">
            <a:off x="-991561" y="4244636"/>
            <a:ext cx="25783492" cy="9586163"/>
          </a:xfrm>
          <a:prstGeom prst="rect">
            <a:avLst/>
          </a:prstGeom>
          <a:solidFill>
            <a:srgbClr val="F27D33"/>
          </a:solidFill>
        </p:spPr>
      </p:sp>
      <p:grpSp>
        <p:nvGrpSpPr>
          <p:cNvPr id="3" name="Group 3"/>
          <p:cNvGrpSpPr/>
          <p:nvPr/>
        </p:nvGrpSpPr>
        <p:grpSpPr>
          <a:xfrm>
            <a:off x="3093676" y="1769506"/>
            <a:ext cx="2874218" cy="1124593"/>
            <a:chOff x="0" y="0"/>
            <a:chExt cx="1687841" cy="660400"/>
          </a:xfrm>
        </p:grpSpPr>
        <p:sp>
          <p:nvSpPr>
            <p:cNvPr id="4" name="Freeform 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5" name="Group 5"/>
          <p:cNvGrpSpPr/>
          <p:nvPr/>
        </p:nvGrpSpPr>
        <p:grpSpPr>
          <a:xfrm>
            <a:off x="12632578" y="7668589"/>
            <a:ext cx="3499197" cy="1369128"/>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7" name="Freeform 7"/>
          <p:cNvSpPr/>
          <p:nvPr/>
        </p:nvSpPr>
        <p:spPr>
          <a:xfrm>
            <a:off x="5655422" y="1654922"/>
            <a:ext cx="6977156" cy="6977156"/>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707239">
            <a:off x="10339641" y="7796868"/>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707239" flipH="1" flipV="1">
            <a:off x="6064753" y="2118368"/>
            <a:ext cx="1675183" cy="831310"/>
          </a:xfrm>
          <a:custGeom>
            <a:avLst/>
            <a:gdLst/>
            <a:ahLst/>
            <a:cxnLst/>
            <a:rect l="l" t="t" r="r" b="b"/>
            <a:pathLst>
              <a:path w="1675183" h="831310">
                <a:moveTo>
                  <a:pt x="1675184" y="831309"/>
                </a:moveTo>
                <a:lnTo>
                  <a:pt x="0" y="831309"/>
                </a:lnTo>
                <a:lnTo>
                  <a:pt x="0" y="0"/>
                </a:lnTo>
                <a:lnTo>
                  <a:pt x="1675184" y="0"/>
                </a:lnTo>
                <a:lnTo>
                  <a:pt x="1675184" y="83130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6191128" y="3856968"/>
            <a:ext cx="5920554" cy="2341187"/>
          </a:xfrm>
          <a:prstGeom prst="rect">
            <a:avLst/>
          </a:prstGeom>
        </p:spPr>
        <p:txBody>
          <a:bodyPr lIns="0" tIns="0" rIns="0" bIns="0" rtlCol="0" anchor="t">
            <a:spAutoFit/>
          </a:bodyPr>
          <a:lstStyle/>
          <a:p>
            <a:pPr algn="ctr">
              <a:lnSpc>
                <a:spcPts val="6075"/>
              </a:lnSpc>
            </a:pPr>
            <a:r>
              <a:rPr lang="en-US" sz="6199" spc="-365">
                <a:solidFill>
                  <a:srgbClr val="FFFFFF"/>
                </a:solidFill>
                <a:latin typeface="Montserrat Ultra-Bold Italics"/>
                <a:ea typeface="Montserrat Ultra-Bold Italics"/>
                <a:cs typeface="Montserrat Ultra-Bold Italics"/>
                <a:sym typeface="Montserrat Ultra-Bold Italics"/>
              </a:rPr>
              <a:t>HUMAN RESOURCE MANAGEMENT</a:t>
            </a:r>
          </a:p>
        </p:txBody>
      </p:sp>
      <p:sp>
        <p:nvSpPr>
          <p:cNvPr id="11" name="TextBox 11"/>
          <p:cNvSpPr txBox="1"/>
          <p:nvPr/>
        </p:nvSpPr>
        <p:spPr>
          <a:xfrm>
            <a:off x="2781187" y="2066555"/>
            <a:ext cx="3499197" cy="5208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Employe</a:t>
            </a:r>
          </a:p>
        </p:txBody>
      </p:sp>
      <p:sp>
        <p:nvSpPr>
          <p:cNvPr id="12" name="TextBox 12"/>
          <p:cNvSpPr txBox="1"/>
          <p:nvPr/>
        </p:nvSpPr>
        <p:spPr>
          <a:xfrm>
            <a:off x="12632578" y="7811762"/>
            <a:ext cx="3499197" cy="10542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Strategic Objectives</a:t>
            </a:r>
          </a:p>
        </p:txBody>
      </p:sp>
      <p:sp>
        <p:nvSpPr>
          <p:cNvPr id="13" name="Freeform 13"/>
          <p:cNvSpPr/>
          <p:nvPr/>
        </p:nvSpPr>
        <p:spPr>
          <a:xfrm rot="-1585448">
            <a:off x="12209147" y="3982877"/>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13715928" y="2587363"/>
            <a:ext cx="2874218" cy="1124593"/>
            <a:chOff x="0" y="0"/>
            <a:chExt cx="1687841" cy="660400"/>
          </a:xfrm>
        </p:grpSpPr>
        <p:sp>
          <p:nvSpPr>
            <p:cNvPr id="15" name="Freeform 15"/>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16" name="TextBox 16"/>
          <p:cNvSpPr txBox="1"/>
          <p:nvPr/>
        </p:nvSpPr>
        <p:spPr>
          <a:xfrm>
            <a:off x="13403438" y="2884412"/>
            <a:ext cx="3499197" cy="5208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Training</a:t>
            </a:r>
          </a:p>
        </p:txBody>
      </p:sp>
      <p:sp>
        <p:nvSpPr>
          <p:cNvPr id="17" name="Freeform 17"/>
          <p:cNvSpPr/>
          <p:nvPr/>
        </p:nvSpPr>
        <p:spPr>
          <a:xfrm rot="693145">
            <a:off x="12209147" y="5720463"/>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14072592" y="5127976"/>
            <a:ext cx="2874218" cy="1124593"/>
            <a:chOff x="0" y="0"/>
            <a:chExt cx="1687841" cy="660400"/>
          </a:xfrm>
        </p:grpSpPr>
        <p:sp>
          <p:nvSpPr>
            <p:cNvPr id="19" name="Freeform 19"/>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20" name="TextBox 20"/>
          <p:cNvSpPr txBox="1"/>
          <p:nvPr/>
        </p:nvSpPr>
        <p:spPr>
          <a:xfrm>
            <a:off x="13760103" y="5425025"/>
            <a:ext cx="3499197" cy="5208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Succes</a:t>
            </a:r>
          </a:p>
        </p:txBody>
      </p:sp>
      <p:grpSp>
        <p:nvGrpSpPr>
          <p:cNvPr id="21" name="Group 21"/>
          <p:cNvGrpSpPr/>
          <p:nvPr/>
        </p:nvGrpSpPr>
        <p:grpSpPr>
          <a:xfrm>
            <a:off x="823784" y="3723618"/>
            <a:ext cx="3704113" cy="1124593"/>
            <a:chOff x="0" y="0"/>
            <a:chExt cx="2175184" cy="660400"/>
          </a:xfrm>
        </p:grpSpPr>
        <p:sp>
          <p:nvSpPr>
            <p:cNvPr id="22" name="Freeform 22"/>
            <p:cNvSpPr/>
            <p:nvPr/>
          </p:nvSpPr>
          <p:spPr>
            <a:xfrm>
              <a:off x="0" y="0"/>
              <a:ext cx="2175184" cy="660400"/>
            </a:xfrm>
            <a:custGeom>
              <a:avLst/>
              <a:gdLst/>
              <a:ahLst/>
              <a:cxnLst/>
              <a:rect l="l" t="t" r="r" b="b"/>
              <a:pathLst>
                <a:path w="2175184" h="660400">
                  <a:moveTo>
                    <a:pt x="2050724" y="660400"/>
                  </a:moveTo>
                  <a:lnTo>
                    <a:pt x="124460" y="660400"/>
                  </a:lnTo>
                  <a:cubicBezTo>
                    <a:pt x="55880" y="660400"/>
                    <a:pt x="0" y="604520"/>
                    <a:pt x="0" y="535940"/>
                  </a:cubicBezTo>
                  <a:lnTo>
                    <a:pt x="0" y="124460"/>
                  </a:lnTo>
                  <a:cubicBezTo>
                    <a:pt x="0" y="55880"/>
                    <a:pt x="55880" y="0"/>
                    <a:pt x="124460" y="0"/>
                  </a:cubicBezTo>
                  <a:lnTo>
                    <a:pt x="2050724" y="0"/>
                  </a:lnTo>
                  <a:cubicBezTo>
                    <a:pt x="2119304" y="0"/>
                    <a:pt x="2175184" y="55880"/>
                    <a:pt x="2175184" y="124460"/>
                  </a:cubicBezTo>
                  <a:lnTo>
                    <a:pt x="2175184" y="535940"/>
                  </a:lnTo>
                  <a:cubicBezTo>
                    <a:pt x="2175184" y="604520"/>
                    <a:pt x="2119304" y="660400"/>
                    <a:pt x="2050724" y="660400"/>
                  </a:cubicBezTo>
                  <a:close/>
                </a:path>
              </a:pathLst>
            </a:custGeom>
            <a:solidFill>
              <a:srgbClr val="FFFFFF"/>
            </a:solidFill>
          </p:spPr>
        </p:sp>
      </p:grpSp>
      <p:sp>
        <p:nvSpPr>
          <p:cNvPr id="23" name="TextBox 23"/>
          <p:cNvSpPr txBox="1"/>
          <p:nvPr/>
        </p:nvSpPr>
        <p:spPr>
          <a:xfrm>
            <a:off x="926242" y="4011223"/>
            <a:ext cx="3499197" cy="5208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Business Value</a:t>
            </a:r>
          </a:p>
        </p:txBody>
      </p:sp>
      <p:sp>
        <p:nvSpPr>
          <p:cNvPr id="24" name="Freeform 24"/>
          <p:cNvSpPr/>
          <p:nvPr/>
        </p:nvSpPr>
        <p:spPr>
          <a:xfrm rot="-154401" flipH="1" flipV="1">
            <a:off x="4817831" y="3749143"/>
            <a:ext cx="1675183" cy="831310"/>
          </a:xfrm>
          <a:custGeom>
            <a:avLst/>
            <a:gdLst/>
            <a:ahLst/>
            <a:cxnLst/>
            <a:rect l="l" t="t" r="r" b="b"/>
            <a:pathLst>
              <a:path w="1675183" h="831310">
                <a:moveTo>
                  <a:pt x="1675183" y="831310"/>
                </a:moveTo>
                <a:lnTo>
                  <a:pt x="0" y="831310"/>
                </a:lnTo>
                <a:lnTo>
                  <a:pt x="0" y="0"/>
                </a:lnTo>
                <a:lnTo>
                  <a:pt x="1675183" y="0"/>
                </a:lnTo>
                <a:lnTo>
                  <a:pt x="1675183" y="83131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5" name="Group 25"/>
          <p:cNvGrpSpPr/>
          <p:nvPr/>
        </p:nvGrpSpPr>
        <p:grpSpPr>
          <a:xfrm>
            <a:off x="1427434" y="6836230"/>
            <a:ext cx="3704113" cy="1516924"/>
            <a:chOff x="0" y="0"/>
            <a:chExt cx="2175184" cy="890790"/>
          </a:xfrm>
        </p:grpSpPr>
        <p:sp>
          <p:nvSpPr>
            <p:cNvPr id="26" name="Freeform 26"/>
            <p:cNvSpPr/>
            <p:nvPr/>
          </p:nvSpPr>
          <p:spPr>
            <a:xfrm>
              <a:off x="0" y="0"/>
              <a:ext cx="2175184" cy="890790"/>
            </a:xfrm>
            <a:custGeom>
              <a:avLst/>
              <a:gdLst/>
              <a:ahLst/>
              <a:cxnLst/>
              <a:rect l="l" t="t" r="r" b="b"/>
              <a:pathLst>
                <a:path w="2175184" h="890790">
                  <a:moveTo>
                    <a:pt x="2050724" y="890790"/>
                  </a:moveTo>
                  <a:lnTo>
                    <a:pt x="124460" y="890790"/>
                  </a:lnTo>
                  <a:cubicBezTo>
                    <a:pt x="55880" y="890790"/>
                    <a:pt x="0" y="834910"/>
                    <a:pt x="0" y="766330"/>
                  </a:cubicBezTo>
                  <a:lnTo>
                    <a:pt x="0" y="124460"/>
                  </a:lnTo>
                  <a:cubicBezTo>
                    <a:pt x="0" y="55880"/>
                    <a:pt x="55880" y="0"/>
                    <a:pt x="124460" y="0"/>
                  </a:cubicBezTo>
                  <a:lnTo>
                    <a:pt x="2050724" y="0"/>
                  </a:lnTo>
                  <a:cubicBezTo>
                    <a:pt x="2119304" y="0"/>
                    <a:pt x="2175184" y="55880"/>
                    <a:pt x="2175184" y="124460"/>
                  </a:cubicBezTo>
                  <a:lnTo>
                    <a:pt x="2175184" y="766330"/>
                  </a:lnTo>
                  <a:cubicBezTo>
                    <a:pt x="2175184" y="834910"/>
                    <a:pt x="2119304" y="890790"/>
                    <a:pt x="2050724" y="890790"/>
                  </a:cubicBezTo>
                  <a:close/>
                </a:path>
              </a:pathLst>
            </a:custGeom>
            <a:solidFill>
              <a:srgbClr val="FFFFFF"/>
            </a:solidFill>
          </p:spPr>
        </p:sp>
      </p:grpSp>
      <p:sp>
        <p:nvSpPr>
          <p:cNvPr id="27" name="TextBox 27"/>
          <p:cNvSpPr txBox="1"/>
          <p:nvPr/>
        </p:nvSpPr>
        <p:spPr>
          <a:xfrm>
            <a:off x="1529892" y="7123835"/>
            <a:ext cx="3499197" cy="10542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Employee</a:t>
            </a:r>
          </a:p>
          <a:p>
            <a:pPr algn="ctr">
              <a:lnSpc>
                <a:spcPts val="4214"/>
              </a:lnSpc>
            </a:pPr>
            <a:r>
              <a:rPr lang="en-US" sz="3241" spc="64">
                <a:solidFill>
                  <a:srgbClr val="211F20"/>
                </a:solidFill>
                <a:latin typeface="Montserrat Ultra-Bold"/>
                <a:ea typeface="Montserrat Ultra-Bold"/>
                <a:cs typeface="Montserrat Ultra-Bold"/>
                <a:sym typeface="Montserrat Ultra-Bold"/>
              </a:rPr>
              <a:t>Recuitment</a:t>
            </a:r>
          </a:p>
        </p:txBody>
      </p:sp>
      <p:sp>
        <p:nvSpPr>
          <p:cNvPr id="28" name="Freeform 28"/>
          <p:cNvSpPr/>
          <p:nvPr/>
        </p:nvSpPr>
        <p:spPr>
          <a:xfrm rot="-154401" flipH="1" flipV="1">
            <a:off x="5209344" y="6796729"/>
            <a:ext cx="1675183" cy="831310"/>
          </a:xfrm>
          <a:custGeom>
            <a:avLst/>
            <a:gdLst/>
            <a:ahLst/>
            <a:cxnLst/>
            <a:rect l="l" t="t" r="r" b="b"/>
            <a:pathLst>
              <a:path w="1675183" h="831310">
                <a:moveTo>
                  <a:pt x="1675184" y="831310"/>
                </a:moveTo>
                <a:lnTo>
                  <a:pt x="0" y="831310"/>
                </a:lnTo>
                <a:lnTo>
                  <a:pt x="0" y="0"/>
                </a:lnTo>
                <a:lnTo>
                  <a:pt x="1675184" y="0"/>
                </a:lnTo>
                <a:lnTo>
                  <a:pt x="1675184" y="83131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9" name="Group 29"/>
          <p:cNvGrpSpPr/>
          <p:nvPr/>
        </p:nvGrpSpPr>
        <p:grpSpPr>
          <a:xfrm>
            <a:off x="10463076" y="466404"/>
            <a:ext cx="2874218" cy="1124593"/>
            <a:chOff x="0" y="0"/>
            <a:chExt cx="1687841" cy="660400"/>
          </a:xfrm>
        </p:grpSpPr>
        <p:sp>
          <p:nvSpPr>
            <p:cNvPr id="30" name="Freeform 30"/>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31" name="TextBox 31"/>
          <p:cNvSpPr txBox="1"/>
          <p:nvPr/>
        </p:nvSpPr>
        <p:spPr>
          <a:xfrm>
            <a:off x="10150586" y="763453"/>
            <a:ext cx="3499197" cy="520807"/>
          </a:xfrm>
          <a:prstGeom prst="rect">
            <a:avLst/>
          </a:prstGeom>
        </p:spPr>
        <p:txBody>
          <a:bodyPr lIns="0" tIns="0" rIns="0" bIns="0" rtlCol="0" anchor="t">
            <a:spAutoFit/>
          </a:bodyPr>
          <a:lstStyle/>
          <a:p>
            <a:pPr algn="ctr">
              <a:lnSpc>
                <a:spcPts val="4214"/>
              </a:lnSpc>
            </a:pPr>
            <a:r>
              <a:rPr lang="en-US" sz="3241" spc="64">
                <a:solidFill>
                  <a:srgbClr val="211F20"/>
                </a:solidFill>
                <a:latin typeface="Montserrat Ultra-Bold"/>
                <a:ea typeface="Montserrat Ultra-Bold"/>
                <a:cs typeface="Montserrat Ultra-Bold"/>
                <a:sym typeface="Montserrat Ultra-Bold"/>
              </a:rPr>
              <a:t>Rewarding</a:t>
            </a:r>
          </a:p>
        </p:txBody>
      </p:sp>
      <p:sp>
        <p:nvSpPr>
          <p:cNvPr id="32" name="Freeform 32"/>
          <p:cNvSpPr/>
          <p:nvPr/>
        </p:nvSpPr>
        <p:spPr>
          <a:xfrm rot="7005095" flipH="1" flipV="1">
            <a:off x="11087826" y="2206625"/>
            <a:ext cx="1675183" cy="831310"/>
          </a:xfrm>
          <a:custGeom>
            <a:avLst/>
            <a:gdLst/>
            <a:ahLst/>
            <a:cxnLst/>
            <a:rect l="l" t="t" r="r" b="b"/>
            <a:pathLst>
              <a:path w="1675183" h="831310">
                <a:moveTo>
                  <a:pt x="1675183" y="831310"/>
                </a:moveTo>
                <a:lnTo>
                  <a:pt x="0" y="831310"/>
                </a:lnTo>
                <a:lnTo>
                  <a:pt x="0" y="0"/>
                </a:lnTo>
                <a:lnTo>
                  <a:pt x="1675183" y="0"/>
                </a:lnTo>
                <a:lnTo>
                  <a:pt x="1675183" y="83131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68873" y="-871057"/>
            <a:ext cx="18285402" cy="12205506"/>
          </a:xfrm>
          <a:custGeom>
            <a:avLst/>
            <a:gdLst/>
            <a:ahLst/>
            <a:cxnLst/>
            <a:rect l="l" t="t" r="r" b="b"/>
            <a:pathLst>
              <a:path w="18285402" h="12205506">
                <a:moveTo>
                  <a:pt x="0" y="0"/>
                </a:moveTo>
                <a:lnTo>
                  <a:pt x="18285402" y="0"/>
                </a:lnTo>
                <a:lnTo>
                  <a:pt x="18285402" y="12205506"/>
                </a:lnTo>
                <a:lnTo>
                  <a:pt x="0" y="12205506"/>
                </a:lnTo>
                <a:lnTo>
                  <a:pt x="0" y="0"/>
                </a:lnTo>
                <a:close/>
              </a:path>
            </a:pathLst>
          </a:custGeom>
          <a:blipFill>
            <a:blip r:embed="rId2">
              <a:alphaModFix amt="9999"/>
            </a:blip>
            <a:stretch>
              <a:fillRect/>
            </a:stretch>
          </a:blipFill>
        </p:spPr>
      </p:sp>
      <p:sp>
        <p:nvSpPr>
          <p:cNvPr id="3" name="Freeform 3"/>
          <p:cNvSpPr/>
          <p:nvPr/>
        </p:nvSpPr>
        <p:spPr>
          <a:xfrm>
            <a:off x="16950892" y="8600837"/>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1232833" y="0"/>
            <a:ext cx="2721904" cy="5863629"/>
            <a:chOff x="0" y="0"/>
            <a:chExt cx="450631" cy="970766"/>
          </a:xfrm>
        </p:grpSpPr>
        <p:sp>
          <p:nvSpPr>
            <p:cNvPr id="5" name="Freeform 5"/>
            <p:cNvSpPr/>
            <p:nvPr/>
          </p:nvSpPr>
          <p:spPr>
            <a:xfrm>
              <a:off x="0" y="0"/>
              <a:ext cx="450631" cy="970766"/>
            </a:xfrm>
            <a:custGeom>
              <a:avLst/>
              <a:gdLst/>
              <a:ahLst/>
              <a:cxnLst/>
              <a:rect l="l" t="t" r="r" b="b"/>
              <a:pathLst>
                <a:path w="450631" h="970766">
                  <a:moveTo>
                    <a:pt x="450631" y="0"/>
                  </a:moveTo>
                  <a:lnTo>
                    <a:pt x="450631" y="970766"/>
                  </a:lnTo>
                  <a:lnTo>
                    <a:pt x="225315" y="843766"/>
                  </a:lnTo>
                  <a:lnTo>
                    <a:pt x="0" y="970766"/>
                  </a:lnTo>
                  <a:lnTo>
                    <a:pt x="0" y="0"/>
                  </a:lnTo>
                  <a:lnTo>
                    <a:pt x="450631" y="0"/>
                  </a:lnTo>
                  <a:close/>
                </a:path>
              </a:pathLst>
            </a:custGeom>
            <a:solidFill>
              <a:srgbClr val="F27D33"/>
            </a:solidFill>
          </p:spPr>
        </p:sp>
        <p:sp>
          <p:nvSpPr>
            <p:cNvPr id="6" name="TextBox 6"/>
            <p:cNvSpPr txBox="1"/>
            <p:nvPr/>
          </p:nvSpPr>
          <p:spPr>
            <a:xfrm>
              <a:off x="0" y="-38100"/>
              <a:ext cx="450631" cy="881866"/>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0800000">
            <a:off x="0" y="397833"/>
            <a:ext cx="5187569" cy="10023405"/>
            <a:chOff x="0" y="0"/>
            <a:chExt cx="450631" cy="870707"/>
          </a:xfrm>
        </p:grpSpPr>
        <p:sp>
          <p:nvSpPr>
            <p:cNvPr id="8" name="Freeform 8"/>
            <p:cNvSpPr/>
            <p:nvPr/>
          </p:nvSpPr>
          <p:spPr>
            <a:xfrm>
              <a:off x="0" y="0"/>
              <a:ext cx="450631" cy="870707"/>
            </a:xfrm>
            <a:custGeom>
              <a:avLst/>
              <a:gdLst/>
              <a:ahLst/>
              <a:cxnLst/>
              <a:rect l="l" t="t" r="r" b="b"/>
              <a:pathLst>
                <a:path w="450631" h="870707">
                  <a:moveTo>
                    <a:pt x="450631" y="0"/>
                  </a:moveTo>
                  <a:lnTo>
                    <a:pt x="450631" y="870707"/>
                  </a:lnTo>
                  <a:lnTo>
                    <a:pt x="225315" y="743707"/>
                  </a:lnTo>
                  <a:lnTo>
                    <a:pt x="0" y="870707"/>
                  </a:lnTo>
                  <a:lnTo>
                    <a:pt x="0" y="0"/>
                  </a:lnTo>
                  <a:lnTo>
                    <a:pt x="450631" y="0"/>
                  </a:lnTo>
                  <a:close/>
                </a:path>
              </a:pathLst>
            </a:custGeom>
            <a:solidFill>
              <a:srgbClr val="211F20"/>
            </a:solidFill>
          </p:spPr>
        </p:sp>
        <p:sp>
          <p:nvSpPr>
            <p:cNvPr id="9" name="TextBox 9"/>
            <p:cNvSpPr txBox="1"/>
            <p:nvPr/>
          </p:nvSpPr>
          <p:spPr>
            <a:xfrm>
              <a:off x="0" y="-38100"/>
              <a:ext cx="450631" cy="78180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402546" y="-1141877"/>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a:grpSpLocks noChangeAspect="1"/>
          </p:cNvGrpSpPr>
          <p:nvPr/>
        </p:nvGrpSpPr>
        <p:grpSpPr>
          <a:xfrm>
            <a:off x="2327483" y="3606178"/>
            <a:ext cx="5720172" cy="5720172"/>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t="-25046" b="-25046"/>
              </a:stretch>
            </a:blipFill>
          </p:spPr>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6F6F7"/>
            </a:solidFill>
          </p:spPr>
        </p:sp>
      </p:grpSp>
      <p:sp>
        <p:nvSpPr>
          <p:cNvPr id="14" name="Freeform 14"/>
          <p:cNvSpPr/>
          <p:nvPr/>
        </p:nvSpPr>
        <p:spPr>
          <a:xfrm>
            <a:off x="6731367" y="5995028"/>
            <a:ext cx="1316288" cy="1316288"/>
          </a:xfrm>
          <a:custGeom>
            <a:avLst/>
            <a:gdLst/>
            <a:ahLst/>
            <a:cxnLst/>
            <a:rect l="l" t="t" r="r" b="b"/>
            <a:pathLst>
              <a:path w="1316288" h="1316288">
                <a:moveTo>
                  <a:pt x="0" y="0"/>
                </a:moveTo>
                <a:lnTo>
                  <a:pt x="1316288" y="0"/>
                </a:lnTo>
                <a:lnTo>
                  <a:pt x="1316288" y="1316288"/>
                </a:lnTo>
                <a:lnTo>
                  <a:pt x="0" y="1316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6731367" y="223895"/>
            <a:ext cx="9354891" cy="2084079"/>
          </a:xfrm>
          <a:prstGeom prst="rect">
            <a:avLst/>
          </a:prstGeom>
        </p:spPr>
        <p:txBody>
          <a:bodyPr lIns="0" tIns="0" rIns="0" bIns="0" rtlCol="0" anchor="t">
            <a:spAutoFit/>
          </a:bodyPr>
          <a:lstStyle/>
          <a:p>
            <a:pPr algn="l">
              <a:lnSpc>
                <a:spcPts val="5393"/>
              </a:lnSpc>
            </a:pPr>
            <a:r>
              <a:rPr lang="en-US" sz="5504" spc="-231">
                <a:solidFill>
                  <a:srgbClr val="F27D33"/>
                </a:solidFill>
                <a:latin typeface="Montserrat Classic Bold"/>
                <a:ea typeface="Montserrat Classic Bold"/>
                <a:cs typeface="Montserrat Classic Bold"/>
                <a:sym typeface="Montserrat Classic Bold"/>
              </a:rPr>
              <a:t>STATEGI SISTEMATIS</a:t>
            </a:r>
          </a:p>
          <a:p>
            <a:pPr algn="l">
              <a:lnSpc>
                <a:spcPts val="5393"/>
              </a:lnSpc>
            </a:pPr>
            <a:r>
              <a:rPr lang="en-US" sz="5504" spc="-231">
                <a:solidFill>
                  <a:srgbClr val="211F20"/>
                </a:solidFill>
                <a:latin typeface="Montserrat Classic Bold"/>
                <a:ea typeface="Montserrat Classic Bold"/>
                <a:cs typeface="Montserrat Classic Bold"/>
                <a:sym typeface="Montserrat Classic Bold"/>
              </a:rPr>
              <a:t>MENGHADAPI TANGAN MANAJEMEN SDM</a:t>
            </a:r>
          </a:p>
        </p:txBody>
      </p:sp>
      <p:sp>
        <p:nvSpPr>
          <p:cNvPr id="16" name="Freeform 16"/>
          <p:cNvSpPr/>
          <p:nvPr/>
        </p:nvSpPr>
        <p:spPr>
          <a:xfrm>
            <a:off x="8660900" y="2765173"/>
            <a:ext cx="412928" cy="383507"/>
          </a:xfrm>
          <a:custGeom>
            <a:avLst/>
            <a:gdLst/>
            <a:ahLst/>
            <a:cxnLst/>
            <a:rect l="l" t="t" r="r" b="b"/>
            <a:pathLst>
              <a:path w="412928" h="383507">
                <a:moveTo>
                  <a:pt x="0" y="0"/>
                </a:moveTo>
                <a:lnTo>
                  <a:pt x="412928" y="0"/>
                </a:lnTo>
                <a:lnTo>
                  <a:pt x="412928" y="383508"/>
                </a:lnTo>
                <a:lnTo>
                  <a:pt x="0" y="383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8660900" y="3414425"/>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8660900" y="4131307"/>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8660900" y="4848189"/>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9144000" y="2593723"/>
            <a:ext cx="9485364" cy="7285713"/>
          </a:xfrm>
          <a:prstGeom prst="rect">
            <a:avLst/>
          </a:prstGeom>
        </p:spPr>
        <p:txBody>
          <a:bodyPr lIns="0" tIns="0" rIns="0" bIns="0" rtlCol="0" anchor="t">
            <a:spAutoFit/>
          </a:bodyPr>
          <a:lstStyle/>
          <a:p>
            <a:pPr algn="l">
              <a:lnSpc>
                <a:spcPts val="5295"/>
              </a:lnSpc>
            </a:pPr>
            <a:r>
              <a:rPr lang="en-US" sz="2893">
                <a:solidFill>
                  <a:srgbClr val="545454"/>
                </a:solidFill>
                <a:latin typeface="Proxima Nova"/>
                <a:ea typeface="Proxima Nova"/>
                <a:cs typeface="Proxima Nova"/>
                <a:sym typeface="Proxima Nova"/>
              </a:rPr>
              <a:t>Identifikasi Tantangan SDM</a:t>
            </a:r>
          </a:p>
          <a:p>
            <a:pPr algn="l">
              <a:lnSpc>
                <a:spcPts val="5295"/>
              </a:lnSpc>
            </a:pPr>
            <a:r>
              <a:rPr lang="en-US" sz="2893">
                <a:solidFill>
                  <a:srgbClr val="545454"/>
                </a:solidFill>
                <a:latin typeface="Proxima Nova"/>
                <a:ea typeface="Proxima Nova"/>
                <a:cs typeface="Proxima Nova"/>
                <a:sym typeface="Proxima Nova"/>
              </a:rPr>
              <a:t>Perencanaan dan Pengembangan Strategi SDM</a:t>
            </a:r>
          </a:p>
          <a:p>
            <a:pPr algn="l">
              <a:lnSpc>
                <a:spcPts val="5295"/>
              </a:lnSpc>
            </a:pPr>
            <a:r>
              <a:rPr lang="en-US" sz="2893">
                <a:solidFill>
                  <a:srgbClr val="545454"/>
                </a:solidFill>
                <a:latin typeface="Proxima Nova"/>
                <a:ea typeface="Proxima Nova"/>
                <a:cs typeface="Proxima Nova"/>
                <a:sym typeface="Proxima Nova"/>
              </a:rPr>
              <a:t>Pengelolaan Kinerja dan Produktivitas</a:t>
            </a:r>
          </a:p>
          <a:p>
            <a:pPr algn="l">
              <a:lnSpc>
                <a:spcPts val="5295"/>
              </a:lnSpc>
            </a:pPr>
            <a:r>
              <a:rPr lang="en-US" sz="2893">
                <a:solidFill>
                  <a:srgbClr val="545454"/>
                </a:solidFill>
                <a:latin typeface="Proxima Nova"/>
                <a:ea typeface="Proxima Nova"/>
                <a:cs typeface="Proxima Nova"/>
                <a:sym typeface="Proxima Nova"/>
              </a:rPr>
              <a:t>Pengelolaan Kesejahteraan dan Keterlibatan Karyawan</a:t>
            </a:r>
          </a:p>
          <a:p>
            <a:pPr algn="l">
              <a:lnSpc>
                <a:spcPts val="5295"/>
              </a:lnSpc>
            </a:pPr>
            <a:r>
              <a:rPr lang="en-US" sz="2893">
                <a:solidFill>
                  <a:srgbClr val="545454"/>
                </a:solidFill>
                <a:latin typeface="Proxima Nova"/>
                <a:ea typeface="Proxima Nova"/>
                <a:cs typeface="Proxima Nova"/>
                <a:sym typeface="Proxima Nova"/>
              </a:rPr>
              <a:t>Meningkatkan Rekrutmen dan Retensi</a:t>
            </a:r>
          </a:p>
          <a:p>
            <a:pPr algn="l">
              <a:lnSpc>
                <a:spcPts val="5295"/>
              </a:lnSpc>
            </a:pPr>
            <a:r>
              <a:rPr lang="en-US" sz="2893">
                <a:solidFill>
                  <a:srgbClr val="545454"/>
                </a:solidFill>
                <a:latin typeface="Proxima Nova"/>
                <a:ea typeface="Proxima Nova"/>
                <a:cs typeface="Proxima Nova"/>
                <a:sym typeface="Proxima Nova"/>
              </a:rPr>
              <a:t>Pemanfaatan Teknologi dalam SDM</a:t>
            </a:r>
          </a:p>
          <a:p>
            <a:pPr algn="l">
              <a:lnSpc>
                <a:spcPts val="5295"/>
              </a:lnSpc>
            </a:pPr>
            <a:r>
              <a:rPr lang="en-US" sz="2893">
                <a:solidFill>
                  <a:srgbClr val="545454"/>
                </a:solidFill>
                <a:latin typeface="Proxima Nova"/>
                <a:ea typeface="Proxima Nova"/>
                <a:cs typeface="Proxima Nova"/>
                <a:sym typeface="Proxima Nova"/>
              </a:rPr>
              <a:t>Pengelolaan Perubahan dan Inovasi</a:t>
            </a:r>
          </a:p>
          <a:p>
            <a:pPr algn="l">
              <a:lnSpc>
                <a:spcPts val="5295"/>
              </a:lnSpc>
            </a:pPr>
            <a:r>
              <a:rPr lang="en-US" sz="2893">
                <a:solidFill>
                  <a:srgbClr val="545454"/>
                </a:solidFill>
                <a:latin typeface="Proxima Nova"/>
                <a:ea typeface="Proxima Nova"/>
                <a:cs typeface="Proxima Nova"/>
                <a:sym typeface="Proxima Nova"/>
              </a:rPr>
              <a:t>Penyusunan Kebijakan dan Regulasi SDM</a:t>
            </a:r>
          </a:p>
          <a:p>
            <a:pPr algn="l">
              <a:lnSpc>
                <a:spcPts val="5295"/>
              </a:lnSpc>
            </a:pPr>
            <a:r>
              <a:rPr lang="en-US" sz="2893">
                <a:solidFill>
                  <a:srgbClr val="545454"/>
                </a:solidFill>
                <a:latin typeface="Proxima Nova"/>
                <a:ea typeface="Proxima Nova"/>
                <a:cs typeface="Proxima Nova"/>
                <a:sym typeface="Proxima Nova"/>
              </a:rPr>
              <a:t>Pemantauan dan Evaluasi</a:t>
            </a:r>
          </a:p>
          <a:p>
            <a:pPr algn="l">
              <a:lnSpc>
                <a:spcPts val="5295"/>
              </a:lnSpc>
            </a:pPr>
            <a:endParaRPr lang="en-US" sz="2893">
              <a:solidFill>
                <a:srgbClr val="545454"/>
              </a:solidFill>
              <a:latin typeface="Proxima Nova"/>
              <a:ea typeface="Proxima Nova"/>
              <a:cs typeface="Proxima Nova"/>
              <a:sym typeface="Proxima Nova"/>
            </a:endParaRPr>
          </a:p>
          <a:p>
            <a:pPr algn="l">
              <a:lnSpc>
                <a:spcPts val="5295"/>
              </a:lnSpc>
            </a:pPr>
            <a:endParaRPr lang="en-US" sz="2893">
              <a:solidFill>
                <a:srgbClr val="545454"/>
              </a:solidFill>
              <a:latin typeface="Proxima Nova"/>
              <a:ea typeface="Proxima Nova"/>
              <a:cs typeface="Proxima Nova"/>
              <a:sym typeface="Proxima Nova"/>
            </a:endParaRPr>
          </a:p>
        </p:txBody>
      </p:sp>
      <p:sp>
        <p:nvSpPr>
          <p:cNvPr id="21" name="Freeform 21"/>
          <p:cNvSpPr/>
          <p:nvPr/>
        </p:nvSpPr>
        <p:spPr>
          <a:xfrm>
            <a:off x="8660900" y="5498396"/>
            <a:ext cx="412928" cy="383507"/>
          </a:xfrm>
          <a:custGeom>
            <a:avLst/>
            <a:gdLst/>
            <a:ahLst/>
            <a:cxnLst/>
            <a:rect l="l" t="t" r="r" b="b"/>
            <a:pathLst>
              <a:path w="412928" h="383507">
                <a:moveTo>
                  <a:pt x="0" y="0"/>
                </a:moveTo>
                <a:lnTo>
                  <a:pt x="412928" y="0"/>
                </a:lnTo>
                <a:lnTo>
                  <a:pt x="412928" y="383508"/>
                </a:lnTo>
                <a:lnTo>
                  <a:pt x="0" y="383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8660900" y="6148604"/>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8660900" y="6865486"/>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8660900" y="7515693"/>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a:off x="8660900" y="8165900"/>
            <a:ext cx="412928" cy="383507"/>
          </a:xfrm>
          <a:custGeom>
            <a:avLst/>
            <a:gdLst/>
            <a:ahLst/>
            <a:cxnLst/>
            <a:rect l="l" t="t" r="r" b="b"/>
            <a:pathLst>
              <a:path w="412928" h="383507">
                <a:moveTo>
                  <a:pt x="0" y="0"/>
                </a:moveTo>
                <a:lnTo>
                  <a:pt x="412928" y="0"/>
                </a:lnTo>
                <a:lnTo>
                  <a:pt x="412928" y="383507"/>
                </a:lnTo>
                <a:lnTo>
                  <a:pt x="0" y="383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258910" y="-46245"/>
            <a:ext cx="18667090" cy="10379489"/>
          </a:xfrm>
          <a:custGeom>
            <a:avLst/>
            <a:gdLst/>
            <a:ahLst/>
            <a:cxnLst/>
            <a:rect l="l" t="t" r="r" b="b"/>
            <a:pathLst>
              <a:path w="18667090" h="10379489">
                <a:moveTo>
                  <a:pt x="0" y="0"/>
                </a:moveTo>
                <a:lnTo>
                  <a:pt x="18667089" y="0"/>
                </a:lnTo>
                <a:lnTo>
                  <a:pt x="18667089" y="10379490"/>
                </a:lnTo>
                <a:lnTo>
                  <a:pt x="0" y="10379490"/>
                </a:lnTo>
                <a:lnTo>
                  <a:pt x="0" y="0"/>
                </a:lnTo>
                <a:close/>
              </a:path>
            </a:pathLst>
          </a:custGeom>
          <a:blipFill>
            <a:blip r:embed="rId2">
              <a:alphaModFix amt="19999"/>
            </a:blip>
            <a:stretch>
              <a:fillRect t="-9911" b="-9911"/>
            </a:stretch>
          </a:blipFill>
        </p:spPr>
      </p:sp>
      <p:sp>
        <p:nvSpPr>
          <p:cNvPr id="3" name="Freeform 3"/>
          <p:cNvSpPr/>
          <p:nvPr/>
        </p:nvSpPr>
        <p:spPr>
          <a:xfrm>
            <a:off x="16950892" y="8600837"/>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5400000">
            <a:off x="10370447" y="-1390443"/>
            <a:ext cx="2211024" cy="9012798"/>
            <a:chOff x="0" y="0"/>
            <a:chExt cx="450631" cy="1836906"/>
          </a:xfrm>
        </p:grpSpPr>
        <p:sp>
          <p:nvSpPr>
            <p:cNvPr id="5" name="Freeform 5"/>
            <p:cNvSpPr/>
            <p:nvPr/>
          </p:nvSpPr>
          <p:spPr>
            <a:xfrm>
              <a:off x="0" y="0"/>
              <a:ext cx="450631" cy="1836906"/>
            </a:xfrm>
            <a:custGeom>
              <a:avLst/>
              <a:gdLst/>
              <a:ahLst/>
              <a:cxnLst/>
              <a:rect l="l" t="t" r="r" b="b"/>
              <a:pathLst>
                <a:path w="450631" h="1836906">
                  <a:moveTo>
                    <a:pt x="450631" y="0"/>
                  </a:moveTo>
                  <a:lnTo>
                    <a:pt x="450631" y="1836906"/>
                  </a:lnTo>
                  <a:lnTo>
                    <a:pt x="225315" y="1709906"/>
                  </a:lnTo>
                  <a:lnTo>
                    <a:pt x="0" y="1836906"/>
                  </a:lnTo>
                  <a:lnTo>
                    <a:pt x="0" y="0"/>
                  </a:lnTo>
                  <a:lnTo>
                    <a:pt x="450631" y="0"/>
                  </a:lnTo>
                  <a:close/>
                </a:path>
              </a:pathLst>
            </a:custGeom>
            <a:solidFill>
              <a:srgbClr val="F27D33"/>
            </a:solidFill>
          </p:spPr>
        </p:sp>
        <p:sp>
          <p:nvSpPr>
            <p:cNvPr id="6" name="TextBox 6"/>
            <p:cNvSpPr txBox="1"/>
            <p:nvPr/>
          </p:nvSpPr>
          <p:spPr>
            <a:xfrm>
              <a:off x="0" y="-38100"/>
              <a:ext cx="450631" cy="1748006"/>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5400000">
            <a:off x="7334226" y="-3574843"/>
            <a:ext cx="3282780" cy="13381599"/>
            <a:chOff x="0" y="0"/>
            <a:chExt cx="450631" cy="1836906"/>
          </a:xfrm>
        </p:grpSpPr>
        <p:sp>
          <p:nvSpPr>
            <p:cNvPr id="8" name="Freeform 8"/>
            <p:cNvSpPr/>
            <p:nvPr/>
          </p:nvSpPr>
          <p:spPr>
            <a:xfrm>
              <a:off x="0" y="0"/>
              <a:ext cx="450631" cy="1836906"/>
            </a:xfrm>
            <a:custGeom>
              <a:avLst/>
              <a:gdLst/>
              <a:ahLst/>
              <a:cxnLst/>
              <a:rect l="l" t="t" r="r" b="b"/>
              <a:pathLst>
                <a:path w="450631" h="1836906">
                  <a:moveTo>
                    <a:pt x="450631" y="0"/>
                  </a:moveTo>
                  <a:lnTo>
                    <a:pt x="450631" y="1836906"/>
                  </a:lnTo>
                  <a:lnTo>
                    <a:pt x="225315" y="1709906"/>
                  </a:lnTo>
                  <a:lnTo>
                    <a:pt x="0" y="1836906"/>
                  </a:lnTo>
                  <a:lnTo>
                    <a:pt x="0" y="0"/>
                  </a:lnTo>
                  <a:lnTo>
                    <a:pt x="450631" y="0"/>
                  </a:lnTo>
                  <a:close/>
                </a:path>
              </a:pathLst>
            </a:custGeom>
            <a:solidFill>
              <a:srgbClr val="211F20"/>
            </a:solidFill>
          </p:spPr>
        </p:sp>
        <p:sp>
          <p:nvSpPr>
            <p:cNvPr id="9" name="TextBox 9"/>
            <p:cNvSpPr txBox="1"/>
            <p:nvPr/>
          </p:nvSpPr>
          <p:spPr>
            <a:xfrm>
              <a:off x="0" y="-38100"/>
              <a:ext cx="450631" cy="174800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402546" y="-1141877"/>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a:grpSpLocks noChangeAspect="1"/>
          </p:cNvGrpSpPr>
          <p:nvPr/>
        </p:nvGrpSpPr>
        <p:grpSpPr>
          <a:xfrm>
            <a:off x="-258910" y="1140858"/>
            <a:ext cx="5949988" cy="11773074"/>
            <a:chOff x="0" y="0"/>
            <a:chExt cx="2620010" cy="5184140"/>
          </a:xfrm>
        </p:grpSpPr>
        <p:sp>
          <p:nvSpPr>
            <p:cNvPr id="12" name="Freeform 12"/>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3" name="Freeform 13"/>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112324" r="-112324"/>
              </a:stretch>
            </a:blipFill>
          </p:spPr>
        </p:sp>
        <p:sp>
          <p:nvSpPr>
            <p:cNvPr id="14" name="Freeform 14"/>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5" name="Freeform 15"/>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id="16" name="Freeform 16"/>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7" name="Freeform 17"/>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18" name="Freeform 18"/>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19" name="Freeform 19"/>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20" name="Freeform 20"/>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id="21" name="TextBox 21"/>
          <p:cNvSpPr txBox="1"/>
          <p:nvPr/>
        </p:nvSpPr>
        <p:spPr>
          <a:xfrm>
            <a:off x="6578750" y="2670821"/>
            <a:ext cx="6627482" cy="1052196"/>
          </a:xfrm>
          <a:prstGeom prst="rect">
            <a:avLst/>
          </a:prstGeom>
        </p:spPr>
        <p:txBody>
          <a:bodyPr lIns="0" tIns="0" rIns="0" bIns="0" rtlCol="0" anchor="t">
            <a:spAutoFit/>
          </a:bodyPr>
          <a:lstStyle/>
          <a:p>
            <a:pPr algn="l">
              <a:lnSpc>
                <a:spcPts val="7840"/>
              </a:lnSpc>
            </a:pPr>
            <a:r>
              <a:rPr lang="en-US" sz="8000" spc="-336">
                <a:solidFill>
                  <a:srgbClr val="FFFFFF"/>
                </a:solidFill>
                <a:latin typeface="Montserrat Classic Bold"/>
                <a:ea typeface="Montserrat Classic Bold"/>
                <a:cs typeface="Montserrat Classic Bold"/>
                <a:sym typeface="Montserrat Classic Bold"/>
              </a:rPr>
              <a:t>INTRO</a:t>
            </a:r>
            <a:r>
              <a:rPr lang="en-US" sz="8000" spc="-336">
                <a:solidFill>
                  <a:srgbClr val="F27D33"/>
                </a:solidFill>
                <a:latin typeface="Montserrat Classic Bold"/>
                <a:ea typeface="Montserrat Classic Bold"/>
                <a:cs typeface="Montserrat Classic Bold"/>
                <a:sym typeface="Montserrat Classic Bold"/>
              </a:rPr>
              <a:t>DUCE!</a:t>
            </a:r>
          </a:p>
        </p:txBody>
      </p:sp>
      <p:sp>
        <p:nvSpPr>
          <p:cNvPr id="22" name="TextBox 22"/>
          <p:cNvSpPr txBox="1"/>
          <p:nvPr/>
        </p:nvSpPr>
        <p:spPr>
          <a:xfrm>
            <a:off x="6578750" y="5253280"/>
            <a:ext cx="9307070" cy="3045460"/>
          </a:xfrm>
          <a:prstGeom prst="rect">
            <a:avLst/>
          </a:prstGeom>
        </p:spPr>
        <p:txBody>
          <a:bodyPr lIns="0" tIns="0" rIns="0" bIns="0" rtlCol="0" anchor="t">
            <a:spAutoFit/>
          </a:bodyPr>
          <a:lstStyle/>
          <a:p>
            <a:pPr algn="l">
              <a:lnSpc>
                <a:spcPts val="4940"/>
              </a:lnSpc>
            </a:pPr>
            <a:r>
              <a:rPr lang="en-US" sz="2600">
                <a:solidFill>
                  <a:srgbClr val="545454"/>
                </a:solidFill>
                <a:latin typeface="Rubik"/>
                <a:ea typeface="Rubik"/>
                <a:cs typeface="Rubik"/>
                <a:sym typeface="Rubik"/>
              </a:rPr>
              <a:t>Manpowerplanning lazim dilakukan oleh organisasi untuk meningkatkan efektifitas dan efisiensi organisasi. Dalam penyusunannya, terdapat beberapa kendala-kendala dalam perencanaan SDM yang sering dialami </a:t>
            </a:r>
          </a:p>
          <a:p>
            <a:pPr algn="l">
              <a:lnSpc>
                <a:spcPts val="4940"/>
              </a:lnSpc>
            </a:pPr>
            <a:endParaRPr lang="en-US" sz="2600">
              <a:solidFill>
                <a:srgbClr val="545454"/>
              </a:solidFill>
              <a:latin typeface="Rubik"/>
              <a:ea typeface="Rubik"/>
              <a:cs typeface="Rubik"/>
              <a:sym typeface="Rubi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123825"/>
            <a:ext cx="18288000" cy="7384923"/>
          </a:xfrm>
          <a:custGeom>
            <a:avLst/>
            <a:gdLst/>
            <a:ahLst/>
            <a:cxnLst/>
            <a:rect l="l" t="t" r="r" b="b"/>
            <a:pathLst>
              <a:path w="18288000" h="7384923">
                <a:moveTo>
                  <a:pt x="0" y="0"/>
                </a:moveTo>
                <a:lnTo>
                  <a:pt x="18288000" y="0"/>
                </a:lnTo>
                <a:lnTo>
                  <a:pt x="18288000" y="7384923"/>
                </a:lnTo>
                <a:lnTo>
                  <a:pt x="0" y="7384923"/>
                </a:lnTo>
                <a:lnTo>
                  <a:pt x="0" y="0"/>
                </a:lnTo>
                <a:close/>
              </a:path>
            </a:pathLst>
          </a:custGeom>
          <a:blipFill>
            <a:blip r:embed="rId2">
              <a:alphaModFix amt="9999"/>
            </a:blip>
            <a:stretch>
              <a:fillRect t="-6338" b="-6338"/>
            </a:stretch>
          </a:blipFill>
        </p:spPr>
      </p:sp>
      <p:grpSp>
        <p:nvGrpSpPr>
          <p:cNvPr id="3" name="Group 3"/>
          <p:cNvGrpSpPr/>
          <p:nvPr/>
        </p:nvGrpSpPr>
        <p:grpSpPr>
          <a:xfrm rot="-5400000">
            <a:off x="3614065" y="612039"/>
            <a:ext cx="9493516" cy="16967795"/>
            <a:chOff x="0" y="0"/>
            <a:chExt cx="450631" cy="805414"/>
          </a:xfrm>
        </p:grpSpPr>
        <p:sp>
          <p:nvSpPr>
            <p:cNvPr id="4" name="Freeform 4"/>
            <p:cNvSpPr/>
            <p:nvPr/>
          </p:nvSpPr>
          <p:spPr>
            <a:xfrm>
              <a:off x="0" y="0"/>
              <a:ext cx="450631" cy="805414"/>
            </a:xfrm>
            <a:custGeom>
              <a:avLst/>
              <a:gdLst/>
              <a:ahLst/>
              <a:cxnLst/>
              <a:rect l="l" t="t" r="r" b="b"/>
              <a:pathLst>
                <a:path w="450631" h="805414">
                  <a:moveTo>
                    <a:pt x="450631" y="0"/>
                  </a:moveTo>
                  <a:lnTo>
                    <a:pt x="450631" y="805414"/>
                  </a:lnTo>
                  <a:lnTo>
                    <a:pt x="225315" y="678414"/>
                  </a:lnTo>
                  <a:lnTo>
                    <a:pt x="0" y="805414"/>
                  </a:lnTo>
                  <a:lnTo>
                    <a:pt x="0" y="0"/>
                  </a:lnTo>
                  <a:lnTo>
                    <a:pt x="450631" y="0"/>
                  </a:lnTo>
                  <a:close/>
                </a:path>
              </a:pathLst>
            </a:custGeom>
            <a:solidFill>
              <a:srgbClr val="211F20"/>
            </a:solidFill>
          </p:spPr>
        </p:sp>
        <p:sp>
          <p:nvSpPr>
            <p:cNvPr id="5" name="TextBox 5"/>
            <p:cNvSpPr txBox="1"/>
            <p:nvPr/>
          </p:nvSpPr>
          <p:spPr>
            <a:xfrm>
              <a:off x="0" y="-38100"/>
              <a:ext cx="450631" cy="7165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7955720" y="2760959"/>
            <a:ext cx="11414669" cy="9913902"/>
            <a:chOff x="0" y="0"/>
            <a:chExt cx="450631" cy="391383"/>
          </a:xfrm>
        </p:grpSpPr>
        <p:sp>
          <p:nvSpPr>
            <p:cNvPr id="7" name="Freeform 7"/>
            <p:cNvSpPr/>
            <p:nvPr/>
          </p:nvSpPr>
          <p:spPr>
            <a:xfrm>
              <a:off x="0" y="0"/>
              <a:ext cx="450631" cy="391383"/>
            </a:xfrm>
            <a:custGeom>
              <a:avLst/>
              <a:gdLst/>
              <a:ahLst/>
              <a:cxnLst/>
              <a:rect l="l" t="t" r="r" b="b"/>
              <a:pathLst>
                <a:path w="450631" h="391383">
                  <a:moveTo>
                    <a:pt x="450631" y="0"/>
                  </a:moveTo>
                  <a:lnTo>
                    <a:pt x="450631" y="391383"/>
                  </a:lnTo>
                  <a:lnTo>
                    <a:pt x="225315" y="264383"/>
                  </a:lnTo>
                  <a:lnTo>
                    <a:pt x="0" y="391383"/>
                  </a:lnTo>
                  <a:lnTo>
                    <a:pt x="0" y="0"/>
                  </a:lnTo>
                  <a:lnTo>
                    <a:pt x="450631" y="0"/>
                  </a:lnTo>
                  <a:close/>
                </a:path>
              </a:pathLst>
            </a:custGeom>
            <a:solidFill>
              <a:srgbClr val="F27D33"/>
            </a:solidFill>
          </p:spPr>
        </p:sp>
        <p:sp>
          <p:nvSpPr>
            <p:cNvPr id="8" name="TextBox 8"/>
            <p:cNvSpPr txBox="1"/>
            <p:nvPr/>
          </p:nvSpPr>
          <p:spPr>
            <a:xfrm>
              <a:off x="0" y="-38100"/>
              <a:ext cx="450631" cy="30248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525545" y="1167079"/>
            <a:ext cx="1439832" cy="238227"/>
          </a:xfrm>
          <a:custGeom>
            <a:avLst/>
            <a:gdLst/>
            <a:ahLst/>
            <a:cxnLst/>
            <a:rect l="l" t="t" r="r" b="b"/>
            <a:pathLst>
              <a:path w="1439832" h="238227">
                <a:moveTo>
                  <a:pt x="0" y="0"/>
                </a:moveTo>
                <a:lnTo>
                  <a:pt x="1439832" y="0"/>
                </a:lnTo>
                <a:lnTo>
                  <a:pt x="1439832" y="238226"/>
                </a:lnTo>
                <a:lnTo>
                  <a:pt x="0" y="238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2503820" y="3722956"/>
            <a:ext cx="4755480" cy="4283710"/>
          </a:xfrm>
          <a:prstGeom prst="rect">
            <a:avLst/>
          </a:prstGeom>
        </p:spPr>
        <p:txBody>
          <a:bodyPr lIns="0" tIns="0" rIns="0" bIns="0" rtlCol="0" anchor="t">
            <a:spAutoFit/>
          </a:bodyPr>
          <a:lstStyle/>
          <a:p>
            <a:pPr algn="l">
              <a:lnSpc>
                <a:spcPts val="4940"/>
              </a:lnSpc>
            </a:pPr>
            <a:r>
              <a:rPr lang="en-US" sz="2600">
                <a:solidFill>
                  <a:srgbClr val="FFFFFF"/>
                </a:solidFill>
                <a:latin typeface="Rubik"/>
                <a:ea typeface="Rubik"/>
                <a:cs typeface="Rubik"/>
                <a:sym typeface="Rubik"/>
              </a:rPr>
              <a:t>Tantangan eksternal dapat mempengaruhi kinerja organisasi dikarenakan manager sebuah perusahaan tidak bisa mengontrol terhadap pengaruh eksternal. </a:t>
            </a:r>
          </a:p>
          <a:p>
            <a:pPr algn="l">
              <a:lnSpc>
                <a:spcPts val="4940"/>
              </a:lnSpc>
            </a:pPr>
            <a:endParaRPr lang="en-US" sz="2600">
              <a:solidFill>
                <a:srgbClr val="FFFFFF"/>
              </a:solidFill>
              <a:latin typeface="Rubik"/>
              <a:ea typeface="Rubik"/>
              <a:cs typeface="Rubik"/>
              <a:sym typeface="Rubik"/>
            </a:endParaRPr>
          </a:p>
        </p:txBody>
      </p:sp>
      <p:sp>
        <p:nvSpPr>
          <p:cNvPr id="12" name="TextBox 12"/>
          <p:cNvSpPr txBox="1"/>
          <p:nvPr/>
        </p:nvSpPr>
        <p:spPr>
          <a:xfrm>
            <a:off x="1420770" y="2735848"/>
            <a:ext cx="6703795" cy="1052196"/>
          </a:xfrm>
          <a:prstGeom prst="rect">
            <a:avLst/>
          </a:prstGeom>
        </p:spPr>
        <p:txBody>
          <a:bodyPr lIns="0" tIns="0" rIns="0" bIns="0" rtlCol="0" anchor="t">
            <a:spAutoFit/>
          </a:bodyPr>
          <a:lstStyle/>
          <a:p>
            <a:pPr algn="l">
              <a:lnSpc>
                <a:spcPts val="7840"/>
              </a:lnSpc>
            </a:pPr>
            <a:r>
              <a:rPr lang="en-US" sz="8000" spc="-336">
                <a:solidFill>
                  <a:srgbClr val="F27D33"/>
                </a:solidFill>
                <a:latin typeface="Montserrat Classic Bold"/>
                <a:ea typeface="Montserrat Classic Bold"/>
                <a:cs typeface="Montserrat Classic Bold"/>
                <a:sym typeface="Montserrat Classic Bold"/>
              </a:rPr>
              <a:t>TANTANGAN</a:t>
            </a:r>
          </a:p>
        </p:txBody>
      </p:sp>
      <p:sp>
        <p:nvSpPr>
          <p:cNvPr id="13" name="TextBox 13"/>
          <p:cNvSpPr txBox="1"/>
          <p:nvPr/>
        </p:nvSpPr>
        <p:spPr>
          <a:xfrm>
            <a:off x="1420770" y="5238750"/>
            <a:ext cx="6703795" cy="663575"/>
          </a:xfrm>
          <a:prstGeom prst="rect">
            <a:avLst/>
          </a:prstGeom>
        </p:spPr>
        <p:txBody>
          <a:bodyPr lIns="0" tIns="0" rIns="0" bIns="0" rtlCol="0" anchor="t">
            <a:spAutoFit/>
          </a:bodyPr>
          <a:lstStyle/>
          <a:p>
            <a:pPr algn="l">
              <a:lnSpc>
                <a:spcPts val="4900"/>
              </a:lnSpc>
            </a:pPr>
            <a:r>
              <a:rPr lang="en-US" sz="5000" spc="-210">
                <a:solidFill>
                  <a:srgbClr val="FFFFFF"/>
                </a:solidFill>
                <a:latin typeface="Montserrat Classic Bold"/>
                <a:ea typeface="Montserrat Classic Bold"/>
                <a:cs typeface="Montserrat Classic Bold"/>
                <a:sym typeface="Montserrat Classic Bold"/>
              </a:rPr>
              <a:t>INTERNAL</a:t>
            </a:r>
          </a:p>
        </p:txBody>
      </p:sp>
      <p:sp>
        <p:nvSpPr>
          <p:cNvPr id="14" name="TextBox 14"/>
          <p:cNvSpPr txBox="1"/>
          <p:nvPr/>
        </p:nvSpPr>
        <p:spPr>
          <a:xfrm>
            <a:off x="12503820" y="2896821"/>
            <a:ext cx="4755480" cy="663575"/>
          </a:xfrm>
          <a:prstGeom prst="rect">
            <a:avLst/>
          </a:prstGeom>
        </p:spPr>
        <p:txBody>
          <a:bodyPr lIns="0" tIns="0" rIns="0" bIns="0" rtlCol="0" anchor="t">
            <a:spAutoFit/>
          </a:bodyPr>
          <a:lstStyle/>
          <a:p>
            <a:pPr algn="l">
              <a:lnSpc>
                <a:spcPts val="4900"/>
              </a:lnSpc>
            </a:pPr>
            <a:r>
              <a:rPr lang="en-US" sz="5000" spc="-210">
                <a:solidFill>
                  <a:srgbClr val="FFFFFF"/>
                </a:solidFill>
                <a:latin typeface="Montserrat Classic Bold"/>
                <a:ea typeface="Montserrat Classic Bold"/>
                <a:cs typeface="Montserrat Classic Bold"/>
                <a:sym typeface="Montserrat Classic Bold"/>
              </a:rPr>
              <a:t>EKSTERNAL</a:t>
            </a:r>
          </a:p>
        </p:txBody>
      </p:sp>
      <p:sp>
        <p:nvSpPr>
          <p:cNvPr id="15" name="TextBox 15"/>
          <p:cNvSpPr txBox="1"/>
          <p:nvPr/>
        </p:nvSpPr>
        <p:spPr>
          <a:xfrm>
            <a:off x="1420770" y="6016625"/>
            <a:ext cx="8277327" cy="2426335"/>
          </a:xfrm>
          <a:prstGeom prst="rect">
            <a:avLst/>
          </a:prstGeom>
        </p:spPr>
        <p:txBody>
          <a:bodyPr lIns="0" tIns="0" rIns="0" bIns="0" rtlCol="0" anchor="t">
            <a:spAutoFit/>
          </a:bodyPr>
          <a:lstStyle/>
          <a:p>
            <a:pPr algn="l">
              <a:lnSpc>
                <a:spcPts val="4940"/>
              </a:lnSpc>
            </a:pPr>
            <a:r>
              <a:rPr lang="en-US" sz="2600">
                <a:solidFill>
                  <a:srgbClr val="FFFFFF"/>
                </a:solidFill>
                <a:latin typeface="Rubik"/>
                <a:ea typeface="Rubik"/>
                <a:cs typeface="Rubik"/>
                <a:sym typeface="Rubik"/>
              </a:rPr>
              <a:t>Tantangan Internal biasanya mancul dari pihak-pihak internal dalam suatu entitas maupun organisasi, baik melalui karyawan, pemasaran, bahkan keuangan. </a:t>
            </a:r>
          </a:p>
          <a:p>
            <a:pPr algn="l">
              <a:lnSpc>
                <a:spcPts val="4940"/>
              </a:lnSpc>
            </a:pPr>
            <a:endParaRPr lang="en-US" sz="2600">
              <a:solidFill>
                <a:srgbClr val="FFFFFF"/>
              </a:solidFill>
              <a:latin typeface="Rubik"/>
              <a:ea typeface="Rubik"/>
              <a:cs typeface="Rubik"/>
              <a:sym typeface="Rubi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123825"/>
            <a:ext cx="18476983" cy="8229600"/>
          </a:xfrm>
          <a:custGeom>
            <a:avLst/>
            <a:gdLst/>
            <a:ahLst/>
            <a:cxnLst/>
            <a:rect l="l" t="t" r="r" b="b"/>
            <a:pathLst>
              <a:path w="18476983" h="8229600">
                <a:moveTo>
                  <a:pt x="0" y="0"/>
                </a:moveTo>
                <a:lnTo>
                  <a:pt x="18476983" y="0"/>
                </a:lnTo>
                <a:lnTo>
                  <a:pt x="18476983" y="8229600"/>
                </a:lnTo>
                <a:lnTo>
                  <a:pt x="0" y="8229600"/>
                </a:lnTo>
                <a:lnTo>
                  <a:pt x="0" y="0"/>
                </a:lnTo>
                <a:close/>
              </a:path>
            </a:pathLst>
          </a:custGeom>
          <a:blipFill>
            <a:blip r:embed="rId2">
              <a:alphaModFix amt="13000"/>
            </a:blip>
            <a:stretch>
              <a:fillRect t="-24933" b="-24933"/>
            </a:stretch>
          </a:blipFill>
        </p:spPr>
      </p:sp>
      <p:sp>
        <p:nvSpPr>
          <p:cNvPr id="3" name="Freeform 3"/>
          <p:cNvSpPr/>
          <p:nvPr/>
        </p:nvSpPr>
        <p:spPr>
          <a:xfrm>
            <a:off x="-1128708" y="-1137057"/>
            <a:ext cx="2011266" cy="2026465"/>
          </a:xfrm>
          <a:custGeom>
            <a:avLst/>
            <a:gdLst/>
            <a:ahLst/>
            <a:cxnLst/>
            <a:rect l="l" t="t" r="r" b="b"/>
            <a:pathLst>
              <a:path w="2011266" h="2026465">
                <a:moveTo>
                  <a:pt x="0" y="0"/>
                </a:moveTo>
                <a:lnTo>
                  <a:pt x="2011267" y="0"/>
                </a:lnTo>
                <a:lnTo>
                  <a:pt x="2011267" y="2026464"/>
                </a:lnTo>
                <a:lnTo>
                  <a:pt x="0" y="20264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33046" y="254010"/>
            <a:ext cx="1439832" cy="238227"/>
          </a:xfrm>
          <a:custGeom>
            <a:avLst/>
            <a:gdLst/>
            <a:ahLst/>
            <a:cxnLst/>
            <a:rect l="l" t="t" r="r" b="b"/>
            <a:pathLst>
              <a:path w="1439832" h="238227">
                <a:moveTo>
                  <a:pt x="0" y="0"/>
                </a:moveTo>
                <a:lnTo>
                  <a:pt x="1439831" y="0"/>
                </a:lnTo>
                <a:lnTo>
                  <a:pt x="1439831" y="238227"/>
                </a:lnTo>
                <a:lnTo>
                  <a:pt x="0" y="238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rot="-5400000">
            <a:off x="7510664" y="-853350"/>
            <a:ext cx="4308567" cy="19576045"/>
            <a:chOff x="0" y="0"/>
            <a:chExt cx="450631" cy="2047448"/>
          </a:xfrm>
        </p:grpSpPr>
        <p:sp>
          <p:nvSpPr>
            <p:cNvPr id="6" name="Freeform 6"/>
            <p:cNvSpPr/>
            <p:nvPr/>
          </p:nvSpPr>
          <p:spPr>
            <a:xfrm>
              <a:off x="0" y="0"/>
              <a:ext cx="450631" cy="2047448"/>
            </a:xfrm>
            <a:custGeom>
              <a:avLst/>
              <a:gdLst/>
              <a:ahLst/>
              <a:cxnLst/>
              <a:rect l="l" t="t" r="r" b="b"/>
              <a:pathLst>
                <a:path w="450631" h="2047448">
                  <a:moveTo>
                    <a:pt x="450631" y="0"/>
                  </a:moveTo>
                  <a:lnTo>
                    <a:pt x="450631" y="2047448"/>
                  </a:lnTo>
                  <a:lnTo>
                    <a:pt x="225315" y="1920448"/>
                  </a:lnTo>
                  <a:lnTo>
                    <a:pt x="0" y="2047448"/>
                  </a:lnTo>
                  <a:lnTo>
                    <a:pt x="0" y="0"/>
                  </a:lnTo>
                  <a:lnTo>
                    <a:pt x="450631" y="0"/>
                  </a:lnTo>
                  <a:close/>
                </a:path>
              </a:pathLst>
            </a:custGeom>
            <a:solidFill>
              <a:srgbClr val="211F20"/>
            </a:solidFill>
          </p:spPr>
        </p:sp>
        <p:sp>
          <p:nvSpPr>
            <p:cNvPr id="7" name="TextBox 7"/>
            <p:cNvSpPr txBox="1"/>
            <p:nvPr/>
          </p:nvSpPr>
          <p:spPr>
            <a:xfrm>
              <a:off x="0" y="-38100"/>
              <a:ext cx="450631" cy="195854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664948" y="5474435"/>
            <a:ext cx="3318772" cy="33187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10" name="TextBox 10"/>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46364" y="5609372"/>
            <a:ext cx="3318772" cy="331877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211F20"/>
            </a:solidFill>
          </p:spPr>
        </p:sp>
        <p:sp>
          <p:nvSpPr>
            <p:cNvPr id="13" name="TextBox 13"/>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211427" y="5474435"/>
            <a:ext cx="3318772" cy="33187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16" name="TextBox 16"/>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6116080" y="5474435"/>
            <a:ext cx="3318772" cy="331877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19" name="TextBox 19"/>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10725671">
            <a:off x="8105011" y="3257145"/>
            <a:ext cx="3318772" cy="331877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211F20"/>
            </a:solidFill>
          </p:spPr>
        </p:sp>
        <p:sp>
          <p:nvSpPr>
            <p:cNvPr id="22" name="TextBox 22"/>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10725671">
            <a:off x="7970074" y="3122208"/>
            <a:ext cx="3318772" cy="331877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25" name="TextBox 25"/>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0725671">
            <a:off x="11619509" y="3257145"/>
            <a:ext cx="3318772" cy="331877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1F1E1E"/>
            </a:solidFill>
          </p:spPr>
        </p:sp>
        <p:sp>
          <p:nvSpPr>
            <p:cNvPr id="28" name="TextBox 28"/>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10725671">
            <a:off x="11484572" y="3122208"/>
            <a:ext cx="3318772" cy="331877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31" name="TextBox 31"/>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10725671">
            <a:off x="4445389" y="3257145"/>
            <a:ext cx="3318772" cy="331877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211F20"/>
            </a:solidFill>
          </p:spPr>
        </p:sp>
        <p:sp>
          <p:nvSpPr>
            <p:cNvPr id="34" name="TextBox 3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10725671">
            <a:off x="4310452" y="3122208"/>
            <a:ext cx="3318772" cy="331877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37" name="TextBox 37"/>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2535867" y="5474435"/>
            <a:ext cx="3318772" cy="331877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7D33"/>
            </a:solidFill>
          </p:spPr>
        </p:sp>
        <p:sp>
          <p:nvSpPr>
            <p:cNvPr id="40" name="TextBox 40"/>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420770" y="1051332"/>
            <a:ext cx="10591567" cy="1052196"/>
          </a:xfrm>
          <a:prstGeom prst="rect">
            <a:avLst/>
          </a:prstGeom>
        </p:spPr>
        <p:txBody>
          <a:bodyPr lIns="0" tIns="0" rIns="0" bIns="0" rtlCol="0" anchor="t">
            <a:spAutoFit/>
          </a:bodyPr>
          <a:lstStyle/>
          <a:p>
            <a:pPr algn="l">
              <a:lnSpc>
                <a:spcPts val="7840"/>
              </a:lnSpc>
            </a:pPr>
            <a:r>
              <a:rPr lang="en-US" sz="8000" spc="-336">
                <a:solidFill>
                  <a:srgbClr val="211F20"/>
                </a:solidFill>
                <a:latin typeface="Montserrat Classic Bold"/>
                <a:ea typeface="Montserrat Classic Bold"/>
                <a:cs typeface="Montserrat Classic Bold"/>
                <a:sym typeface="Montserrat Classic Bold"/>
              </a:rPr>
              <a:t>FAKTOR </a:t>
            </a:r>
            <a:r>
              <a:rPr lang="en-US" sz="8000" spc="-336">
                <a:solidFill>
                  <a:srgbClr val="F27D33"/>
                </a:solidFill>
                <a:latin typeface="Montserrat Classic Bold"/>
                <a:ea typeface="Montserrat Classic Bold"/>
                <a:cs typeface="Montserrat Classic Bold"/>
                <a:sym typeface="Montserrat Classic Bold"/>
              </a:rPr>
              <a:t>EKSTERNAL</a:t>
            </a:r>
          </a:p>
        </p:txBody>
      </p:sp>
      <p:sp>
        <p:nvSpPr>
          <p:cNvPr id="42" name="TextBox 42"/>
          <p:cNvSpPr txBox="1"/>
          <p:nvPr/>
        </p:nvSpPr>
        <p:spPr>
          <a:xfrm>
            <a:off x="8282512" y="3794360"/>
            <a:ext cx="2764872" cy="1442142"/>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Angkatan Kerja</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workforce</a:t>
            </a:r>
            <a:r>
              <a:rPr lang="en-US" sz="3187">
                <a:solidFill>
                  <a:srgbClr val="FFFFFF"/>
                </a:solidFill>
                <a:latin typeface="Open Sans Bold"/>
                <a:ea typeface="Open Sans Bold"/>
                <a:cs typeface="Open Sans Bold"/>
                <a:sym typeface="Open Sans Bold"/>
              </a:rPr>
              <a:t>)</a:t>
            </a:r>
          </a:p>
        </p:txBody>
      </p:sp>
      <p:sp>
        <p:nvSpPr>
          <p:cNvPr id="43" name="TextBox 43"/>
          <p:cNvSpPr txBox="1"/>
          <p:nvPr/>
        </p:nvSpPr>
        <p:spPr>
          <a:xfrm>
            <a:off x="11761522" y="4034717"/>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Politik</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Politics</a:t>
            </a:r>
            <a:r>
              <a:rPr lang="en-US" sz="3187">
                <a:solidFill>
                  <a:srgbClr val="FFFFFF"/>
                </a:solidFill>
                <a:latin typeface="Open Sans Bold"/>
                <a:ea typeface="Open Sans Bold"/>
                <a:cs typeface="Open Sans Bold"/>
                <a:sym typeface="Open Sans Bold"/>
              </a:rPr>
              <a:t>)</a:t>
            </a:r>
          </a:p>
        </p:txBody>
      </p:sp>
      <p:sp>
        <p:nvSpPr>
          <p:cNvPr id="44" name="TextBox 44"/>
          <p:cNvSpPr txBox="1"/>
          <p:nvPr/>
        </p:nvSpPr>
        <p:spPr>
          <a:xfrm>
            <a:off x="6393030" y="6653107"/>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Teknologi</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Technology</a:t>
            </a:r>
            <a:r>
              <a:rPr lang="en-US" sz="3187">
                <a:solidFill>
                  <a:srgbClr val="FFFFFF"/>
                </a:solidFill>
                <a:latin typeface="Open Sans Bold"/>
                <a:ea typeface="Open Sans Bold"/>
                <a:cs typeface="Open Sans Bold"/>
                <a:sym typeface="Open Sans Bold"/>
              </a:rPr>
              <a:t>)</a:t>
            </a:r>
          </a:p>
        </p:txBody>
      </p:sp>
      <p:sp>
        <p:nvSpPr>
          <p:cNvPr id="45" name="TextBox 45"/>
          <p:cNvSpPr txBox="1"/>
          <p:nvPr/>
        </p:nvSpPr>
        <p:spPr>
          <a:xfrm>
            <a:off x="9941898" y="6653107"/>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Ekonomi</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Economic</a:t>
            </a:r>
            <a:r>
              <a:rPr lang="en-US" sz="3187">
                <a:solidFill>
                  <a:srgbClr val="FFFFFF"/>
                </a:solidFill>
                <a:latin typeface="Open Sans Bold"/>
                <a:ea typeface="Open Sans Bold"/>
                <a:cs typeface="Open Sans Bold"/>
                <a:sym typeface="Open Sans Bold"/>
              </a:rPr>
              <a:t>)</a:t>
            </a:r>
          </a:p>
        </p:txBody>
      </p:sp>
      <p:sp>
        <p:nvSpPr>
          <p:cNvPr id="46" name="TextBox 46"/>
          <p:cNvSpPr txBox="1"/>
          <p:nvPr/>
        </p:nvSpPr>
        <p:spPr>
          <a:xfrm>
            <a:off x="13489735" y="6653107"/>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Konsumen</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consumer</a:t>
            </a:r>
            <a:r>
              <a:rPr lang="en-US" sz="3187">
                <a:solidFill>
                  <a:srgbClr val="FFFFFF"/>
                </a:solidFill>
                <a:latin typeface="Open Sans Bold"/>
                <a:ea typeface="Open Sans Bold"/>
                <a:cs typeface="Open Sans Bold"/>
                <a:sym typeface="Open Sans Bold"/>
              </a:rPr>
              <a:t>)</a:t>
            </a:r>
          </a:p>
        </p:txBody>
      </p:sp>
      <p:sp>
        <p:nvSpPr>
          <p:cNvPr id="47" name="TextBox 47"/>
          <p:cNvSpPr txBox="1"/>
          <p:nvPr/>
        </p:nvSpPr>
        <p:spPr>
          <a:xfrm>
            <a:off x="4629965" y="4034717"/>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Budaya Kerja</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Work culture</a:t>
            </a:r>
            <a:r>
              <a:rPr lang="en-US" sz="3187">
                <a:solidFill>
                  <a:srgbClr val="FFFFFF"/>
                </a:solidFill>
                <a:latin typeface="Open Sans Bold"/>
                <a:ea typeface="Open Sans Bold"/>
                <a:cs typeface="Open Sans Bold"/>
                <a:sym typeface="Open Sans Bold"/>
              </a:rPr>
              <a:t>)</a:t>
            </a:r>
          </a:p>
        </p:txBody>
      </p:sp>
      <p:sp>
        <p:nvSpPr>
          <p:cNvPr id="48" name="TextBox 48"/>
          <p:cNvSpPr txBox="1"/>
          <p:nvPr/>
        </p:nvSpPr>
        <p:spPr>
          <a:xfrm>
            <a:off x="2845193" y="6611405"/>
            <a:ext cx="2764872" cy="961428"/>
          </a:xfrm>
          <a:prstGeom prst="rect">
            <a:avLst/>
          </a:prstGeom>
        </p:spPr>
        <p:txBody>
          <a:bodyPr lIns="0" tIns="0" rIns="0" bIns="0" rtlCol="0" anchor="t">
            <a:spAutoFit/>
          </a:bodyPr>
          <a:lstStyle/>
          <a:p>
            <a:pPr algn="ctr">
              <a:lnSpc>
                <a:spcPts val="3824"/>
              </a:lnSpc>
            </a:pPr>
            <a:r>
              <a:rPr lang="en-US" sz="3187">
                <a:solidFill>
                  <a:srgbClr val="FFFFFF"/>
                </a:solidFill>
                <a:latin typeface="Open Sans Bold"/>
                <a:ea typeface="Open Sans Bold"/>
                <a:cs typeface="Open Sans Bold"/>
                <a:sym typeface="Open Sans Bold"/>
              </a:rPr>
              <a:t>Persaingan</a:t>
            </a:r>
          </a:p>
          <a:p>
            <a:pPr algn="ctr">
              <a:lnSpc>
                <a:spcPts val="3824"/>
              </a:lnSpc>
            </a:pPr>
            <a:r>
              <a:rPr lang="en-US" sz="3187">
                <a:solidFill>
                  <a:srgbClr val="FFFFFF"/>
                </a:solidFill>
                <a:latin typeface="Open Sans Bold"/>
                <a:ea typeface="Open Sans Bold"/>
                <a:cs typeface="Open Sans Bold"/>
                <a:sym typeface="Open Sans Bold"/>
              </a:rPr>
              <a:t>(</a:t>
            </a:r>
            <a:r>
              <a:rPr lang="en-US" sz="3187">
                <a:solidFill>
                  <a:srgbClr val="FFFFFF"/>
                </a:solidFill>
                <a:latin typeface="Open Sans Bold Italics"/>
                <a:ea typeface="Open Sans Bold Italics"/>
                <a:cs typeface="Open Sans Bold Italics"/>
                <a:sym typeface="Open Sans Bold Italics"/>
              </a:rPr>
              <a:t>Competition</a:t>
            </a:r>
            <a:r>
              <a:rPr lang="en-US" sz="3187">
                <a:solidFill>
                  <a:srgbClr val="FFFFFF"/>
                </a:solidFill>
                <a:latin typeface="Open Sans Bold"/>
                <a:ea typeface="Open Sans Bold"/>
                <a:cs typeface="Open Sans Bold"/>
                <a:sym typeface="Open Sans Bold"/>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7"/>
        </a:solidFill>
        <a:effectLst/>
      </p:bgPr>
    </p:bg>
    <p:spTree>
      <p:nvGrpSpPr>
        <p:cNvPr id="1" name=""/>
        <p:cNvGrpSpPr/>
        <p:nvPr/>
      </p:nvGrpSpPr>
      <p:grpSpPr>
        <a:xfrm>
          <a:off x="0" y="0"/>
          <a:ext cx="0" cy="0"/>
          <a:chOff x="0" y="0"/>
          <a:chExt cx="0" cy="0"/>
        </a:xfrm>
      </p:grpSpPr>
      <p:sp>
        <p:nvSpPr>
          <p:cNvPr id="2" name="Freeform 2"/>
          <p:cNvSpPr/>
          <p:nvPr/>
        </p:nvSpPr>
        <p:spPr>
          <a:xfrm>
            <a:off x="0" y="-948690"/>
            <a:ext cx="18408179" cy="12264450"/>
          </a:xfrm>
          <a:custGeom>
            <a:avLst/>
            <a:gdLst/>
            <a:ahLst/>
            <a:cxnLst/>
            <a:rect l="l" t="t" r="r" b="b"/>
            <a:pathLst>
              <a:path w="18408179" h="12264450">
                <a:moveTo>
                  <a:pt x="0" y="0"/>
                </a:moveTo>
                <a:lnTo>
                  <a:pt x="18408179" y="0"/>
                </a:lnTo>
                <a:lnTo>
                  <a:pt x="18408179" y="12264450"/>
                </a:lnTo>
                <a:lnTo>
                  <a:pt x="0" y="12264450"/>
                </a:lnTo>
                <a:lnTo>
                  <a:pt x="0" y="0"/>
                </a:lnTo>
                <a:close/>
              </a:path>
            </a:pathLst>
          </a:custGeom>
          <a:blipFill>
            <a:blip r:embed="rId2">
              <a:alphaModFix amt="15000"/>
            </a:blip>
            <a:stretch>
              <a:fillRect/>
            </a:stretch>
          </a:blipFill>
        </p:spPr>
      </p:sp>
      <p:sp>
        <p:nvSpPr>
          <p:cNvPr id="3" name="Freeform 3"/>
          <p:cNvSpPr/>
          <p:nvPr/>
        </p:nvSpPr>
        <p:spPr>
          <a:xfrm>
            <a:off x="16950892" y="8600837"/>
            <a:ext cx="616816" cy="806526"/>
          </a:xfrm>
          <a:custGeom>
            <a:avLst/>
            <a:gdLst/>
            <a:ahLst/>
            <a:cxnLst/>
            <a:rect l="l" t="t" r="r" b="b"/>
            <a:pathLst>
              <a:path w="616816" h="806526">
                <a:moveTo>
                  <a:pt x="0" y="0"/>
                </a:moveTo>
                <a:lnTo>
                  <a:pt x="616816" y="0"/>
                </a:lnTo>
                <a:lnTo>
                  <a:pt x="616816" y="806527"/>
                </a:lnTo>
                <a:lnTo>
                  <a:pt x="0" y="80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1232833" y="262716"/>
            <a:ext cx="2721904" cy="5600913"/>
            <a:chOff x="0" y="0"/>
            <a:chExt cx="450631" cy="927271"/>
          </a:xfrm>
        </p:grpSpPr>
        <p:sp>
          <p:nvSpPr>
            <p:cNvPr id="5" name="Freeform 5"/>
            <p:cNvSpPr/>
            <p:nvPr/>
          </p:nvSpPr>
          <p:spPr>
            <a:xfrm>
              <a:off x="0" y="0"/>
              <a:ext cx="450631" cy="927271"/>
            </a:xfrm>
            <a:custGeom>
              <a:avLst/>
              <a:gdLst/>
              <a:ahLst/>
              <a:cxnLst/>
              <a:rect l="l" t="t" r="r" b="b"/>
              <a:pathLst>
                <a:path w="450631" h="927271">
                  <a:moveTo>
                    <a:pt x="450631" y="0"/>
                  </a:moveTo>
                  <a:lnTo>
                    <a:pt x="450631" y="927271"/>
                  </a:lnTo>
                  <a:lnTo>
                    <a:pt x="225315" y="800271"/>
                  </a:lnTo>
                  <a:lnTo>
                    <a:pt x="0" y="927271"/>
                  </a:lnTo>
                  <a:lnTo>
                    <a:pt x="0" y="0"/>
                  </a:lnTo>
                  <a:lnTo>
                    <a:pt x="450631" y="0"/>
                  </a:lnTo>
                  <a:close/>
                </a:path>
              </a:pathLst>
            </a:custGeom>
            <a:solidFill>
              <a:srgbClr val="F27D33"/>
            </a:solidFill>
          </p:spPr>
        </p:sp>
        <p:sp>
          <p:nvSpPr>
            <p:cNvPr id="6" name="TextBox 6"/>
            <p:cNvSpPr txBox="1"/>
            <p:nvPr/>
          </p:nvSpPr>
          <p:spPr>
            <a:xfrm>
              <a:off x="0" y="-38100"/>
              <a:ext cx="450631" cy="838371"/>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0800000">
            <a:off x="0" y="262716"/>
            <a:ext cx="5187569" cy="10158522"/>
            <a:chOff x="0" y="0"/>
            <a:chExt cx="450631" cy="882445"/>
          </a:xfrm>
        </p:grpSpPr>
        <p:sp>
          <p:nvSpPr>
            <p:cNvPr id="8" name="Freeform 8"/>
            <p:cNvSpPr/>
            <p:nvPr/>
          </p:nvSpPr>
          <p:spPr>
            <a:xfrm>
              <a:off x="0" y="0"/>
              <a:ext cx="450631" cy="882444"/>
            </a:xfrm>
            <a:custGeom>
              <a:avLst/>
              <a:gdLst/>
              <a:ahLst/>
              <a:cxnLst/>
              <a:rect l="l" t="t" r="r" b="b"/>
              <a:pathLst>
                <a:path w="450631" h="882444">
                  <a:moveTo>
                    <a:pt x="450631" y="0"/>
                  </a:moveTo>
                  <a:lnTo>
                    <a:pt x="450631" y="882444"/>
                  </a:lnTo>
                  <a:lnTo>
                    <a:pt x="225315" y="755445"/>
                  </a:lnTo>
                  <a:lnTo>
                    <a:pt x="0" y="882444"/>
                  </a:lnTo>
                  <a:lnTo>
                    <a:pt x="0" y="0"/>
                  </a:lnTo>
                  <a:lnTo>
                    <a:pt x="450631" y="0"/>
                  </a:lnTo>
                  <a:close/>
                </a:path>
              </a:pathLst>
            </a:custGeom>
            <a:solidFill>
              <a:srgbClr val="211F20"/>
            </a:solidFill>
          </p:spPr>
        </p:sp>
        <p:sp>
          <p:nvSpPr>
            <p:cNvPr id="9" name="TextBox 9"/>
            <p:cNvSpPr txBox="1"/>
            <p:nvPr/>
          </p:nvSpPr>
          <p:spPr>
            <a:xfrm>
              <a:off x="0" y="-38100"/>
              <a:ext cx="450631" cy="79354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7402546" y="-1141877"/>
            <a:ext cx="2011266" cy="2026465"/>
          </a:xfrm>
          <a:custGeom>
            <a:avLst/>
            <a:gdLst/>
            <a:ahLst/>
            <a:cxnLst/>
            <a:rect l="l" t="t" r="r" b="b"/>
            <a:pathLst>
              <a:path w="2011266" h="2026465">
                <a:moveTo>
                  <a:pt x="0" y="0"/>
                </a:moveTo>
                <a:lnTo>
                  <a:pt x="2011267" y="0"/>
                </a:lnTo>
                <a:lnTo>
                  <a:pt x="2011267" y="2026465"/>
                </a:lnTo>
                <a:lnTo>
                  <a:pt x="0" y="202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264941" y="9139187"/>
            <a:ext cx="1439832" cy="238227"/>
          </a:xfrm>
          <a:custGeom>
            <a:avLst/>
            <a:gdLst/>
            <a:ahLst/>
            <a:cxnLst/>
            <a:rect l="l" t="t" r="r" b="b"/>
            <a:pathLst>
              <a:path w="1439832" h="238227">
                <a:moveTo>
                  <a:pt x="0" y="0"/>
                </a:moveTo>
                <a:lnTo>
                  <a:pt x="1439832" y="0"/>
                </a:lnTo>
                <a:lnTo>
                  <a:pt x="1439832" y="238226"/>
                </a:lnTo>
                <a:lnTo>
                  <a:pt x="0" y="238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2892026" y="3893098"/>
            <a:ext cx="4591085" cy="4591066"/>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9"/>
              <a:stretch>
                <a:fillRect t="-25047" b="-25047"/>
              </a:stretch>
            </a:blipFill>
          </p:spPr>
        </p:sp>
      </p:grpSp>
      <p:grpSp>
        <p:nvGrpSpPr>
          <p:cNvPr id="14" name="Group 14"/>
          <p:cNvGrpSpPr/>
          <p:nvPr/>
        </p:nvGrpSpPr>
        <p:grpSpPr>
          <a:xfrm>
            <a:off x="7704773" y="3893098"/>
            <a:ext cx="2154450" cy="2154441"/>
            <a:chOff x="0" y="0"/>
            <a:chExt cx="6350025" cy="6350000"/>
          </a:xfrm>
        </p:grpSpPr>
        <p:sp>
          <p:nvSpPr>
            <p:cNvPr id="15" name="Freeform 1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10"/>
              <a:stretch>
                <a:fillRect l="-42592" r="-42592"/>
              </a:stretch>
            </a:blipFill>
          </p:spPr>
        </p:sp>
      </p:grpSp>
      <p:grpSp>
        <p:nvGrpSpPr>
          <p:cNvPr id="16" name="Group 16"/>
          <p:cNvGrpSpPr/>
          <p:nvPr/>
        </p:nvGrpSpPr>
        <p:grpSpPr>
          <a:xfrm>
            <a:off x="7704773" y="6329723"/>
            <a:ext cx="2154450" cy="2154441"/>
            <a:chOff x="0" y="0"/>
            <a:chExt cx="6350025" cy="6350000"/>
          </a:xfrm>
        </p:grpSpPr>
        <p:sp>
          <p:nvSpPr>
            <p:cNvPr id="17" name="Freeform 1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11"/>
              <a:stretch>
                <a:fillRect l="-24906" r="-24906"/>
              </a:stretch>
            </a:blipFill>
          </p:spPr>
        </p:sp>
      </p:grpSp>
      <p:sp>
        <p:nvSpPr>
          <p:cNvPr id="18" name="TextBox 18"/>
          <p:cNvSpPr txBox="1"/>
          <p:nvPr/>
        </p:nvSpPr>
        <p:spPr>
          <a:xfrm>
            <a:off x="5795964" y="1190625"/>
            <a:ext cx="9549301" cy="2042796"/>
          </a:xfrm>
          <a:prstGeom prst="rect">
            <a:avLst/>
          </a:prstGeom>
        </p:spPr>
        <p:txBody>
          <a:bodyPr lIns="0" tIns="0" rIns="0" bIns="0" rtlCol="0" anchor="t">
            <a:spAutoFit/>
          </a:bodyPr>
          <a:lstStyle/>
          <a:p>
            <a:pPr algn="l">
              <a:lnSpc>
                <a:spcPts val="7840"/>
              </a:lnSpc>
            </a:pPr>
            <a:r>
              <a:rPr lang="en-US" sz="8000" spc="-336">
                <a:solidFill>
                  <a:srgbClr val="211F20"/>
                </a:solidFill>
                <a:latin typeface="Montserrat Classic Bold"/>
                <a:ea typeface="Montserrat Classic Bold"/>
                <a:cs typeface="Montserrat Classic Bold"/>
                <a:sym typeface="Montserrat Classic Bold"/>
              </a:rPr>
              <a:t>APA  ITU</a:t>
            </a:r>
          </a:p>
          <a:p>
            <a:pPr algn="l">
              <a:lnSpc>
                <a:spcPts val="7840"/>
              </a:lnSpc>
            </a:pPr>
            <a:r>
              <a:rPr lang="en-US" sz="8000" spc="-336">
                <a:solidFill>
                  <a:srgbClr val="F27D33"/>
                </a:solidFill>
                <a:latin typeface="Montserrat Classic Bold"/>
                <a:ea typeface="Montserrat Classic Bold"/>
                <a:cs typeface="Montserrat Classic Bold"/>
                <a:sym typeface="Montserrat Classic Bold"/>
              </a:rPr>
              <a:t>ANGKATAN KERJA</a:t>
            </a:r>
          </a:p>
        </p:txBody>
      </p:sp>
      <p:sp>
        <p:nvSpPr>
          <p:cNvPr id="19" name="TextBox 19"/>
          <p:cNvSpPr txBox="1"/>
          <p:nvPr/>
        </p:nvSpPr>
        <p:spPr>
          <a:xfrm>
            <a:off x="10570614" y="4087856"/>
            <a:ext cx="6380278" cy="5132070"/>
          </a:xfrm>
          <a:prstGeom prst="rect">
            <a:avLst/>
          </a:prstGeom>
        </p:spPr>
        <p:txBody>
          <a:bodyPr lIns="0" tIns="0" rIns="0" bIns="0" rtlCol="0" anchor="t">
            <a:spAutoFit/>
          </a:bodyPr>
          <a:lstStyle/>
          <a:p>
            <a:pPr algn="l">
              <a:lnSpc>
                <a:spcPts val="5130"/>
              </a:lnSpc>
            </a:pPr>
            <a:r>
              <a:rPr lang="en-US" sz="2700">
                <a:solidFill>
                  <a:srgbClr val="545454"/>
                </a:solidFill>
                <a:latin typeface="Rubik"/>
                <a:ea typeface="Rubik"/>
                <a:cs typeface="Rubik"/>
                <a:sym typeface="Rubik"/>
              </a:rPr>
              <a:t>Angkatan kerja (labor force) merupakan bagian dari tenaga kerja, yaitu penduduk yang benar-benar terlibat atau berusaha untuk terlibat dalam kegiatan produktif yang memproduksi barang/ jasa.</a:t>
            </a:r>
          </a:p>
          <a:p>
            <a:pPr algn="l">
              <a:lnSpc>
                <a:spcPts val="5130"/>
              </a:lnSpc>
            </a:pPr>
            <a:endParaRPr lang="en-US" sz="2700">
              <a:solidFill>
                <a:srgbClr val="545454"/>
              </a:solidFill>
              <a:latin typeface="Rubik"/>
              <a:ea typeface="Rubik"/>
              <a:cs typeface="Rubik"/>
              <a:sym typeface="Rubik"/>
            </a:endParaRPr>
          </a:p>
          <a:p>
            <a:pPr algn="l">
              <a:lnSpc>
                <a:spcPts val="5130"/>
              </a:lnSpc>
            </a:pPr>
            <a:endParaRPr lang="en-US" sz="2700">
              <a:solidFill>
                <a:srgbClr val="545454"/>
              </a:solidFill>
              <a:latin typeface="Rubik"/>
              <a:ea typeface="Rubik"/>
              <a:cs typeface="Rubik"/>
              <a:sym typeface="Rubi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506</Words>
  <Application>Microsoft Office PowerPoint</Application>
  <PresentationFormat>Custom</PresentationFormat>
  <Paragraphs>74</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Montserrat Ultra-Bold</vt:lpstr>
      <vt:lpstr>Proxima Nova</vt:lpstr>
      <vt:lpstr>Arial</vt:lpstr>
      <vt:lpstr>Open Sans Bold</vt:lpstr>
      <vt:lpstr>Calibri</vt:lpstr>
      <vt:lpstr>Montserrat Classic Bold</vt:lpstr>
      <vt:lpstr>Open Sans Bold Italics</vt:lpstr>
      <vt:lpstr>Montserrat Ultra-Bold Italics</vt:lpstr>
      <vt:lpstr>Rubik</vt:lpstr>
      <vt:lpstr>Poppins Bold</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Putih dan Biru Modern Proposal Bisnis Presentasi</dc:title>
  <dc:creator>asus</dc:creator>
  <cp:lastModifiedBy>Muhammad Ferdiananda Chadafi</cp:lastModifiedBy>
  <cp:revision>4</cp:revision>
  <dcterms:created xsi:type="dcterms:W3CDTF">2006-08-16T00:00:00Z</dcterms:created>
  <dcterms:modified xsi:type="dcterms:W3CDTF">2024-10-01T04:24:32Z</dcterms:modified>
  <dc:identifier>DAGO3Adwvcs</dc:identifier>
</cp:coreProperties>
</file>