
<file path=[Content_Types].xml><?xml version="1.0" encoding="utf-8"?>
<Types xmlns="http://schemas.openxmlformats.org/package/2006/content-types">
  <Default Extension="emf" ContentType="image/x-emf"/>
  <Default Extension="fntdata" ContentType="application/x-fontdata"/>
  <Default Extension="jpg" ContentType="image/jpeg"/>
  <Default Extension="png" ContentType="image/png"/>
  <Default Extension="rels" ContentType="application/vnd.openxmlformats-package.relationships+xml"/>
  <Default Extension="vml" ContentType="application/vnd.openxmlformats-officedocument.vmlDrawing"/>
  <Default Extension="vsdx" ContentType="application/vnd.ms-visio.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1"/>
  </p:notesMasterIdLst>
  <p:sldIdLst>
    <p:sldId id="256" r:id="rId2"/>
    <p:sldId id="257" r:id="rId3"/>
    <p:sldId id="259" r:id="rId4"/>
    <p:sldId id="261" r:id="rId5"/>
    <p:sldId id="269" r:id="rId6"/>
    <p:sldId id="267" r:id="rId7"/>
    <p:sldId id="262" r:id="rId8"/>
    <p:sldId id="277" r:id="rId9"/>
    <p:sldId id="307" r:id="rId10"/>
    <p:sldId id="286" r:id="rId11"/>
    <p:sldId id="288" r:id="rId12"/>
    <p:sldId id="292" r:id="rId13"/>
    <p:sldId id="308" r:id="rId14"/>
    <p:sldId id="309" r:id="rId15"/>
    <p:sldId id="293" r:id="rId16"/>
    <p:sldId id="310" r:id="rId17"/>
    <p:sldId id="304" r:id="rId18"/>
    <p:sldId id="314" r:id="rId19"/>
    <p:sldId id="306" r:id="rId20"/>
  </p:sldIdLst>
  <p:sldSz cx="18288000" cy="10287000"/>
  <p:notesSz cx="6858000" cy="9144000"/>
  <p:embeddedFontLst>
    <p:embeddedFont>
      <p:font typeface="Alata" panose="020B0604020202020204" charset="0"/>
      <p:regular r:id="rId22"/>
    </p:embeddedFont>
    <p:embeddedFont>
      <p:font typeface="Avenir Next LT Pro" panose="020B0504020202020204" pitchFamily="34" charset="0"/>
      <p:regular r:id="rId23"/>
      <p:bold r:id="rId24"/>
      <p:italic r:id="rId25"/>
      <p:boldItalic r:id="rId26"/>
    </p:embeddedFont>
    <p:embeddedFont>
      <p:font typeface="Calibri" panose="020F0502020204030204" pitchFamily="34" charset="0"/>
      <p:regular r:id="rId27"/>
      <p:bold r:id="rId28"/>
      <p:italic r:id="rId29"/>
      <p:boldItalic r:id="rId30"/>
    </p:embeddedFont>
    <p:embeddedFont>
      <p:font typeface="Montserrat" panose="00000500000000000000" pitchFamily="50" charset="0"/>
      <p:regular r:id="rId31"/>
      <p:bold r:id="rId32"/>
      <p:italic r:id="rId33"/>
      <p:boldItalic r:id="rId34"/>
    </p:embeddedFont>
    <p:embeddedFont>
      <p:font typeface="Poppins ExtraBold" panose="00000900000000000000" pitchFamily="2" charset="0"/>
      <p:bold r:id="rId35"/>
      <p:boldItalic r:id="rId36"/>
    </p:embeddedFont>
    <p:embeddedFont>
      <p:font typeface="Roboto" panose="02000000000000000000" pitchFamily="2" charset="0"/>
      <p:regular r:id="rId37"/>
      <p:bold r:id="rId38"/>
      <p:italic r:id="rId39"/>
      <p:boldItalic r:id="rId40"/>
    </p:embeddedFont>
    <p:embeddedFont>
      <p:font typeface="Roboto Condensed" panose="020B0604020202020204" charset="0"/>
      <p:regular r:id="rId41"/>
      <p:bold r:id="rId42"/>
      <p:italic r:id="rId43"/>
      <p:boldItalic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6" roundtripDataSignature="AMtx7mjvPKhHlDxqnGV6CtW/s4jp21Vt7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41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754" autoAdjust="0"/>
  </p:normalViewPr>
  <p:slideViewPr>
    <p:cSldViewPr snapToGrid="0">
      <p:cViewPr varScale="1">
        <p:scale>
          <a:sx n="42" d="100"/>
          <a:sy n="42" d="100"/>
        </p:scale>
        <p:origin x="972" y="5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9" Type="http://schemas.openxmlformats.org/officeDocument/2006/relationships/font" Target="fonts/font18.fntdata"/><Relationship Id="rId21" Type="http://schemas.openxmlformats.org/officeDocument/2006/relationships/notesMaster" Target="notesMasters/notesMaster1.xml"/><Relationship Id="rId34" Type="http://schemas.openxmlformats.org/officeDocument/2006/relationships/font" Target="fonts/font13.fntdata"/><Relationship Id="rId42" Type="http://schemas.openxmlformats.org/officeDocument/2006/relationships/font" Target="fonts/font21.fntdata"/><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8.fntdata"/><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font" Target="fonts/font16.fntdata"/><Relationship Id="rId40" Type="http://schemas.openxmlformats.org/officeDocument/2006/relationships/font" Target="fonts/font19.fntdata"/><Relationship Id="rId66"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font" Target="fonts/font1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4" Type="http://schemas.openxmlformats.org/officeDocument/2006/relationships/font" Target="fonts/font2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font" Target="fonts/font14.fntdata"/><Relationship Id="rId43" Type="http://schemas.openxmlformats.org/officeDocument/2006/relationships/font" Target="fonts/font22.fntdata"/><Relationship Id="rId69"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font" Target="fonts/font17.fntdata"/><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font" Target="fonts/font20.fntdata"/><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image" Target="../media/image3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Google Shape;582;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83" name="Google Shape;583;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422985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0" name="Google Shape;440;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885415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Google Shape;582;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83" name="Google Shape;583;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822042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Google Shape;582;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83" name="Google Shape;583;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766977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0" name="Google Shape;440;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669333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Google Shape;582;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83" name="Google Shape;583;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87287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Google Shape;582;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83" name="Google Shape;583;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764684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0" name="Google Shape;16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249630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0" name="Google Shape;16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103426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4"/>
        <p:cNvGrpSpPr/>
        <p:nvPr/>
      </p:nvGrpSpPr>
      <p:grpSpPr>
        <a:xfrm>
          <a:off x="0" y="0"/>
          <a:ext cx="0" cy="0"/>
          <a:chOff x="0" y="0"/>
          <a:chExt cx="0" cy="0"/>
        </a:xfrm>
      </p:grpSpPr>
      <p:sp>
        <p:nvSpPr>
          <p:cNvPr id="765" name="Google Shape;765;p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66" name="Google Shape;766;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6" name="Google Shape;9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0" name="Google Shape;16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0" name="Google Shape;190;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7" name="Google Shape;337;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9" name="Google Shape;299;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7" name="Google Shape;207;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Google Shape;582;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83" name="Google Shape;583;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Google Shape;582;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83" name="Google Shape;583;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472151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3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3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3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4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40"/>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4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4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4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41"/>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41"/>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4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4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4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2"/>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32"/>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3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3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34"/>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34"/>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0" name="Google Shape;30;p3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3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3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3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35"/>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35"/>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3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3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3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3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36"/>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36"/>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36"/>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36"/>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3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3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3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3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3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3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3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38"/>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38"/>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7" name="Google Shape;57;p38"/>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8" name="Google Shape;58;p3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3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3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39"/>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39"/>
          <p:cNvSpPr>
            <a:spLocks noGrp="1"/>
          </p:cNvSpPr>
          <p:nvPr>
            <p:ph type="pic" idx="2"/>
          </p:nvPr>
        </p:nvSpPr>
        <p:spPr>
          <a:xfrm>
            <a:off x="1792288" y="612775"/>
            <a:ext cx="5486400" cy="4114800"/>
          </a:xfrm>
          <a:prstGeom prst="rect">
            <a:avLst/>
          </a:prstGeom>
          <a:noFill/>
          <a:ln>
            <a:noFill/>
          </a:ln>
        </p:spPr>
      </p:sp>
      <p:sp>
        <p:nvSpPr>
          <p:cNvPr id="64" name="Google Shape;64;p39"/>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5" name="Google Shape;65;p3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3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3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30"/>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3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3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3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8.emf"/><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12.xml"/><Relationship Id="rId7" Type="http://schemas.openxmlformats.org/officeDocument/2006/relationships/image" Target="../media/image29.emf"/><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package" Target="../embeddings/Microsoft_Visio_Drawing1.vsdx"/><Relationship Id="rId5" Type="http://schemas.openxmlformats.org/officeDocument/2006/relationships/image" Target="../media/image27.png"/><Relationship Id="rId4" Type="http://schemas.openxmlformats.org/officeDocument/2006/relationships/image" Target="../media/image1.png"/><Relationship Id="rId9"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8" Type="http://schemas.openxmlformats.org/officeDocument/2006/relationships/package" Target="../embeddings/Microsoft_Visio_Drawing2.vsdx"/><Relationship Id="rId3" Type="http://schemas.openxmlformats.org/officeDocument/2006/relationships/notesSlide" Target="../notesSlides/notesSlide15.xml"/><Relationship Id="rId7" Type="http://schemas.openxmlformats.org/officeDocument/2006/relationships/image" Target="../media/image6.png"/><Relationship Id="rId2" Type="http://schemas.openxmlformats.org/officeDocument/2006/relationships/slideLayout" Target="../slideLayouts/slideLayout1.xml"/><Relationship Id="rId1" Type="http://schemas.openxmlformats.org/officeDocument/2006/relationships/vmlDrawing" Target="../drawings/vmlDrawing3.vml"/><Relationship Id="rId6" Type="http://schemas.openxmlformats.org/officeDocument/2006/relationships/image" Target="../media/image5.png"/><Relationship Id="rId11" Type="http://schemas.openxmlformats.org/officeDocument/2006/relationships/image" Target="../media/image31.emf"/><Relationship Id="rId5" Type="http://schemas.openxmlformats.org/officeDocument/2006/relationships/image" Target="../media/image27.png"/><Relationship Id="rId10" Type="http://schemas.openxmlformats.org/officeDocument/2006/relationships/package" Target="../embeddings/Microsoft_Visio_Drawing3.vsdx"/><Relationship Id="rId4" Type="http://schemas.openxmlformats.org/officeDocument/2006/relationships/image" Target="../media/image1.png"/><Relationship Id="rId9" Type="http://schemas.openxmlformats.org/officeDocument/2006/relationships/image" Target="../media/image30.emf"/></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33.png"/><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10.jp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4.png"/><Relationship Id="rId7"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20.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 Id="rId9" Type="http://schemas.openxmlformats.org/officeDocument/2006/relationships/image" Target="../media/image6.png"/></Relationships>
</file>

<file path=ppt/slides/_rels/slide8.xml.rels><?xml version="1.0" encoding="UTF-8" standalone="yes"?>
<Relationships xmlns="http://schemas.openxmlformats.org/package/2006/relationships"><Relationship Id="rId8" Type="http://schemas.openxmlformats.org/officeDocument/2006/relationships/package" Target="../embeddings/Microsoft_Visio_Drawing.vsdx"/><Relationship Id="rId3" Type="http://schemas.openxmlformats.org/officeDocument/2006/relationships/notesSlide" Target="../notesSlides/notesSlide8.xml"/><Relationship Id="rId7" Type="http://schemas.openxmlformats.org/officeDocument/2006/relationships/image" Target="../media/image6.pn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5.png"/><Relationship Id="rId5" Type="http://schemas.openxmlformats.org/officeDocument/2006/relationships/image" Target="../media/image27.png"/><Relationship Id="rId4" Type="http://schemas.openxmlformats.org/officeDocument/2006/relationships/image" Target="../media/image1.png"/><Relationship Id="rId9" Type="http://schemas.openxmlformats.org/officeDocument/2006/relationships/image" Target="../media/image26.emf"/></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72E62"/>
        </a:solidFill>
        <a:effectLst/>
      </p:bgPr>
    </p:bg>
    <p:spTree>
      <p:nvGrpSpPr>
        <p:cNvPr id="1" name="Shape 83"/>
        <p:cNvGrpSpPr/>
        <p:nvPr/>
      </p:nvGrpSpPr>
      <p:grpSpPr>
        <a:xfrm>
          <a:off x="0" y="0"/>
          <a:ext cx="0" cy="0"/>
          <a:chOff x="0" y="0"/>
          <a:chExt cx="0" cy="0"/>
        </a:xfrm>
      </p:grpSpPr>
      <p:pic>
        <p:nvPicPr>
          <p:cNvPr id="84" name="Google Shape;84;p1"/>
          <p:cNvPicPr preferRelativeResize="0"/>
          <p:nvPr/>
        </p:nvPicPr>
        <p:blipFill rotWithShape="1">
          <a:blip r:embed="rId3">
            <a:alphaModFix/>
          </a:blip>
          <a:srcRect/>
          <a:stretch/>
        </p:blipFill>
        <p:spPr>
          <a:xfrm>
            <a:off x="5704009" y="-5195078"/>
            <a:ext cx="26896310" cy="26896310"/>
          </a:xfrm>
          <a:prstGeom prst="rect">
            <a:avLst/>
          </a:prstGeom>
          <a:noFill/>
          <a:ln>
            <a:noFill/>
          </a:ln>
        </p:spPr>
      </p:pic>
      <p:pic>
        <p:nvPicPr>
          <p:cNvPr id="85" name="Google Shape;85;p1"/>
          <p:cNvPicPr preferRelativeResize="0"/>
          <p:nvPr/>
        </p:nvPicPr>
        <p:blipFill rotWithShape="1">
          <a:blip r:embed="rId4">
            <a:alphaModFix/>
          </a:blip>
          <a:srcRect/>
          <a:stretch/>
        </p:blipFill>
        <p:spPr>
          <a:xfrm rot="10800000" flipH="1">
            <a:off x="7678484" y="2028617"/>
            <a:ext cx="3996701" cy="934229"/>
          </a:xfrm>
          <a:prstGeom prst="rect">
            <a:avLst/>
          </a:prstGeom>
          <a:noFill/>
          <a:ln>
            <a:noFill/>
          </a:ln>
        </p:spPr>
      </p:pic>
      <p:pic>
        <p:nvPicPr>
          <p:cNvPr id="86" name="Google Shape;86;p1"/>
          <p:cNvPicPr preferRelativeResize="0"/>
          <p:nvPr/>
        </p:nvPicPr>
        <p:blipFill rotWithShape="1">
          <a:blip r:embed="rId5">
            <a:alphaModFix/>
          </a:blip>
          <a:srcRect/>
          <a:stretch/>
        </p:blipFill>
        <p:spPr>
          <a:xfrm rot="1893950" flipH="1">
            <a:off x="7307427" y="975876"/>
            <a:ext cx="1065962" cy="1031319"/>
          </a:xfrm>
          <a:prstGeom prst="rect">
            <a:avLst/>
          </a:prstGeom>
          <a:noFill/>
          <a:ln>
            <a:noFill/>
          </a:ln>
        </p:spPr>
      </p:pic>
      <p:pic>
        <p:nvPicPr>
          <p:cNvPr id="87" name="Google Shape;87;p1"/>
          <p:cNvPicPr preferRelativeResize="0"/>
          <p:nvPr/>
        </p:nvPicPr>
        <p:blipFill rotWithShape="1">
          <a:blip r:embed="rId6">
            <a:alphaModFix/>
          </a:blip>
          <a:srcRect/>
          <a:stretch/>
        </p:blipFill>
        <p:spPr>
          <a:xfrm>
            <a:off x="9144000" y="3484482"/>
            <a:ext cx="8809954" cy="6266080"/>
          </a:xfrm>
          <a:prstGeom prst="rect">
            <a:avLst/>
          </a:prstGeom>
          <a:noFill/>
          <a:ln>
            <a:noFill/>
          </a:ln>
        </p:spPr>
      </p:pic>
      <p:sp>
        <p:nvSpPr>
          <p:cNvPr id="93" name="Google Shape;93;p1"/>
          <p:cNvSpPr txBox="1"/>
          <p:nvPr/>
        </p:nvSpPr>
        <p:spPr>
          <a:xfrm>
            <a:off x="891200" y="3344949"/>
            <a:ext cx="6464795" cy="2477601"/>
          </a:xfrm>
          <a:prstGeom prst="rect">
            <a:avLst/>
          </a:prstGeom>
          <a:noFill/>
          <a:ln>
            <a:noFill/>
          </a:ln>
        </p:spPr>
        <p:txBody>
          <a:bodyPr spcFirstLastPara="1" wrap="square" lIns="0" tIns="0" rIns="0" bIns="0" anchor="t" anchorCtr="0">
            <a:spAutoFit/>
          </a:bodyPr>
          <a:lstStyle/>
          <a:p>
            <a:pPr marL="0" marR="0" lvl="0" indent="0" algn="l" rtl="0">
              <a:lnSpc>
                <a:spcPct val="140008"/>
              </a:lnSpc>
              <a:spcBef>
                <a:spcPts val="0"/>
              </a:spcBef>
              <a:spcAft>
                <a:spcPts val="0"/>
              </a:spcAft>
              <a:buNone/>
            </a:pPr>
            <a:r>
              <a:rPr lang="en-US" sz="11500" b="1" i="0" u="none" strike="noStrike" cap="none">
                <a:solidFill>
                  <a:srgbClr val="FFFFFF"/>
                </a:solidFill>
                <a:latin typeface="Roboto"/>
                <a:ea typeface="Roboto"/>
                <a:cs typeface="Roboto"/>
                <a:sym typeface="Roboto"/>
              </a:rPr>
              <a:t>FUNGSI</a:t>
            </a:r>
            <a:endParaRPr sz="1600"/>
          </a:p>
        </p:txBody>
      </p:sp>
      <p:sp>
        <p:nvSpPr>
          <p:cNvPr id="12" name="Google Shape;92;p1">
            <a:extLst>
              <a:ext uri="{FF2B5EF4-FFF2-40B4-BE49-F238E27FC236}">
                <a16:creationId xmlns:a16="http://schemas.microsoft.com/office/drawing/2014/main" id="{E8FC5E9E-21E8-40BE-9AE7-D7208E2BC988}"/>
              </a:ext>
            </a:extLst>
          </p:cNvPr>
          <p:cNvSpPr txBox="1"/>
          <p:nvPr/>
        </p:nvSpPr>
        <p:spPr>
          <a:xfrm>
            <a:off x="891200" y="5623136"/>
            <a:ext cx="10606565" cy="1034129"/>
          </a:xfrm>
          <a:prstGeom prst="rect">
            <a:avLst/>
          </a:prstGeom>
          <a:noFill/>
          <a:ln>
            <a:noFill/>
          </a:ln>
        </p:spPr>
        <p:txBody>
          <a:bodyPr spcFirstLastPara="1" wrap="square" lIns="0" tIns="0" rIns="0" bIns="0" anchor="t" anchorCtr="0">
            <a:spAutoFit/>
          </a:bodyPr>
          <a:lstStyle/>
          <a:p>
            <a:pPr marL="0" marR="0" lvl="0" indent="0" algn="l" rtl="0">
              <a:lnSpc>
                <a:spcPct val="140005"/>
              </a:lnSpc>
              <a:spcBef>
                <a:spcPts val="0"/>
              </a:spcBef>
              <a:spcAft>
                <a:spcPts val="0"/>
              </a:spcAft>
              <a:buNone/>
            </a:pPr>
            <a:r>
              <a:rPr lang="en-US" sz="4800" b="1">
                <a:solidFill>
                  <a:srgbClr val="FFFFFF"/>
                </a:solidFill>
                <a:latin typeface="Roboto"/>
                <a:ea typeface="Roboto"/>
                <a:sym typeface="Roboto"/>
              </a:rPr>
              <a:t>Algoritma dan Pemrograman</a:t>
            </a:r>
            <a:endParaRPr sz="1000"/>
          </a:p>
        </p:txBody>
      </p:sp>
      <p:grpSp>
        <p:nvGrpSpPr>
          <p:cNvPr id="13" name="Google Shape;88;p1">
            <a:extLst>
              <a:ext uri="{FF2B5EF4-FFF2-40B4-BE49-F238E27FC236}">
                <a16:creationId xmlns:a16="http://schemas.microsoft.com/office/drawing/2014/main" id="{944E2680-084F-4E11-86DE-1E397CDA6878}"/>
              </a:ext>
            </a:extLst>
          </p:cNvPr>
          <p:cNvGrpSpPr/>
          <p:nvPr/>
        </p:nvGrpSpPr>
        <p:grpSpPr>
          <a:xfrm>
            <a:off x="-2361973" y="491987"/>
            <a:ext cx="6192189" cy="2019404"/>
            <a:chOff x="0" y="0"/>
            <a:chExt cx="8063988" cy="2217420"/>
          </a:xfrm>
        </p:grpSpPr>
        <p:sp>
          <p:nvSpPr>
            <p:cNvPr id="14" name="Google Shape;89;p1">
              <a:extLst>
                <a:ext uri="{FF2B5EF4-FFF2-40B4-BE49-F238E27FC236}">
                  <a16:creationId xmlns:a16="http://schemas.microsoft.com/office/drawing/2014/main" id="{77B94393-ADB3-4701-AB26-AD6C6C9D4AEC}"/>
                </a:ext>
              </a:extLst>
            </p:cNvPr>
            <p:cNvSpPr/>
            <p:nvPr/>
          </p:nvSpPr>
          <p:spPr>
            <a:xfrm>
              <a:off x="689610" y="0"/>
              <a:ext cx="7374378" cy="2216150"/>
            </a:xfrm>
            <a:custGeom>
              <a:avLst/>
              <a:gdLst/>
              <a:ahLst/>
              <a:cxnLst/>
              <a:rect l="l" t="t" r="r" b="b"/>
              <a:pathLst>
                <a:path w="7374378" h="2216150" extrusionOk="0">
                  <a:moveTo>
                    <a:pt x="6656050" y="0"/>
                  </a:moveTo>
                  <a:lnTo>
                    <a:pt x="20320" y="0"/>
                  </a:lnTo>
                  <a:lnTo>
                    <a:pt x="0" y="0"/>
                  </a:lnTo>
                  <a:lnTo>
                    <a:pt x="0" y="2216150"/>
                  </a:lnTo>
                  <a:lnTo>
                    <a:pt x="20320" y="2216150"/>
                  </a:lnTo>
                  <a:lnTo>
                    <a:pt x="6654264" y="2213610"/>
                  </a:lnTo>
                  <a:cubicBezTo>
                    <a:pt x="7055609" y="2213610"/>
                    <a:pt x="7373109" y="1717040"/>
                    <a:pt x="7373109" y="1104900"/>
                  </a:cubicBezTo>
                  <a:cubicBezTo>
                    <a:pt x="7374378" y="496570"/>
                    <a:pt x="7056878" y="0"/>
                    <a:pt x="6656050" y="0"/>
                  </a:cubicBezTo>
                  <a:lnTo>
                    <a:pt x="6656050" y="0"/>
                  </a:lnTo>
                  <a:close/>
                  <a:moveTo>
                    <a:pt x="730250" y="1107440"/>
                  </a:moveTo>
                  <a:lnTo>
                    <a:pt x="730250" y="1102360"/>
                  </a:lnTo>
                  <a:lnTo>
                    <a:pt x="730250" y="110744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90;p1">
              <a:extLst>
                <a:ext uri="{FF2B5EF4-FFF2-40B4-BE49-F238E27FC236}">
                  <a16:creationId xmlns:a16="http://schemas.microsoft.com/office/drawing/2014/main" id="{D8C51080-4183-4D2C-9786-F3F5846DCB83}"/>
                </a:ext>
              </a:extLst>
            </p:cNvPr>
            <p:cNvSpPr/>
            <p:nvPr/>
          </p:nvSpPr>
          <p:spPr>
            <a:xfrm>
              <a:off x="0" y="0"/>
              <a:ext cx="1421130" cy="2217420"/>
            </a:xfrm>
            <a:custGeom>
              <a:avLst/>
              <a:gdLst/>
              <a:ahLst/>
              <a:cxnLst/>
              <a:rect l="l" t="t" r="r" b="b"/>
              <a:pathLst>
                <a:path w="1421130" h="2217420" extrusionOk="0">
                  <a:moveTo>
                    <a:pt x="1361440" y="665480"/>
                  </a:moveTo>
                  <a:lnTo>
                    <a:pt x="1346200" y="615950"/>
                  </a:lnTo>
                  <a:cubicBezTo>
                    <a:pt x="1341120" y="599440"/>
                    <a:pt x="1336040" y="584200"/>
                    <a:pt x="1329690" y="568960"/>
                  </a:cubicBezTo>
                  <a:lnTo>
                    <a:pt x="1329690" y="567690"/>
                  </a:lnTo>
                  <a:cubicBezTo>
                    <a:pt x="1324610" y="552450"/>
                    <a:pt x="1318260" y="537210"/>
                    <a:pt x="1311910" y="521970"/>
                  </a:cubicBezTo>
                  <a:lnTo>
                    <a:pt x="1311910" y="520700"/>
                  </a:lnTo>
                  <a:cubicBezTo>
                    <a:pt x="1305560" y="505460"/>
                    <a:pt x="1299210" y="491490"/>
                    <a:pt x="1292860" y="476250"/>
                  </a:cubicBezTo>
                  <a:lnTo>
                    <a:pt x="1292860" y="474980"/>
                  </a:lnTo>
                  <a:cubicBezTo>
                    <a:pt x="1286510" y="461010"/>
                    <a:pt x="1280160" y="445770"/>
                    <a:pt x="1272540" y="431800"/>
                  </a:cubicBezTo>
                  <a:lnTo>
                    <a:pt x="1272540" y="430530"/>
                  </a:lnTo>
                  <a:cubicBezTo>
                    <a:pt x="1266190" y="416560"/>
                    <a:pt x="1258570" y="402590"/>
                    <a:pt x="1250950" y="389890"/>
                  </a:cubicBezTo>
                  <a:lnTo>
                    <a:pt x="1250950" y="388620"/>
                  </a:lnTo>
                  <a:cubicBezTo>
                    <a:pt x="1243330" y="374650"/>
                    <a:pt x="1235710" y="361950"/>
                    <a:pt x="1228090" y="349250"/>
                  </a:cubicBezTo>
                  <a:cubicBezTo>
                    <a:pt x="1220470" y="336550"/>
                    <a:pt x="1212850" y="323850"/>
                    <a:pt x="1203960" y="311150"/>
                  </a:cubicBezTo>
                  <a:cubicBezTo>
                    <a:pt x="1078230" y="121920"/>
                    <a:pt x="908050" y="3810"/>
                    <a:pt x="718820" y="0"/>
                  </a:cubicBezTo>
                  <a:lnTo>
                    <a:pt x="709930" y="0"/>
                  </a:lnTo>
                  <a:cubicBezTo>
                    <a:pt x="317500" y="0"/>
                    <a:pt x="0" y="496570"/>
                    <a:pt x="0" y="1108710"/>
                  </a:cubicBezTo>
                  <a:cubicBezTo>
                    <a:pt x="0" y="1720850"/>
                    <a:pt x="317500" y="2217420"/>
                    <a:pt x="709930" y="2217420"/>
                  </a:cubicBezTo>
                  <a:lnTo>
                    <a:pt x="718820" y="2217420"/>
                  </a:lnTo>
                  <a:cubicBezTo>
                    <a:pt x="1107440" y="2209800"/>
                    <a:pt x="1419860" y="1717040"/>
                    <a:pt x="1419860" y="1109980"/>
                  </a:cubicBezTo>
                  <a:cubicBezTo>
                    <a:pt x="1421130" y="951230"/>
                    <a:pt x="1399540" y="801370"/>
                    <a:pt x="1361440" y="665480"/>
                  </a:cubicBezTo>
                  <a:close/>
                </a:path>
              </a:pathLst>
            </a:custGeom>
            <a:solidFill>
              <a:srgbClr val="2D8E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6" name="Picture 15">
            <a:extLst>
              <a:ext uri="{FF2B5EF4-FFF2-40B4-BE49-F238E27FC236}">
                <a16:creationId xmlns:a16="http://schemas.microsoft.com/office/drawing/2014/main" id="{7590E164-6104-4C0B-8F6E-BC8B9112DDE6}"/>
              </a:ext>
            </a:extLst>
          </p:cNvPr>
          <p:cNvPicPr>
            <a:picLocks noChangeAspect="1"/>
          </p:cNvPicPr>
          <p:nvPr/>
        </p:nvPicPr>
        <p:blipFill>
          <a:blip r:embed="rId7"/>
          <a:stretch>
            <a:fillRect/>
          </a:stretch>
        </p:blipFill>
        <p:spPr>
          <a:xfrm>
            <a:off x="891200" y="534526"/>
            <a:ext cx="1937989" cy="1937989"/>
          </a:xfrm>
          <a:prstGeom prst="rect">
            <a:avLst/>
          </a:prstGeom>
        </p:spPr>
      </p:pic>
      <p:pic>
        <p:nvPicPr>
          <p:cNvPr id="17" name="Picture 16">
            <a:extLst>
              <a:ext uri="{FF2B5EF4-FFF2-40B4-BE49-F238E27FC236}">
                <a16:creationId xmlns:a16="http://schemas.microsoft.com/office/drawing/2014/main" id="{236148F6-8AFC-4782-9D5F-8804D51AC47B}"/>
              </a:ext>
            </a:extLst>
          </p:cNvPr>
          <p:cNvPicPr>
            <a:picLocks noChangeAspect="1"/>
          </p:cNvPicPr>
          <p:nvPr/>
        </p:nvPicPr>
        <p:blipFill>
          <a:blip r:embed="rId8"/>
          <a:stretch>
            <a:fillRect/>
          </a:stretch>
        </p:blipFill>
        <p:spPr>
          <a:xfrm>
            <a:off x="13548977" y="522540"/>
            <a:ext cx="4067910" cy="166211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84"/>
        <p:cNvGrpSpPr/>
        <p:nvPr/>
      </p:nvGrpSpPr>
      <p:grpSpPr>
        <a:xfrm>
          <a:off x="0" y="0"/>
          <a:ext cx="0" cy="0"/>
          <a:chOff x="0" y="0"/>
          <a:chExt cx="0" cy="0"/>
        </a:xfrm>
      </p:grpSpPr>
      <p:pic>
        <p:nvPicPr>
          <p:cNvPr id="585" name="Google Shape;585;p22"/>
          <p:cNvPicPr preferRelativeResize="0"/>
          <p:nvPr/>
        </p:nvPicPr>
        <p:blipFill rotWithShape="1">
          <a:blip r:embed="rId3">
            <a:alphaModFix amt="38000"/>
          </a:blip>
          <a:srcRect/>
          <a:stretch/>
        </p:blipFill>
        <p:spPr>
          <a:xfrm>
            <a:off x="-15372419" y="-4102107"/>
            <a:ext cx="25212494" cy="26896310"/>
          </a:xfrm>
          <a:prstGeom prst="rect">
            <a:avLst/>
          </a:prstGeom>
          <a:noFill/>
          <a:ln>
            <a:noFill/>
          </a:ln>
        </p:spPr>
      </p:pic>
      <p:pic>
        <p:nvPicPr>
          <p:cNvPr id="587" name="Google Shape;587;p22"/>
          <p:cNvPicPr preferRelativeResize="0"/>
          <p:nvPr/>
        </p:nvPicPr>
        <p:blipFill rotWithShape="1">
          <a:blip r:embed="rId4">
            <a:alphaModFix/>
          </a:blip>
          <a:srcRect/>
          <a:stretch/>
        </p:blipFill>
        <p:spPr>
          <a:xfrm>
            <a:off x="7659329" y="-8738392"/>
            <a:ext cx="23990458" cy="26896310"/>
          </a:xfrm>
          <a:prstGeom prst="rect">
            <a:avLst/>
          </a:prstGeom>
          <a:noFill/>
          <a:ln>
            <a:noFill/>
          </a:ln>
        </p:spPr>
      </p:pic>
      <p:sp>
        <p:nvSpPr>
          <p:cNvPr id="2" name="Rectangle 2">
            <a:extLst>
              <a:ext uri="{FF2B5EF4-FFF2-40B4-BE49-F238E27FC236}">
                <a16:creationId xmlns:a16="http://schemas.microsoft.com/office/drawing/2014/main" id="{C8BA3A66-0BC3-4B6A-9527-A350C3D9977B}"/>
              </a:ext>
            </a:extLst>
          </p:cNvPr>
          <p:cNvSpPr>
            <a:spLocks noChangeArrowheads="1"/>
          </p:cNvSpPr>
          <p:nvPr/>
        </p:nvSpPr>
        <p:spPr bwMode="auto">
          <a:xfrm>
            <a:off x="1771650" y="2498718"/>
            <a:ext cx="1828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4">
            <a:extLst>
              <a:ext uri="{FF2B5EF4-FFF2-40B4-BE49-F238E27FC236}">
                <a16:creationId xmlns:a16="http://schemas.microsoft.com/office/drawing/2014/main" id="{12C45A75-26F1-479B-8A2D-222642EFF3C5}"/>
              </a:ext>
            </a:extLst>
          </p:cNvPr>
          <p:cNvSpPr>
            <a:spLocks noChangeArrowheads="1"/>
          </p:cNvSpPr>
          <p:nvPr/>
        </p:nvSpPr>
        <p:spPr bwMode="auto">
          <a:xfrm>
            <a:off x="6982575" y="3493111"/>
            <a:ext cx="3353444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pSp>
        <p:nvGrpSpPr>
          <p:cNvPr id="15" name="Google Shape;612;p22">
            <a:extLst>
              <a:ext uri="{FF2B5EF4-FFF2-40B4-BE49-F238E27FC236}">
                <a16:creationId xmlns:a16="http://schemas.microsoft.com/office/drawing/2014/main" id="{1E12CCB7-934C-4F83-8AED-7A44842B0005}"/>
              </a:ext>
            </a:extLst>
          </p:cNvPr>
          <p:cNvGrpSpPr/>
          <p:nvPr/>
        </p:nvGrpSpPr>
        <p:grpSpPr>
          <a:xfrm>
            <a:off x="-919065" y="438573"/>
            <a:ext cx="9186765" cy="2060145"/>
            <a:chOff x="0" y="-38100"/>
            <a:chExt cx="4049671" cy="850900"/>
          </a:xfrm>
        </p:grpSpPr>
        <p:sp>
          <p:nvSpPr>
            <p:cNvPr id="16" name="Google Shape;613;p22">
              <a:extLst>
                <a:ext uri="{FF2B5EF4-FFF2-40B4-BE49-F238E27FC236}">
                  <a16:creationId xmlns:a16="http://schemas.microsoft.com/office/drawing/2014/main" id="{49A9A7A6-EF2B-4162-AAA5-9158709073AE}"/>
                </a:ext>
              </a:extLst>
            </p:cNvPr>
            <p:cNvSpPr/>
            <p:nvPr/>
          </p:nvSpPr>
          <p:spPr>
            <a:xfrm>
              <a:off x="0" y="0"/>
              <a:ext cx="4049671" cy="680532"/>
            </a:xfrm>
            <a:custGeom>
              <a:avLst/>
              <a:gdLst/>
              <a:ahLst/>
              <a:cxnLst/>
              <a:rect l="l" t="t" r="r" b="b"/>
              <a:pathLst>
                <a:path w="4049671" h="680532" extrusionOk="0">
                  <a:moveTo>
                    <a:pt x="78960" y="0"/>
                  </a:moveTo>
                  <a:lnTo>
                    <a:pt x="3970711" y="0"/>
                  </a:lnTo>
                  <a:cubicBezTo>
                    <a:pt x="3991652" y="0"/>
                    <a:pt x="4011737" y="8319"/>
                    <a:pt x="4026545" y="23127"/>
                  </a:cubicBezTo>
                  <a:cubicBezTo>
                    <a:pt x="4041353" y="37935"/>
                    <a:pt x="4049671" y="58019"/>
                    <a:pt x="4049671" y="78960"/>
                  </a:cubicBezTo>
                  <a:lnTo>
                    <a:pt x="4049671" y="601572"/>
                  </a:lnTo>
                  <a:cubicBezTo>
                    <a:pt x="4049671" y="645181"/>
                    <a:pt x="4014320" y="680532"/>
                    <a:pt x="3970711" y="680532"/>
                  </a:cubicBezTo>
                  <a:lnTo>
                    <a:pt x="78960" y="680532"/>
                  </a:lnTo>
                  <a:cubicBezTo>
                    <a:pt x="35352" y="680532"/>
                    <a:pt x="0" y="645181"/>
                    <a:pt x="0" y="601572"/>
                  </a:cubicBezTo>
                  <a:lnTo>
                    <a:pt x="0" y="78960"/>
                  </a:lnTo>
                  <a:cubicBezTo>
                    <a:pt x="0" y="35352"/>
                    <a:pt x="35352" y="0"/>
                    <a:pt x="78960" y="0"/>
                  </a:cubicBezTo>
                  <a:close/>
                </a:path>
              </a:pathLst>
            </a:custGeom>
            <a:solidFill>
              <a:srgbClr val="072E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614;p22">
              <a:extLst>
                <a:ext uri="{FF2B5EF4-FFF2-40B4-BE49-F238E27FC236}">
                  <a16:creationId xmlns:a16="http://schemas.microsoft.com/office/drawing/2014/main" id="{2F34DB8F-054F-4BE0-B960-AB8FE01BCD88}"/>
                </a:ext>
              </a:extLst>
            </p:cNvPr>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8" name="Google Shape;615;p22">
            <a:extLst>
              <a:ext uri="{FF2B5EF4-FFF2-40B4-BE49-F238E27FC236}">
                <a16:creationId xmlns:a16="http://schemas.microsoft.com/office/drawing/2014/main" id="{B1813433-2746-42F2-80D8-38F2182AA638}"/>
              </a:ext>
            </a:extLst>
          </p:cNvPr>
          <p:cNvSpPr txBox="1"/>
          <p:nvPr/>
        </p:nvSpPr>
        <p:spPr>
          <a:xfrm>
            <a:off x="0" y="788697"/>
            <a:ext cx="7924800" cy="1163395"/>
          </a:xfrm>
          <a:prstGeom prst="rect">
            <a:avLst/>
          </a:prstGeom>
          <a:noFill/>
          <a:ln>
            <a:noFill/>
          </a:ln>
        </p:spPr>
        <p:txBody>
          <a:bodyPr spcFirstLastPara="1" wrap="square" lIns="0" tIns="0" rIns="0" bIns="0" anchor="t" anchorCtr="0">
            <a:spAutoFit/>
          </a:bodyPr>
          <a:lstStyle/>
          <a:p>
            <a:pPr marL="0" marR="0" lvl="0" indent="0" algn="ctr" rtl="0">
              <a:lnSpc>
                <a:spcPct val="140005"/>
              </a:lnSpc>
              <a:spcBef>
                <a:spcPts val="0"/>
              </a:spcBef>
              <a:spcAft>
                <a:spcPts val="0"/>
              </a:spcAft>
              <a:buNone/>
            </a:pPr>
            <a:r>
              <a:rPr lang="en-US" sz="5400" b="1" i="0" u="none" strike="noStrike" cap="none">
                <a:solidFill>
                  <a:srgbClr val="FFFFFF"/>
                </a:solidFill>
                <a:latin typeface="Roboto Condensed"/>
                <a:ea typeface="Roboto Condensed"/>
                <a:cs typeface="Roboto Condensed"/>
                <a:sym typeface="Roboto Condensed"/>
              </a:rPr>
              <a:t>PEMANGGILAN FUNGSI</a:t>
            </a:r>
            <a:endParaRPr sz="1050"/>
          </a:p>
        </p:txBody>
      </p:sp>
      <p:pic>
        <p:nvPicPr>
          <p:cNvPr id="13" name="Picture 12">
            <a:extLst>
              <a:ext uri="{FF2B5EF4-FFF2-40B4-BE49-F238E27FC236}">
                <a16:creationId xmlns:a16="http://schemas.microsoft.com/office/drawing/2014/main" id="{748B9E6A-09D7-4748-86D5-07BA272E7115}"/>
              </a:ext>
            </a:extLst>
          </p:cNvPr>
          <p:cNvPicPr>
            <a:picLocks noChangeAspect="1"/>
          </p:cNvPicPr>
          <p:nvPr/>
        </p:nvPicPr>
        <p:blipFill>
          <a:blip r:embed="rId5"/>
          <a:stretch>
            <a:fillRect/>
          </a:stretch>
        </p:blipFill>
        <p:spPr>
          <a:xfrm>
            <a:off x="13414663" y="128556"/>
            <a:ext cx="1440267" cy="1440267"/>
          </a:xfrm>
          <a:prstGeom prst="rect">
            <a:avLst/>
          </a:prstGeom>
        </p:spPr>
      </p:pic>
      <p:pic>
        <p:nvPicPr>
          <p:cNvPr id="19" name="Picture 18">
            <a:extLst>
              <a:ext uri="{FF2B5EF4-FFF2-40B4-BE49-F238E27FC236}">
                <a16:creationId xmlns:a16="http://schemas.microsoft.com/office/drawing/2014/main" id="{599526EE-32C2-45D9-8589-FE466D9A59F9}"/>
              </a:ext>
            </a:extLst>
          </p:cNvPr>
          <p:cNvPicPr>
            <a:picLocks noChangeAspect="1"/>
          </p:cNvPicPr>
          <p:nvPr/>
        </p:nvPicPr>
        <p:blipFill>
          <a:blip r:embed="rId6"/>
          <a:stretch>
            <a:fillRect/>
          </a:stretch>
        </p:blipFill>
        <p:spPr>
          <a:xfrm>
            <a:off x="15165495" y="282095"/>
            <a:ext cx="2773390" cy="1133187"/>
          </a:xfrm>
          <a:prstGeom prst="rect">
            <a:avLst/>
          </a:prstGeom>
        </p:spPr>
      </p:pic>
      <p:pic>
        <p:nvPicPr>
          <p:cNvPr id="5" name="Picture 4">
            <a:extLst>
              <a:ext uri="{FF2B5EF4-FFF2-40B4-BE49-F238E27FC236}">
                <a16:creationId xmlns:a16="http://schemas.microsoft.com/office/drawing/2014/main" id="{7F593E4A-82C6-4A87-A63E-085FD6D55E4C}"/>
              </a:ext>
            </a:extLst>
          </p:cNvPr>
          <p:cNvPicPr>
            <a:picLocks noChangeAspect="1"/>
          </p:cNvPicPr>
          <p:nvPr/>
        </p:nvPicPr>
        <p:blipFill>
          <a:blip r:embed="rId7"/>
          <a:stretch>
            <a:fillRect/>
          </a:stretch>
        </p:blipFill>
        <p:spPr>
          <a:xfrm>
            <a:off x="1407424" y="2664991"/>
            <a:ext cx="7425632" cy="6741606"/>
          </a:xfrm>
          <a:prstGeom prst="rect">
            <a:avLst/>
          </a:prstGeom>
        </p:spPr>
      </p:pic>
      <p:sp>
        <p:nvSpPr>
          <p:cNvPr id="20" name="TextBox 19">
            <a:extLst>
              <a:ext uri="{FF2B5EF4-FFF2-40B4-BE49-F238E27FC236}">
                <a16:creationId xmlns:a16="http://schemas.microsoft.com/office/drawing/2014/main" id="{4804C7A2-6B1B-4E10-83E8-9946E30F53FB}"/>
              </a:ext>
            </a:extLst>
          </p:cNvPr>
          <p:cNvSpPr txBox="1"/>
          <p:nvPr/>
        </p:nvSpPr>
        <p:spPr>
          <a:xfrm>
            <a:off x="9454945" y="2747232"/>
            <a:ext cx="15772170" cy="7134967"/>
          </a:xfrm>
          <a:prstGeom prst="rect">
            <a:avLst/>
          </a:prstGeom>
          <a:noFill/>
        </p:spPr>
        <p:txBody>
          <a:bodyPr wrap="square">
            <a:spAutoFit/>
          </a:bodyPr>
          <a:lstStyle/>
          <a:p>
            <a:pPr marL="0" marR="0" algn="just">
              <a:lnSpc>
                <a:spcPct val="107000"/>
              </a:lnSpc>
              <a:spcBef>
                <a:spcPts val="0"/>
              </a:spcBef>
              <a:spcAft>
                <a:spcPts val="0"/>
              </a:spcAft>
            </a:pPr>
            <a:r>
              <a:rPr lang="en-US" sz="18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import java.util.Scanner; </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18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class ContohFungsiJava{</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18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static int hitungLuasPersegi(int s){</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18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int luas;</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18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luas = s*s;</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18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return luas;</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18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 </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18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static int hitungLuasKubus(int ss){</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18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int luasKubus;</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18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luasKubus = 6 * hitungLuasPersegi(ss);</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18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return luasKubus;</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18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18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18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public static void main(String args[]){</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18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int hasil, sisi;</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18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Scanner inputan = new Scanner(System.in);</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18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System.out.println("Perhitungan nilai volume kubus" );</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18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System.out.println("masukkan nilai sisi: " );</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18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sisi = inputan.nextInt();</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1800">
                <a:effectLst/>
                <a:latin typeface="Courier New" panose="02070309020205020404" pitchFamily="49" charset="0"/>
                <a:ea typeface="Calibri" panose="020F0502020204030204" pitchFamily="34" charset="0"/>
                <a:cs typeface="Times New Roman" panose="02020603050405020304" pitchFamily="18" charset="0"/>
              </a:rPr>
              <a:t> </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18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hasil = hitungLuasKubus(sisi); </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18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System.out.println("Luas Kubus =  " + hasil);</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18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18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549558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2D8EA4"/>
        </a:solidFill>
        <a:effectLst/>
      </p:bgPr>
    </p:bg>
    <p:spTree>
      <p:nvGrpSpPr>
        <p:cNvPr id="1" name="Shape 441"/>
        <p:cNvGrpSpPr/>
        <p:nvPr/>
      </p:nvGrpSpPr>
      <p:grpSpPr>
        <a:xfrm>
          <a:off x="0" y="0"/>
          <a:ext cx="0" cy="0"/>
          <a:chOff x="0" y="0"/>
          <a:chExt cx="0" cy="0"/>
        </a:xfrm>
      </p:grpSpPr>
      <p:sp>
        <p:nvSpPr>
          <p:cNvPr id="443" name="Google Shape;443;p18"/>
          <p:cNvSpPr/>
          <p:nvPr/>
        </p:nvSpPr>
        <p:spPr>
          <a:xfrm>
            <a:off x="-412955" y="2247900"/>
            <a:ext cx="18700955" cy="8039100"/>
          </a:xfrm>
          <a:custGeom>
            <a:avLst/>
            <a:gdLst/>
            <a:ahLst/>
            <a:cxnLst/>
            <a:rect l="l" t="t" r="r" b="b"/>
            <a:pathLst>
              <a:path w="13095443" h="5716949" extrusionOk="0">
                <a:moveTo>
                  <a:pt x="12790643" y="0"/>
                </a:moveTo>
                <a:lnTo>
                  <a:pt x="304800" y="0"/>
                </a:lnTo>
                <a:cubicBezTo>
                  <a:pt x="135890" y="0"/>
                  <a:pt x="0" y="135890"/>
                  <a:pt x="0" y="304800"/>
                </a:cubicBezTo>
                <a:lnTo>
                  <a:pt x="0" y="5412149"/>
                </a:lnTo>
                <a:cubicBezTo>
                  <a:pt x="0" y="5581059"/>
                  <a:pt x="135890" y="5716949"/>
                  <a:pt x="304800" y="5716949"/>
                </a:cubicBezTo>
                <a:lnTo>
                  <a:pt x="12790643" y="5716949"/>
                </a:lnTo>
                <a:cubicBezTo>
                  <a:pt x="12959552" y="5716949"/>
                  <a:pt x="13095443" y="5581059"/>
                  <a:pt x="13095443" y="5412149"/>
                </a:cubicBezTo>
                <a:lnTo>
                  <a:pt x="13095443" y="304800"/>
                </a:lnTo>
                <a:cubicBezTo>
                  <a:pt x="13095443" y="135890"/>
                  <a:pt x="12959552" y="0"/>
                  <a:pt x="12790643" y="0"/>
                </a:cubicBezTo>
                <a:close/>
              </a:path>
            </a:pathLst>
          </a:custGeom>
          <a:solidFill>
            <a:srgbClr val="FFFFFF"/>
          </a:solidFill>
          <a:ln>
            <a:noFill/>
          </a:ln>
        </p:spPr>
        <p:txBody>
          <a:bodyPr spcFirstLastPara="1" wrap="square" lIns="91425" tIns="91425" rIns="91425" bIns="91425" anchor="ctr" anchorCtr="0">
            <a:noAutofit/>
          </a:bodyPr>
          <a:lstStyle/>
          <a:p>
            <a:pPr marL="914400" marR="0" defTabSz="890588">
              <a:lnSpc>
                <a:spcPct val="107000"/>
              </a:lnSpc>
              <a:spcBef>
                <a:spcPts val="0"/>
              </a:spcBef>
              <a:spcAft>
                <a:spcPts val="0"/>
              </a:spcAft>
              <a:tabLst>
                <a:tab pos="16576675" algn="l"/>
              </a:tabLst>
            </a:pPr>
            <a:r>
              <a:rPr lang="en-US" sz="32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Dosen ingin melakukan perhitungan nilai hasil akhir pada matakuliah algoritma pemrograman kepada mahasiswanya. Nilai hasil akhir yang ingin ditampilkan adalah nilai dalam bentuk huruf. Ketentuan nilai huruf yang dimaksud diantaranya: Nilai A (80 – 100), Nilai B (70 – 79), C (60 – 69), D (50 – 59), dan E (0 - 50). </a:t>
            </a:r>
          </a:p>
          <a:p>
            <a:pPr marL="914400" marR="0" defTabSz="890588">
              <a:lnSpc>
                <a:spcPct val="107000"/>
              </a:lnSpc>
              <a:spcBef>
                <a:spcPts val="0"/>
              </a:spcBef>
              <a:spcAft>
                <a:spcPts val="0"/>
              </a:spcAft>
              <a:tabLst>
                <a:tab pos="16576675" algn="l"/>
              </a:tabLst>
            </a:pPr>
            <a:r>
              <a:rPr lang="en-US" sz="32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Nilai yang diperoleh mahasiswa erasal dari nilai inputan dosen yang terdiri atas nilai UTS (25%), UAS (35%), dan Tugas (40%). </a:t>
            </a:r>
          </a:p>
          <a:p>
            <a:pPr marL="914400" marR="0" defTabSz="890588">
              <a:lnSpc>
                <a:spcPct val="107000"/>
              </a:lnSpc>
              <a:spcBef>
                <a:spcPts val="0"/>
              </a:spcBef>
              <a:spcAft>
                <a:spcPts val="0"/>
              </a:spcAft>
              <a:tabLst>
                <a:tab pos="16576675" algn="l"/>
              </a:tabLst>
            </a:pPr>
            <a:r>
              <a:rPr lang="en-US" sz="32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Berdasarkan kasus diatas, maka dapat ditunjukkan hasil penerapan algoritma berupa flowchart, pseudocode, dan bahasa pemrograman java dengan menggunakan konsep fungsi.</a:t>
            </a:r>
          </a:p>
        </p:txBody>
      </p:sp>
      <p:sp>
        <p:nvSpPr>
          <p:cNvPr id="450" name="Google Shape;450;p18"/>
          <p:cNvSpPr txBox="1"/>
          <p:nvPr/>
        </p:nvSpPr>
        <p:spPr>
          <a:xfrm>
            <a:off x="876300" y="128556"/>
            <a:ext cx="11838214" cy="1994392"/>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US" sz="5400" b="1" i="0" u="none" strike="noStrike" cap="none">
                <a:solidFill>
                  <a:srgbClr val="FFFFFF"/>
                </a:solidFill>
                <a:latin typeface="Roboto Condensed"/>
                <a:ea typeface="Roboto Condensed"/>
                <a:cs typeface="Roboto Condensed"/>
                <a:sym typeface="Roboto Condensed"/>
              </a:rPr>
              <a:t>CONTOH IMPLEMENTASI </a:t>
            </a:r>
            <a:br>
              <a:rPr lang="en-US" sz="5400" b="1" i="0" u="none" strike="noStrike" cap="none">
                <a:solidFill>
                  <a:srgbClr val="FFFFFF"/>
                </a:solidFill>
                <a:latin typeface="Roboto Condensed"/>
                <a:ea typeface="Roboto Condensed"/>
                <a:cs typeface="Roboto Condensed"/>
                <a:sym typeface="Roboto Condensed"/>
              </a:rPr>
            </a:br>
            <a:r>
              <a:rPr lang="en-US" sz="5400" b="1" i="0" u="none" strike="noStrike" cap="none">
                <a:solidFill>
                  <a:srgbClr val="FFFFFF"/>
                </a:solidFill>
                <a:latin typeface="Roboto Condensed"/>
                <a:ea typeface="Roboto Condensed"/>
                <a:cs typeface="Roboto Condensed"/>
                <a:sym typeface="Roboto Condensed"/>
              </a:rPr>
              <a:t>PENGGUNAAN FUNGSI</a:t>
            </a:r>
            <a:endParaRPr sz="1100"/>
          </a:p>
        </p:txBody>
      </p:sp>
      <p:pic>
        <p:nvPicPr>
          <p:cNvPr id="4" name="Picture 3">
            <a:extLst>
              <a:ext uri="{FF2B5EF4-FFF2-40B4-BE49-F238E27FC236}">
                <a16:creationId xmlns:a16="http://schemas.microsoft.com/office/drawing/2014/main" id="{6D9EBE9C-42A8-4F2D-8627-02CB2FA5544D}"/>
              </a:ext>
            </a:extLst>
          </p:cNvPr>
          <p:cNvPicPr>
            <a:picLocks noChangeAspect="1"/>
          </p:cNvPicPr>
          <p:nvPr/>
        </p:nvPicPr>
        <p:blipFill>
          <a:blip r:embed="rId3"/>
          <a:stretch>
            <a:fillRect/>
          </a:stretch>
        </p:blipFill>
        <p:spPr>
          <a:xfrm>
            <a:off x="13414663" y="128556"/>
            <a:ext cx="1440267" cy="1440267"/>
          </a:xfrm>
          <a:prstGeom prst="rect">
            <a:avLst/>
          </a:prstGeom>
        </p:spPr>
      </p:pic>
      <p:pic>
        <p:nvPicPr>
          <p:cNvPr id="5" name="Picture 4">
            <a:extLst>
              <a:ext uri="{FF2B5EF4-FFF2-40B4-BE49-F238E27FC236}">
                <a16:creationId xmlns:a16="http://schemas.microsoft.com/office/drawing/2014/main" id="{DBEB99AC-67D5-44CD-9BB8-71DA346C78C1}"/>
              </a:ext>
            </a:extLst>
          </p:cNvPr>
          <p:cNvPicPr>
            <a:picLocks noChangeAspect="1"/>
          </p:cNvPicPr>
          <p:nvPr/>
        </p:nvPicPr>
        <p:blipFill>
          <a:blip r:embed="rId4"/>
          <a:stretch>
            <a:fillRect/>
          </a:stretch>
        </p:blipFill>
        <p:spPr>
          <a:xfrm>
            <a:off x="15165495" y="282095"/>
            <a:ext cx="2773390" cy="1133187"/>
          </a:xfrm>
          <a:prstGeom prst="rect">
            <a:avLst/>
          </a:prstGeom>
        </p:spPr>
      </p:pic>
    </p:spTree>
    <p:extLst>
      <p:ext uri="{BB962C8B-B14F-4D97-AF65-F5344CB8AC3E}">
        <p14:creationId xmlns:p14="http://schemas.microsoft.com/office/powerpoint/2010/main" val="37364724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84"/>
        <p:cNvGrpSpPr/>
        <p:nvPr/>
      </p:nvGrpSpPr>
      <p:grpSpPr>
        <a:xfrm>
          <a:off x="0" y="0"/>
          <a:ext cx="0" cy="0"/>
          <a:chOff x="0" y="0"/>
          <a:chExt cx="0" cy="0"/>
        </a:xfrm>
      </p:grpSpPr>
      <p:pic>
        <p:nvPicPr>
          <p:cNvPr id="585" name="Google Shape;585;p22"/>
          <p:cNvPicPr preferRelativeResize="0"/>
          <p:nvPr/>
        </p:nvPicPr>
        <p:blipFill rotWithShape="1">
          <a:blip r:embed="rId4">
            <a:alphaModFix amt="38000"/>
          </a:blip>
          <a:srcRect/>
          <a:stretch/>
        </p:blipFill>
        <p:spPr>
          <a:xfrm>
            <a:off x="-15372419" y="-4102107"/>
            <a:ext cx="25212494" cy="26896310"/>
          </a:xfrm>
          <a:prstGeom prst="rect">
            <a:avLst/>
          </a:prstGeom>
          <a:noFill/>
          <a:ln>
            <a:noFill/>
          </a:ln>
        </p:spPr>
      </p:pic>
      <p:pic>
        <p:nvPicPr>
          <p:cNvPr id="587" name="Google Shape;587;p22"/>
          <p:cNvPicPr preferRelativeResize="0"/>
          <p:nvPr/>
        </p:nvPicPr>
        <p:blipFill rotWithShape="1">
          <a:blip r:embed="rId5">
            <a:alphaModFix/>
          </a:blip>
          <a:srcRect/>
          <a:stretch/>
        </p:blipFill>
        <p:spPr>
          <a:xfrm>
            <a:off x="7924800" y="-8708896"/>
            <a:ext cx="23990458" cy="26896310"/>
          </a:xfrm>
          <a:prstGeom prst="rect">
            <a:avLst/>
          </a:prstGeom>
          <a:noFill/>
          <a:ln>
            <a:noFill/>
          </a:ln>
        </p:spPr>
      </p:pic>
      <p:grpSp>
        <p:nvGrpSpPr>
          <p:cNvPr id="612" name="Google Shape;612;p22"/>
          <p:cNvGrpSpPr/>
          <p:nvPr/>
        </p:nvGrpSpPr>
        <p:grpSpPr>
          <a:xfrm>
            <a:off x="-148358" y="438573"/>
            <a:ext cx="6844126" cy="2060145"/>
            <a:chOff x="0" y="-38100"/>
            <a:chExt cx="4049671" cy="850900"/>
          </a:xfrm>
        </p:grpSpPr>
        <p:sp>
          <p:nvSpPr>
            <p:cNvPr id="613" name="Google Shape;613;p22"/>
            <p:cNvSpPr/>
            <p:nvPr/>
          </p:nvSpPr>
          <p:spPr>
            <a:xfrm>
              <a:off x="0" y="0"/>
              <a:ext cx="4049671" cy="680532"/>
            </a:xfrm>
            <a:custGeom>
              <a:avLst/>
              <a:gdLst/>
              <a:ahLst/>
              <a:cxnLst/>
              <a:rect l="l" t="t" r="r" b="b"/>
              <a:pathLst>
                <a:path w="4049671" h="680532" extrusionOk="0">
                  <a:moveTo>
                    <a:pt x="78960" y="0"/>
                  </a:moveTo>
                  <a:lnTo>
                    <a:pt x="3970711" y="0"/>
                  </a:lnTo>
                  <a:cubicBezTo>
                    <a:pt x="3991652" y="0"/>
                    <a:pt x="4011737" y="8319"/>
                    <a:pt x="4026545" y="23127"/>
                  </a:cubicBezTo>
                  <a:cubicBezTo>
                    <a:pt x="4041353" y="37935"/>
                    <a:pt x="4049671" y="58019"/>
                    <a:pt x="4049671" y="78960"/>
                  </a:cubicBezTo>
                  <a:lnTo>
                    <a:pt x="4049671" y="601572"/>
                  </a:lnTo>
                  <a:cubicBezTo>
                    <a:pt x="4049671" y="645181"/>
                    <a:pt x="4014320" y="680532"/>
                    <a:pt x="3970711" y="680532"/>
                  </a:cubicBezTo>
                  <a:lnTo>
                    <a:pt x="78960" y="680532"/>
                  </a:lnTo>
                  <a:cubicBezTo>
                    <a:pt x="35352" y="680532"/>
                    <a:pt x="0" y="645181"/>
                    <a:pt x="0" y="601572"/>
                  </a:cubicBezTo>
                  <a:lnTo>
                    <a:pt x="0" y="78960"/>
                  </a:lnTo>
                  <a:cubicBezTo>
                    <a:pt x="0" y="35352"/>
                    <a:pt x="35352" y="0"/>
                    <a:pt x="78960" y="0"/>
                  </a:cubicBezTo>
                  <a:close/>
                </a:path>
              </a:pathLst>
            </a:custGeom>
            <a:solidFill>
              <a:srgbClr val="072E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22"/>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615" name="Google Shape;615;p22"/>
          <p:cNvSpPr txBox="1"/>
          <p:nvPr/>
        </p:nvSpPr>
        <p:spPr>
          <a:xfrm>
            <a:off x="538476" y="671486"/>
            <a:ext cx="7614833" cy="1378839"/>
          </a:xfrm>
          <a:prstGeom prst="rect">
            <a:avLst/>
          </a:prstGeom>
          <a:noFill/>
          <a:ln>
            <a:noFill/>
          </a:ln>
        </p:spPr>
        <p:txBody>
          <a:bodyPr spcFirstLastPara="1" wrap="square" lIns="0" tIns="0" rIns="0" bIns="0" anchor="t" anchorCtr="0">
            <a:spAutoFit/>
          </a:bodyPr>
          <a:lstStyle/>
          <a:p>
            <a:pPr marL="0" marR="0" lvl="0" indent="0" rtl="0">
              <a:lnSpc>
                <a:spcPct val="140005"/>
              </a:lnSpc>
              <a:spcBef>
                <a:spcPts val="0"/>
              </a:spcBef>
              <a:spcAft>
                <a:spcPts val="0"/>
              </a:spcAft>
              <a:buNone/>
            </a:pPr>
            <a:r>
              <a:rPr lang="en-US" sz="3200" b="1" i="0" u="none" strike="noStrike" cap="none">
                <a:solidFill>
                  <a:srgbClr val="FFFFFF"/>
                </a:solidFill>
                <a:latin typeface="Roboto Condensed"/>
                <a:ea typeface="Roboto Condensed"/>
                <a:cs typeface="Roboto Condensed"/>
                <a:sym typeface="Roboto Condensed"/>
              </a:rPr>
              <a:t>PENYELESIAN MENGGUNAKAN </a:t>
            </a:r>
          </a:p>
          <a:p>
            <a:pPr marL="0" marR="0" lvl="0" indent="0" rtl="0">
              <a:lnSpc>
                <a:spcPct val="140005"/>
              </a:lnSpc>
              <a:spcBef>
                <a:spcPts val="0"/>
              </a:spcBef>
              <a:spcAft>
                <a:spcPts val="0"/>
              </a:spcAft>
              <a:buNone/>
            </a:pPr>
            <a:r>
              <a:rPr lang="en-US" sz="3200" b="1" i="0" u="none" strike="noStrike" cap="none">
                <a:solidFill>
                  <a:srgbClr val="FFFFFF"/>
                </a:solidFill>
                <a:latin typeface="Roboto Condensed"/>
                <a:ea typeface="Roboto Condensed"/>
                <a:cs typeface="Roboto Condensed"/>
                <a:sym typeface="Roboto Condensed"/>
              </a:rPr>
              <a:t>FUNGSI</a:t>
            </a:r>
            <a:endParaRPr sz="600"/>
          </a:p>
        </p:txBody>
      </p:sp>
      <p:sp>
        <p:nvSpPr>
          <p:cNvPr id="2" name="Rectangle 2">
            <a:extLst>
              <a:ext uri="{FF2B5EF4-FFF2-40B4-BE49-F238E27FC236}">
                <a16:creationId xmlns:a16="http://schemas.microsoft.com/office/drawing/2014/main" id="{C8BA3A66-0BC3-4B6A-9527-A350C3D9977B}"/>
              </a:ext>
            </a:extLst>
          </p:cNvPr>
          <p:cNvSpPr>
            <a:spLocks noChangeArrowheads="1"/>
          </p:cNvSpPr>
          <p:nvPr/>
        </p:nvSpPr>
        <p:spPr bwMode="auto">
          <a:xfrm>
            <a:off x="1771650" y="2498718"/>
            <a:ext cx="1828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4">
            <a:extLst>
              <a:ext uri="{FF2B5EF4-FFF2-40B4-BE49-F238E27FC236}">
                <a16:creationId xmlns:a16="http://schemas.microsoft.com/office/drawing/2014/main" id="{12C45A75-26F1-479B-8A2D-222642EFF3C5}"/>
              </a:ext>
            </a:extLst>
          </p:cNvPr>
          <p:cNvSpPr>
            <a:spLocks noChangeArrowheads="1"/>
          </p:cNvSpPr>
          <p:nvPr/>
        </p:nvSpPr>
        <p:spPr bwMode="auto">
          <a:xfrm>
            <a:off x="6982575" y="3493111"/>
            <a:ext cx="3353444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3" name="Rectangle 2">
            <a:extLst>
              <a:ext uri="{FF2B5EF4-FFF2-40B4-BE49-F238E27FC236}">
                <a16:creationId xmlns:a16="http://schemas.microsoft.com/office/drawing/2014/main" id="{8A23F1BB-8D58-4AB2-88BF-47F21CF4347C}"/>
              </a:ext>
            </a:extLst>
          </p:cNvPr>
          <p:cNvSpPr>
            <a:spLocks noChangeArrowheads="1"/>
          </p:cNvSpPr>
          <p:nvPr/>
        </p:nvSpPr>
        <p:spPr bwMode="auto">
          <a:xfrm>
            <a:off x="1524750" y="2379948"/>
            <a:ext cx="24509152"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5" name="Object 4">
            <a:extLst>
              <a:ext uri="{FF2B5EF4-FFF2-40B4-BE49-F238E27FC236}">
                <a16:creationId xmlns:a16="http://schemas.microsoft.com/office/drawing/2014/main" id="{755FE803-FD11-47B8-A127-8E7DE5E3A0AB}"/>
              </a:ext>
            </a:extLst>
          </p:cNvPr>
          <p:cNvGraphicFramePr>
            <a:graphicFrameLocks noChangeAspect="1"/>
          </p:cNvGraphicFramePr>
          <p:nvPr>
            <p:extLst>
              <p:ext uri="{D42A27DB-BD31-4B8C-83A1-F6EECF244321}">
                <p14:modId xmlns:p14="http://schemas.microsoft.com/office/powerpoint/2010/main" val="2315238715"/>
              </p:ext>
            </p:extLst>
          </p:nvPr>
        </p:nvGraphicFramePr>
        <p:xfrm>
          <a:off x="7378461" y="677657"/>
          <a:ext cx="8861663" cy="9449348"/>
        </p:xfrm>
        <a:graphic>
          <a:graphicData uri="http://schemas.openxmlformats.org/presentationml/2006/ole">
            <mc:AlternateContent xmlns:mc="http://schemas.openxmlformats.org/markup-compatibility/2006">
              <mc:Choice xmlns:v="urn:schemas-microsoft-com:vml" Requires="v">
                <p:oleObj spid="_x0000_s13326" name="Visio" r:id="rId6" imgW="8706102" imgH="9267893" progId="Visio.Drawing.15">
                  <p:embed/>
                </p:oleObj>
              </mc:Choice>
              <mc:Fallback>
                <p:oleObj name="Visio" r:id="rId6" imgW="8706102" imgH="9267893" progId="Visio.Drawing.15">
                  <p:embed/>
                  <p:pic>
                    <p:nvPicPr>
                      <p:cNvPr id="0" name="Object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78461" y="677657"/>
                        <a:ext cx="8861663" cy="9449348"/>
                      </a:xfrm>
                      <a:prstGeom prst="rect">
                        <a:avLst/>
                      </a:prstGeom>
                      <a:noFill/>
                    </p:spPr>
                  </p:pic>
                </p:oleObj>
              </mc:Fallback>
            </mc:AlternateContent>
          </a:graphicData>
        </a:graphic>
      </p:graphicFrame>
      <p:pic>
        <p:nvPicPr>
          <p:cNvPr id="16" name="Picture 15">
            <a:extLst>
              <a:ext uri="{FF2B5EF4-FFF2-40B4-BE49-F238E27FC236}">
                <a16:creationId xmlns:a16="http://schemas.microsoft.com/office/drawing/2014/main" id="{EE3911C2-04D7-4B32-ACE3-1B3A04351011}"/>
              </a:ext>
            </a:extLst>
          </p:cNvPr>
          <p:cNvPicPr>
            <a:picLocks noChangeAspect="1"/>
          </p:cNvPicPr>
          <p:nvPr/>
        </p:nvPicPr>
        <p:blipFill>
          <a:blip r:embed="rId8"/>
          <a:stretch>
            <a:fillRect/>
          </a:stretch>
        </p:blipFill>
        <p:spPr>
          <a:xfrm>
            <a:off x="1225311" y="5253296"/>
            <a:ext cx="1440267" cy="1440267"/>
          </a:xfrm>
          <a:prstGeom prst="rect">
            <a:avLst/>
          </a:prstGeom>
        </p:spPr>
      </p:pic>
      <p:pic>
        <p:nvPicPr>
          <p:cNvPr id="17" name="Picture 16">
            <a:extLst>
              <a:ext uri="{FF2B5EF4-FFF2-40B4-BE49-F238E27FC236}">
                <a16:creationId xmlns:a16="http://schemas.microsoft.com/office/drawing/2014/main" id="{6BC50F4A-139D-464A-A11A-85A0A44C76D3}"/>
              </a:ext>
            </a:extLst>
          </p:cNvPr>
          <p:cNvPicPr>
            <a:picLocks noChangeAspect="1"/>
          </p:cNvPicPr>
          <p:nvPr/>
        </p:nvPicPr>
        <p:blipFill>
          <a:blip r:embed="rId9"/>
          <a:stretch>
            <a:fillRect/>
          </a:stretch>
        </p:blipFill>
        <p:spPr>
          <a:xfrm>
            <a:off x="2976143" y="5406835"/>
            <a:ext cx="2773390" cy="1133187"/>
          </a:xfrm>
          <a:prstGeom prst="rect">
            <a:avLst/>
          </a:prstGeom>
        </p:spPr>
      </p:pic>
    </p:spTree>
    <p:extLst>
      <p:ext uri="{BB962C8B-B14F-4D97-AF65-F5344CB8AC3E}">
        <p14:creationId xmlns:p14="http://schemas.microsoft.com/office/powerpoint/2010/main" val="32774570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84"/>
        <p:cNvGrpSpPr/>
        <p:nvPr/>
      </p:nvGrpSpPr>
      <p:grpSpPr>
        <a:xfrm>
          <a:off x="0" y="0"/>
          <a:ext cx="0" cy="0"/>
          <a:chOff x="0" y="0"/>
          <a:chExt cx="0" cy="0"/>
        </a:xfrm>
      </p:grpSpPr>
      <p:pic>
        <p:nvPicPr>
          <p:cNvPr id="585" name="Google Shape;585;p22"/>
          <p:cNvPicPr preferRelativeResize="0"/>
          <p:nvPr/>
        </p:nvPicPr>
        <p:blipFill rotWithShape="1">
          <a:blip r:embed="rId3">
            <a:alphaModFix amt="38000"/>
          </a:blip>
          <a:srcRect/>
          <a:stretch/>
        </p:blipFill>
        <p:spPr>
          <a:xfrm>
            <a:off x="-15372419" y="-4102107"/>
            <a:ext cx="25212494" cy="26896310"/>
          </a:xfrm>
          <a:prstGeom prst="rect">
            <a:avLst/>
          </a:prstGeom>
          <a:noFill/>
          <a:ln>
            <a:noFill/>
          </a:ln>
        </p:spPr>
      </p:pic>
      <p:pic>
        <p:nvPicPr>
          <p:cNvPr id="587" name="Google Shape;587;p22"/>
          <p:cNvPicPr preferRelativeResize="0"/>
          <p:nvPr/>
        </p:nvPicPr>
        <p:blipFill rotWithShape="1">
          <a:blip r:embed="rId4">
            <a:alphaModFix/>
          </a:blip>
          <a:srcRect/>
          <a:stretch/>
        </p:blipFill>
        <p:spPr>
          <a:xfrm>
            <a:off x="7924800" y="-8708896"/>
            <a:ext cx="23990458" cy="26896310"/>
          </a:xfrm>
          <a:prstGeom prst="rect">
            <a:avLst/>
          </a:prstGeom>
          <a:noFill/>
          <a:ln>
            <a:noFill/>
          </a:ln>
        </p:spPr>
      </p:pic>
      <p:grpSp>
        <p:nvGrpSpPr>
          <p:cNvPr id="612" name="Google Shape;612;p22"/>
          <p:cNvGrpSpPr/>
          <p:nvPr/>
        </p:nvGrpSpPr>
        <p:grpSpPr>
          <a:xfrm>
            <a:off x="-148358" y="438573"/>
            <a:ext cx="6844126" cy="2060145"/>
            <a:chOff x="0" y="-38100"/>
            <a:chExt cx="4049671" cy="850900"/>
          </a:xfrm>
        </p:grpSpPr>
        <p:sp>
          <p:nvSpPr>
            <p:cNvPr id="613" name="Google Shape;613;p22"/>
            <p:cNvSpPr/>
            <p:nvPr/>
          </p:nvSpPr>
          <p:spPr>
            <a:xfrm>
              <a:off x="0" y="0"/>
              <a:ext cx="4049671" cy="680532"/>
            </a:xfrm>
            <a:custGeom>
              <a:avLst/>
              <a:gdLst/>
              <a:ahLst/>
              <a:cxnLst/>
              <a:rect l="l" t="t" r="r" b="b"/>
              <a:pathLst>
                <a:path w="4049671" h="680532" extrusionOk="0">
                  <a:moveTo>
                    <a:pt x="78960" y="0"/>
                  </a:moveTo>
                  <a:lnTo>
                    <a:pt x="3970711" y="0"/>
                  </a:lnTo>
                  <a:cubicBezTo>
                    <a:pt x="3991652" y="0"/>
                    <a:pt x="4011737" y="8319"/>
                    <a:pt x="4026545" y="23127"/>
                  </a:cubicBezTo>
                  <a:cubicBezTo>
                    <a:pt x="4041353" y="37935"/>
                    <a:pt x="4049671" y="58019"/>
                    <a:pt x="4049671" y="78960"/>
                  </a:cubicBezTo>
                  <a:lnTo>
                    <a:pt x="4049671" y="601572"/>
                  </a:lnTo>
                  <a:cubicBezTo>
                    <a:pt x="4049671" y="645181"/>
                    <a:pt x="4014320" y="680532"/>
                    <a:pt x="3970711" y="680532"/>
                  </a:cubicBezTo>
                  <a:lnTo>
                    <a:pt x="78960" y="680532"/>
                  </a:lnTo>
                  <a:cubicBezTo>
                    <a:pt x="35352" y="680532"/>
                    <a:pt x="0" y="645181"/>
                    <a:pt x="0" y="601572"/>
                  </a:cubicBezTo>
                  <a:lnTo>
                    <a:pt x="0" y="78960"/>
                  </a:lnTo>
                  <a:cubicBezTo>
                    <a:pt x="0" y="35352"/>
                    <a:pt x="35352" y="0"/>
                    <a:pt x="78960" y="0"/>
                  </a:cubicBezTo>
                  <a:close/>
                </a:path>
              </a:pathLst>
            </a:custGeom>
            <a:solidFill>
              <a:srgbClr val="072E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22"/>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615" name="Google Shape;615;p22"/>
          <p:cNvSpPr txBox="1"/>
          <p:nvPr/>
        </p:nvSpPr>
        <p:spPr>
          <a:xfrm>
            <a:off x="538476" y="671486"/>
            <a:ext cx="7614833" cy="1378839"/>
          </a:xfrm>
          <a:prstGeom prst="rect">
            <a:avLst/>
          </a:prstGeom>
          <a:noFill/>
          <a:ln>
            <a:noFill/>
          </a:ln>
        </p:spPr>
        <p:txBody>
          <a:bodyPr spcFirstLastPara="1" wrap="square" lIns="0" tIns="0" rIns="0" bIns="0" anchor="t" anchorCtr="0">
            <a:spAutoFit/>
          </a:bodyPr>
          <a:lstStyle/>
          <a:p>
            <a:pPr marL="0" marR="0" lvl="0" indent="0" rtl="0">
              <a:lnSpc>
                <a:spcPct val="140005"/>
              </a:lnSpc>
              <a:spcBef>
                <a:spcPts val="0"/>
              </a:spcBef>
              <a:spcAft>
                <a:spcPts val="0"/>
              </a:spcAft>
              <a:buNone/>
            </a:pPr>
            <a:r>
              <a:rPr lang="en-US" sz="3200" b="1" i="0" u="none" strike="noStrike" cap="none">
                <a:solidFill>
                  <a:srgbClr val="FFFFFF"/>
                </a:solidFill>
                <a:latin typeface="Roboto Condensed"/>
                <a:ea typeface="Roboto Condensed"/>
                <a:cs typeface="Roboto Condensed"/>
                <a:sym typeface="Roboto Condensed"/>
              </a:rPr>
              <a:t>PENYELESIAN MENGGUNAKAN </a:t>
            </a:r>
          </a:p>
          <a:p>
            <a:pPr marL="0" marR="0" lvl="0" indent="0" rtl="0">
              <a:lnSpc>
                <a:spcPct val="140005"/>
              </a:lnSpc>
              <a:spcBef>
                <a:spcPts val="0"/>
              </a:spcBef>
              <a:spcAft>
                <a:spcPts val="0"/>
              </a:spcAft>
              <a:buNone/>
            </a:pPr>
            <a:r>
              <a:rPr lang="en-US" sz="3200" b="1" i="0" u="none" strike="noStrike" cap="none">
                <a:solidFill>
                  <a:srgbClr val="FFFFFF"/>
                </a:solidFill>
                <a:latin typeface="Roboto Condensed"/>
                <a:ea typeface="Roboto Condensed"/>
                <a:cs typeface="Roboto Condensed"/>
                <a:sym typeface="Roboto Condensed"/>
              </a:rPr>
              <a:t>FUNGSI</a:t>
            </a:r>
            <a:endParaRPr sz="600"/>
          </a:p>
        </p:txBody>
      </p:sp>
      <p:sp>
        <p:nvSpPr>
          <p:cNvPr id="2" name="Rectangle 2">
            <a:extLst>
              <a:ext uri="{FF2B5EF4-FFF2-40B4-BE49-F238E27FC236}">
                <a16:creationId xmlns:a16="http://schemas.microsoft.com/office/drawing/2014/main" id="{C8BA3A66-0BC3-4B6A-9527-A350C3D9977B}"/>
              </a:ext>
            </a:extLst>
          </p:cNvPr>
          <p:cNvSpPr>
            <a:spLocks noChangeArrowheads="1"/>
          </p:cNvSpPr>
          <p:nvPr/>
        </p:nvSpPr>
        <p:spPr bwMode="auto">
          <a:xfrm>
            <a:off x="1771650" y="2498718"/>
            <a:ext cx="1828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4">
            <a:extLst>
              <a:ext uri="{FF2B5EF4-FFF2-40B4-BE49-F238E27FC236}">
                <a16:creationId xmlns:a16="http://schemas.microsoft.com/office/drawing/2014/main" id="{12C45A75-26F1-479B-8A2D-222642EFF3C5}"/>
              </a:ext>
            </a:extLst>
          </p:cNvPr>
          <p:cNvSpPr>
            <a:spLocks noChangeArrowheads="1"/>
          </p:cNvSpPr>
          <p:nvPr/>
        </p:nvSpPr>
        <p:spPr bwMode="auto">
          <a:xfrm>
            <a:off x="6982575" y="3493111"/>
            <a:ext cx="3353444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3" name="Rectangle 2">
            <a:extLst>
              <a:ext uri="{FF2B5EF4-FFF2-40B4-BE49-F238E27FC236}">
                <a16:creationId xmlns:a16="http://schemas.microsoft.com/office/drawing/2014/main" id="{8A23F1BB-8D58-4AB2-88BF-47F21CF4347C}"/>
              </a:ext>
            </a:extLst>
          </p:cNvPr>
          <p:cNvSpPr>
            <a:spLocks noChangeArrowheads="1"/>
          </p:cNvSpPr>
          <p:nvPr/>
        </p:nvSpPr>
        <p:spPr bwMode="auto">
          <a:xfrm>
            <a:off x="1524750" y="2379948"/>
            <a:ext cx="24509152"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5" name="TextBox 14">
            <a:extLst>
              <a:ext uri="{FF2B5EF4-FFF2-40B4-BE49-F238E27FC236}">
                <a16:creationId xmlns:a16="http://schemas.microsoft.com/office/drawing/2014/main" id="{4B1068D9-DC92-4547-B744-AF6D2FA0CED6}"/>
              </a:ext>
            </a:extLst>
          </p:cNvPr>
          <p:cNvSpPr txBox="1"/>
          <p:nvPr/>
        </p:nvSpPr>
        <p:spPr>
          <a:xfrm>
            <a:off x="1225311" y="2491484"/>
            <a:ext cx="6958779" cy="7432804"/>
          </a:xfrm>
          <a:prstGeom prst="rect">
            <a:avLst/>
          </a:prstGeom>
          <a:noFill/>
        </p:spPr>
        <p:txBody>
          <a:bodyPr wrap="square">
            <a:spAutoFit/>
          </a:bodyPr>
          <a:lstStyle/>
          <a:p>
            <a:pPr marL="0" marR="0" algn="just">
              <a:lnSpc>
                <a:spcPct val="150000"/>
              </a:lnSpc>
              <a:spcBef>
                <a:spcPts val="0"/>
              </a:spcBef>
              <a:spcAft>
                <a:spcPts val="0"/>
              </a:spcAft>
            </a:pPr>
            <a:r>
              <a:rPr lang="en-US" sz="1100" b="1">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FUNGSI hitungNilai(</a:t>
            </a:r>
            <a:r>
              <a:rPr lang="en-US" sz="11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niluts, niluas, niltugas: Double</a:t>
            </a:r>
            <a:r>
              <a:rPr lang="en-US" sz="1100" b="1">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a:t>
            </a:r>
            <a:endParaRPr lang="en-US">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50000"/>
              </a:lnSpc>
              <a:spcBef>
                <a:spcPts val="0"/>
              </a:spcBef>
              <a:spcAft>
                <a:spcPts val="0"/>
              </a:spcAft>
            </a:pPr>
            <a:r>
              <a:rPr lang="en-US" sz="1100" b="1">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Deklarasi</a:t>
            </a:r>
            <a:endParaRPr lang="en-US">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50000"/>
              </a:lnSpc>
              <a:spcBef>
                <a:spcPts val="0"/>
              </a:spcBef>
              <a:spcAft>
                <a:spcPts val="0"/>
              </a:spcAft>
            </a:pPr>
            <a:r>
              <a:rPr lang="en-US" sz="11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hasilHitung: Double</a:t>
            </a:r>
            <a:endParaRPr lang="en-US">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50000"/>
              </a:lnSpc>
              <a:spcBef>
                <a:spcPts val="0"/>
              </a:spcBef>
              <a:spcAft>
                <a:spcPts val="0"/>
              </a:spcAft>
            </a:pPr>
            <a:r>
              <a:rPr lang="en-US" sz="1100" b="1">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Deskripsi</a:t>
            </a:r>
            <a:endParaRPr lang="en-US">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50000"/>
              </a:lnSpc>
              <a:spcBef>
                <a:spcPts val="0"/>
              </a:spcBef>
              <a:spcAft>
                <a:spcPts val="0"/>
              </a:spcAft>
            </a:pPr>
            <a:r>
              <a:rPr lang="en-US" sz="11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hasilHitung </a:t>
            </a:r>
            <a:r>
              <a:rPr lang="en-US" sz="1100">
                <a:solidFill>
                  <a:srgbClr val="000000"/>
                </a:solidFill>
                <a:effectLst/>
                <a:latin typeface="Courier New" panose="02070309020205020404" pitchFamily="49" charset="0"/>
                <a:ea typeface="Calibri" panose="020F0502020204030204" pitchFamily="34" charset="0"/>
                <a:cs typeface="Courier New" panose="02070309020205020404" pitchFamily="49" charset="0"/>
                <a:sym typeface="Wingdings" panose="05000000000000000000" pitchFamily="2" charset="2"/>
              </a:rPr>
              <a:t></a:t>
            </a:r>
            <a:r>
              <a:rPr lang="en-US" sz="11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((niluts * 0.25) + (niluas * 0.35) + (niltugas * 0.40))</a:t>
            </a:r>
            <a:endParaRPr lang="en-US">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50000"/>
              </a:lnSpc>
              <a:spcBef>
                <a:spcPts val="0"/>
              </a:spcBef>
              <a:spcAft>
                <a:spcPts val="0"/>
              </a:spcAft>
            </a:pPr>
            <a:r>
              <a:rPr lang="en-US" sz="11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return hasilHitung</a:t>
            </a:r>
            <a:endParaRPr lang="en-US">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50000"/>
              </a:lnSpc>
              <a:spcBef>
                <a:spcPts val="0"/>
              </a:spcBef>
              <a:spcAft>
                <a:spcPts val="0"/>
              </a:spcAft>
            </a:pPr>
            <a:r>
              <a:rPr lang="en-US" sz="11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END</a:t>
            </a:r>
            <a:endParaRPr lang="en-US">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50000"/>
              </a:lnSpc>
              <a:spcBef>
                <a:spcPts val="0"/>
              </a:spcBef>
              <a:spcAft>
                <a:spcPts val="0"/>
              </a:spcAft>
            </a:pPr>
            <a:r>
              <a:rPr lang="en-US" sz="1100" b="1">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PROSEDUR konversiNilai(</a:t>
            </a:r>
            <a:r>
              <a:rPr lang="en-US" sz="11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input nilai: double</a:t>
            </a:r>
            <a:r>
              <a:rPr lang="en-US" sz="1100" b="1">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a:t>
            </a:r>
            <a:endParaRPr lang="en-US">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50000"/>
              </a:lnSpc>
              <a:spcBef>
                <a:spcPts val="0"/>
              </a:spcBef>
              <a:spcAft>
                <a:spcPts val="0"/>
              </a:spcAft>
            </a:pPr>
            <a:r>
              <a:rPr lang="en-US" sz="1100" b="1">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Deklarasi</a:t>
            </a:r>
            <a:endParaRPr lang="en-US">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50000"/>
              </a:lnSpc>
              <a:spcBef>
                <a:spcPts val="0"/>
              </a:spcBef>
              <a:spcAft>
                <a:spcPts val="0"/>
              </a:spcAft>
            </a:pPr>
            <a:r>
              <a:rPr lang="en-US" sz="11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nilaiHuruf: String</a:t>
            </a:r>
            <a:endParaRPr lang="en-US">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50000"/>
              </a:lnSpc>
              <a:spcBef>
                <a:spcPts val="0"/>
              </a:spcBef>
              <a:spcAft>
                <a:spcPts val="0"/>
              </a:spcAft>
            </a:pPr>
            <a:r>
              <a:rPr lang="en-US" sz="1100" b="1">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Deskripsi</a:t>
            </a:r>
            <a:endParaRPr lang="en-US">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50000"/>
              </a:lnSpc>
              <a:spcBef>
                <a:spcPts val="0"/>
              </a:spcBef>
              <a:spcAft>
                <a:spcPts val="0"/>
              </a:spcAft>
            </a:pPr>
            <a:r>
              <a:rPr lang="en-US" sz="11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If nilai&lt;100 and nilai&gt;=80 then nilaiHuruf </a:t>
            </a:r>
            <a:r>
              <a:rPr lang="en-US" sz="1100">
                <a:solidFill>
                  <a:srgbClr val="000000"/>
                </a:solidFill>
                <a:effectLst/>
                <a:latin typeface="Courier New" panose="02070309020205020404" pitchFamily="49" charset="0"/>
                <a:ea typeface="Calibri" panose="020F0502020204030204" pitchFamily="34" charset="0"/>
                <a:cs typeface="Courier New" panose="02070309020205020404" pitchFamily="49" charset="0"/>
                <a:sym typeface="Wingdings" panose="05000000000000000000" pitchFamily="2" charset="2"/>
              </a:rPr>
              <a:t></a:t>
            </a:r>
            <a:r>
              <a:rPr lang="en-US" sz="11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“A”</a:t>
            </a:r>
            <a:endParaRPr lang="en-US">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50000"/>
              </a:lnSpc>
              <a:spcBef>
                <a:spcPts val="0"/>
              </a:spcBef>
              <a:spcAft>
                <a:spcPts val="0"/>
              </a:spcAft>
            </a:pPr>
            <a:r>
              <a:rPr lang="en-US" sz="11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Else if nilai&lt;80 and nilai&gt;=70 then nilaiHuruf </a:t>
            </a:r>
            <a:r>
              <a:rPr lang="en-US" sz="1100">
                <a:solidFill>
                  <a:srgbClr val="000000"/>
                </a:solidFill>
                <a:effectLst/>
                <a:latin typeface="Courier New" panose="02070309020205020404" pitchFamily="49" charset="0"/>
                <a:ea typeface="Calibri" panose="020F0502020204030204" pitchFamily="34" charset="0"/>
                <a:cs typeface="Courier New" panose="02070309020205020404" pitchFamily="49" charset="0"/>
                <a:sym typeface="Wingdings" panose="05000000000000000000" pitchFamily="2" charset="2"/>
              </a:rPr>
              <a:t></a:t>
            </a:r>
            <a:r>
              <a:rPr lang="en-US" sz="11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“B”</a:t>
            </a:r>
            <a:endParaRPr lang="en-US">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50000"/>
              </a:lnSpc>
              <a:spcBef>
                <a:spcPts val="0"/>
              </a:spcBef>
              <a:spcAft>
                <a:spcPts val="0"/>
              </a:spcAft>
            </a:pPr>
            <a:r>
              <a:rPr lang="en-US" sz="11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Else if nilai&lt;70 and nilai&gt;=60 then nilaiHuruf </a:t>
            </a:r>
            <a:r>
              <a:rPr lang="en-US" sz="1100">
                <a:solidFill>
                  <a:srgbClr val="000000"/>
                </a:solidFill>
                <a:effectLst/>
                <a:latin typeface="Courier New" panose="02070309020205020404" pitchFamily="49" charset="0"/>
                <a:ea typeface="Calibri" panose="020F0502020204030204" pitchFamily="34" charset="0"/>
                <a:cs typeface="Courier New" panose="02070309020205020404" pitchFamily="49" charset="0"/>
                <a:sym typeface="Wingdings" panose="05000000000000000000" pitchFamily="2" charset="2"/>
              </a:rPr>
              <a:t></a:t>
            </a:r>
            <a:r>
              <a:rPr lang="en-US" sz="11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“C”</a:t>
            </a:r>
            <a:endParaRPr lang="en-US">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50000"/>
              </a:lnSpc>
              <a:spcBef>
                <a:spcPts val="0"/>
              </a:spcBef>
              <a:spcAft>
                <a:spcPts val="0"/>
              </a:spcAft>
            </a:pPr>
            <a:r>
              <a:rPr lang="en-US" sz="11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Else if nilai&lt;60 and nilai&gt;=50 then nilaiHuruf </a:t>
            </a:r>
            <a:r>
              <a:rPr lang="en-US" sz="1100">
                <a:solidFill>
                  <a:srgbClr val="000000"/>
                </a:solidFill>
                <a:effectLst/>
                <a:latin typeface="Courier New" panose="02070309020205020404" pitchFamily="49" charset="0"/>
                <a:ea typeface="Calibri" panose="020F0502020204030204" pitchFamily="34" charset="0"/>
                <a:cs typeface="Courier New" panose="02070309020205020404" pitchFamily="49" charset="0"/>
                <a:sym typeface="Wingdings" panose="05000000000000000000" pitchFamily="2" charset="2"/>
              </a:rPr>
              <a:t></a:t>
            </a:r>
            <a:r>
              <a:rPr lang="en-US" sz="11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“D”</a:t>
            </a:r>
            <a:endParaRPr lang="en-US">
              <a:effectLst/>
              <a:latin typeface="Calibri" panose="020F0502020204030204" pitchFamily="34" charset="0"/>
              <a:ea typeface="Calibri" panose="020F0502020204030204" pitchFamily="34" charset="0"/>
              <a:cs typeface="Times New Roman" panose="02020603050405020304" pitchFamily="18" charset="0"/>
            </a:endParaRPr>
          </a:p>
          <a:p>
            <a:pPr marL="0" marR="0" indent="457200" algn="just">
              <a:lnSpc>
                <a:spcPct val="150000"/>
              </a:lnSpc>
              <a:spcBef>
                <a:spcPts val="0"/>
              </a:spcBef>
              <a:spcAft>
                <a:spcPts val="0"/>
              </a:spcAft>
            </a:pPr>
            <a:r>
              <a:rPr lang="en-US" sz="11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Else then nilaiHuruf </a:t>
            </a:r>
            <a:r>
              <a:rPr lang="en-US" sz="1100">
                <a:solidFill>
                  <a:srgbClr val="000000"/>
                </a:solidFill>
                <a:effectLst/>
                <a:latin typeface="Courier New" panose="02070309020205020404" pitchFamily="49" charset="0"/>
                <a:ea typeface="Calibri" panose="020F0502020204030204" pitchFamily="34" charset="0"/>
                <a:cs typeface="Courier New" panose="02070309020205020404" pitchFamily="49" charset="0"/>
                <a:sym typeface="Wingdings" panose="05000000000000000000" pitchFamily="2" charset="2"/>
              </a:rPr>
              <a:t></a:t>
            </a:r>
            <a:r>
              <a:rPr lang="en-US" sz="11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“E”</a:t>
            </a:r>
            <a:endParaRPr lang="en-US">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50000"/>
              </a:lnSpc>
              <a:spcBef>
                <a:spcPts val="0"/>
              </a:spcBef>
              <a:spcAft>
                <a:spcPts val="0"/>
              </a:spcAft>
            </a:pPr>
            <a:r>
              <a:rPr lang="en-US" sz="11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Print (nilaiHuruf)</a:t>
            </a:r>
            <a:endParaRPr lang="en-US">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50000"/>
              </a:lnSpc>
              <a:spcBef>
                <a:spcPts val="0"/>
              </a:spcBef>
              <a:spcAft>
                <a:spcPts val="0"/>
              </a:spcAft>
            </a:pPr>
            <a:r>
              <a:rPr lang="en-US" sz="11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end</a:t>
            </a:r>
            <a:endParaRPr lang="en-US">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50000"/>
              </a:lnSpc>
              <a:spcBef>
                <a:spcPts val="0"/>
              </a:spcBef>
              <a:spcAft>
                <a:spcPts val="0"/>
              </a:spcAft>
            </a:pPr>
            <a:r>
              <a:rPr lang="en-US" sz="1100" b="1">
                <a:effectLst/>
                <a:latin typeface="Courier New" panose="02070309020205020404" pitchFamily="49" charset="0"/>
                <a:ea typeface="Calibri" panose="020F0502020204030204" pitchFamily="34" charset="0"/>
                <a:cs typeface="Times New Roman" panose="02020603050405020304" pitchFamily="18" charset="0"/>
              </a:rPr>
              <a:t> </a:t>
            </a:r>
            <a:endParaRPr lang="en-US">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50000"/>
              </a:lnSpc>
              <a:spcBef>
                <a:spcPts val="0"/>
              </a:spcBef>
              <a:spcAft>
                <a:spcPts val="0"/>
              </a:spcAft>
            </a:pPr>
            <a:r>
              <a:rPr lang="en-US" sz="1100" b="1">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ALGORITMA UTAMA</a:t>
            </a:r>
            <a:endParaRPr lang="en-US">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50000"/>
              </a:lnSpc>
              <a:spcBef>
                <a:spcPts val="0"/>
              </a:spcBef>
              <a:spcAft>
                <a:spcPts val="0"/>
              </a:spcAft>
            </a:pPr>
            <a:r>
              <a:rPr lang="en-US" sz="1100" b="1">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Deklarasi</a:t>
            </a:r>
            <a:endParaRPr lang="en-US">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50000"/>
              </a:lnSpc>
              <a:spcBef>
                <a:spcPts val="0"/>
              </a:spcBef>
              <a:spcAft>
                <a:spcPts val="0"/>
              </a:spcAft>
            </a:pPr>
            <a:r>
              <a:rPr lang="en-US" sz="11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uts, tugas, uas, nilaiMhs: Double. namaMhs: String</a:t>
            </a:r>
            <a:endParaRPr lang="en-US">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50000"/>
              </a:lnSpc>
              <a:spcBef>
                <a:spcPts val="0"/>
              </a:spcBef>
              <a:spcAft>
                <a:spcPts val="0"/>
              </a:spcAft>
            </a:pPr>
            <a:r>
              <a:rPr lang="en-US" sz="1100" b="1">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Deskripsi</a:t>
            </a:r>
            <a:endParaRPr lang="en-US">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50000"/>
              </a:lnSpc>
              <a:spcBef>
                <a:spcPts val="0"/>
              </a:spcBef>
              <a:spcAft>
                <a:spcPts val="0"/>
              </a:spcAft>
            </a:pPr>
            <a:r>
              <a:rPr lang="en-US" sz="11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FUNGSI hitungNilai(uts, uas, tugas)</a:t>
            </a:r>
            <a:endParaRPr lang="en-US">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50000"/>
              </a:lnSpc>
              <a:spcBef>
                <a:spcPts val="0"/>
              </a:spcBef>
              <a:spcAft>
                <a:spcPts val="0"/>
              </a:spcAft>
            </a:pPr>
            <a:r>
              <a:rPr lang="en-US" sz="11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nilaiMhs </a:t>
            </a:r>
            <a:r>
              <a:rPr lang="en-US" sz="1100">
                <a:solidFill>
                  <a:srgbClr val="000000"/>
                </a:solidFill>
                <a:effectLst/>
                <a:latin typeface="Courier New" panose="02070309020205020404" pitchFamily="49" charset="0"/>
                <a:ea typeface="Calibri" panose="020F0502020204030204" pitchFamily="34" charset="0"/>
                <a:cs typeface="Courier New" panose="02070309020205020404" pitchFamily="49" charset="0"/>
                <a:sym typeface="Wingdings" panose="05000000000000000000" pitchFamily="2" charset="2"/>
              </a:rPr>
              <a:t></a:t>
            </a:r>
            <a:r>
              <a:rPr lang="en-US" sz="11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hitungNilai(uts, uas, tugas)</a:t>
            </a:r>
            <a:endParaRPr lang="en-US">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50000"/>
              </a:lnSpc>
              <a:spcBef>
                <a:spcPts val="0"/>
              </a:spcBef>
              <a:spcAft>
                <a:spcPts val="0"/>
              </a:spcAft>
            </a:pPr>
            <a:r>
              <a:rPr lang="en-US" sz="11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Print (namaMhs, nilaiMhs)</a:t>
            </a:r>
            <a:endParaRPr lang="en-US">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50000"/>
              </a:lnSpc>
              <a:spcBef>
                <a:spcPts val="0"/>
              </a:spcBef>
              <a:spcAft>
                <a:spcPts val="0"/>
              </a:spcAft>
            </a:pPr>
            <a:r>
              <a:rPr lang="en-US" sz="11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PROSEDURE konversiNilai(nilaihs</a:t>
            </a:r>
            <a:endParaRPr lang="en-US">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50000"/>
              </a:lnSpc>
              <a:spcBef>
                <a:spcPts val="0"/>
              </a:spcBef>
              <a:spcAft>
                <a:spcPts val="0"/>
              </a:spcAft>
            </a:pPr>
            <a:r>
              <a:rPr lang="en-US" sz="11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END</a:t>
            </a:r>
            <a:endParaRPr lang="en-US">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TextBox 16">
            <a:extLst>
              <a:ext uri="{FF2B5EF4-FFF2-40B4-BE49-F238E27FC236}">
                <a16:creationId xmlns:a16="http://schemas.microsoft.com/office/drawing/2014/main" id="{2F5B4C46-F680-452E-9C3A-82540109AA5E}"/>
              </a:ext>
            </a:extLst>
          </p:cNvPr>
          <p:cNvSpPr txBox="1"/>
          <p:nvPr/>
        </p:nvSpPr>
        <p:spPr>
          <a:xfrm>
            <a:off x="7242107" y="67742"/>
            <a:ext cx="10809919" cy="10219785"/>
          </a:xfrm>
          <a:prstGeom prst="rect">
            <a:avLst/>
          </a:prstGeom>
          <a:noFill/>
        </p:spPr>
        <p:txBody>
          <a:bodyPr wrap="square">
            <a:spAutoFit/>
          </a:bodyPr>
          <a:lstStyle/>
          <a:p>
            <a:pPr marL="0" marR="0" algn="just">
              <a:lnSpc>
                <a:spcPct val="107000"/>
              </a:lnSpc>
              <a:spcBef>
                <a:spcPts val="0"/>
              </a:spcBef>
              <a:spcAft>
                <a:spcPts val="0"/>
              </a:spcAft>
            </a:pPr>
            <a:r>
              <a:rPr lang="en-US" sz="14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import java.util.Scanner;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14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class ContohFungsiJava{</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14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double niluts, niluas, niltugas;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14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public static double hitungNilai(Double niluts, Double niluas, Double niltugas){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14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double hasilhitung;</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14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hasilhitung = ((niluts * 0.25) + (niluas * 0.35) + (niltugas * 0.40));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14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return hasilhitung;</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14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14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static void konversiNilai(double nilai){</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14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String nilaiHuruf;</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14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if (nilai &lt; 100 &amp; nilai &gt;=80){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14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nilaiHuruf = "A";</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14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 else if (nilai &lt; 80 &amp; nilai &gt;=70){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14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nilaiHuruf = "B";</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14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 else if (nilai &lt; 70 &amp; nilai &gt;=60){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14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nilaiHuruf = "C";</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14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 else if (nilai &lt; 60 &amp; nilai &gt;=50){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14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nilaiHuruf = "D";</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14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 else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14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nilaiHuruf = "E";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14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14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System.out.println("Konversi Nilai Akhir Mahasiswa: " + nilaiHuruf);</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14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14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public static void main (String args[]){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14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double uts, tugas, uas, nilaiMhs;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14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String namaMhs;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14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Scanner inputan = new Scanner(System.in);</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14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System.out.println("Masukkan Nama Mahasiswa: "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14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namaMhs = inputan.nextLine();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14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System.out.println("Masukkan Nilai UTS: "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14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uts = inputan.nextDouble();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14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System.out.println("Masukkan Nilai UAS: "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14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uas = inputan.nextDouble();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14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System.out.println("Masukkan Nilai TUGAS: "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14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tugas = inputan.nextDouble();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14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nilaiMhs = hitungNilai(uts, uas, tugas);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14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System.out.println("");</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14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System.out.println("");</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14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System.out.println("============Hasil Perhitungan Nilai Mahasiswa==============");</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14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System.out.println("Nama Mahasiswa: " + namaMhs);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14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System.out.println("Nilai Akhir Mahasiswa: " + nilaiMhs);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14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konversiNilai(nilaiMhs);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14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r>
              <a:rPr lang="en-US" sz="1400">
                <a:effectLst/>
                <a:latin typeface="Courier New" panose="02070309020205020404" pitchFamily="49" charset="0"/>
                <a:ea typeface="Calibri" panose="020F0502020204030204" pitchFamily="34" charset="0"/>
              </a:rPr>
              <a:t>}</a:t>
            </a:r>
            <a:endParaRPr lang="en-US"/>
          </a:p>
        </p:txBody>
      </p:sp>
      <p:pic>
        <p:nvPicPr>
          <p:cNvPr id="18" name="Picture 17">
            <a:extLst>
              <a:ext uri="{FF2B5EF4-FFF2-40B4-BE49-F238E27FC236}">
                <a16:creationId xmlns:a16="http://schemas.microsoft.com/office/drawing/2014/main" id="{AACE5776-A3B9-4109-8A6F-BFEE343C9E33}"/>
              </a:ext>
            </a:extLst>
          </p:cNvPr>
          <p:cNvPicPr>
            <a:picLocks noChangeAspect="1"/>
          </p:cNvPicPr>
          <p:nvPr/>
        </p:nvPicPr>
        <p:blipFill>
          <a:blip r:embed="rId5"/>
          <a:stretch>
            <a:fillRect/>
          </a:stretch>
        </p:blipFill>
        <p:spPr>
          <a:xfrm>
            <a:off x="964123" y="10639601"/>
            <a:ext cx="1440267" cy="1440267"/>
          </a:xfrm>
          <a:prstGeom prst="rect">
            <a:avLst/>
          </a:prstGeom>
        </p:spPr>
      </p:pic>
      <p:pic>
        <p:nvPicPr>
          <p:cNvPr id="19" name="Picture 18">
            <a:extLst>
              <a:ext uri="{FF2B5EF4-FFF2-40B4-BE49-F238E27FC236}">
                <a16:creationId xmlns:a16="http://schemas.microsoft.com/office/drawing/2014/main" id="{697D52C5-2C41-4CB5-92CD-3CED23086680}"/>
              </a:ext>
            </a:extLst>
          </p:cNvPr>
          <p:cNvPicPr>
            <a:picLocks noChangeAspect="1"/>
          </p:cNvPicPr>
          <p:nvPr/>
        </p:nvPicPr>
        <p:blipFill>
          <a:blip r:embed="rId6"/>
          <a:stretch>
            <a:fillRect/>
          </a:stretch>
        </p:blipFill>
        <p:spPr>
          <a:xfrm>
            <a:off x="2546761" y="10793140"/>
            <a:ext cx="2773390" cy="1133187"/>
          </a:xfrm>
          <a:prstGeom prst="rect">
            <a:avLst/>
          </a:prstGeom>
        </p:spPr>
      </p:pic>
    </p:spTree>
    <p:extLst>
      <p:ext uri="{BB962C8B-B14F-4D97-AF65-F5344CB8AC3E}">
        <p14:creationId xmlns:p14="http://schemas.microsoft.com/office/powerpoint/2010/main" val="42343503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2D8EA4"/>
        </a:solidFill>
        <a:effectLst/>
      </p:bgPr>
    </p:bg>
    <p:spTree>
      <p:nvGrpSpPr>
        <p:cNvPr id="1" name="Shape 441"/>
        <p:cNvGrpSpPr/>
        <p:nvPr/>
      </p:nvGrpSpPr>
      <p:grpSpPr>
        <a:xfrm>
          <a:off x="0" y="0"/>
          <a:ext cx="0" cy="0"/>
          <a:chOff x="0" y="0"/>
          <a:chExt cx="0" cy="0"/>
        </a:xfrm>
      </p:grpSpPr>
      <p:sp>
        <p:nvSpPr>
          <p:cNvPr id="443" name="Google Shape;443;p18"/>
          <p:cNvSpPr/>
          <p:nvPr/>
        </p:nvSpPr>
        <p:spPr>
          <a:xfrm>
            <a:off x="-412955" y="2247900"/>
            <a:ext cx="18700955" cy="8039100"/>
          </a:xfrm>
          <a:custGeom>
            <a:avLst/>
            <a:gdLst/>
            <a:ahLst/>
            <a:cxnLst/>
            <a:rect l="l" t="t" r="r" b="b"/>
            <a:pathLst>
              <a:path w="13095443" h="5716949" extrusionOk="0">
                <a:moveTo>
                  <a:pt x="12790643" y="0"/>
                </a:moveTo>
                <a:lnTo>
                  <a:pt x="304800" y="0"/>
                </a:lnTo>
                <a:cubicBezTo>
                  <a:pt x="135890" y="0"/>
                  <a:pt x="0" y="135890"/>
                  <a:pt x="0" y="304800"/>
                </a:cubicBezTo>
                <a:lnTo>
                  <a:pt x="0" y="5412149"/>
                </a:lnTo>
                <a:cubicBezTo>
                  <a:pt x="0" y="5581059"/>
                  <a:pt x="135890" y="5716949"/>
                  <a:pt x="304800" y="5716949"/>
                </a:cubicBezTo>
                <a:lnTo>
                  <a:pt x="12790643" y="5716949"/>
                </a:lnTo>
                <a:cubicBezTo>
                  <a:pt x="12959552" y="5716949"/>
                  <a:pt x="13095443" y="5581059"/>
                  <a:pt x="13095443" y="5412149"/>
                </a:cubicBezTo>
                <a:lnTo>
                  <a:pt x="13095443" y="304800"/>
                </a:lnTo>
                <a:cubicBezTo>
                  <a:pt x="13095443" y="135890"/>
                  <a:pt x="12959552" y="0"/>
                  <a:pt x="12790643" y="0"/>
                </a:cubicBezTo>
                <a:close/>
              </a:path>
            </a:pathLst>
          </a:custGeom>
          <a:solidFill>
            <a:srgbClr val="FFFFFF"/>
          </a:solidFill>
          <a:ln>
            <a:noFill/>
          </a:ln>
        </p:spPr>
        <p:txBody>
          <a:bodyPr spcFirstLastPara="1" wrap="square" lIns="91425" tIns="91425" rIns="91425" bIns="91425" anchor="ctr" anchorCtr="0">
            <a:noAutofit/>
          </a:bodyPr>
          <a:lstStyle/>
          <a:p>
            <a:pPr marL="914400" marR="0" defTabSz="890588">
              <a:lnSpc>
                <a:spcPct val="107000"/>
              </a:lnSpc>
              <a:spcBef>
                <a:spcPts val="0"/>
              </a:spcBef>
              <a:spcAft>
                <a:spcPts val="0"/>
              </a:spcAft>
              <a:tabLst>
                <a:tab pos="16576675" algn="l"/>
              </a:tabLst>
            </a:pPr>
            <a:r>
              <a:rPr lang="en-US" sz="32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Panitia dari organisasi mahasiswa akan menyelenggarakan kegiatan seminar internasional bagi mahsiswaa internal kampus. Bagi mahasiswa yang ingin mendaaftarkan diri menjadi peserta harus mendaftarkan diri ke panitia. Pembelian tiket dapat dilakukan langsung untuk beberapa mahasiswa. Panitia akan memberikan kode tiket unik bagi mahasiswa yang sudah mendaftar. Kode tiket unik ini merupakan kombinasi dari: </a:t>
            </a:r>
          </a:p>
          <a:p>
            <a:pPr marL="914400" marR="0" defTabSz="890588">
              <a:lnSpc>
                <a:spcPct val="107000"/>
              </a:lnSpc>
              <a:spcBef>
                <a:spcPts val="0"/>
              </a:spcBef>
              <a:spcAft>
                <a:spcPts val="0"/>
              </a:spcAft>
              <a:tabLst>
                <a:tab pos="16576675" algn="l"/>
              </a:tabLst>
            </a:pPr>
            <a:r>
              <a:rPr lang="en-US" sz="32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1.Bulan pada saat mahasiswa mendaftar</a:t>
            </a:r>
          </a:p>
          <a:p>
            <a:pPr marL="914400" marR="0" defTabSz="890588">
              <a:lnSpc>
                <a:spcPct val="107000"/>
              </a:lnSpc>
              <a:spcBef>
                <a:spcPts val="0"/>
              </a:spcBef>
              <a:spcAft>
                <a:spcPts val="0"/>
              </a:spcAft>
              <a:tabLst>
                <a:tab pos="16576675" algn="l"/>
              </a:tabLst>
            </a:pPr>
            <a:r>
              <a:rPr lang="en-US" sz="32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2.Dua Huruf acak A – Z</a:t>
            </a:r>
          </a:p>
          <a:p>
            <a:pPr marL="914400" marR="0" defTabSz="890588">
              <a:lnSpc>
                <a:spcPct val="107000"/>
              </a:lnSpc>
              <a:spcBef>
                <a:spcPts val="0"/>
              </a:spcBef>
              <a:spcAft>
                <a:spcPts val="0"/>
              </a:spcAft>
              <a:tabLst>
                <a:tab pos="16576675" algn="l"/>
              </a:tabLst>
            </a:pPr>
            <a:r>
              <a:rPr lang="en-US" sz="32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3.Nomor induk Mahasiswa</a:t>
            </a:r>
          </a:p>
          <a:p>
            <a:pPr marL="914400" marR="0" defTabSz="890588">
              <a:lnSpc>
                <a:spcPct val="107000"/>
              </a:lnSpc>
              <a:spcBef>
                <a:spcPts val="0"/>
              </a:spcBef>
              <a:spcAft>
                <a:spcPts val="0"/>
              </a:spcAft>
              <a:tabLst>
                <a:tab pos="16576675" algn="l"/>
              </a:tabLst>
            </a:pPr>
            <a:r>
              <a:rPr lang="en-US" sz="32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4.Dua Digit Angka Acak </a:t>
            </a:r>
          </a:p>
          <a:p>
            <a:pPr marL="914400" marR="0" defTabSz="890588">
              <a:lnSpc>
                <a:spcPct val="107000"/>
              </a:lnSpc>
              <a:spcBef>
                <a:spcPts val="0"/>
              </a:spcBef>
              <a:spcAft>
                <a:spcPts val="0"/>
              </a:spcAft>
              <a:tabLst>
                <a:tab pos="16576675" algn="l"/>
              </a:tabLst>
            </a:pPr>
            <a:r>
              <a:rPr lang="en-US" sz="32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5.Nomor urut dari jumlah tiket yang dibeli oleh mahasiswa.</a:t>
            </a:r>
          </a:p>
          <a:p>
            <a:pPr marL="914400" marR="0" defTabSz="890588">
              <a:lnSpc>
                <a:spcPct val="107000"/>
              </a:lnSpc>
              <a:spcBef>
                <a:spcPts val="0"/>
              </a:spcBef>
              <a:spcAft>
                <a:spcPts val="0"/>
              </a:spcAft>
              <a:tabLst>
                <a:tab pos="16576675" algn="l"/>
              </a:tabLst>
            </a:pPr>
            <a:r>
              <a:rPr lang="en-US" sz="32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Berdasarkan studi kasus diatas, maka berikut ini merupakan hasil penerapan fungsi dari sebuah algoritma berupa flowchart, pseudocode, dan bahasa pemrograman java.</a:t>
            </a:r>
          </a:p>
        </p:txBody>
      </p:sp>
      <p:sp>
        <p:nvSpPr>
          <p:cNvPr id="450" name="Google Shape;450;p18"/>
          <p:cNvSpPr txBox="1"/>
          <p:nvPr/>
        </p:nvSpPr>
        <p:spPr>
          <a:xfrm>
            <a:off x="876300" y="128556"/>
            <a:ext cx="11838214" cy="1994392"/>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US" sz="5400" b="1" i="0" u="none" strike="noStrike" cap="none">
                <a:solidFill>
                  <a:srgbClr val="FFFFFF"/>
                </a:solidFill>
                <a:latin typeface="Roboto Condensed"/>
                <a:ea typeface="Roboto Condensed"/>
                <a:cs typeface="Roboto Condensed"/>
                <a:sym typeface="Roboto Condensed"/>
              </a:rPr>
              <a:t>CONTOH IMPLEMENTASI </a:t>
            </a:r>
            <a:br>
              <a:rPr lang="en-US" sz="5400" b="1" i="0" u="none" strike="noStrike" cap="none">
                <a:solidFill>
                  <a:srgbClr val="FFFFFF"/>
                </a:solidFill>
                <a:latin typeface="Roboto Condensed"/>
                <a:ea typeface="Roboto Condensed"/>
                <a:cs typeface="Roboto Condensed"/>
                <a:sym typeface="Roboto Condensed"/>
              </a:rPr>
            </a:br>
            <a:r>
              <a:rPr lang="en-US" sz="5400" b="1" i="0" u="none" strike="noStrike" cap="none">
                <a:solidFill>
                  <a:srgbClr val="FFFFFF"/>
                </a:solidFill>
                <a:latin typeface="Roboto Condensed"/>
                <a:ea typeface="Roboto Condensed"/>
                <a:cs typeface="Roboto Condensed"/>
                <a:sym typeface="Roboto Condensed"/>
              </a:rPr>
              <a:t>PENGGUNAAN FUNGSI</a:t>
            </a:r>
            <a:endParaRPr sz="1100"/>
          </a:p>
        </p:txBody>
      </p:sp>
      <p:pic>
        <p:nvPicPr>
          <p:cNvPr id="4" name="Picture 3">
            <a:extLst>
              <a:ext uri="{FF2B5EF4-FFF2-40B4-BE49-F238E27FC236}">
                <a16:creationId xmlns:a16="http://schemas.microsoft.com/office/drawing/2014/main" id="{6D9EBE9C-42A8-4F2D-8627-02CB2FA5544D}"/>
              </a:ext>
            </a:extLst>
          </p:cNvPr>
          <p:cNvPicPr>
            <a:picLocks noChangeAspect="1"/>
          </p:cNvPicPr>
          <p:nvPr/>
        </p:nvPicPr>
        <p:blipFill>
          <a:blip r:embed="rId3"/>
          <a:stretch>
            <a:fillRect/>
          </a:stretch>
        </p:blipFill>
        <p:spPr>
          <a:xfrm>
            <a:off x="13414663" y="128556"/>
            <a:ext cx="1440267" cy="1440267"/>
          </a:xfrm>
          <a:prstGeom prst="rect">
            <a:avLst/>
          </a:prstGeom>
        </p:spPr>
      </p:pic>
      <p:pic>
        <p:nvPicPr>
          <p:cNvPr id="5" name="Picture 4">
            <a:extLst>
              <a:ext uri="{FF2B5EF4-FFF2-40B4-BE49-F238E27FC236}">
                <a16:creationId xmlns:a16="http://schemas.microsoft.com/office/drawing/2014/main" id="{DBEB99AC-67D5-44CD-9BB8-71DA346C78C1}"/>
              </a:ext>
            </a:extLst>
          </p:cNvPr>
          <p:cNvPicPr>
            <a:picLocks noChangeAspect="1"/>
          </p:cNvPicPr>
          <p:nvPr/>
        </p:nvPicPr>
        <p:blipFill>
          <a:blip r:embed="rId4"/>
          <a:stretch>
            <a:fillRect/>
          </a:stretch>
        </p:blipFill>
        <p:spPr>
          <a:xfrm>
            <a:off x="15165495" y="282095"/>
            <a:ext cx="2773390" cy="1133187"/>
          </a:xfrm>
          <a:prstGeom prst="rect">
            <a:avLst/>
          </a:prstGeom>
        </p:spPr>
      </p:pic>
    </p:spTree>
    <p:extLst>
      <p:ext uri="{BB962C8B-B14F-4D97-AF65-F5344CB8AC3E}">
        <p14:creationId xmlns:p14="http://schemas.microsoft.com/office/powerpoint/2010/main" val="29507295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84"/>
        <p:cNvGrpSpPr/>
        <p:nvPr/>
      </p:nvGrpSpPr>
      <p:grpSpPr>
        <a:xfrm>
          <a:off x="0" y="0"/>
          <a:ext cx="0" cy="0"/>
          <a:chOff x="0" y="0"/>
          <a:chExt cx="0" cy="0"/>
        </a:xfrm>
      </p:grpSpPr>
      <p:pic>
        <p:nvPicPr>
          <p:cNvPr id="585" name="Google Shape;585;p22"/>
          <p:cNvPicPr preferRelativeResize="0"/>
          <p:nvPr/>
        </p:nvPicPr>
        <p:blipFill rotWithShape="1">
          <a:blip r:embed="rId4">
            <a:alphaModFix amt="38000"/>
          </a:blip>
          <a:srcRect/>
          <a:stretch/>
        </p:blipFill>
        <p:spPr>
          <a:xfrm>
            <a:off x="-15372419" y="-4102107"/>
            <a:ext cx="25212494" cy="26896310"/>
          </a:xfrm>
          <a:prstGeom prst="rect">
            <a:avLst/>
          </a:prstGeom>
          <a:noFill/>
          <a:ln>
            <a:noFill/>
          </a:ln>
        </p:spPr>
      </p:pic>
      <p:pic>
        <p:nvPicPr>
          <p:cNvPr id="587" name="Google Shape;587;p22"/>
          <p:cNvPicPr preferRelativeResize="0"/>
          <p:nvPr/>
        </p:nvPicPr>
        <p:blipFill rotWithShape="1">
          <a:blip r:embed="rId5">
            <a:alphaModFix/>
          </a:blip>
          <a:srcRect/>
          <a:stretch/>
        </p:blipFill>
        <p:spPr>
          <a:xfrm>
            <a:off x="15733749" y="-6210178"/>
            <a:ext cx="40920299" cy="51409907"/>
          </a:xfrm>
          <a:prstGeom prst="rect">
            <a:avLst/>
          </a:prstGeom>
          <a:noFill/>
          <a:ln>
            <a:noFill/>
          </a:ln>
        </p:spPr>
      </p:pic>
      <p:grpSp>
        <p:nvGrpSpPr>
          <p:cNvPr id="612" name="Google Shape;612;p22"/>
          <p:cNvGrpSpPr/>
          <p:nvPr/>
        </p:nvGrpSpPr>
        <p:grpSpPr>
          <a:xfrm>
            <a:off x="-148358" y="438573"/>
            <a:ext cx="6844126" cy="2060145"/>
            <a:chOff x="0" y="-38100"/>
            <a:chExt cx="4049671" cy="850900"/>
          </a:xfrm>
        </p:grpSpPr>
        <p:sp>
          <p:nvSpPr>
            <p:cNvPr id="613" name="Google Shape;613;p22"/>
            <p:cNvSpPr/>
            <p:nvPr/>
          </p:nvSpPr>
          <p:spPr>
            <a:xfrm>
              <a:off x="0" y="0"/>
              <a:ext cx="4049671" cy="680532"/>
            </a:xfrm>
            <a:custGeom>
              <a:avLst/>
              <a:gdLst/>
              <a:ahLst/>
              <a:cxnLst/>
              <a:rect l="l" t="t" r="r" b="b"/>
              <a:pathLst>
                <a:path w="4049671" h="680532" extrusionOk="0">
                  <a:moveTo>
                    <a:pt x="78960" y="0"/>
                  </a:moveTo>
                  <a:lnTo>
                    <a:pt x="3970711" y="0"/>
                  </a:lnTo>
                  <a:cubicBezTo>
                    <a:pt x="3991652" y="0"/>
                    <a:pt x="4011737" y="8319"/>
                    <a:pt x="4026545" y="23127"/>
                  </a:cubicBezTo>
                  <a:cubicBezTo>
                    <a:pt x="4041353" y="37935"/>
                    <a:pt x="4049671" y="58019"/>
                    <a:pt x="4049671" y="78960"/>
                  </a:cubicBezTo>
                  <a:lnTo>
                    <a:pt x="4049671" y="601572"/>
                  </a:lnTo>
                  <a:cubicBezTo>
                    <a:pt x="4049671" y="645181"/>
                    <a:pt x="4014320" y="680532"/>
                    <a:pt x="3970711" y="680532"/>
                  </a:cubicBezTo>
                  <a:lnTo>
                    <a:pt x="78960" y="680532"/>
                  </a:lnTo>
                  <a:cubicBezTo>
                    <a:pt x="35352" y="680532"/>
                    <a:pt x="0" y="645181"/>
                    <a:pt x="0" y="601572"/>
                  </a:cubicBezTo>
                  <a:lnTo>
                    <a:pt x="0" y="78960"/>
                  </a:lnTo>
                  <a:cubicBezTo>
                    <a:pt x="0" y="35352"/>
                    <a:pt x="35352" y="0"/>
                    <a:pt x="78960" y="0"/>
                  </a:cubicBezTo>
                  <a:close/>
                </a:path>
              </a:pathLst>
            </a:custGeom>
            <a:solidFill>
              <a:srgbClr val="072E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22"/>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615" name="Google Shape;615;p22"/>
          <p:cNvSpPr txBox="1"/>
          <p:nvPr/>
        </p:nvSpPr>
        <p:spPr>
          <a:xfrm>
            <a:off x="538476" y="491516"/>
            <a:ext cx="5542284" cy="1723549"/>
          </a:xfrm>
          <a:prstGeom prst="rect">
            <a:avLst/>
          </a:prstGeom>
          <a:noFill/>
          <a:ln>
            <a:noFill/>
          </a:ln>
        </p:spPr>
        <p:txBody>
          <a:bodyPr spcFirstLastPara="1" wrap="square" lIns="0" tIns="0" rIns="0" bIns="0" anchor="t" anchorCtr="0">
            <a:spAutoFit/>
          </a:bodyPr>
          <a:lstStyle/>
          <a:p>
            <a:pPr marL="0" marR="0" lvl="0" indent="0" rtl="0">
              <a:lnSpc>
                <a:spcPct val="140005"/>
              </a:lnSpc>
              <a:spcBef>
                <a:spcPts val="0"/>
              </a:spcBef>
              <a:spcAft>
                <a:spcPts val="0"/>
              </a:spcAft>
              <a:buNone/>
            </a:pPr>
            <a:r>
              <a:rPr lang="en-US" sz="4000" b="1" i="0" u="none" strike="noStrike" cap="none">
                <a:solidFill>
                  <a:srgbClr val="FFFFFF"/>
                </a:solidFill>
                <a:latin typeface="Roboto Condensed"/>
                <a:ea typeface="Roboto Condensed"/>
                <a:cs typeface="Roboto Condensed"/>
                <a:sym typeface="Roboto Condensed"/>
              </a:rPr>
              <a:t>Contoh Implementasi pada Fungsi</a:t>
            </a:r>
            <a:endParaRPr sz="800"/>
          </a:p>
        </p:txBody>
      </p:sp>
      <p:sp>
        <p:nvSpPr>
          <p:cNvPr id="2" name="Rectangle 2">
            <a:extLst>
              <a:ext uri="{FF2B5EF4-FFF2-40B4-BE49-F238E27FC236}">
                <a16:creationId xmlns:a16="http://schemas.microsoft.com/office/drawing/2014/main" id="{C8BA3A66-0BC3-4B6A-9527-A350C3D9977B}"/>
              </a:ext>
            </a:extLst>
          </p:cNvPr>
          <p:cNvSpPr>
            <a:spLocks noChangeArrowheads="1"/>
          </p:cNvSpPr>
          <p:nvPr/>
        </p:nvSpPr>
        <p:spPr bwMode="auto">
          <a:xfrm>
            <a:off x="1771650" y="2498718"/>
            <a:ext cx="1828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4">
            <a:extLst>
              <a:ext uri="{FF2B5EF4-FFF2-40B4-BE49-F238E27FC236}">
                <a16:creationId xmlns:a16="http://schemas.microsoft.com/office/drawing/2014/main" id="{12C45A75-26F1-479B-8A2D-222642EFF3C5}"/>
              </a:ext>
            </a:extLst>
          </p:cNvPr>
          <p:cNvSpPr>
            <a:spLocks noChangeArrowheads="1"/>
          </p:cNvSpPr>
          <p:nvPr/>
        </p:nvSpPr>
        <p:spPr bwMode="auto">
          <a:xfrm>
            <a:off x="6982575" y="3493111"/>
            <a:ext cx="3353444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12" name="Picture 11">
            <a:extLst>
              <a:ext uri="{FF2B5EF4-FFF2-40B4-BE49-F238E27FC236}">
                <a16:creationId xmlns:a16="http://schemas.microsoft.com/office/drawing/2014/main" id="{B78CF91A-B3E1-4FAA-BF3D-3DEAC6E4D696}"/>
              </a:ext>
            </a:extLst>
          </p:cNvPr>
          <p:cNvPicPr>
            <a:picLocks noChangeAspect="1"/>
          </p:cNvPicPr>
          <p:nvPr/>
        </p:nvPicPr>
        <p:blipFill>
          <a:blip r:embed="rId6"/>
          <a:stretch>
            <a:fillRect/>
          </a:stretch>
        </p:blipFill>
        <p:spPr>
          <a:xfrm>
            <a:off x="13414663" y="128556"/>
            <a:ext cx="1440267" cy="1440267"/>
          </a:xfrm>
          <a:prstGeom prst="rect">
            <a:avLst/>
          </a:prstGeom>
        </p:spPr>
      </p:pic>
      <p:pic>
        <p:nvPicPr>
          <p:cNvPr id="14" name="Picture 13">
            <a:extLst>
              <a:ext uri="{FF2B5EF4-FFF2-40B4-BE49-F238E27FC236}">
                <a16:creationId xmlns:a16="http://schemas.microsoft.com/office/drawing/2014/main" id="{700A8AF2-F982-4B11-9E66-3378950A845E}"/>
              </a:ext>
            </a:extLst>
          </p:cNvPr>
          <p:cNvPicPr>
            <a:picLocks noChangeAspect="1"/>
          </p:cNvPicPr>
          <p:nvPr/>
        </p:nvPicPr>
        <p:blipFill>
          <a:blip r:embed="rId7"/>
          <a:stretch>
            <a:fillRect/>
          </a:stretch>
        </p:blipFill>
        <p:spPr>
          <a:xfrm>
            <a:off x="15165495" y="282095"/>
            <a:ext cx="2773390" cy="1133187"/>
          </a:xfrm>
          <a:prstGeom prst="rect">
            <a:avLst/>
          </a:prstGeom>
        </p:spPr>
      </p:pic>
      <p:sp>
        <p:nvSpPr>
          <p:cNvPr id="3" name="Rectangle 2">
            <a:extLst>
              <a:ext uri="{FF2B5EF4-FFF2-40B4-BE49-F238E27FC236}">
                <a16:creationId xmlns:a16="http://schemas.microsoft.com/office/drawing/2014/main" id="{0A6CD787-35DA-4A21-A952-B4D6F94CD4F5}"/>
              </a:ext>
            </a:extLst>
          </p:cNvPr>
          <p:cNvSpPr>
            <a:spLocks noChangeArrowheads="1"/>
          </p:cNvSpPr>
          <p:nvPr/>
        </p:nvSpPr>
        <p:spPr bwMode="auto">
          <a:xfrm flipV="1">
            <a:off x="964823" y="3493110"/>
            <a:ext cx="2144914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5" name="Object 4">
            <a:extLst>
              <a:ext uri="{FF2B5EF4-FFF2-40B4-BE49-F238E27FC236}">
                <a16:creationId xmlns:a16="http://schemas.microsoft.com/office/drawing/2014/main" id="{FBA7A6EC-10A4-4E63-89AB-C2EC078A06CB}"/>
              </a:ext>
            </a:extLst>
          </p:cNvPr>
          <p:cNvGraphicFramePr>
            <a:graphicFrameLocks noChangeAspect="1"/>
          </p:cNvGraphicFramePr>
          <p:nvPr>
            <p:extLst>
              <p:ext uri="{D42A27DB-BD31-4B8C-83A1-F6EECF244321}">
                <p14:modId xmlns:p14="http://schemas.microsoft.com/office/powerpoint/2010/main" val="1010411200"/>
              </p:ext>
            </p:extLst>
          </p:nvPr>
        </p:nvGraphicFramePr>
        <p:xfrm>
          <a:off x="964824" y="2375185"/>
          <a:ext cx="5730944" cy="7585402"/>
        </p:xfrm>
        <a:graphic>
          <a:graphicData uri="http://schemas.openxmlformats.org/presentationml/2006/ole">
            <mc:AlternateContent xmlns:mc="http://schemas.openxmlformats.org/markup-compatibility/2006">
              <mc:Choice xmlns:v="urn:schemas-microsoft-com:vml" Requires="v">
                <p:oleObj spid="_x0000_s15385" name="Visio" r:id="rId8" imgW="7639103" imgH="10105970" progId="Visio.Drawing.15">
                  <p:embed/>
                </p:oleObj>
              </mc:Choice>
              <mc:Fallback>
                <p:oleObj name="Visio" r:id="rId8" imgW="7639103" imgH="10105970" progId="Visio.Drawing.15">
                  <p:embed/>
                  <p:pic>
                    <p:nvPicPr>
                      <p:cNvPr id="0" name="Object 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64824" y="2375185"/>
                        <a:ext cx="5730944" cy="7585402"/>
                      </a:xfrm>
                      <a:prstGeom prst="rect">
                        <a:avLst/>
                      </a:prstGeom>
                      <a:noFill/>
                    </p:spPr>
                  </p:pic>
                </p:oleObj>
              </mc:Fallback>
            </mc:AlternateContent>
          </a:graphicData>
        </a:graphic>
      </p:graphicFrame>
      <p:sp>
        <p:nvSpPr>
          <p:cNvPr id="6" name="Rectangle 4">
            <a:extLst>
              <a:ext uri="{FF2B5EF4-FFF2-40B4-BE49-F238E27FC236}">
                <a16:creationId xmlns:a16="http://schemas.microsoft.com/office/drawing/2014/main" id="{DE995F6B-A044-4542-A8CE-3188F3B45AE5}"/>
              </a:ext>
            </a:extLst>
          </p:cNvPr>
          <p:cNvSpPr>
            <a:spLocks noChangeArrowheads="1"/>
          </p:cNvSpPr>
          <p:nvPr/>
        </p:nvSpPr>
        <p:spPr bwMode="auto">
          <a:xfrm>
            <a:off x="7808950" y="2498718"/>
            <a:ext cx="3119367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7" name="Object 6">
            <a:extLst>
              <a:ext uri="{FF2B5EF4-FFF2-40B4-BE49-F238E27FC236}">
                <a16:creationId xmlns:a16="http://schemas.microsoft.com/office/drawing/2014/main" id="{59A23509-CAAB-4C86-A462-FE48A47283C7}"/>
              </a:ext>
            </a:extLst>
          </p:cNvPr>
          <p:cNvGraphicFramePr>
            <a:graphicFrameLocks noChangeAspect="1"/>
          </p:cNvGraphicFramePr>
          <p:nvPr>
            <p:extLst>
              <p:ext uri="{D42A27DB-BD31-4B8C-83A1-F6EECF244321}">
                <p14:modId xmlns:p14="http://schemas.microsoft.com/office/powerpoint/2010/main" val="2333111231"/>
              </p:ext>
            </p:extLst>
          </p:nvPr>
        </p:nvGraphicFramePr>
        <p:xfrm>
          <a:off x="7808950" y="2498718"/>
          <a:ext cx="9449013" cy="6190105"/>
        </p:xfrm>
        <a:graphic>
          <a:graphicData uri="http://schemas.openxmlformats.org/presentationml/2006/ole">
            <mc:AlternateContent xmlns:mc="http://schemas.openxmlformats.org/markup-compatibility/2006">
              <mc:Choice xmlns:v="urn:schemas-microsoft-com:vml" Requires="v">
                <p:oleObj spid="_x0000_s15386" name="Visio" r:id="rId10" imgW="8029859" imgH="5267367" progId="Visio.Drawing.15">
                  <p:embed/>
                </p:oleObj>
              </mc:Choice>
              <mc:Fallback>
                <p:oleObj name="Visio" r:id="rId10" imgW="8029859" imgH="5267367" progId="Visio.Drawing.15">
                  <p:embed/>
                  <p:pic>
                    <p:nvPicPr>
                      <p:cNvPr id="0" name="Object 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808950" y="2498718"/>
                        <a:ext cx="9449013" cy="6190105"/>
                      </a:xfrm>
                      <a:prstGeom prst="rect">
                        <a:avLst/>
                      </a:prstGeom>
                      <a:noFill/>
                    </p:spPr>
                  </p:pic>
                </p:oleObj>
              </mc:Fallback>
            </mc:AlternateContent>
          </a:graphicData>
        </a:graphic>
      </p:graphicFrame>
    </p:spTree>
    <p:extLst>
      <p:ext uri="{BB962C8B-B14F-4D97-AF65-F5344CB8AC3E}">
        <p14:creationId xmlns:p14="http://schemas.microsoft.com/office/powerpoint/2010/main" val="34163126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84"/>
        <p:cNvGrpSpPr/>
        <p:nvPr/>
      </p:nvGrpSpPr>
      <p:grpSpPr>
        <a:xfrm>
          <a:off x="0" y="0"/>
          <a:ext cx="0" cy="0"/>
          <a:chOff x="0" y="0"/>
          <a:chExt cx="0" cy="0"/>
        </a:xfrm>
      </p:grpSpPr>
      <p:pic>
        <p:nvPicPr>
          <p:cNvPr id="585" name="Google Shape;585;p22"/>
          <p:cNvPicPr preferRelativeResize="0"/>
          <p:nvPr/>
        </p:nvPicPr>
        <p:blipFill rotWithShape="1">
          <a:blip r:embed="rId3">
            <a:alphaModFix amt="38000"/>
          </a:blip>
          <a:srcRect/>
          <a:stretch/>
        </p:blipFill>
        <p:spPr>
          <a:xfrm>
            <a:off x="-15195438" y="-4102107"/>
            <a:ext cx="25212494" cy="26896310"/>
          </a:xfrm>
          <a:prstGeom prst="rect">
            <a:avLst/>
          </a:prstGeom>
          <a:noFill/>
          <a:ln>
            <a:noFill/>
          </a:ln>
        </p:spPr>
      </p:pic>
      <p:pic>
        <p:nvPicPr>
          <p:cNvPr id="587" name="Google Shape;587;p22"/>
          <p:cNvPicPr preferRelativeResize="0"/>
          <p:nvPr/>
        </p:nvPicPr>
        <p:blipFill rotWithShape="1">
          <a:blip r:embed="rId4">
            <a:alphaModFix/>
          </a:blip>
          <a:srcRect/>
          <a:stretch/>
        </p:blipFill>
        <p:spPr>
          <a:xfrm>
            <a:off x="7924800" y="-8708896"/>
            <a:ext cx="23990458" cy="26896310"/>
          </a:xfrm>
          <a:prstGeom prst="rect">
            <a:avLst/>
          </a:prstGeom>
          <a:noFill/>
          <a:ln>
            <a:noFill/>
          </a:ln>
        </p:spPr>
      </p:pic>
      <p:grpSp>
        <p:nvGrpSpPr>
          <p:cNvPr id="612" name="Google Shape;612;p22"/>
          <p:cNvGrpSpPr/>
          <p:nvPr/>
        </p:nvGrpSpPr>
        <p:grpSpPr>
          <a:xfrm>
            <a:off x="-148358" y="438573"/>
            <a:ext cx="6844126" cy="2060145"/>
            <a:chOff x="0" y="-38100"/>
            <a:chExt cx="4049671" cy="850900"/>
          </a:xfrm>
        </p:grpSpPr>
        <p:sp>
          <p:nvSpPr>
            <p:cNvPr id="613" name="Google Shape;613;p22"/>
            <p:cNvSpPr/>
            <p:nvPr/>
          </p:nvSpPr>
          <p:spPr>
            <a:xfrm>
              <a:off x="0" y="0"/>
              <a:ext cx="4049671" cy="680532"/>
            </a:xfrm>
            <a:custGeom>
              <a:avLst/>
              <a:gdLst/>
              <a:ahLst/>
              <a:cxnLst/>
              <a:rect l="l" t="t" r="r" b="b"/>
              <a:pathLst>
                <a:path w="4049671" h="680532" extrusionOk="0">
                  <a:moveTo>
                    <a:pt x="78960" y="0"/>
                  </a:moveTo>
                  <a:lnTo>
                    <a:pt x="3970711" y="0"/>
                  </a:lnTo>
                  <a:cubicBezTo>
                    <a:pt x="3991652" y="0"/>
                    <a:pt x="4011737" y="8319"/>
                    <a:pt x="4026545" y="23127"/>
                  </a:cubicBezTo>
                  <a:cubicBezTo>
                    <a:pt x="4041353" y="37935"/>
                    <a:pt x="4049671" y="58019"/>
                    <a:pt x="4049671" y="78960"/>
                  </a:cubicBezTo>
                  <a:lnTo>
                    <a:pt x="4049671" y="601572"/>
                  </a:lnTo>
                  <a:cubicBezTo>
                    <a:pt x="4049671" y="645181"/>
                    <a:pt x="4014320" y="680532"/>
                    <a:pt x="3970711" y="680532"/>
                  </a:cubicBezTo>
                  <a:lnTo>
                    <a:pt x="78960" y="680532"/>
                  </a:lnTo>
                  <a:cubicBezTo>
                    <a:pt x="35352" y="680532"/>
                    <a:pt x="0" y="645181"/>
                    <a:pt x="0" y="601572"/>
                  </a:cubicBezTo>
                  <a:lnTo>
                    <a:pt x="0" y="78960"/>
                  </a:lnTo>
                  <a:cubicBezTo>
                    <a:pt x="0" y="35352"/>
                    <a:pt x="35352" y="0"/>
                    <a:pt x="78960" y="0"/>
                  </a:cubicBezTo>
                  <a:close/>
                </a:path>
              </a:pathLst>
            </a:custGeom>
            <a:solidFill>
              <a:srgbClr val="072E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22"/>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2" name="Rectangle 2">
            <a:extLst>
              <a:ext uri="{FF2B5EF4-FFF2-40B4-BE49-F238E27FC236}">
                <a16:creationId xmlns:a16="http://schemas.microsoft.com/office/drawing/2014/main" id="{C8BA3A66-0BC3-4B6A-9527-A350C3D9977B}"/>
              </a:ext>
            </a:extLst>
          </p:cNvPr>
          <p:cNvSpPr>
            <a:spLocks noChangeArrowheads="1"/>
          </p:cNvSpPr>
          <p:nvPr/>
        </p:nvSpPr>
        <p:spPr bwMode="auto">
          <a:xfrm>
            <a:off x="1771650" y="2498718"/>
            <a:ext cx="1828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4">
            <a:extLst>
              <a:ext uri="{FF2B5EF4-FFF2-40B4-BE49-F238E27FC236}">
                <a16:creationId xmlns:a16="http://schemas.microsoft.com/office/drawing/2014/main" id="{12C45A75-26F1-479B-8A2D-222642EFF3C5}"/>
              </a:ext>
            </a:extLst>
          </p:cNvPr>
          <p:cNvSpPr>
            <a:spLocks noChangeArrowheads="1"/>
          </p:cNvSpPr>
          <p:nvPr/>
        </p:nvSpPr>
        <p:spPr bwMode="auto">
          <a:xfrm>
            <a:off x="6982575" y="3493111"/>
            <a:ext cx="3353444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12" name="Picture 11">
            <a:extLst>
              <a:ext uri="{FF2B5EF4-FFF2-40B4-BE49-F238E27FC236}">
                <a16:creationId xmlns:a16="http://schemas.microsoft.com/office/drawing/2014/main" id="{B78CF91A-B3E1-4FAA-BF3D-3DEAC6E4D696}"/>
              </a:ext>
            </a:extLst>
          </p:cNvPr>
          <p:cNvPicPr>
            <a:picLocks noChangeAspect="1"/>
          </p:cNvPicPr>
          <p:nvPr/>
        </p:nvPicPr>
        <p:blipFill>
          <a:blip r:embed="rId5"/>
          <a:stretch>
            <a:fillRect/>
          </a:stretch>
        </p:blipFill>
        <p:spPr>
          <a:xfrm>
            <a:off x="13414663" y="128556"/>
            <a:ext cx="1440267" cy="1440267"/>
          </a:xfrm>
          <a:prstGeom prst="rect">
            <a:avLst/>
          </a:prstGeom>
        </p:spPr>
      </p:pic>
      <p:pic>
        <p:nvPicPr>
          <p:cNvPr id="14" name="Picture 13">
            <a:extLst>
              <a:ext uri="{FF2B5EF4-FFF2-40B4-BE49-F238E27FC236}">
                <a16:creationId xmlns:a16="http://schemas.microsoft.com/office/drawing/2014/main" id="{700A8AF2-F982-4B11-9E66-3378950A845E}"/>
              </a:ext>
            </a:extLst>
          </p:cNvPr>
          <p:cNvPicPr>
            <a:picLocks noChangeAspect="1"/>
          </p:cNvPicPr>
          <p:nvPr/>
        </p:nvPicPr>
        <p:blipFill>
          <a:blip r:embed="rId6"/>
          <a:stretch>
            <a:fillRect/>
          </a:stretch>
        </p:blipFill>
        <p:spPr>
          <a:xfrm>
            <a:off x="15165495" y="282095"/>
            <a:ext cx="2773390" cy="1133187"/>
          </a:xfrm>
          <a:prstGeom prst="rect">
            <a:avLst/>
          </a:prstGeom>
        </p:spPr>
      </p:pic>
      <p:sp>
        <p:nvSpPr>
          <p:cNvPr id="19" name="TextBox 18">
            <a:extLst>
              <a:ext uri="{FF2B5EF4-FFF2-40B4-BE49-F238E27FC236}">
                <a16:creationId xmlns:a16="http://schemas.microsoft.com/office/drawing/2014/main" id="{742CD798-2DC6-4C65-8932-4BC0275C619F}"/>
              </a:ext>
            </a:extLst>
          </p:cNvPr>
          <p:cNvSpPr txBox="1"/>
          <p:nvPr/>
        </p:nvSpPr>
        <p:spPr>
          <a:xfrm>
            <a:off x="650956" y="2359523"/>
            <a:ext cx="10308325" cy="8387040"/>
          </a:xfrm>
          <a:prstGeom prst="rect">
            <a:avLst/>
          </a:prstGeom>
          <a:noFill/>
        </p:spPr>
        <p:txBody>
          <a:bodyPr wrap="square">
            <a:spAutoFit/>
          </a:bodyPr>
          <a:lstStyle/>
          <a:p>
            <a:pPr marL="0" marR="0" indent="228600" algn="just">
              <a:lnSpc>
                <a:spcPct val="107000"/>
              </a:lnSpc>
              <a:spcBef>
                <a:spcPts val="0"/>
              </a:spcBef>
              <a:spcAft>
                <a:spcPts val="0"/>
              </a:spcAft>
            </a:pPr>
            <a:r>
              <a:rPr lang="en-US" sz="14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import java.util.Scanner;</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14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import java.util.*;</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14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public class ContohFungsiJava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14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14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static String acakKode(int urut, String nomorInduk){</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14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String acak;</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14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String huruf = "ABCDEFGHIJKLMNOPQRSTUVWXYZ";</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14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int angka = 10 + (int) (Math.random()*90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14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char h[] = huruf.toCharArray();</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14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int angkaacak = (int) (Math.random()* h.length);</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14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int angkaacak2 = (int) (Math.random()* h.length);</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1400">
                <a:effectLst/>
                <a:latin typeface="Courier New" panose="02070309020205020404" pitchFamily="49" charset="0"/>
                <a:ea typeface="Calibri" panose="020F0502020204030204" pitchFamily="34" charset="0"/>
                <a:cs typeface="Times New Roman" panose="02020603050405020304" pitchFamily="18"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14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GregorianCalendar date = new GregorianCalendar();</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14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int bulan = date.get(Calendar.MONTH);</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14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int tahun = date.get(Calendar.YEAR);</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1400">
                <a:effectLst/>
                <a:latin typeface="Courier New" panose="02070309020205020404" pitchFamily="49" charset="0"/>
                <a:ea typeface="Calibri" panose="020F0502020204030204" pitchFamily="34" charset="0"/>
                <a:cs typeface="Times New Roman" panose="02020603050405020304" pitchFamily="18"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14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acak = String.valueOf(bulan) + h[angkaacak]+h[angkaacak2]+nomorInduk+ String.valueOf(angka)+ (urut+1)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14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14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return acak;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14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1400">
                <a:effectLst/>
                <a:latin typeface="Courier New" panose="02070309020205020404" pitchFamily="49" charset="0"/>
                <a:ea typeface="Calibri" panose="020F0502020204030204" pitchFamily="34" charset="0"/>
                <a:cs typeface="Times New Roman" panose="02020603050405020304" pitchFamily="18"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14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public static void main(String[] args)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14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14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Scanner masuk=new Scanner (System.in);</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14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14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String kode;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14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String nim;</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1400">
                <a:effectLst/>
                <a:latin typeface="Courier New" panose="02070309020205020404" pitchFamily="49" charset="0"/>
                <a:ea typeface="Calibri" panose="020F0502020204030204" pitchFamily="34" charset="0"/>
                <a:cs typeface="Times New Roman" panose="02020603050405020304" pitchFamily="18"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14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System.out.print("Jumlah Mahasiswa :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1400">
                <a:effectLst/>
                <a:latin typeface="Courier New" panose="02070309020205020404" pitchFamily="49" charset="0"/>
                <a:ea typeface="Calibri" panose="020F0502020204030204" pitchFamily="34" charset="0"/>
                <a:cs typeface="Times New Roman" panose="02020603050405020304" pitchFamily="18"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14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int n=masuk.nextInt();</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14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14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String dataTiket[][] = new String[n][2];</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14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 name="TextBox 20">
            <a:extLst>
              <a:ext uri="{FF2B5EF4-FFF2-40B4-BE49-F238E27FC236}">
                <a16:creationId xmlns:a16="http://schemas.microsoft.com/office/drawing/2014/main" id="{7320375A-4EC3-49F5-92C2-07E10D1817C3}"/>
              </a:ext>
            </a:extLst>
          </p:cNvPr>
          <p:cNvSpPr txBox="1"/>
          <p:nvPr/>
        </p:nvSpPr>
        <p:spPr>
          <a:xfrm>
            <a:off x="10562695" y="1568823"/>
            <a:ext cx="17726775" cy="8683403"/>
          </a:xfrm>
          <a:prstGeom prst="rect">
            <a:avLst/>
          </a:prstGeom>
          <a:noFill/>
        </p:spPr>
        <p:txBody>
          <a:bodyPr wrap="square">
            <a:spAutoFit/>
          </a:bodyPr>
          <a:lstStyle/>
          <a:p>
            <a:pPr marL="0" marR="0" algn="just">
              <a:lnSpc>
                <a:spcPct val="107000"/>
              </a:lnSpc>
              <a:spcBef>
                <a:spcPts val="0"/>
              </a:spcBef>
              <a:spcAft>
                <a:spcPts val="0"/>
              </a:spcAft>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14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for(int i= 0; i&lt;n; i++)</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14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14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System.out.println("");</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14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System.out.println("Data Pembeli Tiket:  "+(i+1));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1400">
                <a:effectLst/>
                <a:latin typeface="Courier New" panose="02070309020205020404" pitchFamily="49" charset="0"/>
                <a:ea typeface="Calibri" panose="020F0502020204030204" pitchFamily="34" charset="0"/>
                <a:cs typeface="Times New Roman" panose="02020603050405020304" pitchFamily="18"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14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for(int j=0;j&lt;2;j++)</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14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14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if (j == 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14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System.out.print("Nama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14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dataTiket[i][j] = masuk.next();</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14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14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14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else if (j == 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14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System.out.print("NIM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14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nim= masuk.next();</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14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kode = acakKode(i, nim);</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1400">
                <a:effectLst/>
                <a:latin typeface="Courier New" panose="02070309020205020404" pitchFamily="49" charset="0"/>
                <a:ea typeface="Calibri" panose="020F0502020204030204" pitchFamily="34" charset="0"/>
                <a:cs typeface="Times New Roman" panose="02020603050405020304" pitchFamily="18"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14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dataTiket[i][j] = kode;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14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14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14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1400">
                <a:effectLst/>
                <a:latin typeface="Courier New" panose="02070309020205020404" pitchFamily="49" charset="0"/>
                <a:ea typeface="Calibri" panose="020F0502020204030204" pitchFamily="34" charset="0"/>
                <a:cs typeface="Times New Roman" panose="02020603050405020304" pitchFamily="18"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14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System.out.println("Data Tiket yang Dibeli");</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14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System.out.println("-----------------------------");</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14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System.out.println("Nama \t Kode Tiket \t");</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14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14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for(int i=0;i&lt;n;i++)</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14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14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for(int j=0;j&lt;2;j++)</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14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14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System.out.print(dataTiket[i][j]+"\t");</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14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14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System.out.println();</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14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14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14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Google Shape;615;p22">
            <a:extLst>
              <a:ext uri="{FF2B5EF4-FFF2-40B4-BE49-F238E27FC236}">
                <a16:creationId xmlns:a16="http://schemas.microsoft.com/office/drawing/2014/main" id="{0B2AD686-4392-4449-8A2D-D51D9020939C}"/>
              </a:ext>
            </a:extLst>
          </p:cNvPr>
          <p:cNvSpPr txBox="1"/>
          <p:nvPr/>
        </p:nvSpPr>
        <p:spPr>
          <a:xfrm>
            <a:off x="538476" y="491516"/>
            <a:ext cx="5542284" cy="1723549"/>
          </a:xfrm>
          <a:prstGeom prst="rect">
            <a:avLst/>
          </a:prstGeom>
          <a:noFill/>
          <a:ln>
            <a:noFill/>
          </a:ln>
        </p:spPr>
        <p:txBody>
          <a:bodyPr spcFirstLastPara="1" wrap="square" lIns="0" tIns="0" rIns="0" bIns="0" anchor="t" anchorCtr="0">
            <a:spAutoFit/>
          </a:bodyPr>
          <a:lstStyle/>
          <a:p>
            <a:pPr marL="0" marR="0" lvl="0" indent="0" rtl="0">
              <a:lnSpc>
                <a:spcPct val="140005"/>
              </a:lnSpc>
              <a:spcBef>
                <a:spcPts val="0"/>
              </a:spcBef>
              <a:spcAft>
                <a:spcPts val="0"/>
              </a:spcAft>
              <a:buNone/>
            </a:pPr>
            <a:r>
              <a:rPr lang="en-US" sz="4000" b="1" i="0" u="none" strike="noStrike" cap="none">
                <a:solidFill>
                  <a:srgbClr val="FFFFFF"/>
                </a:solidFill>
                <a:latin typeface="Roboto Condensed"/>
                <a:ea typeface="Roboto Condensed"/>
                <a:cs typeface="Roboto Condensed"/>
                <a:sym typeface="Roboto Condensed"/>
              </a:rPr>
              <a:t>Contoh Implementasi pada Fungsi</a:t>
            </a:r>
            <a:endParaRPr sz="800"/>
          </a:p>
        </p:txBody>
      </p:sp>
    </p:spTree>
    <p:extLst>
      <p:ext uri="{BB962C8B-B14F-4D97-AF65-F5344CB8AC3E}">
        <p14:creationId xmlns:p14="http://schemas.microsoft.com/office/powerpoint/2010/main" val="1633824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pic>
        <p:nvPicPr>
          <p:cNvPr id="165" name="Google Shape;165;p4"/>
          <p:cNvPicPr preferRelativeResize="0"/>
          <p:nvPr/>
        </p:nvPicPr>
        <p:blipFill rotWithShape="1">
          <a:blip r:embed="rId3">
            <a:alphaModFix/>
          </a:blip>
          <a:srcRect/>
          <a:stretch/>
        </p:blipFill>
        <p:spPr>
          <a:xfrm>
            <a:off x="17183100" y="78135"/>
            <a:ext cx="833284" cy="6703665"/>
          </a:xfrm>
          <a:prstGeom prst="rect">
            <a:avLst/>
          </a:prstGeom>
          <a:noFill/>
          <a:ln>
            <a:noFill/>
          </a:ln>
        </p:spPr>
      </p:pic>
      <p:grpSp>
        <p:nvGrpSpPr>
          <p:cNvPr id="167" name="Google Shape;167;p4"/>
          <p:cNvGrpSpPr/>
          <p:nvPr/>
        </p:nvGrpSpPr>
        <p:grpSpPr>
          <a:xfrm>
            <a:off x="9144000" y="149494"/>
            <a:ext cx="9804802" cy="2060145"/>
            <a:chOff x="0" y="-38100"/>
            <a:chExt cx="4049671" cy="850900"/>
          </a:xfrm>
        </p:grpSpPr>
        <p:sp>
          <p:nvSpPr>
            <p:cNvPr id="168" name="Google Shape;168;p4"/>
            <p:cNvSpPr/>
            <p:nvPr/>
          </p:nvSpPr>
          <p:spPr>
            <a:xfrm>
              <a:off x="0" y="0"/>
              <a:ext cx="4049671" cy="680532"/>
            </a:xfrm>
            <a:custGeom>
              <a:avLst/>
              <a:gdLst/>
              <a:ahLst/>
              <a:cxnLst/>
              <a:rect l="l" t="t" r="r" b="b"/>
              <a:pathLst>
                <a:path w="4049671" h="680532" extrusionOk="0">
                  <a:moveTo>
                    <a:pt x="78960" y="0"/>
                  </a:moveTo>
                  <a:lnTo>
                    <a:pt x="3970711" y="0"/>
                  </a:lnTo>
                  <a:cubicBezTo>
                    <a:pt x="3991652" y="0"/>
                    <a:pt x="4011737" y="8319"/>
                    <a:pt x="4026545" y="23127"/>
                  </a:cubicBezTo>
                  <a:cubicBezTo>
                    <a:pt x="4041353" y="37935"/>
                    <a:pt x="4049671" y="58019"/>
                    <a:pt x="4049671" y="78960"/>
                  </a:cubicBezTo>
                  <a:lnTo>
                    <a:pt x="4049671" y="601572"/>
                  </a:lnTo>
                  <a:cubicBezTo>
                    <a:pt x="4049671" y="645181"/>
                    <a:pt x="4014320" y="680532"/>
                    <a:pt x="3970711" y="680532"/>
                  </a:cubicBezTo>
                  <a:lnTo>
                    <a:pt x="78960" y="680532"/>
                  </a:lnTo>
                  <a:cubicBezTo>
                    <a:pt x="35352" y="680532"/>
                    <a:pt x="0" y="645181"/>
                    <a:pt x="0" y="601572"/>
                  </a:cubicBezTo>
                  <a:lnTo>
                    <a:pt x="0" y="78960"/>
                  </a:lnTo>
                  <a:cubicBezTo>
                    <a:pt x="0" y="35352"/>
                    <a:pt x="35352" y="0"/>
                    <a:pt x="78960" y="0"/>
                  </a:cubicBezTo>
                  <a:close/>
                </a:path>
              </a:pathLst>
            </a:custGeom>
            <a:solidFill>
              <a:srgbClr val="072E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4"/>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70" name="Google Shape;170;p4"/>
          <p:cNvSpPr txBox="1"/>
          <p:nvPr/>
        </p:nvSpPr>
        <p:spPr>
          <a:xfrm>
            <a:off x="8483198" y="381634"/>
            <a:ext cx="9804802" cy="1464825"/>
          </a:xfrm>
          <a:prstGeom prst="rect">
            <a:avLst/>
          </a:prstGeom>
          <a:noFill/>
          <a:ln>
            <a:noFill/>
          </a:ln>
        </p:spPr>
        <p:txBody>
          <a:bodyPr spcFirstLastPara="1" wrap="square" lIns="0" tIns="0" rIns="0" bIns="0" anchor="t" anchorCtr="0">
            <a:spAutoFit/>
          </a:bodyPr>
          <a:lstStyle/>
          <a:p>
            <a:pPr marL="0" marR="0" lvl="0" indent="0" algn="ctr" rtl="0">
              <a:lnSpc>
                <a:spcPct val="140005"/>
              </a:lnSpc>
              <a:spcBef>
                <a:spcPts val="0"/>
              </a:spcBef>
              <a:spcAft>
                <a:spcPts val="0"/>
              </a:spcAft>
              <a:buNone/>
            </a:pPr>
            <a:r>
              <a:rPr lang="en-US" sz="6799" b="1" i="0" u="none" strike="noStrike" cap="none">
                <a:solidFill>
                  <a:srgbClr val="FFFFFF"/>
                </a:solidFill>
                <a:latin typeface="Roboto Condensed"/>
                <a:ea typeface="Roboto Condensed"/>
                <a:cs typeface="Roboto Condensed"/>
                <a:sym typeface="Roboto Condensed"/>
              </a:rPr>
              <a:t>POST TEST </a:t>
            </a:r>
            <a:endParaRPr/>
          </a:p>
        </p:txBody>
      </p:sp>
      <p:sp>
        <p:nvSpPr>
          <p:cNvPr id="13" name="TextBox 12">
            <a:extLst>
              <a:ext uri="{FF2B5EF4-FFF2-40B4-BE49-F238E27FC236}">
                <a16:creationId xmlns:a16="http://schemas.microsoft.com/office/drawing/2014/main" id="{80051BC1-BBEC-410A-8670-90E935C53157}"/>
              </a:ext>
            </a:extLst>
          </p:cNvPr>
          <p:cNvSpPr txBox="1"/>
          <p:nvPr/>
        </p:nvSpPr>
        <p:spPr>
          <a:xfrm>
            <a:off x="1046115" y="1846459"/>
            <a:ext cx="15806584" cy="8386078"/>
          </a:xfrm>
          <a:prstGeom prst="rect">
            <a:avLst/>
          </a:prstGeom>
          <a:noFill/>
        </p:spPr>
        <p:txBody>
          <a:bodyPr wrap="square">
            <a:spAutoFit/>
          </a:bodyPr>
          <a:lstStyle/>
          <a:p>
            <a:pPr lvl="1">
              <a:lnSpc>
                <a:spcPct val="150000"/>
              </a:lnSpc>
              <a:spcBef>
                <a:spcPts val="200"/>
              </a:spcBef>
            </a:pPr>
            <a:r>
              <a:rPr lang="en-US" sz="2600" b="1">
                <a:solidFill>
                  <a:srgbClr val="203864"/>
                </a:solidFill>
                <a:effectLst/>
                <a:latin typeface="Avenir Next LT Pro" panose="020B0504020202020204" pitchFamily="34" charset="0"/>
                <a:ea typeface="Times New Roman" panose="02020603050405020304" pitchFamily="18" charset="0"/>
                <a:cs typeface="Times New Roman" panose="02020603050405020304" pitchFamily="18" charset="0"/>
              </a:rPr>
              <a:t>Soal Materi Fungsi</a:t>
            </a:r>
          </a:p>
          <a:p>
            <a:pPr lvl="1" algn="just">
              <a:lnSpc>
                <a:spcPct val="150000"/>
              </a:lnSpc>
            </a:pPr>
            <a:r>
              <a:rPr lang="en-US" sz="2400">
                <a:solidFill>
                  <a:srgbClr val="000000"/>
                </a:solidFill>
                <a:effectLst/>
                <a:latin typeface="Avenir Next LT Pro" panose="020B0504020202020204" pitchFamily="34" charset="0"/>
                <a:ea typeface="Calibri" panose="020F0502020204030204" pitchFamily="34" charset="0"/>
                <a:cs typeface="Courier New" panose="02070309020205020404" pitchFamily="49" charset="0"/>
              </a:rPr>
              <a:t>Sebuah Maskapai penerbangan ABC sedang membangun sistem pembeliaan tiket untuk beberapa rute perjalanan dari surabaya. Rute Perjalanan yang tersedia pada bulan ini adalah Surabaya - lombok, surabaya - jakarta, dan surabaya bali. Harga Tiket pada masing masing adaalah sebagai berikut: </a:t>
            </a:r>
          </a:p>
          <a:p>
            <a:pPr lvl="1" algn="just">
              <a:lnSpc>
                <a:spcPct val="150000"/>
              </a:lnSpc>
            </a:pPr>
            <a:r>
              <a:rPr lang="en-US" sz="2400">
                <a:solidFill>
                  <a:srgbClr val="000000"/>
                </a:solidFill>
                <a:effectLst/>
                <a:latin typeface="Avenir Next LT Pro" panose="020B0504020202020204" pitchFamily="34" charset="0"/>
                <a:ea typeface="Calibri" panose="020F0502020204030204" pitchFamily="34" charset="0"/>
                <a:cs typeface="Courier New" panose="02070309020205020404" pitchFamily="49" charset="0"/>
              </a:rPr>
              <a:t>No	Rute	   			Dewasa	&gt; 15 thn	Pilihan Jadwal </a:t>
            </a:r>
          </a:p>
          <a:p>
            <a:pPr lvl="1" algn="just">
              <a:lnSpc>
                <a:spcPct val="150000"/>
              </a:lnSpc>
            </a:pPr>
            <a:r>
              <a:rPr lang="en-US" sz="2400">
                <a:solidFill>
                  <a:srgbClr val="000000"/>
                </a:solidFill>
                <a:effectLst/>
                <a:latin typeface="Avenir Next LT Pro" panose="020B0504020202020204" pitchFamily="34" charset="0"/>
                <a:ea typeface="Calibri" panose="020F0502020204030204" pitchFamily="34" charset="0"/>
                <a:cs typeface="Courier New" panose="02070309020205020404" pitchFamily="49" charset="0"/>
              </a:rPr>
              <a:t>1	Surabaya – Lombok 	150.000	75.000	11.00 WIB | 13.00 WIB</a:t>
            </a:r>
          </a:p>
          <a:p>
            <a:pPr lvl="1" algn="just">
              <a:lnSpc>
                <a:spcPct val="150000"/>
              </a:lnSpc>
            </a:pPr>
            <a:r>
              <a:rPr lang="en-US" sz="2400">
                <a:solidFill>
                  <a:srgbClr val="000000"/>
                </a:solidFill>
                <a:effectLst/>
                <a:latin typeface="Avenir Next LT Pro" panose="020B0504020202020204" pitchFamily="34" charset="0"/>
                <a:ea typeface="Calibri" panose="020F0502020204030204" pitchFamily="34" charset="0"/>
                <a:cs typeface="Courier New" panose="02070309020205020404" pitchFamily="49" charset="0"/>
              </a:rPr>
              <a:t>2	Surabaya - Jakarta		300.000	150.000	14.00 WIB | 16.00 WIB</a:t>
            </a:r>
          </a:p>
          <a:p>
            <a:pPr lvl="1" algn="just">
              <a:lnSpc>
                <a:spcPct val="150000"/>
              </a:lnSpc>
            </a:pPr>
            <a:r>
              <a:rPr lang="en-US" sz="2400">
                <a:solidFill>
                  <a:srgbClr val="000000"/>
                </a:solidFill>
                <a:effectLst/>
                <a:latin typeface="Avenir Next LT Pro" panose="020B0504020202020204" pitchFamily="34" charset="0"/>
                <a:ea typeface="Calibri" panose="020F0502020204030204" pitchFamily="34" charset="0"/>
                <a:cs typeface="Courier New" panose="02070309020205020404" pitchFamily="49" charset="0"/>
              </a:rPr>
              <a:t>3	Surabaya – Bali		200.000	100.000	12.00 WIB | 18.00 WIB</a:t>
            </a:r>
          </a:p>
          <a:p>
            <a:pPr lvl="1" algn="just">
              <a:lnSpc>
                <a:spcPct val="150000"/>
              </a:lnSpc>
            </a:pPr>
            <a:r>
              <a:rPr lang="en-US" sz="2400">
                <a:solidFill>
                  <a:srgbClr val="000000"/>
                </a:solidFill>
                <a:effectLst/>
                <a:latin typeface="Avenir Next LT Pro" panose="020B0504020202020204" pitchFamily="34" charset="0"/>
                <a:ea typeface="Calibri" panose="020F0502020204030204" pitchFamily="34" charset="0"/>
                <a:cs typeface="Courier New" panose="02070309020205020404" pitchFamily="49" charset="0"/>
              </a:rPr>
              <a:t>Nb: Jadwal dan harga juga berlaku untuk kepulangan</a:t>
            </a:r>
          </a:p>
          <a:p>
            <a:pPr lvl="1" algn="just"/>
            <a:endParaRPr lang="en-US" sz="2400">
              <a:solidFill>
                <a:srgbClr val="000000"/>
              </a:solidFill>
              <a:effectLst/>
              <a:latin typeface="Avenir Next LT Pro" panose="020B0504020202020204" pitchFamily="34" charset="0"/>
              <a:ea typeface="Calibri" panose="020F0502020204030204" pitchFamily="34" charset="0"/>
              <a:cs typeface="Courier New" panose="02070309020205020404" pitchFamily="49" charset="0"/>
            </a:endParaRPr>
          </a:p>
          <a:p>
            <a:pPr lvl="1" algn="just">
              <a:lnSpc>
                <a:spcPct val="150000"/>
              </a:lnSpc>
            </a:pPr>
            <a:r>
              <a:rPr lang="en-US" sz="2400">
                <a:solidFill>
                  <a:srgbClr val="000000"/>
                </a:solidFill>
                <a:effectLst/>
                <a:latin typeface="Avenir Next LT Pro" panose="020B0504020202020204" pitchFamily="34" charset="0"/>
                <a:ea typeface="Calibri" panose="020F0502020204030204" pitchFamily="34" charset="0"/>
                <a:cs typeface="Courier New" panose="02070309020205020404" pitchFamily="49" charset="0"/>
              </a:rPr>
              <a:t>Bagi penumpang yang pembeliaan lebih dari 1.000.000 akan mendapatkan Diskon Promo sebesar 10%. Khusus pada bulan ini jika terdapat penumpang yang ingin melakukan pemesanan penerbangan ke bali akan mendapatkan potongan 5%  (tidak ada minimal pembelian). Harga Pada tabel diatas pulang dan pergi adalah sama. Promo potongan 5% pada maskapai ini juga berlaku jika pelanggan melakukan pemesanan diatas pukul 15.00 WIB. </a:t>
            </a:r>
          </a:p>
        </p:txBody>
      </p:sp>
    </p:spTree>
    <p:extLst>
      <p:ext uri="{BB962C8B-B14F-4D97-AF65-F5344CB8AC3E}">
        <p14:creationId xmlns:p14="http://schemas.microsoft.com/office/powerpoint/2010/main" val="27781993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pic>
        <p:nvPicPr>
          <p:cNvPr id="165" name="Google Shape;165;p4"/>
          <p:cNvPicPr preferRelativeResize="0"/>
          <p:nvPr/>
        </p:nvPicPr>
        <p:blipFill rotWithShape="1">
          <a:blip r:embed="rId3">
            <a:alphaModFix/>
          </a:blip>
          <a:srcRect/>
          <a:stretch/>
        </p:blipFill>
        <p:spPr>
          <a:xfrm>
            <a:off x="17183100" y="78135"/>
            <a:ext cx="833284" cy="6703665"/>
          </a:xfrm>
          <a:prstGeom prst="rect">
            <a:avLst/>
          </a:prstGeom>
          <a:noFill/>
          <a:ln>
            <a:noFill/>
          </a:ln>
        </p:spPr>
      </p:pic>
      <p:grpSp>
        <p:nvGrpSpPr>
          <p:cNvPr id="167" name="Google Shape;167;p4"/>
          <p:cNvGrpSpPr/>
          <p:nvPr/>
        </p:nvGrpSpPr>
        <p:grpSpPr>
          <a:xfrm>
            <a:off x="9144000" y="149494"/>
            <a:ext cx="9804802" cy="2060145"/>
            <a:chOff x="0" y="-38100"/>
            <a:chExt cx="4049671" cy="850900"/>
          </a:xfrm>
        </p:grpSpPr>
        <p:sp>
          <p:nvSpPr>
            <p:cNvPr id="168" name="Google Shape;168;p4"/>
            <p:cNvSpPr/>
            <p:nvPr/>
          </p:nvSpPr>
          <p:spPr>
            <a:xfrm>
              <a:off x="0" y="0"/>
              <a:ext cx="4049671" cy="680532"/>
            </a:xfrm>
            <a:custGeom>
              <a:avLst/>
              <a:gdLst/>
              <a:ahLst/>
              <a:cxnLst/>
              <a:rect l="l" t="t" r="r" b="b"/>
              <a:pathLst>
                <a:path w="4049671" h="680532" extrusionOk="0">
                  <a:moveTo>
                    <a:pt x="78960" y="0"/>
                  </a:moveTo>
                  <a:lnTo>
                    <a:pt x="3970711" y="0"/>
                  </a:lnTo>
                  <a:cubicBezTo>
                    <a:pt x="3991652" y="0"/>
                    <a:pt x="4011737" y="8319"/>
                    <a:pt x="4026545" y="23127"/>
                  </a:cubicBezTo>
                  <a:cubicBezTo>
                    <a:pt x="4041353" y="37935"/>
                    <a:pt x="4049671" y="58019"/>
                    <a:pt x="4049671" y="78960"/>
                  </a:cubicBezTo>
                  <a:lnTo>
                    <a:pt x="4049671" y="601572"/>
                  </a:lnTo>
                  <a:cubicBezTo>
                    <a:pt x="4049671" y="645181"/>
                    <a:pt x="4014320" y="680532"/>
                    <a:pt x="3970711" y="680532"/>
                  </a:cubicBezTo>
                  <a:lnTo>
                    <a:pt x="78960" y="680532"/>
                  </a:lnTo>
                  <a:cubicBezTo>
                    <a:pt x="35352" y="680532"/>
                    <a:pt x="0" y="645181"/>
                    <a:pt x="0" y="601572"/>
                  </a:cubicBezTo>
                  <a:lnTo>
                    <a:pt x="0" y="78960"/>
                  </a:lnTo>
                  <a:cubicBezTo>
                    <a:pt x="0" y="35352"/>
                    <a:pt x="35352" y="0"/>
                    <a:pt x="78960" y="0"/>
                  </a:cubicBezTo>
                  <a:close/>
                </a:path>
              </a:pathLst>
            </a:custGeom>
            <a:solidFill>
              <a:srgbClr val="072E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4"/>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70" name="Google Shape;170;p4"/>
          <p:cNvSpPr txBox="1"/>
          <p:nvPr/>
        </p:nvSpPr>
        <p:spPr>
          <a:xfrm>
            <a:off x="8483198" y="381634"/>
            <a:ext cx="9804802" cy="1464825"/>
          </a:xfrm>
          <a:prstGeom prst="rect">
            <a:avLst/>
          </a:prstGeom>
          <a:noFill/>
          <a:ln>
            <a:noFill/>
          </a:ln>
        </p:spPr>
        <p:txBody>
          <a:bodyPr spcFirstLastPara="1" wrap="square" lIns="0" tIns="0" rIns="0" bIns="0" anchor="t" anchorCtr="0">
            <a:spAutoFit/>
          </a:bodyPr>
          <a:lstStyle/>
          <a:p>
            <a:pPr marL="0" marR="0" lvl="0" indent="0" algn="ctr" rtl="0">
              <a:lnSpc>
                <a:spcPct val="140005"/>
              </a:lnSpc>
              <a:spcBef>
                <a:spcPts val="0"/>
              </a:spcBef>
              <a:spcAft>
                <a:spcPts val="0"/>
              </a:spcAft>
              <a:buNone/>
            </a:pPr>
            <a:r>
              <a:rPr lang="en-US" sz="6799" b="1" i="0" u="none" strike="noStrike" cap="none">
                <a:solidFill>
                  <a:srgbClr val="FFFFFF"/>
                </a:solidFill>
                <a:latin typeface="Roboto Condensed"/>
                <a:ea typeface="Roboto Condensed"/>
                <a:cs typeface="Roboto Condensed"/>
                <a:sym typeface="Roboto Condensed"/>
              </a:rPr>
              <a:t>POST TEST </a:t>
            </a:r>
            <a:endParaRPr/>
          </a:p>
        </p:txBody>
      </p:sp>
      <p:sp>
        <p:nvSpPr>
          <p:cNvPr id="13" name="TextBox 12">
            <a:extLst>
              <a:ext uri="{FF2B5EF4-FFF2-40B4-BE49-F238E27FC236}">
                <a16:creationId xmlns:a16="http://schemas.microsoft.com/office/drawing/2014/main" id="{80051BC1-BBEC-410A-8670-90E935C53157}"/>
              </a:ext>
            </a:extLst>
          </p:cNvPr>
          <p:cNvSpPr txBox="1"/>
          <p:nvPr/>
        </p:nvSpPr>
        <p:spPr>
          <a:xfrm>
            <a:off x="1104900" y="2349534"/>
            <a:ext cx="15806584" cy="4461927"/>
          </a:xfrm>
          <a:prstGeom prst="rect">
            <a:avLst/>
          </a:prstGeom>
          <a:noFill/>
        </p:spPr>
        <p:txBody>
          <a:bodyPr wrap="square">
            <a:spAutoFit/>
          </a:bodyPr>
          <a:lstStyle/>
          <a:p>
            <a:pPr lvl="1" algn="just">
              <a:lnSpc>
                <a:spcPct val="150000"/>
              </a:lnSpc>
            </a:pPr>
            <a:r>
              <a:rPr lang="en-US" sz="2400">
                <a:solidFill>
                  <a:srgbClr val="000000"/>
                </a:solidFill>
                <a:effectLst/>
                <a:latin typeface="Avenir Next LT Pro" panose="020B0504020202020204" pitchFamily="34" charset="0"/>
                <a:ea typeface="Calibri" panose="020F0502020204030204" pitchFamily="34" charset="0"/>
                <a:cs typeface="Courier New" panose="02070309020205020404" pitchFamily="49" charset="0"/>
              </a:rPr>
              <a:t>Sebuah keluarga yang terdiri dari Ayah (45 Tahun), Ibu (40 Tahun), Anak 1 (17 Tahun), dan 1 Anak (10 Tahun) ingin melakukan perjalanan dari surabaya ke Jakarta pada bulan ini dan pada bulan depan ke Bali. Keluarga ini akan melakukan pemesanan pada bulan ini untuk perjalanan ke Jakarta maupun ke Bali. Keluarga ini melakukan pembelian untuk keberangkatan dan kepulangan menggunakan maskapai penerbangan yang sama, yaitu maskapai ABC. Jadwal keberangkatan yang dipilih oleh keluarga ini untuk Jakarta ( berangkat 16.00, pulang: 14.00), untuk bali (berangkat 12.00, pulang: 18.00).</a:t>
            </a:r>
          </a:p>
          <a:p>
            <a:pPr lvl="1" algn="just">
              <a:lnSpc>
                <a:spcPct val="150000"/>
              </a:lnSpc>
            </a:pPr>
            <a:r>
              <a:rPr lang="en-US" sz="2400">
                <a:solidFill>
                  <a:srgbClr val="000000"/>
                </a:solidFill>
                <a:effectLst/>
                <a:latin typeface="Avenir Next LT Pro" panose="020B0504020202020204" pitchFamily="34" charset="0"/>
                <a:ea typeface="Calibri" panose="020F0502020204030204" pitchFamily="34" charset="0"/>
                <a:cs typeface="Courier New" panose="02070309020205020404" pitchFamily="49" charset="0"/>
              </a:rPr>
              <a:t>Berdasarkan studi kasus diatas, maka tentukan lah penulisan algorima berupa flowchart, pseudocode, dan panerapan implementasi pada java (gunakan konsep Fungsi.</a:t>
            </a:r>
          </a:p>
        </p:txBody>
      </p:sp>
    </p:spTree>
    <p:extLst>
      <p:ext uri="{BB962C8B-B14F-4D97-AF65-F5344CB8AC3E}">
        <p14:creationId xmlns:p14="http://schemas.microsoft.com/office/powerpoint/2010/main" val="18084907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72E62"/>
        </a:solidFill>
        <a:effectLst/>
      </p:bgPr>
    </p:bg>
    <p:spTree>
      <p:nvGrpSpPr>
        <p:cNvPr id="1" name="Shape 767"/>
        <p:cNvGrpSpPr/>
        <p:nvPr/>
      </p:nvGrpSpPr>
      <p:grpSpPr>
        <a:xfrm>
          <a:off x="0" y="0"/>
          <a:ext cx="0" cy="0"/>
          <a:chOff x="0" y="0"/>
          <a:chExt cx="0" cy="0"/>
        </a:xfrm>
      </p:grpSpPr>
      <p:pic>
        <p:nvPicPr>
          <p:cNvPr id="773" name="Google Shape;773;p29"/>
          <p:cNvPicPr preferRelativeResize="0"/>
          <p:nvPr/>
        </p:nvPicPr>
        <p:blipFill rotWithShape="1">
          <a:blip r:embed="rId3">
            <a:alphaModFix amt="38000"/>
          </a:blip>
          <a:srcRect/>
          <a:stretch/>
        </p:blipFill>
        <p:spPr>
          <a:xfrm>
            <a:off x="-5486185" y="-8304655"/>
            <a:ext cx="26896310" cy="26896310"/>
          </a:xfrm>
          <a:prstGeom prst="rect">
            <a:avLst/>
          </a:prstGeom>
          <a:noFill/>
          <a:ln>
            <a:noFill/>
          </a:ln>
        </p:spPr>
      </p:pic>
      <p:pic>
        <p:nvPicPr>
          <p:cNvPr id="2" name="Google Shape;768;p29">
            <a:extLst>
              <a:ext uri="{FF2B5EF4-FFF2-40B4-BE49-F238E27FC236}">
                <a16:creationId xmlns:a16="http://schemas.microsoft.com/office/drawing/2014/main" id="{612A3A3A-6D49-4657-4EA3-2F3D31AC5631}"/>
              </a:ext>
            </a:extLst>
          </p:cNvPr>
          <p:cNvPicPr preferRelativeResize="0"/>
          <p:nvPr/>
        </p:nvPicPr>
        <p:blipFill rotWithShape="1">
          <a:blip r:embed="rId4">
            <a:alphaModFix/>
          </a:blip>
          <a:srcRect/>
          <a:stretch/>
        </p:blipFill>
        <p:spPr>
          <a:xfrm>
            <a:off x="3956562" y="3288909"/>
            <a:ext cx="10440755" cy="5475692"/>
          </a:xfrm>
          <a:prstGeom prst="rect">
            <a:avLst/>
          </a:prstGeom>
          <a:noFill/>
          <a:ln>
            <a:noFill/>
          </a:ln>
        </p:spPr>
      </p:pic>
      <p:pic>
        <p:nvPicPr>
          <p:cNvPr id="3" name="Google Shape;769;p29">
            <a:extLst>
              <a:ext uri="{FF2B5EF4-FFF2-40B4-BE49-F238E27FC236}">
                <a16:creationId xmlns:a16="http://schemas.microsoft.com/office/drawing/2014/main" id="{ED791131-5F6D-199B-C802-09D0A70AE974}"/>
              </a:ext>
            </a:extLst>
          </p:cNvPr>
          <p:cNvPicPr preferRelativeResize="0"/>
          <p:nvPr/>
        </p:nvPicPr>
        <p:blipFill rotWithShape="1">
          <a:blip r:embed="rId5">
            <a:alphaModFix/>
          </a:blip>
          <a:srcRect/>
          <a:stretch/>
        </p:blipFill>
        <p:spPr>
          <a:xfrm>
            <a:off x="8573600" y="2770567"/>
            <a:ext cx="962382" cy="962382"/>
          </a:xfrm>
          <a:prstGeom prst="rect">
            <a:avLst/>
          </a:prstGeom>
          <a:noFill/>
          <a:ln>
            <a:noFill/>
          </a:ln>
        </p:spPr>
      </p:pic>
      <p:grpSp>
        <p:nvGrpSpPr>
          <p:cNvPr id="4" name="Google Shape;770;p29">
            <a:extLst>
              <a:ext uri="{FF2B5EF4-FFF2-40B4-BE49-F238E27FC236}">
                <a16:creationId xmlns:a16="http://schemas.microsoft.com/office/drawing/2014/main" id="{A77B1A4C-88A1-EB23-DDEC-F95F380D2677}"/>
              </a:ext>
            </a:extLst>
          </p:cNvPr>
          <p:cNvGrpSpPr/>
          <p:nvPr/>
        </p:nvGrpSpPr>
        <p:grpSpPr>
          <a:xfrm>
            <a:off x="4993776" y="5063320"/>
            <a:ext cx="8781748" cy="1721210"/>
            <a:chOff x="0" y="0"/>
            <a:chExt cx="11708998" cy="2294946"/>
          </a:xfrm>
        </p:grpSpPr>
        <p:sp>
          <p:nvSpPr>
            <p:cNvPr id="5" name="Google Shape;771;p29">
              <a:extLst>
                <a:ext uri="{FF2B5EF4-FFF2-40B4-BE49-F238E27FC236}">
                  <a16:creationId xmlns:a16="http://schemas.microsoft.com/office/drawing/2014/main" id="{11087E0E-5525-04BC-B556-862C4E846C61}"/>
                </a:ext>
              </a:extLst>
            </p:cNvPr>
            <p:cNvSpPr txBox="1"/>
            <p:nvPr/>
          </p:nvSpPr>
          <p:spPr>
            <a:xfrm>
              <a:off x="0" y="0"/>
              <a:ext cx="11708998" cy="1778000"/>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20002"/>
                </a:lnSpc>
                <a:spcBef>
                  <a:spcPts val="0"/>
                </a:spcBef>
                <a:spcAft>
                  <a:spcPts val="0"/>
                </a:spcAft>
                <a:buClr>
                  <a:srgbClr val="000000"/>
                </a:buClr>
                <a:buSzTx/>
                <a:buFont typeface="Arial"/>
                <a:buNone/>
                <a:tabLst/>
                <a:defRPr/>
              </a:pPr>
              <a:r>
                <a:rPr kumimoji="0" lang="en-US" sz="8799" b="0" i="0" u="none" strike="noStrike" kern="0" cap="none" spc="0" normalizeH="0" baseline="0" noProof="0">
                  <a:ln>
                    <a:noFill/>
                  </a:ln>
                  <a:solidFill>
                    <a:srgbClr val="FFFFFF"/>
                  </a:solidFill>
                  <a:effectLst/>
                  <a:uLnTx/>
                  <a:uFillTx/>
                  <a:latin typeface="Arial"/>
                  <a:ea typeface="Arial"/>
                  <a:cs typeface="Arial"/>
                  <a:sym typeface="Arial"/>
                </a:rPr>
                <a:t>TERIMA KASIH!</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 name="Google Shape;772;p29">
              <a:extLst>
                <a:ext uri="{FF2B5EF4-FFF2-40B4-BE49-F238E27FC236}">
                  <a16:creationId xmlns:a16="http://schemas.microsoft.com/office/drawing/2014/main" id="{F40053AC-D3E9-4D6E-7D71-938C6E49F2A1}"/>
                </a:ext>
              </a:extLst>
            </p:cNvPr>
            <p:cNvSpPr txBox="1"/>
            <p:nvPr/>
          </p:nvSpPr>
          <p:spPr>
            <a:xfrm>
              <a:off x="0" y="1921510"/>
              <a:ext cx="11708998" cy="373436"/>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3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grpSp>
      <p:pic>
        <p:nvPicPr>
          <p:cNvPr id="8" name="Picture 7">
            <a:extLst>
              <a:ext uri="{FF2B5EF4-FFF2-40B4-BE49-F238E27FC236}">
                <a16:creationId xmlns:a16="http://schemas.microsoft.com/office/drawing/2014/main" id="{0C1A1039-916B-4346-AF14-3045226407F4}"/>
              </a:ext>
            </a:extLst>
          </p:cNvPr>
          <p:cNvPicPr>
            <a:picLocks noChangeAspect="1"/>
          </p:cNvPicPr>
          <p:nvPr/>
        </p:nvPicPr>
        <p:blipFill>
          <a:blip r:embed="rId6"/>
          <a:stretch>
            <a:fillRect/>
          </a:stretch>
        </p:blipFill>
        <p:spPr>
          <a:xfrm>
            <a:off x="7133333" y="1098763"/>
            <a:ext cx="1440267" cy="1440267"/>
          </a:xfrm>
          <a:prstGeom prst="rect">
            <a:avLst/>
          </a:prstGeom>
        </p:spPr>
      </p:pic>
      <p:pic>
        <p:nvPicPr>
          <p:cNvPr id="9" name="Picture 8">
            <a:extLst>
              <a:ext uri="{FF2B5EF4-FFF2-40B4-BE49-F238E27FC236}">
                <a16:creationId xmlns:a16="http://schemas.microsoft.com/office/drawing/2014/main" id="{D0496E9B-1405-463C-8AAD-11676E4286FE}"/>
              </a:ext>
            </a:extLst>
          </p:cNvPr>
          <p:cNvPicPr>
            <a:picLocks noChangeAspect="1"/>
          </p:cNvPicPr>
          <p:nvPr/>
        </p:nvPicPr>
        <p:blipFill>
          <a:blip r:embed="rId7"/>
          <a:stretch>
            <a:fillRect/>
          </a:stretch>
        </p:blipFill>
        <p:spPr>
          <a:xfrm>
            <a:off x="9054791" y="1262440"/>
            <a:ext cx="2773390" cy="1133187"/>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72E62"/>
        </a:solidFill>
        <a:effectLst/>
      </p:bgPr>
    </p:bg>
    <p:spTree>
      <p:nvGrpSpPr>
        <p:cNvPr id="1" name="Shape 97"/>
        <p:cNvGrpSpPr/>
        <p:nvPr/>
      </p:nvGrpSpPr>
      <p:grpSpPr>
        <a:xfrm>
          <a:off x="0" y="0"/>
          <a:ext cx="0" cy="0"/>
          <a:chOff x="0" y="0"/>
          <a:chExt cx="0" cy="0"/>
        </a:xfrm>
      </p:grpSpPr>
      <p:pic>
        <p:nvPicPr>
          <p:cNvPr id="98" name="Google Shape;98;p2"/>
          <p:cNvPicPr preferRelativeResize="0"/>
          <p:nvPr/>
        </p:nvPicPr>
        <p:blipFill rotWithShape="1">
          <a:blip r:embed="rId3">
            <a:alphaModFix/>
          </a:blip>
          <a:srcRect/>
          <a:stretch/>
        </p:blipFill>
        <p:spPr>
          <a:xfrm>
            <a:off x="5613635" y="0"/>
            <a:ext cx="27475920" cy="26896310"/>
          </a:xfrm>
          <a:prstGeom prst="rect">
            <a:avLst/>
          </a:prstGeom>
          <a:noFill/>
          <a:ln>
            <a:noFill/>
          </a:ln>
        </p:spPr>
      </p:pic>
      <p:pic>
        <p:nvPicPr>
          <p:cNvPr id="99" name="Google Shape;99;p2"/>
          <p:cNvPicPr preferRelativeResize="0"/>
          <p:nvPr/>
        </p:nvPicPr>
        <p:blipFill rotWithShape="1">
          <a:blip r:embed="rId3">
            <a:alphaModFix/>
          </a:blip>
          <a:srcRect/>
          <a:stretch/>
        </p:blipFill>
        <p:spPr>
          <a:xfrm>
            <a:off x="-16614492" y="-9277176"/>
            <a:ext cx="26438767" cy="26896310"/>
          </a:xfrm>
          <a:prstGeom prst="rect">
            <a:avLst/>
          </a:prstGeom>
          <a:noFill/>
          <a:ln>
            <a:noFill/>
          </a:ln>
        </p:spPr>
      </p:pic>
      <p:pic>
        <p:nvPicPr>
          <p:cNvPr id="100" name="Google Shape;100;p2"/>
          <p:cNvPicPr preferRelativeResize="0"/>
          <p:nvPr/>
        </p:nvPicPr>
        <p:blipFill rotWithShape="1">
          <a:blip r:embed="rId4">
            <a:alphaModFix/>
          </a:blip>
          <a:srcRect/>
          <a:stretch/>
        </p:blipFill>
        <p:spPr>
          <a:xfrm rot="7980573" flipH="1">
            <a:off x="-4663380" y="312021"/>
            <a:ext cx="15346502" cy="5573730"/>
          </a:xfrm>
          <a:prstGeom prst="rect">
            <a:avLst/>
          </a:prstGeom>
          <a:noFill/>
          <a:ln>
            <a:noFill/>
          </a:ln>
        </p:spPr>
      </p:pic>
      <p:grpSp>
        <p:nvGrpSpPr>
          <p:cNvPr id="104" name="Google Shape;104;p2"/>
          <p:cNvGrpSpPr/>
          <p:nvPr/>
        </p:nvGrpSpPr>
        <p:grpSpPr>
          <a:xfrm>
            <a:off x="10108576" y="3091840"/>
            <a:ext cx="5806683" cy="2060145"/>
            <a:chOff x="0" y="-38100"/>
            <a:chExt cx="2521016" cy="850900"/>
          </a:xfrm>
        </p:grpSpPr>
        <p:sp>
          <p:nvSpPr>
            <p:cNvPr id="105" name="Google Shape;105;p2"/>
            <p:cNvSpPr/>
            <p:nvPr/>
          </p:nvSpPr>
          <p:spPr>
            <a:xfrm>
              <a:off x="0" y="0"/>
              <a:ext cx="2521016" cy="395990"/>
            </a:xfrm>
            <a:custGeom>
              <a:avLst/>
              <a:gdLst/>
              <a:ahLst/>
              <a:cxnLst/>
              <a:rect l="l" t="t" r="r" b="b"/>
              <a:pathLst>
                <a:path w="2521016" h="395990" extrusionOk="0">
                  <a:moveTo>
                    <a:pt x="126839" y="0"/>
                  </a:moveTo>
                  <a:lnTo>
                    <a:pt x="2394177" y="0"/>
                  </a:lnTo>
                  <a:cubicBezTo>
                    <a:pt x="2427817" y="0"/>
                    <a:pt x="2460079" y="13363"/>
                    <a:pt x="2483866" y="37150"/>
                  </a:cubicBezTo>
                  <a:cubicBezTo>
                    <a:pt x="2507653" y="60937"/>
                    <a:pt x="2521016" y="93199"/>
                    <a:pt x="2521016" y="126839"/>
                  </a:cubicBezTo>
                  <a:lnTo>
                    <a:pt x="2521016" y="269151"/>
                  </a:lnTo>
                  <a:cubicBezTo>
                    <a:pt x="2521016" y="339202"/>
                    <a:pt x="2464228" y="395990"/>
                    <a:pt x="2394177" y="395990"/>
                  </a:cubicBezTo>
                  <a:lnTo>
                    <a:pt x="126839" y="395990"/>
                  </a:lnTo>
                  <a:cubicBezTo>
                    <a:pt x="56788" y="395990"/>
                    <a:pt x="0" y="339202"/>
                    <a:pt x="0" y="269151"/>
                  </a:cubicBezTo>
                  <a:lnTo>
                    <a:pt x="0" y="126839"/>
                  </a:lnTo>
                  <a:cubicBezTo>
                    <a:pt x="0" y="56788"/>
                    <a:pt x="56788" y="0"/>
                    <a:pt x="1268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10" name="Google Shape;110;p2"/>
          <p:cNvGrpSpPr/>
          <p:nvPr/>
        </p:nvGrpSpPr>
        <p:grpSpPr>
          <a:xfrm>
            <a:off x="10108576" y="4260808"/>
            <a:ext cx="5806683" cy="2060145"/>
            <a:chOff x="0" y="-38100"/>
            <a:chExt cx="2521016" cy="850900"/>
          </a:xfrm>
        </p:grpSpPr>
        <p:sp>
          <p:nvSpPr>
            <p:cNvPr id="111" name="Google Shape;111;p2"/>
            <p:cNvSpPr/>
            <p:nvPr/>
          </p:nvSpPr>
          <p:spPr>
            <a:xfrm>
              <a:off x="0" y="0"/>
              <a:ext cx="2521016" cy="395990"/>
            </a:xfrm>
            <a:custGeom>
              <a:avLst/>
              <a:gdLst/>
              <a:ahLst/>
              <a:cxnLst/>
              <a:rect l="l" t="t" r="r" b="b"/>
              <a:pathLst>
                <a:path w="2521016" h="395990" extrusionOk="0">
                  <a:moveTo>
                    <a:pt x="126839" y="0"/>
                  </a:moveTo>
                  <a:lnTo>
                    <a:pt x="2394177" y="0"/>
                  </a:lnTo>
                  <a:cubicBezTo>
                    <a:pt x="2427817" y="0"/>
                    <a:pt x="2460079" y="13363"/>
                    <a:pt x="2483866" y="37150"/>
                  </a:cubicBezTo>
                  <a:cubicBezTo>
                    <a:pt x="2507653" y="60937"/>
                    <a:pt x="2521016" y="93199"/>
                    <a:pt x="2521016" y="126839"/>
                  </a:cubicBezTo>
                  <a:lnTo>
                    <a:pt x="2521016" y="269151"/>
                  </a:lnTo>
                  <a:cubicBezTo>
                    <a:pt x="2521016" y="339202"/>
                    <a:pt x="2464228" y="395990"/>
                    <a:pt x="2394177" y="395990"/>
                  </a:cubicBezTo>
                  <a:lnTo>
                    <a:pt x="126839" y="395990"/>
                  </a:lnTo>
                  <a:cubicBezTo>
                    <a:pt x="56788" y="395990"/>
                    <a:pt x="0" y="339202"/>
                    <a:pt x="0" y="269151"/>
                  </a:cubicBezTo>
                  <a:lnTo>
                    <a:pt x="0" y="126839"/>
                  </a:lnTo>
                  <a:cubicBezTo>
                    <a:pt x="0" y="56788"/>
                    <a:pt x="56788" y="0"/>
                    <a:pt x="1268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16" name="Google Shape;116;p2"/>
          <p:cNvGrpSpPr/>
          <p:nvPr/>
        </p:nvGrpSpPr>
        <p:grpSpPr>
          <a:xfrm>
            <a:off x="10108576" y="5429777"/>
            <a:ext cx="5806683" cy="2060145"/>
            <a:chOff x="0" y="-38100"/>
            <a:chExt cx="2521016" cy="850900"/>
          </a:xfrm>
        </p:grpSpPr>
        <p:sp>
          <p:nvSpPr>
            <p:cNvPr id="117" name="Google Shape;117;p2"/>
            <p:cNvSpPr/>
            <p:nvPr/>
          </p:nvSpPr>
          <p:spPr>
            <a:xfrm>
              <a:off x="0" y="0"/>
              <a:ext cx="2521016" cy="395990"/>
            </a:xfrm>
            <a:custGeom>
              <a:avLst/>
              <a:gdLst/>
              <a:ahLst/>
              <a:cxnLst/>
              <a:rect l="l" t="t" r="r" b="b"/>
              <a:pathLst>
                <a:path w="2521016" h="395990" extrusionOk="0">
                  <a:moveTo>
                    <a:pt x="126839" y="0"/>
                  </a:moveTo>
                  <a:lnTo>
                    <a:pt x="2394177" y="0"/>
                  </a:lnTo>
                  <a:cubicBezTo>
                    <a:pt x="2427817" y="0"/>
                    <a:pt x="2460079" y="13363"/>
                    <a:pt x="2483866" y="37150"/>
                  </a:cubicBezTo>
                  <a:cubicBezTo>
                    <a:pt x="2507653" y="60937"/>
                    <a:pt x="2521016" y="93199"/>
                    <a:pt x="2521016" y="126839"/>
                  </a:cubicBezTo>
                  <a:lnTo>
                    <a:pt x="2521016" y="269151"/>
                  </a:lnTo>
                  <a:cubicBezTo>
                    <a:pt x="2521016" y="339202"/>
                    <a:pt x="2464228" y="395990"/>
                    <a:pt x="2394177" y="395990"/>
                  </a:cubicBezTo>
                  <a:lnTo>
                    <a:pt x="126839" y="395990"/>
                  </a:lnTo>
                  <a:cubicBezTo>
                    <a:pt x="56788" y="395990"/>
                    <a:pt x="0" y="339202"/>
                    <a:pt x="0" y="269151"/>
                  </a:cubicBezTo>
                  <a:lnTo>
                    <a:pt x="0" y="126839"/>
                  </a:lnTo>
                  <a:cubicBezTo>
                    <a:pt x="0" y="56788"/>
                    <a:pt x="56788" y="0"/>
                    <a:pt x="1268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23" name="Google Shape;123;p2"/>
          <p:cNvSpPr txBox="1"/>
          <p:nvPr/>
        </p:nvSpPr>
        <p:spPr>
          <a:xfrm>
            <a:off x="16199560" y="3346910"/>
            <a:ext cx="759911" cy="659283"/>
          </a:xfrm>
          <a:prstGeom prst="rect">
            <a:avLst/>
          </a:prstGeom>
          <a:noFill/>
          <a:ln>
            <a:noFill/>
          </a:ln>
        </p:spPr>
        <p:txBody>
          <a:bodyPr spcFirstLastPara="1" wrap="square" lIns="0" tIns="0" rIns="0" bIns="0" anchor="t" anchorCtr="0">
            <a:spAutoFit/>
          </a:bodyPr>
          <a:lstStyle/>
          <a:p>
            <a:pPr marL="0" marR="0" lvl="0" indent="0" algn="r" rtl="0">
              <a:lnSpc>
                <a:spcPct val="140032"/>
              </a:lnSpc>
              <a:spcBef>
                <a:spcPts val="0"/>
              </a:spcBef>
              <a:spcAft>
                <a:spcPts val="0"/>
              </a:spcAft>
              <a:buNone/>
            </a:pPr>
            <a:r>
              <a:rPr lang="en-US" sz="3060" b="0" i="0" u="none" strike="noStrike" cap="none">
                <a:solidFill>
                  <a:srgbClr val="FFFFFF"/>
                </a:solidFill>
                <a:latin typeface="Alata"/>
                <a:ea typeface="Alata"/>
                <a:cs typeface="Alata"/>
                <a:sym typeface="Alata"/>
              </a:rPr>
              <a:t>01</a:t>
            </a:r>
            <a:endParaRPr/>
          </a:p>
        </p:txBody>
      </p:sp>
      <p:sp>
        <p:nvSpPr>
          <p:cNvPr id="125" name="Google Shape;125;p2"/>
          <p:cNvSpPr txBox="1"/>
          <p:nvPr/>
        </p:nvSpPr>
        <p:spPr>
          <a:xfrm>
            <a:off x="16199560" y="4515878"/>
            <a:ext cx="759911" cy="659283"/>
          </a:xfrm>
          <a:prstGeom prst="rect">
            <a:avLst/>
          </a:prstGeom>
          <a:noFill/>
          <a:ln>
            <a:noFill/>
          </a:ln>
        </p:spPr>
        <p:txBody>
          <a:bodyPr spcFirstLastPara="1" wrap="square" lIns="0" tIns="0" rIns="0" bIns="0" anchor="t" anchorCtr="0">
            <a:spAutoFit/>
          </a:bodyPr>
          <a:lstStyle/>
          <a:p>
            <a:pPr marL="0" marR="0" lvl="0" indent="0" algn="r" rtl="0">
              <a:lnSpc>
                <a:spcPct val="140032"/>
              </a:lnSpc>
              <a:spcBef>
                <a:spcPts val="0"/>
              </a:spcBef>
              <a:spcAft>
                <a:spcPts val="0"/>
              </a:spcAft>
              <a:buNone/>
            </a:pPr>
            <a:r>
              <a:rPr lang="en-US" sz="3060" b="0" i="0" u="none" strike="noStrike" cap="none">
                <a:solidFill>
                  <a:srgbClr val="FFFFFF"/>
                </a:solidFill>
                <a:latin typeface="Alata"/>
                <a:ea typeface="Alata"/>
                <a:cs typeface="Alata"/>
                <a:sym typeface="Alata"/>
              </a:rPr>
              <a:t>02</a:t>
            </a:r>
            <a:endParaRPr/>
          </a:p>
        </p:txBody>
      </p:sp>
      <p:sp>
        <p:nvSpPr>
          <p:cNvPr id="127" name="Google Shape;127;p2"/>
          <p:cNvSpPr txBox="1"/>
          <p:nvPr/>
        </p:nvSpPr>
        <p:spPr>
          <a:xfrm>
            <a:off x="16199560" y="5684847"/>
            <a:ext cx="759911" cy="659283"/>
          </a:xfrm>
          <a:prstGeom prst="rect">
            <a:avLst/>
          </a:prstGeom>
          <a:noFill/>
          <a:ln>
            <a:noFill/>
          </a:ln>
        </p:spPr>
        <p:txBody>
          <a:bodyPr spcFirstLastPara="1" wrap="square" lIns="0" tIns="0" rIns="0" bIns="0" anchor="t" anchorCtr="0">
            <a:spAutoFit/>
          </a:bodyPr>
          <a:lstStyle/>
          <a:p>
            <a:pPr marL="0" marR="0" lvl="0" indent="0" algn="r" rtl="0">
              <a:lnSpc>
                <a:spcPct val="140032"/>
              </a:lnSpc>
              <a:spcBef>
                <a:spcPts val="0"/>
              </a:spcBef>
              <a:spcAft>
                <a:spcPts val="0"/>
              </a:spcAft>
              <a:buNone/>
            </a:pPr>
            <a:r>
              <a:rPr lang="en-US" sz="3060" b="0" i="0" u="none" strike="noStrike" cap="none">
                <a:solidFill>
                  <a:srgbClr val="FFFFFF"/>
                </a:solidFill>
                <a:latin typeface="Alata"/>
                <a:ea typeface="Alata"/>
                <a:cs typeface="Alata"/>
                <a:sym typeface="Alata"/>
              </a:rPr>
              <a:t>03</a:t>
            </a:r>
            <a:endParaRPr/>
          </a:p>
        </p:txBody>
      </p:sp>
      <p:grpSp>
        <p:nvGrpSpPr>
          <p:cNvPr id="129" name="Google Shape;129;p2"/>
          <p:cNvGrpSpPr/>
          <p:nvPr/>
        </p:nvGrpSpPr>
        <p:grpSpPr>
          <a:xfrm>
            <a:off x="10106259" y="6616347"/>
            <a:ext cx="5806683" cy="2060145"/>
            <a:chOff x="0" y="-38100"/>
            <a:chExt cx="2521016" cy="850900"/>
          </a:xfrm>
        </p:grpSpPr>
        <p:sp>
          <p:nvSpPr>
            <p:cNvPr id="130" name="Google Shape;130;p2"/>
            <p:cNvSpPr/>
            <p:nvPr/>
          </p:nvSpPr>
          <p:spPr>
            <a:xfrm>
              <a:off x="0" y="0"/>
              <a:ext cx="2521016" cy="395990"/>
            </a:xfrm>
            <a:custGeom>
              <a:avLst/>
              <a:gdLst/>
              <a:ahLst/>
              <a:cxnLst/>
              <a:rect l="l" t="t" r="r" b="b"/>
              <a:pathLst>
                <a:path w="2521016" h="395990" extrusionOk="0">
                  <a:moveTo>
                    <a:pt x="126839" y="0"/>
                  </a:moveTo>
                  <a:lnTo>
                    <a:pt x="2394177" y="0"/>
                  </a:lnTo>
                  <a:cubicBezTo>
                    <a:pt x="2427817" y="0"/>
                    <a:pt x="2460079" y="13363"/>
                    <a:pt x="2483866" y="37150"/>
                  </a:cubicBezTo>
                  <a:cubicBezTo>
                    <a:pt x="2507653" y="60937"/>
                    <a:pt x="2521016" y="93199"/>
                    <a:pt x="2521016" y="126839"/>
                  </a:cubicBezTo>
                  <a:lnTo>
                    <a:pt x="2521016" y="269151"/>
                  </a:lnTo>
                  <a:cubicBezTo>
                    <a:pt x="2521016" y="339202"/>
                    <a:pt x="2464228" y="395990"/>
                    <a:pt x="2394177" y="395990"/>
                  </a:cubicBezTo>
                  <a:lnTo>
                    <a:pt x="126839" y="395990"/>
                  </a:lnTo>
                  <a:cubicBezTo>
                    <a:pt x="56788" y="395990"/>
                    <a:pt x="0" y="339202"/>
                    <a:pt x="0" y="269151"/>
                  </a:cubicBezTo>
                  <a:lnTo>
                    <a:pt x="0" y="126839"/>
                  </a:lnTo>
                  <a:cubicBezTo>
                    <a:pt x="0" y="56788"/>
                    <a:pt x="56788" y="0"/>
                    <a:pt x="1268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32" name="Google Shape;132;p2"/>
          <p:cNvSpPr txBox="1"/>
          <p:nvPr/>
        </p:nvSpPr>
        <p:spPr>
          <a:xfrm>
            <a:off x="16197244" y="6871417"/>
            <a:ext cx="759911" cy="659283"/>
          </a:xfrm>
          <a:prstGeom prst="rect">
            <a:avLst/>
          </a:prstGeom>
          <a:noFill/>
          <a:ln>
            <a:noFill/>
          </a:ln>
        </p:spPr>
        <p:txBody>
          <a:bodyPr spcFirstLastPara="1" wrap="square" lIns="0" tIns="0" rIns="0" bIns="0" anchor="t" anchorCtr="0">
            <a:spAutoFit/>
          </a:bodyPr>
          <a:lstStyle/>
          <a:p>
            <a:pPr marL="0" marR="0" lvl="0" indent="0" algn="r" rtl="0">
              <a:lnSpc>
                <a:spcPct val="140032"/>
              </a:lnSpc>
              <a:spcBef>
                <a:spcPts val="0"/>
              </a:spcBef>
              <a:spcAft>
                <a:spcPts val="0"/>
              </a:spcAft>
              <a:buNone/>
            </a:pPr>
            <a:r>
              <a:rPr lang="en-US" sz="3060" b="0" i="0" u="none" strike="noStrike" cap="none">
                <a:solidFill>
                  <a:srgbClr val="FFFFFF"/>
                </a:solidFill>
                <a:latin typeface="Alata"/>
                <a:ea typeface="Alata"/>
                <a:cs typeface="Alata"/>
                <a:sym typeface="Alata"/>
              </a:rPr>
              <a:t>04</a:t>
            </a:r>
            <a:endParaRPr/>
          </a:p>
        </p:txBody>
      </p:sp>
      <p:grpSp>
        <p:nvGrpSpPr>
          <p:cNvPr id="133" name="Google Shape;133;p2"/>
          <p:cNvGrpSpPr/>
          <p:nvPr/>
        </p:nvGrpSpPr>
        <p:grpSpPr>
          <a:xfrm>
            <a:off x="9337905" y="291434"/>
            <a:ext cx="10439484" cy="2060143"/>
            <a:chOff x="0" y="-38100"/>
            <a:chExt cx="4311814" cy="850900"/>
          </a:xfrm>
        </p:grpSpPr>
        <p:sp>
          <p:nvSpPr>
            <p:cNvPr id="134" name="Google Shape;134;p2"/>
            <p:cNvSpPr/>
            <p:nvPr/>
          </p:nvSpPr>
          <p:spPr>
            <a:xfrm>
              <a:off x="0" y="0"/>
              <a:ext cx="4311814" cy="635971"/>
            </a:xfrm>
            <a:custGeom>
              <a:avLst/>
              <a:gdLst/>
              <a:ahLst/>
              <a:cxnLst/>
              <a:rect l="l" t="t" r="r" b="b"/>
              <a:pathLst>
                <a:path w="4311814" h="635971" extrusionOk="0">
                  <a:moveTo>
                    <a:pt x="74160" y="0"/>
                  </a:moveTo>
                  <a:lnTo>
                    <a:pt x="4237654" y="0"/>
                  </a:lnTo>
                  <a:cubicBezTo>
                    <a:pt x="4278611" y="0"/>
                    <a:pt x="4311814" y="33203"/>
                    <a:pt x="4311814" y="74160"/>
                  </a:cubicBezTo>
                  <a:lnTo>
                    <a:pt x="4311814" y="561811"/>
                  </a:lnTo>
                  <a:cubicBezTo>
                    <a:pt x="4311814" y="602768"/>
                    <a:pt x="4278611" y="635971"/>
                    <a:pt x="4237654" y="635971"/>
                  </a:cubicBezTo>
                  <a:lnTo>
                    <a:pt x="74160" y="635971"/>
                  </a:lnTo>
                  <a:cubicBezTo>
                    <a:pt x="33203" y="635971"/>
                    <a:pt x="0" y="602768"/>
                    <a:pt x="0" y="561811"/>
                  </a:cubicBezTo>
                  <a:lnTo>
                    <a:pt x="0" y="74160"/>
                  </a:lnTo>
                  <a:cubicBezTo>
                    <a:pt x="0" y="33203"/>
                    <a:pt x="33203" y="0"/>
                    <a:pt x="741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36" name="Google Shape;136;p2"/>
          <p:cNvSpPr txBox="1"/>
          <p:nvPr/>
        </p:nvSpPr>
        <p:spPr>
          <a:xfrm>
            <a:off x="9826593" y="458913"/>
            <a:ext cx="7746727" cy="1137286"/>
          </a:xfrm>
          <a:prstGeom prst="rect">
            <a:avLst/>
          </a:prstGeom>
          <a:noFill/>
          <a:ln>
            <a:noFill/>
          </a:ln>
        </p:spPr>
        <p:txBody>
          <a:bodyPr spcFirstLastPara="1" wrap="square" lIns="0" tIns="0" rIns="0" bIns="0" anchor="t" anchorCtr="0">
            <a:spAutoFit/>
          </a:bodyPr>
          <a:lstStyle/>
          <a:p>
            <a:pPr marL="0" marR="0" lvl="0" indent="0" algn="ctr" rtl="0">
              <a:lnSpc>
                <a:spcPct val="140006"/>
              </a:lnSpc>
              <a:spcBef>
                <a:spcPts val="0"/>
              </a:spcBef>
              <a:spcAft>
                <a:spcPts val="0"/>
              </a:spcAft>
              <a:buNone/>
            </a:pPr>
            <a:r>
              <a:rPr lang="en-US" sz="6599" b="1" i="0" u="none" strike="noStrike" cap="none">
                <a:solidFill>
                  <a:srgbClr val="072E62"/>
                </a:solidFill>
                <a:latin typeface="Roboto Condensed"/>
                <a:ea typeface="Roboto Condensed"/>
                <a:cs typeface="Roboto Condensed"/>
                <a:sym typeface="Roboto Condensed"/>
              </a:rPr>
              <a:t>TABLE OF CONTENT</a:t>
            </a:r>
            <a:endParaRPr/>
          </a:p>
        </p:txBody>
      </p:sp>
      <p:sp>
        <p:nvSpPr>
          <p:cNvPr id="137" name="Google Shape;137;p2"/>
          <p:cNvSpPr txBox="1"/>
          <p:nvPr/>
        </p:nvSpPr>
        <p:spPr>
          <a:xfrm>
            <a:off x="10267508" y="3372979"/>
            <a:ext cx="5583568" cy="68942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3200">
                <a:solidFill>
                  <a:srgbClr val="072E62"/>
                </a:solidFill>
                <a:latin typeface="Roboto Condensed"/>
                <a:ea typeface="Roboto Condensed"/>
                <a:sym typeface="Roboto Condensed"/>
              </a:rPr>
              <a:t>Konsep Dasar Fungsi</a:t>
            </a:r>
            <a:endParaRPr/>
          </a:p>
        </p:txBody>
      </p:sp>
      <p:sp>
        <p:nvSpPr>
          <p:cNvPr id="138" name="Google Shape;138;p2"/>
          <p:cNvSpPr txBox="1"/>
          <p:nvPr/>
        </p:nvSpPr>
        <p:spPr>
          <a:xfrm>
            <a:off x="10410006" y="4526433"/>
            <a:ext cx="5441069" cy="68942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3200" b="0" i="0" u="none" strike="noStrike" cap="none">
                <a:solidFill>
                  <a:srgbClr val="072E62"/>
                </a:solidFill>
                <a:latin typeface="Roboto Condensed"/>
                <a:ea typeface="Roboto Condensed"/>
                <a:cs typeface="Roboto Condensed"/>
                <a:sym typeface="Roboto Condensed"/>
              </a:rPr>
              <a:t>Membuat dan Memanggil Fungsi</a:t>
            </a:r>
            <a:endParaRPr/>
          </a:p>
        </p:txBody>
      </p:sp>
      <p:sp>
        <p:nvSpPr>
          <p:cNvPr id="139" name="Google Shape;139;p2"/>
          <p:cNvSpPr txBox="1"/>
          <p:nvPr/>
        </p:nvSpPr>
        <p:spPr>
          <a:xfrm>
            <a:off x="10410006" y="5711849"/>
            <a:ext cx="5441069" cy="68942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3200" b="0" i="0" u="none" strike="noStrike" cap="none">
                <a:solidFill>
                  <a:srgbClr val="072E62"/>
                </a:solidFill>
                <a:latin typeface="Roboto Condensed"/>
                <a:ea typeface="Roboto Condensed"/>
                <a:cs typeface="Roboto Condensed"/>
                <a:sym typeface="Roboto Condensed"/>
              </a:rPr>
              <a:t>Parameter Fungsi</a:t>
            </a:r>
            <a:endParaRPr/>
          </a:p>
        </p:txBody>
      </p:sp>
      <p:sp>
        <p:nvSpPr>
          <p:cNvPr id="140" name="Google Shape;140;p2"/>
          <p:cNvSpPr txBox="1"/>
          <p:nvPr/>
        </p:nvSpPr>
        <p:spPr>
          <a:xfrm>
            <a:off x="10410006" y="6871417"/>
            <a:ext cx="5441069" cy="1378839"/>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3200" b="0" i="0" u="none" strike="noStrike" cap="none">
                <a:solidFill>
                  <a:srgbClr val="072E62"/>
                </a:solidFill>
                <a:latin typeface="Roboto Condensed"/>
                <a:ea typeface="Roboto Condensed"/>
                <a:cs typeface="Roboto Condensed"/>
                <a:sym typeface="Roboto Condensed"/>
              </a:rPr>
              <a:t>Panggil Fungsi pada Fungsi Lain Lainnya</a:t>
            </a:r>
            <a:endParaRPr/>
          </a:p>
        </p:txBody>
      </p:sp>
      <p:pic>
        <p:nvPicPr>
          <p:cNvPr id="56" name="Google Shape;150;p3">
            <a:extLst>
              <a:ext uri="{FF2B5EF4-FFF2-40B4-BE49-F238E27FC236}">
                <a16:creationId xmlns:a16="http://schemas.microsoft.com/office/drawing/2014/main" id="{1C3AACEE-EF72-416F-B3AF-B034D3CB3114}"/>
              </a:ext>
            </a:extLst>
          </p:cNvPr>
          <p:cNvPicPr preferRelativeResize="0"/>
          <p:nvPr/>
        </p:nvPicPr>
        <p:blipFill rotWithShape="1">
          <a:blip r:embed="rId5">
            <a:alphaModFix/>
          </a:blip>
          <a:srcRect/>
          <a:stretch/>
        </p:blipFill>
        <p:spPr>
          <a:xfrm>
            <a:off x="64845" y="2795216"/>
            <a:ext cx="9079156" cy="6293727"/>
          </a:xfrm>
          <a:prstGeom prst="rect">
            <a:avLst/>
          </a:prstGeom>
          <a:noFill/>
          <a:ln>
            <a:noFill/>
          </a:ln>
        </p:spPr>
      </p:pic>
      <p:pic>
        <p:nvPicPr>
          <p:cNvPr id="30" name="Picture 29">
            <a:extLst>
              <a:ext uri="{FF2B5EF4-FFF2-40B4-BE49-F238E27FC236}">
                <a16:creationId xmlns:a16="http://schemas.microsoft.com/office/drawing/2014/main" id="{573CA918-226D-4D68-B66A-19E715FE7C41}"/>
              </a:ext>
            </a:extLst>
          </p:cNvPr>
          <p:cNvPicPr>
            <a:picLocks noChangeAspect="1"/>
          </p:cNvPicPr>
          <p:nvPr/>
        </p:nvPicPr>
        <p:blipFill>
          <a:blip r:embed="rId6"/>
          <a:stretch>
            <a:fillRect/>
          </a:stretch>
        </p:blipFill>
        <p:spPr>
          <a:xfrm>
            <a:off x="778848" y="744104"/>
            <a:ext cx="1440267" cy="1440267"/>
          </a:xfrm>
          <a:prstGeom prst="rect">
            <a:avLst/>
          </a:prstGeom>
        </p:spPr>
      </p:pic>
      <p:pic>
        <p:nvPicPr>
          <p:cNvPr id="31" name="Picture 30">
            <a:extLst>
              <a:ext uri="{FF2B5EF4-FFF2-40B4-BE49-F238E27FC236}">
                <a16:creationId xmlns:a16="http://schemas.microsoft.com/office/drawing/2014/main" id="{9527DF5D-F2E1-42E1-B609-3292884A2C0F}"/>
              </a:ext>
            </a:extLst>
          </p:cNvPr>
          <p:cNvPicPr>
            <a:picLocks noChangeAspect="1"/>
          </p:cNvPicPr>
          <p:nvPr/>
        </p:nvPicPr>
        <p:blipFill>
          <a:blip r:embed="rId7"/>
          <a:stretch>
            <a:fillRect/>
          </a:stretch>
        </p:blipFill>
        <p:spPr>
          <a:xfrm>
            <a:off x="2529680" y="897643"/>
            <a:ext cx="2773390" cy="1133187"/>
          </a:xfrm>
          <a:prstGeom prst="rect">
            <a:avLst/>
          </a:prstGeom>
        </p:spPr>
      </p:pic>
      <p:grpSp>
        <p:nvGrpSpPr>
          <p:cNvPr id="38" name="Google Shape;129;p2">
            <a:extLst>
              <a:ext uri="{FF2B5EF4-FFF2-40B4-BE49-F238E27FC236}">
                <a16:creationId xmlns:a16="http://schemas.microsoft.com/office/drawing/2014/main" id="{26F05093-F4A1-4B00-8CF9-353CA4DC061A}"/>
              </a:ext>
            </a:extLst>
          </p:cNvPr>
          <p:cNvGrpSpPr/>
          <p:nvPr/>
        </p:nvGrpSpPr>
        <p:grpSpPr>
          <a:xfrm>
            <a:off x="10066944" y="7815722"/>
            <a:ext cx="5806683" cy="2060145"/>
            <a:chOff x="0" y="-38100"/>
            <a:chExt cx="2521016" cy="850900"/>
          </a:xfrm>
        </p:grpSpPr>
        <p:sp>
          <p:nvSpPr>
            <p:cNvPr id="39" name="Google Shape;130;p2">
              <a:extLst>
                <a:ext uri="{FF2B5EF4-FFF2-40B4-BE49-F238E27FC236}">
                  <a16:creationId xmlns:a16="http://schemas.microsoft.com/office/drawing/2014/main" id="{6B418DED-428C-4249-AD7E-1D5F5E08C10D}"/>
                </a:ext>
              </a:extLst>
            </p:cNvPr>
            <p:cNvSpPr/>
            <p:nvPr/>
          </p:nvSpPr>
          <p:spPr>
            <a:xfrm>
              <a:off x="0" y="0"/>
              <a:ext cx="2521016" cy="395990"/>
            </a:xfrm>
            <a:custGeom>
              <a:avLst/>
              <a:gdLst/>
              <a:ahLst/>
              <a:cxnLst/>
              <a:rect l="l" t="t" r="r" b="b"/>
              <a:pathLst>
                <a:path w="2521016" h="395990" extrusionOk="0">
                  <a:moveTo>
                    <a:pt x="126839" y="0"/>
                  </a:moveTo>
                  <a:lnTo>
                    <a:pt x="2394177" y="0"/>
                  </a:lnTo>
                  <a:cubicBezTo>
                    <a:pt x="2427817" y="0"/>
                    <a:pt x="2460079" y="13363"/>
                    <a:pt x="2483866" y="37150"/>
                  </a:cubicBezTo>
                  <a:cubicBezTo>
                    <a:pt x="2507653" y="60937"/>
                    <a:pt x="2521016" y="93199"/>
                    <a:pt x="2521016" y="126839"/>
                  </a:cubicBezTo>
                  <a:lnTo>
                    <a:pt x="2521016" y="269151"/>
                  </a:lnTo>
                  <a:cubicBezTo>
                    <a:pt x="2521016" y="339202"/>
                    <a:pt x="2464228" y="395990"/>
                    <a:pt x="2394177" y="395990"/>
                  </a:cubicBezTo>
                  <a:lnTo>
                    <a:pt x="126839" y="395990"/>
                  </a:lnTo>
                  <a:cubicBezTo>
                    <a:pt x="56788" y="395990"/>
                    <a:pt x="0" y="339202"/>
                    <a:pt x="0" y="269151"/>
                  </a:cubicBezTo>
                  <a:lnTo>
                    <a:pt x="0" y="126839"/>
                  </a:lnTo>
                  <a:cubicBezTo>
                    <a:pt x="0" y="56788"/>
                    <a:pt x="56788" y="0"/>
                    <a:pt x="1268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31;p2">
              <a:extLst>
                <a:ext uri="{FF2B5EF4-FFF2-40B4-BE49-F238E27FC236}">
                  <a16:creationId xmlns:a16="http://schemas.microsoft.com/office/drawing/2014/main" id="{0B0AE0FF-9618-46BB-9FE7-E4072A72EC50}"/>
                </a:ext>
              </a:extLst>
            </p:cNvPr>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41" name="Google Shape;140;p2">
            <a:extLst>
              <a:ext uri="{FF2B5EF4-FFF2-40B4-BE49-F238E27FC236}">
                <a16:creationId xmlns:a16="http://schemas.microsoft.com/office/drawing/2014/main" id="{9A624DBF-8B17-4144-82C3-7D51715181A1}"/>
              </a:ext>
            </a:extLst>
          </p:cNvPr>
          <p:cNvSpPr txBox="1"/>
          <p:nvPr/>
        </p:nvSpPr>
        <p:spPr>
          <a:xfrm>
            <a:off x="10452215" y="8040323"/>
            <a:ext cx="5441069" cy="68942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3200" b="0" i="0" u="none" strike="noStrike" cap="none">
                <a:solidFill>
                  <a:srgbClr val="072E62"/>
                </a:solidFill>
                <a:latin typeface="Roboto Condensed"/>
                <a:ea typeface="Roboto Condensed"/>
                <a:cs typeface="Roboto Condensed"/>
                <a:sym typeface="Roboto Condensed"/>
              </a:rPr>
              <a:t>Implementasi Fungsii</a:t>
            </a:r>
            <a:endParaRPr/>
          </a:p>
        </p:txBody>
      </p:sp>
      <p:sp>
        <p:nvSpPr>
          <p:cNvPr id="42" name="Google Shape;132;p2">
            <a:extLst>
              <a:ext uri="{FF2B5EF4-FFF2-40B4-BE49-F238E27FC236}">
                <a16:creationId xmlns:a16="http://schemas.microsoft.com/office/drawing/2014/main" id="{307EBF07-0AFA-43C1-ADE0-36C78580EFC3}"/>
              </a:ext>
            </a:extLst>
          </p:cNvPr>
          <p:cNvSpPr txBox="1"/>
          <p:nvPr/>
        </p:nvSpPr>
        <p:spPr>
          <a:xfrm>
            <a:off x="16197244" y="8070460"/>
            <a:ext cx="759911" cy="659283"/>
          </a:xfrm>
          <a:prstGeom prst="rect">
            <a:avLst/>
          </a:prstGeom>
          <a:noFill/>
          <a:ln>
            <a:noFill/>
          </a:ln>
        </p:spPr>
        <p:txBody>
          <a:bodyPr spcFirstLastPara="1" wrap="square" lIns="0" tIns="0" rIns="0" bIns="0" anchor="t" anchorCtr="0">
            <a:spAutoFit/>
          </a:bodyPr>
          <a:lstStyle/>
          <a:p>
            <a:pPr marL="0" marR="0" lvl="0" indent="0" algn="r" rtl="0">
              <a:lnSpc>
                <a:spcPct val="140032"/>
              </a:lnSpc>
              <a:spcBef>
                <a:spcPts val="0"/>
              </a:spcBef>
              <a:spcAft>
                <a:spcPts val="0"/>
              </a:spcAft>
              <a:buNone/>
            </a:pPr>
            <a:r>
              <a:rPr lang="en-US" sz="3060" b="0" i="0" u="none" strike="noStrike" cap="none">
                <a:solidFill>
                  <a:srgbClr val="FFFFFF"/>
                </a:solidFill>
                <a:latin typeface="Alata"/>
                <a:ea typeface="Alata"/>
                <a:cs typeface="Alata"/>
                <a:sym typeface="Alata"/>
              </a:rPr>
              <a:t>05</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grpSp>
        <p:nvGrpSpPr>
          <p:cNvPr id="162" name="Google Shape;162;p4"/>
          <p:cNvGrpSpPr/>
          <p:nvPr/>
        </p:nvGrpSpPr>
        <p:grpSpPr>
          <a:xfrm>
            <a:off x="0" y="5107335"/>
            <a:ext cx="5841556" cy="5179665"/>
            <a:chOff x="0" y="-9525"/>
            <a:chExt cx="1538517" cy="1364192"/>
          </a:xfrm>
        </p:grpSpPr>
        <p:sp>
          <p:nvSpPr>
            <p:cNvPr id="163" name="Google Shape;163;p4"/>
            <p:cNvSpPr/>
            <p:nvPr/>
          </p:nvSpPr>
          <p:spPr>
            <a:xfrm>
              <a:off x="0" y="0"/>
              <a:ext cx="1538517" cy="1354667"/>
            </a:xfrm>
            <a:custGeom>
              <a:avLst/>
              <a:gdLst/>
              <a:ahLst/>
              <a:cxnLst/>
              <a:rect l="l" t="t" r="r" b="b"/>
              <a:pathLst>
                <a:path w="1538517" h="1354667" extrusionOk="0">
                  <a:moveTo>
                    <a:pt x="0" y="0"/>
                  </a:moveTo>
                  <a:lnTo>
                    <a:pt x="1538517" y="0"/>
                  </a:lnTo>
                  <a:lnTo>
                    <a:pt x="1538517" y="1354667"/>
                  </a:lnTo>
                  <a:lnTo>
                    <a:pt x="0" y="1354667"/>
                  </a:lnTo>
                  <a:close/>
                </a:path>
              </a:pathLst>
            </a:custGeom>
            <a:solidFill>
              <a:srgbClr val="DCEEF3"/>
            </a:solidFill>
            <a:ln>
              <a:noFill/>
            </a:ln>
          </p:spPr>
        </p:sp>
        <p:sp>
          <p:nvSpPr>
            <p:cNvPr id="164" name="Google Shape;164;p4"/>
            <p:cNvSpPr txBox="1"/>
            <p:nvPr/>
          </p:nvSpPr>
          <p:spPr>
            <a:xfrm>
              <a:off x="0" y="-9525"/>
              <a:ext cx="812800" cy="822325"/>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pic>
        <p:nvPicPr>
          <p:cNvPr id="165" name="Google Shape;165;p4"/>
          <p:cNvPicPr preferRelativeResize="0"/>
          <p:nvPr/>
        </p:nvPicPr>
        <p:blipFill rotWithShape="1">
          <a:blip r:embed="rId3">
            <a:alphaModFix/>
          </a:blip>
          <a:srcRect/>
          <a:stretch/>
        </p:blipFill>
        <p:spPr>
          <a:xfrm>
            <a:off x="-12486905" y="-5803411"/>
            <a:ext cx="18288000" cy="10058400"/>
          </a:xfrm>
          <a:prstGeom prst="rect">
            <a:avLst/>
          </a:prstGeom>
          <a:noFill/>
          <a:ln>
            <a:noFill/>
          </a:ln>
        </p:spPr>
      </p:pic>
      <p:pic>
        <p:nvPicPr>
          <p:cNvPr id="166" name="Google Shape;166;p4"/>
          <p:cNvPicPr preferRelativeResize="0"/>
          <p:nvPr/>
        </p:nvPicPr>
        <p:blipFill rotWithShape="1">
          <a:blip r:embed="rId4">
            <a:alphaModFix/>
          </a:blip>
          <a:srcRect/>
          <a:stretch/>
        </p:blipFill>
        <p:spPr>
          <a:xfrm>
            <a:off x="-271615" y="4214290"/>
            <a:ext cx="6072710" cy="6072710"/>
          </a:xfrm>
          <a:prstGeom prst="rect">
            <a:avLst/>
          </a:prstGeom>
          <a:noFill/>
          <a:ln>
            <a:noFill/>
          </a:ln>
        </p:spPr>
      </p:pic>
      <p:grpSp>
        <p:nvGrpSpPr>
          <p:cNvPr id="167" name="Google Shape;167;p4"/>
          <p:cNvGrpSpPr/>
          <p:nvPr/>
        </p:nvGrpSpPr>
        <p:grpSpPr>
          <a:xfrm>
            <a:off x="9144000" y="149494"/>
            <a:ext cx="9804802" cy="2060145"/>
            <a:chOff x="0" y="-38100"/>
            <a:chExt cx="4049671" cy="850900"/>
          </a:xfrm>
        </p:grpSpPr>
        <p:sp>
          <p:nvSpPr>
            <p:cNvPr id="168" name="Google Shape;168;p4"/>
            <p:cNvSpPr/>
            <p:nvPr/>
          </p:nvSpPr>
          <p:spPr>
            <a:xfrm>
              <a:off x="0" y="0"/>
              <a:ext cx="4049671" cy="680532"/>
            </a:xfrm>
            <a:custGeom>
              <a:avLst/>
              <a:gdLst/>
              <a:ahLst/>
              <a:cxnLst/>
              <a:rect l="l" t="t" r="r" b="b"/>
              <a:pathLst>
                <a:path w="4049671" h="680532" extrusionOk="0">
                  <a:moveTo>
                    <a:pt x="78960" y="0"/>
                  </a:moveTo>
                  <a:lnTo>
                    <a:pt x="3970711" y="0"/>
                  </a:lnTo>
                  <a:cubicBezTo>
                    <a:pt x="3991652" y="0"/>
                    <a:pt x="4011737" y="8319"/>
                    <a:pt x="4026545" y="23127"/>
                  </a:cubicBezTo>
                  <a:cubicBezTo>
                    <a:pt x="4041353" y="37935"/>
                    <a:pt x="4049671" y="58019"/>
                    <a:pt x="4049671" y="78960"/>
                  </a:cubicBezTo>
                  <a:lnTo>
                    <a:pt x="4049671" y="601572"/>
                  </a:lnTo>
                  <a:cubicBezTo>
                    <a:pt x="4049671" y="645181"/>
                    <a:pt x="4014320" y="680532"/>
                    <a:pt x="3970711" y="680532"/>
                  </a:cubicBezTo>
                  <a:lnTo>
                    <a:pt x="78960" y="680532"/>
                  </a:lnTo>
                  <a:cubicBezTo>
                    <a:pt x="35352" y="680532"/>
                    <a:pt x="0" y="645181"/>
                    <a:pt x="0" y="601572"/>
                  </a:cubicBezTo>
                  <a:lnTo>
                    <a:pt x="0" y="78960"/>
                  </a:lnTo>
                  <a:cubicBezTo>
                    <a:pt x="0" y="35352"/>
                    <a:pt x="35352" y="0"/>
                    <a:pt x="78960" y="0"/>
                  </a:cubicBezTo>
                  <a:close/>
                </a:path>
              </a:pathLst>
            </a:custGeom>
            <a:solidFill>
              <a:srgbClr val="072E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4"/>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70" name="Google Shape;170;p4"/>
          <p:cNvSpPr txBox="1"/>
          <p:nvPr/>
        </p:nvSpPr>
        <p:spPr>
          <a:xfrm>
            <a:off x="8483198" y="381634"/>
            <a:ext cx="9804802" cy="1464825"/>
          </a:xfrm>
          <a:prstGeom prst="rect">
            <a:avLst/>
          </a:prstGeom>
          <a:noFill/>
          <a:ln>
            <a:noFill/>
          </a:ln>
        </p:spPr>
        <p:txBody>
          <a:bodyPr spcFirstLastPara="1" wrap="square" lIns="0" tIns="0" rIns="0" bIns="0" anchor="t" anchorCtr="0">
            <a:spAutoFit/>
          </a:bodyPr>
          <a:lstStyle/>
          <a:p>
            <a:pPr marL="0" marR="0" lvl="0" indent="0" algn="ctr" rtl="0">
              <a:lnSpc>
                <a:spcPct val="140005"/>
              </a:lnSpc>
              <a:spcBef>
                <a:spcPts val="0"/>
              </a:spcBef>
              <a:spcAft>
                <a:spcPts val="0"/>
              </a:spcAft>
              <a:buNone/>
            </a:pPr>
            <a:r>
              <a:rPr lang="en-US" sz="6799" b="1" i="0" u="none" strike="noStrike" cap="none">
                <a:solidFill>
                  <a:srgbClr val="FFFFFF"/>
                </a:solidFill>
                <a:latin typeface="Roboto Condensed"/>
                <a:ea typeface="Roboto Condensed"/>
                <a:cs typeface="Roboto Condensed"/>
                <a:sym typeface="Roboto Condensed"/>
              </a:rPr>
              <a:t>PRE TEST </a:t>
            </a:r>
            <a:endParaRPr/>
          </a:p>
        </p:txBody>
      </p:sp>
      <p:sp>
        <p:nvSpPr>
          <p:cNvPr id="171" name="Google Shape;171;p4"/>
          <p:cNvSpPr txBox="1"/>
          <p:nvPr/>
        </p:nvSpPr>
        <p:spPr>
          <a:xfrm>
            <a:off x="6399588" y="2704000"/>
            <a:ext cx="11099856" cy="6363665"/>
          </a:xfrm>
          <a:prstGeom prst="rect">
            <a:avLst/>
          </a:prstGeom>
          <a:noFill/>
          <a:ln>
            <a:noFill/>
          </a:ln>
        </p:spPr>
        <p:txBody>
          <a:bodyPr spcFirstLastPara="1" wrap="square" lIns="0" tIns="0" rIns="0" bIns="0" anchor="t" anchorCtr="0">
            <a:spAutoFit/>
          </a:bodyPr>
          <a:lstStyle/>
          <a:p>
            <a:pPr marL="514350" marR="0" lvl="0" indent="-514350" algn="just" rtl="0">
              <a:lnSpc>
                <a:spcPct val="173991"/>
              </a:lnSpc>
              <a:spcBef>
                <a:spcPts val="0"/>
              </a:spcBef>
              <a:spcAft>
                <a:spcPts val="0"/>
              </a:spcAft>
              <a:buFont typeface="+mj-lt"/>
              <a:buAutoNum type="arabicPeriod"/>
            </a:pPr>
            <a:r>
              <a:rPr lang="en-US" sz="3395" b="0" i="0" u="none" strike="noStrike" cap="none">
                <a:solidFill>
                  <a:schemeClr val="tx1">
                    <a:lumMod val="75000"/>
                    <a:lumOff val="25000"/>
                  </a:schemeClr>
                </a:solidFill>
                <a:latin typeface="Roboto Condensed"/>
                <a:ea typeface="Roboto Condensed"/>
                <a:cs typeface="Roboto Condensed"/>
                <a:sym typeface="Roboto Condensed"/>
              </a:rPr>
              <a:t>Apa yang anda Ketahui tentang Fungsi?</a:t>
            </a:r>
          </a:p>
          <a:p>
            <a:pPr marL="514350" marR="0" lvl="0" indent="-514350" algn="just" rtl="0">
              <a:lnSpc>
                <a:spcPct val="173991"/>
              </a:lnSpc>
              <a:spcBef>
                <a:spcPts val="0"/>
              </a:spcBef>
              <a:spcAft>
                <a:spcPts val="0"/>
              </a:spcAft>
              <a:buFont typeface="+mj-lt"/>
              <a:buAutoNum type="arabicPeriod"/>
            </a:pPr>
            <a:r>
              <a:rPr lang="en-US" sz="3395" b="0" i="0" u="none" strike="noStrike" cap="none">
                <a:solidFill>
                  <a:schemeClr val="tx1">
                    <a:lumMod val="75000"/>
                    <a:lumOff val="25000"/>
                  </a:schemeClr>
                </a:solidFill>
                <a:latin typeface="Roboto Condensed"/>
                <a:ea typeface="Roboto Condensed"/>
                <a:cs typeface="Roboto Condensed"/>
                <a:sym typeface="Roboto Condensed"/>
              </a:rPr>
              <a:t>Sebutkan contoh  penggunaan pada sebuah fungsi! </a:t>
            </a:r>
          </a:p>
          <a:p>
            <a:pPr marL="514350" marR="0" lvl="0" indent="-514350" algn="just" rtl="0">
              <a:lnSpc>
                <a:spcPct val="173991"/>
              </a:lnSpc>
              <a:spcBef>
                <a:spcPts val="0"/>
              </a:spcBef>
              <a:spcAft>
                <a:spcPts val="0"/>
              </a:spcAft>
              <a:buFont typeface="+mj-lt"/>
              <a:buAutoNum type="arabicPeriod"/>
            </a:pPr>
            <a:r>
              <a:rPr lang="en-US" sz="3395" b="0" i="0" u="none" strike="noStrike" cap="none">
                <a:solidFill>
                  <a:schemeClr val="tx1">
                    <a:lumMod val="75000"/>
                    <a:lumOff val="25000"/>
                  </a:schemeClr>
                </a:solidFill>
                <a:latin typeface="Roboto Condensed"/>
                <a:ea typeface="Roboto Condensed"/>
                <a:cs typeface="Roboto Condensed"/>
                <a:sym typeface="Roboto Condensed"/>
              </a:rPr>
              <a:t>Apa yang anda ketahui dengan Parameter dalam Fungsi?</a:t>
            </a:r>
          </a:p>
          <a:p>
            <a:pPr marL="514350" marR="0" lvl="0" indent="-514350" algn="just" rtl="0">
              <a:lnSpc>
                <a:spcPct val="173991"/>
              </a:lnSpc>
              <a:spcBef>
                <a:spcPts val="0"/>
              </a:spcBef>
              <a:spcAft>
                <a:spcPts val="0"/>
              </a:spcAft>
              <a:buFont typeface="+mj-lt"/>
              <a:buAutoNum type="arabicPeriod"/>
            </a:pPr>
            <a:r>
              <a:rPr lang="en-US" sz="3395" b="0" i="0" u="none" strike="noStrike" cap="none">
                <a:solidFill>
                  <a:schemeClr val="tx1">
                    <a:lumMod val="75000"/>
                    <a:lumOff val="25000"/>
                  </a:schemeClr>
                </a:solidFill>
                <a:latin typeface="Roboto Condensed"/>
                <a:ea typeface="Roboto Condensed"/>
                <a:cs typeface="Roboto Condensed"/>
                <a:sym typeface="Roboto Condensed"/>
              </a:rPr>
              <a:t>Sebutkan apa saja jenis dari parameter!</a:t>
            </a:r>
          </a:p>
          <a:p>
            <a:pPr marL="514350" marR="0" lvl="0" indent="-514350" algn="just" rtl="0">
              <a:lnSpc>
                <a:spcPct val="173991"/>
              </a:lnSpc>
              <a:spcBef>
                <a:spcPts val="0"/>
              </a:spcBef>
              <a:spcAft>
                <a:spcPts val="0"/>
              </a:spcAft>
              <a:buFont typeface="+mj-lt"/>
              <a:buAutoNum type="arabicPeriod"/>
            </a:pPr>
            <a:r>
              <a:rPr lang="en-US" sz="3395" b="0" i="0" u="none" strike="noStrike" cap="none">
                <a:solidFill>
                  <a:schemeClr val="tx1">
                    <a:lumMod val="75000"/>
                    <a:lumOff val="25000"/>
                  </a:schemeClr>
                </a:solidFill>
                <a:latin typeface="Roboto Condensed"/>
                <a:ea typeface="Roboto Condensed"/>
                <a:cs typeface="Roboto Condensed"/>
                <a:sym typeface="Roboto Condensed"/>
              </a:rPr>
              <a:t>Apa yang anda ketahui bagaimana parameter fungsi diproses? </a:t>
            </a:r>
          </a:p>
          <a:p>
            <a:pPr marL="514350" marR="0" lvl="0" indent="-514350" algn="just" rtl="0">
              <a:lnSpc>
                <a:spcPct val="173991"/>
              </a:lnSpc>
              <a:spcBef>
                <a:spcPts val="0"/>
              </a:spcBef>
              <a:spcAft>
                <a:spcPts val="0"/>
              </a:spcAft>
              <a:buFont typeface="+mj-lt"/>
              <a:buAutoNum type="arabicPeriod"/>
            </a:pPr>
            <a:r>
              <a:rPr lang="en-US" sz="3395" b="0" i="0" u="none" strike="noStrike" cap="none">
                <a:solidFill>
                  <a:schemeClr val="tx1">
                    <a:lumMod val="75000"/>
                    <a:lumOff val="25000"/>
                  </a:schemeClr>
                </a:solidFill>
                <a:latin typeface="Roboto Condensed"/>
                <a:ea typeface="Roboto Condensed"/>
                <a:cs typeface="Roboto Condensed"/>
                <a:sym typeface="Roboto Condensed"/>
              </a:rPr>
              <a:t>Jelaskan implementasi dari penggunaan sebuah Fungsi</a:t>
            </a:r>
          </a:p>
        </p:txBody>
      </p:sp>
      <p:pic>
        <p:nvPicPr>
          <p:cNvPr id="12" name="Picture 11">
            <a:extLst>
              <a:ext uri="{FF2B5EF4-FFF2-40B4-BE49-F238E27FC236}">
                <a16:creationId xmlns:a16="http://schemas.microsoft.com/office/drawing/2014/main" id="{B780D488-AC04-48CE-BE68-C9A071C0E4C0}"/>
              </a:ext>
            </a:extLst>
          </p:cNvPr>
          <p:cNvPicPr>
            <a:picLocks noChangeAspect="1"/>
          </p:cNvPicPr>
          <p:nvPr/>
        </p:nvPicPr>
        <p:blipFill>
          <a:blip r:embed="rId5"/>
          <a:stretch>
            <a:fillRect/>
          </a:stretch>
        </p:blipFill>
        <p:spPr>
          <a:xfrm>
            <a:off x="778848" y="744104"/>
            <a:ext cx="1440267" cy="1440267"/>
          </a:xfrm>
          <a:prstGeom prst="rect">
            <a:avLst/>
          </a:prstGeom>
        </p:spPr>
      </p:pic>
      <p:pic>
        <p:nvPicPr>
          <p:cNvPr id="13" name="Picture 12">
            <a:extLst>
              <a:ext uri="{FF2B5EF4-FFF2-40B4-BE49-F238E27FC236}">
                <a16:creationId xmlns:a16="http://schemas.microsoft.com/office/drawing/2014/main" id="{80BE6D4D-B484-4B5E-B3A5-C08F19E51C25}"/>
              </a:ext>
            </a:extLst>
          </p:cNvPr>
          <p:cNvPicPr>
            <a:picLocks noChangeAspect="1"/>
          </p:cNvPicPr>
          <p:nvPr/>
        </p:nvPicPr>
        <p:blipFill>
          <a:blip r:embed="rId6"/>
          <a:stretch>
            <a:fillRect/>
          </a:stretch>
        </p:blipFill>
        <p:spPr>
          <a:xfrm>
            <a:off x="2529680" y="897643"/>
            <a:ext cx="2773390" cy="1133187"/>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pic>
        <p:nvPicPr>
          <p:cNvPr id="192" name="Google Shape;192;p6"/>
          <p:cNvPicPr preferRelativeResize="0"/>
          <p:nvPr/>
        </p:nvPicPr>
        <p:blipFill rotWithShape="1">
          <a:blip r:embed="rId3">
            <a:alphaModFix/>
          </a:blip>
          <a:srcRect/>
          <a:stretch/>
        </p:blipFill>
        <p:spPr>
          <a:xfrm rot="5400000">
            <a:off x="12211159" y="4159551"/>
            <a:ext cx="10287002" cy="1967900"/>
          </a:xfrm>
          <a:prstGeom prst="rect">
            <a:avLst/>
          </a:prstGeom>
          <a:noFill/>
          <a:ln>
            <a:noFill/>
          </a:ln>
        </p:spPr>
      </p:pic>
      <p:pic>
        <p:nvPicPr>
          <p:cNvPr id="193" name="Google Shape;193;p6"/>
          <p:cNvPicPr preferRelativeResize="0"/>
          <p:nvPr/>
        </p:nvPicPr>
        <p:blipFill rotWithShape="1">
          <a:blip r:embed="rId4">
            <a:alphaModFix/>
          </a:blip>
          <a:srcRect/>
          <a:stretch/>
        </p:blipFill>
        <p:spPr>
          <a:xfrm>
            <a:off x="-1655558" y="9765043"/>
            <a:ext cx="6127319" cy="521957"/>
          </a:xfrm>
          <a:prstGeom prst="rect">
            <a:avLst/>
          </a:prstGeom>
          <a:noFill/>
          <a:ln>
            <a:noFill/>
          </a:ln>
        </p:spPr>
      </p:pic>
      <p:grpSp>
        <p:nvGrpSpPr>
          <p:cNvPr id="194" name="Google Shape;194;p6"/>
          <p:cNvGrpSpPr/>
          <p:nvPr/>
        </p:nvGrpSpPr>
        <p:grpSpPr>
          <a:xfrm>
            <a:off x="16851080" y="421635"/>
            <a:ext cx="892742" cy="607066"/>
            <a:chOff x="0" y="0"/>
            <a:chExt cx="1190323" cy="809420"/>
          </a:xfrm>
        </p:grpSpPr>
        <p:pic>
          <p:nvPicPr>
            <p:cNvPr id="195" name="Google Shape;195;p6"/>
            <p:cNvPicPr preferRelativeResize="0"/>
            <p:nvPr/>
          </p:nvPicPr>
          <p:blipFill rotWithShape="1">
            <a:blip r:embed="rId5">
              <a:alphaModFix/>
            </a:blip>
            <a:srcRect/>
            <a:stretch/>
          </p:blipFill>
          <p:spPr>
            <a:xfrm>
              <a:off x="0" y="607065"/>
              <a:ext cx="1190323" cy="202355"/>
            </a:xfrm>
            <a:prstGeom prst="rect">
              <a:avLst/>
            </a:prstGeom>
            <a:noFill/>
            <a:ln>
              <a:noFill/>
            </a:ln>
          </p:spPr>
        </p:pic>
        <p:pic>
          <p:nvPicPr>
            <p:cNvPr id="196" name="Google Shape;196;p6"/>
            <p:cNvPicPr preferRelativeResize="0"/>
            <p:nvPr/>
          </p:nvPicPr>
          <p:blipFill rotWithShape="1">
            <a:blip r:embed="rId5">
              <a:alphaModFix/>
            </a:blip>
            <a:srcRect/>
            <a:stretch/>
          </p:blipFill>
          <p:spPr>
            <a:xfrm>
              <a:off x="0" y="0"/>
              <a:ext cx="1190323" cy="202355"/>
            </a:xfrm>
            <a:prstGeom prst="rect">
              <a:avLst/>
            </a:prstGeom>
            <a:noFill/>
            <a:ln>
              <a:noFill/>
            </a:ln>
          </p:spPr>
        </p:pic>
        <p:pic>
          <p:nvPicPr>
            <p:cNvPr id="197" name="Google Shape;197;p6"/>
            <p:cNvPicPr preferRelativeResize="0"/>
            <p:nvPr/>
          </p:nvPicPr>
          <p:blipFill rotWithShape="1">
            <a:blip r:embed="rId5">
              <a:alphaModFix/>
            </a:blip>
            <a:srcRect/>
            <a:stretch/>
          </p:blipFill>
          <p:spPr>
            <a:xfrm>
              <a:off x="0" y="404710"/>
              <a:ext cx="1190323" cy="202355"/>
            </a:xfrm>
            <a:prstGeom prst="rect">
              <a:avLst/>
            </a:prstGeom>
            <a:noFill/>
            <a:ln>
              <a:noFill/>
            </a:ln>
          </p:spPr>
        </p:pic>
        <p:pic>
          <p:nvPicPr>
            <p:cNvPr id="198" name="Google Shape;198;p6"/>
            <p:cNvPicPr preferRelativeResize="0"/>
            <p:nvPr/>
          </p:nvPicPr>
          <p:blipFill rotWithShape="1">
            <a:blip r:embed="rId5">
              <a:alphaModFix/>
            </a:blip>
            <a:srcRect/>
            <a:stretch/>
          </p:blipFill>
          <p:spPr>
            <a:xfrm>
              <a:off x="0" y="202355"/>
              <a:ext cx="1190323" cy="202355"/>
            </a:xfrm>
            <a:prstGeom prst="rect">
              <a:avLst/>
            </a:prstGeom>
            <a:noFill/>
            <a:ln>
              <a:noFill/>
            </a:ln>
          </p:spPr>
        </p:pic>
      </p:grpSp>
      <p:grpSp>
        <p:nvGrpSpPr>
          <p:cNvPr id="199" name="Google Shape;199;p6"/>
          <p:cNvGrpSpPr/>
          <p:nvPr/>
        </p:nvGrpSpPr>
        <p:grpSpPr>
          <a:xfrm>
            <a:off x="-919066" y="438573"/>
            <a:ext cx="12394783" cy="2060145"/>
            <a:chOff x="0" y="-38100"/>
            <a:chExt cx="4049671" cy="850900"/>
          </a:xfrm>
        </p:grpSpPr>
        <p:sp>
          <p:nvSpPr>
            <p:cNvPr id="200" name="Google Shape;200;p6"/>
            <p:cNvSpPr/>
            <p:nvPr/>
          </p:nvSpPr>
          <p:spPr>
            <a:xfrm>
              <a:off x="0" y="0"/>
              <a:ext cx="4049671" cy="680532"/>
            </a:xfrm>
            <a:custGeom>
              <a:avLst/>
              <a:gdLst/>
              <a:ahLst/>
              <a:cxnLst/>
              <a:rect l="l" t="t" r="r" b="b"/>
              <a:pathLst>
                <a:path w="4049671" h="680532" extrusionOk="0">
                  <a:moveTo>
                    <a:pt x="78960" y="0"/>
                  </a:moveTo>
                  <a:lnTo>
                    <a:pt x="3970711" y="0"/>
                  </a:lnTo>
                  <a:cubicBezTo>
                    <a:pt x="3991652" y="0"/>
                    <a:pt x="4011737" y="8319"/>
                    <a:pt x="4026545" y="23127"/>
                  </a:cubicBezTo>
                  <a:cubicBezTo>
                    <a:pt x="4041353" y="37935"/>
                    <a:pt x="4049671" y="58019"/>
                    <a:pt x="4049671" y="78960"/>
                  </a:cubicBezTo>
                  <a:lnTo>
                    <a:pt x="4049671" y="601572"/>
                  </a:lnTo>
                  <a:cubicBezTo>
                    <a:pt x="4049671" y="645181"/>
                    <a:pt x="4014320" y="680532"/>
                    <a:pt x="3970711" y="680532"/>
                  </a:cubicBezTo>
                  <a:lnTo>
                    <a:pt x="78960" y="680532"/>
                  </a:lnTo>
                  <a:cubicBezTo>
                    <a:pt x="35352" y="680532"/>
                    <a:pt x="0" y="645181"/>
                    <a:pt x="0" y="601572"/>
                  </a:cubicBezTo>
                  <a:lnTo>
                    <a:pt x="0" y="78960"/>
                  </a:lnTo>
                  <a:cubicBezTo>
                    <a:pt x="0" y="35352"/>
                    <a:pt x="35352" y="0"/>
                    <a:pt x="78960" y="0"/>
                  </a:cubicBezTo>
                  <a:close/>
                </a:path>
              </a:pathLst>
            </a:custGeom>
            <a:solidFill>
              <a:srgbClr val="2D8E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6"/>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202" name="Google Shape;202;p6"/>
          <p:cNvSpPr txBox="1"/>
          <p:nvPr/>
        </p:nvSpPr>
        <p:spPr>
          <a:xfrm>
            <a:off x="324798" y="576820"/>
            <a:ext cx="9804802" cy="1464825"/>
          </a:xfrm>
          <a:prstGeom prst="rect">
            <a:avLst/>
          </a:prstGeom>
          <a:noFill/>
          <a:ln>
            <a:noFill/>
          </a:ln>
        </p:spPr>
        <p:txBody>
          <a:bodyPr spcFirstLastPara="1" wrap="square" lIns="0" tIns="0" rIns="0" bIns="0" anchor="t" anchorCtr="0">
            <a:spAutoFit/>
          </a:bodyPr>
          <a:lstStyle/>
          <a:p>
            <a:pPr marL="0" marR="0" lvl="0" indent="0" algn="ctr" rtl="0">
              <a:lnSpc>
                <a:spcPct val="140005"/>
              </a:lnSpc>
              <a:spcBef>
                <a:spcPts val="0"/>
              </a:spcBef>
              <a:spcAft>
                <a:spcPts val="0"/>
              </a:spcAft>
              <a:buNone/>
            </a:pPr>
            <a:r>
              <a:rPr lang="en-US" sz="6799" b="1" i="0" u="none" strike="noStrike" cap="none">
                <a:solidFill>
                  <a:srgbClr val="FFFFFF"/>
                </a:solidFill>
                <a:latin typeface="Roboto Condensed"/>
                <a:ea typeface="Roboto Condensed"/>
                <a:cs typeface="Roboto Condensed"/>
                <a:sym typeface="Roboto Condensed"/>
              </a:rPr>
              <a:t>FUNGSI </a:t>
            </a:r>
            <a:endParaRPr/>
          </a:p>
        </p:txBody>
      </p:sp>
      <p:sp>
        <p:nvSpPr>
          <p:cNvPr id="203" name="Google Shape;203;p6"/>
          <p:cNvSpPr txBox="1"/>
          <p:nvPr/>
        </p:nvSpPr>
        <p:spPr>
          <a:xfrm>
            <a:off x="732403" y="2704000"/>
            <a:ext cx="15018874" cy="909095"/>
          </a:xfrm>
          <a:prstGeom prst="rect">
            <a:avLst/>
          </a:prstGeom>
          <a:noFill/>
          <a:ln>
            <a:noFill/>
          </a:ln>
        </p:spPr>
        <p:txBody>
          <a:bodyPr spcFirstLastPara="1" wrap="square" lIns="0" tIns="0" rIns="0" bIns="0" anchor="t" anchorCtr="0">
            <a:spAutoFit/>
          </a:bodyPr>
          <a:lstStyle/>
          <a:p>
            <a:pPr marL="457200" marR="0" lvl="0" indent="-457200" algn="just" rtl="0">
              <a:lnSpc>
                <a:spcPct val="173991"/>
              </a:lnSpc>
              <a:spcBef>
                <a:spcPts val="0"/>
              </a:spcBef>
              <a:spcAft>
                <a:spcPts val="0"/>
              </a:spcAft>
              <a:buFont typeface="Wingdings" panose="05000000000000000000" pitchFamily="2" charset="2"/>
              <a:buChar char="§"/>
            </a:pPr>
            <a:r>
              <a:rPr lang="en-US" sz="3395" b="0" i="0" u="none" strike="noStrike" cap="none">
                <a:solidFill>
                  <a:srgbClr val="072E62"/>
                </a:solidFill>
                <a:latin typeface="Roboto Condensed"/>
                <a:ea typeface="Roboto Condensed"/>
                <a:cs typeface="Roboto Condensed"/>
                <a:sym typeface="Roboto Condensed"/>
              </a:rPr>
              <a:t>Fungsi (Function) pada dasarnya memiliki kesamaan penggunaan dengan prosedur</a:t>
            </a:r>
            <a:endParaRPr lang="en-US"/>
          </a:p>
        </p:txBody>
      </p:sp>
      <p:sp>
        <p:nvSpPr>
          <p:cNvPr id="204" name="Google Shape;204;p6"/>
          <p:cNvSpPr txBox="1"/>
          <p:nvPr/>
        </p:nvSpPr>
        <p:spPr>
          <a:xfrm>
            <a:off x="732403" y="3804187"/>
            <a:ext cx="15018874" cy="1818190"/>
          </a:xfrm>
          <a:prstGeom prst="rect">
            <a:avLst/>
          </a:prstGeom>
          <a:noFill/>
          <a:ln>
            <a:noFill/>
          </a:ln>
        </p:spPr>
        <p:txBody>
          <a:bodyPr spcFirstLastPara="1" wrap="square" lIns="0" tIns="0" rIns="0" bIns="0" anchor="t" anchorCtr="0">
            <a:spAutoFit/>
          </a:bodyPr>
          <a:lstStyle/>
          <a:p>
            <a:pPr marL="457200" marR="0" lvl="0" indent="-457200" algn="just" rtl="0">
              <a:lnSpc>
                <a:spcPct val="173991"/>
              </a:lnSpc>
              <a:spcBef>
                <a:spcPts val="0"/>
              </a:spcBef>
              <a:spcAft>
                <a:spcPts val="0"/>
              </a:spcAft>
              <a:buFont typeface="Wingdings" panose="05000000000000000000" pitchFamily="2" charset="2"/>
              <a:buChar char="§"/>
            </a:pPr>
            <a:r>
              <a:rPr lang="en-US" sz="3395" b="0" i="0" u="none" strike="noStrike" cap="none">
                <a:solidFill>
                  <a:srgbClr val="072E62"/>
                </a:solidFill>
                <a:latin typeface="Roboto Condensed"/>
                <a:ea typeface="Roboto Condensed"/>
                <a:cs typeface="Roboto Condensed"/>
                <a:sym typeface="Roboto Condensed"/>
              </a:rPr>
              <a:t>Fungsi merupakan salah satu sub program yang melakukan satu atau lebih proses yang mengembalikan sebuah nilai untuk dikirimkan ke program utama (return)</a:t>
            </a:r>
            <a:endParaRPr/>
          </a:p>
        </p:txBody>
      </p:sp>
      <p:sp>
        <p:nvSpPr>
          <p:cNvPr id="17" name="Google Shape;204;p6">
            <a:extLst>
              <a:ext uri="{FF2B5EF4-FFF2-40B4-BE49-F238E27FC236}">
                <a16:creationId xmlns:a16="http://schemas.microsoft.com/office/drawing/2014/main" id="{641205DA-CA81-41E8-A680-E7E129FCD59B}"/>
              </a:ext>
            </a:extLst>
          </p:cNvPr>
          <p:cNvSpPr txBox="1"/>
          <p:nvPr/>
        </p:nvSpPr>
        <p:spPr>
          <a:xfrm>
            <a:off x="732403" y="5637990"/>
            <a:ext cx="15018874" cy="1818190"/>
          </a:xfrm>
          <a:prstGeom prst="rect">
            <a:avLst/>
          </a:prstGeom>
          <a:noFill/>
          <a:ln>
            <a:noFill/>
          </a:ln>
        </p:spPr>
        <p:txBody>
          <a:bodyPr spcFirstLastPara="1" wrap="square" lIns="0" tIns="0" rIns="0" bIns="0" anchor="t" anchorCtr="0">
            <a:spAutoFit/>
          </a:bodyPr>
          <a:lstStyle/>
          <a:p>
            <a:pPr marL="457200" marR="0" lvl="0" indent="-457200" algn="just" rtl="0">
              <a:lnSpc>
                <a:spcPct val="173991"/>
              </a:lnSpc>
              <a:spcBef>
                <a:spcPts val="0"/>
              </a:spcBef>
              <a:spcAft>
                <a:spcPts val="0"/>
              </a:spcAft>
              <a:buFont typeface="Wingdings" panose="05000000000000000000" pitchFamily="2" charset="2"/>
              <a:buChar char="§"/>
            </a:pPr>
            <a:r>
              <a:rPr lang="en-US" sz="3395" b="0" i="0" u="none" strike="noStrike" cap="none">
                <a:solidFill>
                  <a:srgbClr val="072E62"/>
                </a:solidFill>
                <a:latin typeface="Roboto Condensed"/>
                <a:ea typeface="Roboto Condensed"/>
                <a:cs typeface="Roboto Condensed"/>
                <a:sym typeface="Roboto Condensed"/>
              </a:rPr>
              <a:t>Beberapa keuntungan yang didapatkan dari penggunaan fungsi hampir sama dengan keuntungan saat menggunakan prosedur</a:t>
            </a:r>
            <a:endParaRPr lang="en-US"/>
          </a:p>
        </p:txBody>
      </p:sp>
      <p:pic>
        <p:nvPicPr>
          <p:cNvPr id="16" name="Picture 15">
            <a:extLst>
              <a:ext uri="{FF2B5EF4-FFF2-40B4-BE49-F238E27FC236}">
                <a16:creationId xmlns:a16="http://schemas.microsoft.com/office/drawing/2014/main" id="{F5E16A4E-A965-42C6-AD44-A3FD3C3C0A74}"/>
              </a:ext>
            </a:extLst>
          </p:cNvPr>
          <p:cNvPicPr>
            <a:picLocks noChangeAspect="1"/>
          </p:cNvPicPr>
          <p:nvPr/>
        </p:nvPicPr>
        <p:blipFill>
          <a:blip r:embed="rId6"/>
          <a:stretch>
            <a:fillRect/>
          </a:stretch>
        </p:blipFill>
        <p:spPr>
          <a:xfrm>
            <a:off x="13414663" y="128556"/>
            <a:ext cx="1440267" cy="1440267"/>
          </a:xfrm>
          <a:prstGeom prst="rect">
            <a:avLst/>
          </a:prstGeom>
        </p:spPr>
      </p:pic>
      <p:pic>
        <p:nvPicPr>
          <p:cNvPr id="18" name="Picture 17">
            <a:extLst>
              <a:ext uri="{FF2B5EF4-FFF2-40B4-BE49-F238E27FC236}">
                <a16:creationId xmlns:a16="http://schemas.microsoft.com/office/drawing/2014/main" id="{254E9D54-8508-41F3-A44C-AC9CBA161477}"/>
              </a:ext>
            </a:extLst>
          </p:cNvPr>
          <p:cNvPicPr>
            <a:picLocks noChangeAspect="1"/>
          </p:cNvPicPr>
          <p:nvPr/>
        </p:nvPicPr>
        <p:blipFill>
          <a:blip r:embed="rId7"/>
          <a:stretch>
            <a:fillRect/>
          </a:stretch>
        </p:blipFill>
        <p:spPr>
          <a:xfrm>
            <a:off x="15165495" y="282095"/>
            <a:ext cx="2773390" cy="1133187"/>
          </a:xfrm>
          <a:prstGeom prst="rect">
            <a:avLst/>
          </a:prstGeom>
        </p:spPr>
      </p:pic>
      <p:sp>
        <p:nvSpPr>
          <p:cNvPr id="19" name="Google Shape;204;p6">
            <a:extLst>
              <a:ext uri="{FF2B5EF4-FFF2-40B4-BE49-F238E27FC236}">
                <a16:creationId xmlns:a16="http://schemas.microsoft.com/office/drawing/2014/main" id="{EEAB5F0A-35A2-492D-810B-F4EF60E09D10}"/>
              </a:ext>
            </a:extLst>
          </p:cNvPr>
          <p:cNvSpPr txBox="1"/>
          <p:nvPr/>
        </p:nvSpPr>
        <p:spPr>
          <a:xfrm>
            <a:off x="732403" y="7471793"/>
            <a:ext cx="15018874" cy="909095"/>
          </a:xfrm>
          <a:prstGeom prst="rect">
            <a:avLst/>
          </a:prstGeom>
          <a:noFill/>
          <a:ln>
            <a:noFill/>
          </a:ln>
        </p:spPr>
        <p:txBody>
          <a:bodyPr spcFirstLastPara="1" wrap="square" lIns="0" tIns="0" rIns="0" bIns="0" anchor="t" anchorCtr="0">
            <a:spAutoFit/>
          </a:bodyPr>
          <a:lstStyle/>
          <a:p>
            <a:pPr marL="457200" marR="0" lvl="0" indent="-457200" algn="just" rtl="0">
              <a:lnSpc>
                <a:spcPct val="173991"/>
              </a:lnSpc>
              <a:spcBef>
                <a:spcPts val="0"/>
              </a:spcBef>
              <a:spcAft>
                <a:spcPts val="0"/>
              </a:spcAft>
              <a:buFont typeface="Wingdings" panose="05000000000000000000" pitchFamily="2" charset="2"/>
              <a:buChar char="§"/>
            </a:pPr>
            <a:r>
              <a:rPr lang="en-US" sz="3395" b="0" i="0" u="none" strike="noStrike" cap="none">
                <a:solidFill>
                  <a:srgbClr val="072E62"/>
                </a:solidFill>
                <a:latin typeface="Roboto Condensed"/>
                <a:ea typeface="Roboto Condensed"/>
                <a:cs typeface="Roboto Condensed"/>
                <a:sym typeface="Roboto Condensed"/>
              </a:rPr>
              <a:t>Fungsi hanya bertugas sebagai penampungan nilai sementara</a:t>
            </a:r>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DCEEF3"/>
        </a:solidFill>
        <a:effectLst/>
      </p:bgPr>
    </p:bg>
    <p:spTree>
      <p:nvGrpSpPr>
        <p:cNvPr id="1" name="Shape 338"/>
        <p:cNvGrpSpPr/>
        <p:nvPr/>
      </p:nvGrpSpPr>
      <p:grpSpPr>
        <a:xfrm>
          <a:off x="0" y="0"/>
          <a:ext cx="0" cy="0"/>
          <a:chOff x="0" y="0"/>
          <a:chExt cx="0" cy="0"/>
        </a:xfrm>
      </p:grpSpPr>
      <p:pic>
        <p:nvPicPr>
          <p:cNvPr id="339" name="Google Shape;339;p14"/>
          <p:cNvPicPr preferRelativeResize="0"/>
          <p:nvPr/>
        </p:nvPicPr>
        <p:blipFill rotWithShape="1">
          <a:blip r:embed="rId3">
            <a:alphaModFix/>
          </a:blip>
          <a:srcRect/>
          <a:stretch/>
        </p:blipFill>
        <p:spPr>
          <a:xfrm>
            <a:off x="13195915" y="0"/>
            <a:ext cx="5130641" cy="10287000"/>
          </a:xfrm>
          <a:prstGeom prst="rect">
            <a:avLst/>
          </a:prstGeom>
          <a:noFill/>
          <a:ln>
            <a:noFill/>
          </a:ln>
        </p:spPr>
      </p:pic>
      <p:pic>
        <p:nvPicPr>
          <p:cNvPr id="340" name="Google Shape;340;p14"/>
          <p:cNvPicPr preferRelativeResize="0"/>
          <p:nvPr/>
        </p:nvPicPr>
        <p:blipFill rotWithShape="1">
          <a:blip r:embed="rId4">
            <a:alphaModFix/>
          </a:blip>
          <a:srcRect/>
          <a:stretch/>
        </p:blipFill>
        <p:spPr>
          <a:xfrm>
            <a:off x="-734668" y="-238297"/>
            <a:ext cx="2673917" cy="2419895"/>
          </a:xfrm>
          <a:prstGeom prst="rect">
            <a:avLst/>
          </a:prstGeom>
          <a:noFill/>
          <a:ln>
            <a:noFill/>
          </a:ln>
        </p:spPr>
      </p:pic>
      <p:grpSp>
        <p:nvGrpSpPr>
          <p:cNvPr id="341" name="Google Shape;341;p14"/>
          <p:cNvGrpSpPr/>
          <p:nvPr/>
        </p:nvGrpSpPr>
        <p:grpSpPr>
          <a:xfrm>
            <a:off x="1449812" y="-378434"/>
            <a:ext cx="906486" cy="910549"/>
            <a:chOff x="1813" y="0"/>
            <a:chExt cx="809173" cy="812800"/>
          </a:xfrm>
        </p:grpSpPr>
        <p:sp>
          <p:nvSpPr>
            <p:cNvPr id="342" name="Google Shape;342;p14"/>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72E62">
                <a:alpha val="8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14"/>
            <p:cNvSpPr txBox="1"/>
            <p:nvPr/>
          </p:nvSpPr>
          <p:spPr>
            <a:xfrm>
              <a:off x="76200" y="0"/>
              <a:ext cx="660400" cy="736600"/>
            </a:xfrm>
            <a:prstGeom prst="rect">
              <a:avLst/>
            </a:prstGeom>
            <a:noFill/>
            <a:ln>
              <a:noFill/>
            </a:ln>
          </p:spPr>
          <p:txBody>
            <a:bodyPr spcFirstLastPara="1" wrap="square" lIns="50800" tIns="50800" rIns="50800" bIns="50800" anchor="ctr" anchorCtr="0">
              <a:noAutofit/>
            </a:bodyPr>
            <a:lstStyle/>
            <a:p>
              <a:pPr marL="0" marR="0" lvl="0" indent="0" algn="ctr" rtl="0">
                <a:lnSpc>
                  <a:spcPct val="194444"/>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pic>
        <p:nvPicPr>
          <p:cNvPr id="344" name="Google Shape;344;p14"/>
          <p:cNvPicPr preferRelativeResize="0"/>
          <p:nvPr/>
        </p:nvPicPr>
        <p:blipFill rotWithShape="1">
          <a:blip r:embed="rId5">
            <a:alphaModFix/>
          </a:blip>
          <a:srcRect/>
          <a:stretch/>
        </p:blipFill>
        <p:spPr>
          <a:xfrm>
            <a:off x="10393197" y="1485863"/>
            <a:ext cx="1273943" cy="614677"/>
          </a:xfrm>
          <a:prstGeom prst="rect">
            <a:avLst/>
          </a:prstGeom>
          <a:noFill/>
          <a:ln>
            <a:noFill/>
          </a:ln>
        </p:spPr>
      </p:pic>
      <p:pic>
        <p:nvPicPr>
          <p:cNvPr id="348" name="Google Shape;348;p14"/>
          <p:cNvPicPr preferRelativeResize="0"/>
          <p:nvPr/>
        </p:nvPicPr>
        <p:blipFill rotWithShape="1">
          <a:blip r:embed="rId6">
            <a:alphaModFix/>
          </a:blip>
          <a:srcRect/>
          <a:stretch/>
        </p:blipFill>
        <p:spPr>
          <a:xfrm>
            <a:off x="12111985" y="2718492"/>
            <a:ext cx="7856171" cy="6265297"/>
          </a:xfrm>
          <a:prstGeom prst="rect">
            <a:avLst/>
          </a:prstGeom>
          <a:noFill/>
          <a:ln>
            <a:noFill/>
          </a:ln>
        </p:spPr>
      </p:pic>
      <p:sp>
        <p:nvSpPr>
          <p:cNvPr id="355" name="Google Shape;355;p14"/>
          <p:cNvSpPr txBox="1"/>
          <p:nvPr/>
        </p:nvSpPr>
        <p:spPr>
          <a:xfrm>
            <a:off x="2272966" y="557356"/>
            <a:ext cx="9804802" cy="738664"/>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4800" b="1">
                <a:solidFill>
                  <a:srgbClr val="072E62"/>
                </a:solidFill>
                <a:latin typeface="Roboto Condensed"/>
                <a:ea typeface="Roboto Condensed"/>
                <a:cs typeface="Roboto Condensed"/>
                <a:sym typeface="Roboto Condensed"/>
              </a:rPr>
              <a:t>MEMBUAT DAN MEMANGGIL FUNGSI</a:t>
            </a:r>
            <a:endParaRPr sz="1000"/>
          </a:p>
        </p:txBody>
      </p:sp>
      <p:pic>
        <p:nvPicPr>
          <p:cNvPr id="14" name="Picture 13">
            <a:extLst>
              <a:ext uri="{FF2B5EF4-FFF2-40B4-BE49-F238E27FC236}">
                <a16:creationId xmlns:a16="http://schemas.microsoft.com/office/drawing/2014/main" id="{1E3939B7-F841-40E6-850D-83EE13C1CEA7}"/>
              </a:ext>
            </a:extLst>
          </p:cNvPr>
          <p:cNvPicPr>
            <a:picLocks noChangeAspect="1"/>
          </p:cNvPicPr>
          <p:nvPr/>
        </p:nvPicPr>
        <p:blipFill>
          <a:blip r:embed="rId7"/>
          <a:stretch>
            <a:fillRect/>
          </a:stretch>
        </p:blipFill>
        <p:spPr>
          <a:xfrm>
            <a:off x="13414663" y="128556"/>
            <a:ext cx="1440267" cy="1440267"/>
          </a:xfrm>
          <a:prstGeom prst="rect">
            <a:avLst/>
          </a:prstGeom>
        </p:spPr>
      </p:pic>
      <p:pic>
        <p:nvPicPr>
          <p:cNvPr id="15" name="Picture 14">
            <a:extLst>
              <a:ext uri="{FF2B5EF4-FFF2-40B4-BE49-F238E27FC236}">
                <a16:creationId xmlns:a16="http://schemas.microsoft.com/office/drawing/2014/main" id="{480D0FF6-73A5-4207-8E77-BA7D9771CDF0}"/>
              </a:ext>
            </a:extLst>
          </p:cNvPr>
          <p:cNvPicPr>
            <a:picLocks noChangeAspect="1"/>
          </p:cNvPicPr>
          <p:nvPr/>
        </p:nvPicPr>
        <p:blipFill>
          <a:blip r:embed="rId8"/>
          <a:stretch>
            <a:fillRect/>
          </a:stretch>
        </p:blipFill>
        <p:spPr>
          <a:xfrm>
            <a:off x="15165495" y="282095"/>
            <a:ext cx="2773390" cy="1133187"/>
          </a:xfrm>
          <a:prstGeom prst="rect">
            <a:avLst/>
          </a:prstGeom>
        </p:spPr>
      </p:pic>
      <p:sp>
        <p:nvSpPr>
          <p:cNvPr id="17" name="TextBox 16">
            <a:extLst>
              <a:ext uri="{FF2B5EF4-FFF2-40B4-BE49-F238E27FC236}">
                <a16:creationId xmlns:a16="http://schemas.microsoft.com/office/drawing/2014/main" id="{5B65D02B-4474-4E1F-88B5-99B8B0172C96}"/>
              </a:ext>
            </a:extLst>
          </p:cNvPr>
          <p:cNvSpPr txBox="1"/>
          <p:nvPr/>
        </p:nvSpPr>
        <p:spPr>
          <a:xfrm>
            <a:off x="2272966" y="2100540"/>
            <a:ext cx="9527458" cy="2165593"/>
          </a:xfrm>
          <a:prstGeom prst="rect">
            <a:avLst/>
          </a:prstGeom>
          <a:noFill/>
        </p:spPr>
        <p:txBody>
          <a:bodyPr wrap="square">
            <a:spAutoFit/>
          </a:bodyPr>
          <a:lstStyle/>
          <a:p>
            <a:pPr marL="0" marR="0" algn="just">
              <a:lnSpc>
                <a:spcPct val="107000"/>
              </a:lnSpc>
              <a:spcBef>
                <a:spcPts val="0"/>
              </a:spcBef>
              <a:spcAft>
                <a:spcPts val="0"/>
              </a:spcAft>
            </a:pPr>
            <a:r>
              <a:rPr lang="en-US" sz="32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public static TypeDatayangDikembalikan namaFungsi(){</a:t>
            </a:r>
            <a:endParaRPr lang="en-US" sz="400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32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 statement atau kode fungsi</a:t>
            </a:r>
            <a:endParaRPr lang="en-US" sz="4000">
              <a:effectLst/>
              <a:latin typeface="Calibri" panose="020F0502020204030204" pitchFamily="34" charset="0"/>
              <a:ea typeface="Calibri" panose="020F0502020204030204" pitchFamily="34" charset="0"/>
              <a:cs typeface="Times New Roman" panose="02020603050405020304" pitchFamily="18" charset="0"/>
            </a:endParaRPr>
          </a:p>
          <a:p>
            <a:r>
              <a:rPr lang="en-US" sz="3200">
                <a:effectLst/>
                <a:latin typeface="Courier New" panose="02070309020205020404" pitchFamily="49" charset="0"/>
                <a:ea typeface="Calibri" panose="020F0502020204030204" pitchFamily="34" charset="0"/>
              </a:rPr>
              <a:t>}</a:t>
            </a:r>
            <a:endParaRPr lang="en-US" sz="3200"/>
          </a:p>
        </p:txBody>
      </p:sp>
      <p:sp>
        <p:nvSpPr>
          <p:cNvPr id="19" name="TextBox 18">
            <a:extLst>
              <a:ext uri="{FF2B5EF4-FFF2-40B4-BE49-F238E27FC236}">
                <a16:creationId xmlns:a16="http://schemas.microsoft.com/office/drawing/2014/main" id="{57338AF1-E500-4C21-9EAD-B8A0DD934F9E}"/>
              </a:ext>
            </a:extLst>
          </p:cNvPr>
          <p:cNvSpPr txBox="1"/>
          <p:nvPr/>
        </p:nvSpPr>
        <p:spPr>
          <a:xfrm>
            <a:off x="812327" y="4657222"/>
            <a:ext cx="10988097" cy="4825937"/>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RPr/>
            </a:defPPr>
            <a:lvl1pPr marL="457200" indent="-457200" algn="just">
              <a:lnSpc>
                <a:spcPct val="140000"/>
              </a:lnSpc>
              <a:buFont typeface="Wingdings" panose="05000000000000000000" pitchFamily="2" charset="2"/>
              <a:buChar char="§"/>
              <a:defRPr sz="3000" b="1">
                <a:solidFill>
                  <a:srgbClr val="363062"/>
                </a:solidFill>
                <a:latin typeface="Poppins ExtraBold"/>
                <a:ea typeface="Poppins ExtraBold"/>
                <a:cs typeface="Poppins ExtraBold"/>
              </a:defRPr>
            </a:lvl1pPr>
          </a:lstStyle>
          <a:p>
            <a:r>
              <a:rPr lang="en-US" sz="2800"/>
              <a:t>static menunjukkan bahwa fungsi dapat dipanggil tanpa harus membuat instansiasi objek terlebih dahulu</a:t>
            </a:r>
          </a:p>
          <a:p>
            <a:pPr marL="0" indent="0">
              <a:buNone/>
            </a:pPr>
            <a:endParaRPr lang="en-US" sz="1400"/>
          </a:p>
          <a:p>
            <a:r>
              <a:rPr lang="en-US" sz="2800" b="0"/>
              <a:t>TypeDatayangDikembalikan menunjuk bahwa tipe data yang ditentukan pada saat nilai dari fungsi dikembalikan</a:t>
            </a:r>
          </a:p>
          <a:p>
            <a:endParaRPr lang="en-US" sz="1400" b="0"/>
          </a:p>
          <a:p>
            <a:r>
              <a:rPr lang="en-US" sz="2800" b="0"/>
              <a:t>Untuk melakukan pemanggilan cukup dengan dituliskan nama fungsinya saja namaFungsi().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DCEEF3"/>
        </a:solidFill>
        <a:effectLst/>
      </p:bgPr>
    </p:bg>
    <p:spTree>
      <p:nvGrpSpPr>
        <p:cNvPr id="1" name="Shape 300"/>
        <p:cNvGrpSpPr/>
        <p:nvPr/>
      </p:nvGrpSpPr>
      <p:grpSpPr>
        <a:xfrm>
          <a:off x="0" y="0"/>
          <a:ext cx="0" cy="0"/>
          <a:chOff x="0" y="0"/>
          <a:chExt cx="0" cy="0"/>
        </a:xfrm>
      </p:grpSpPr>
      <p:sp>
        <p:nvSpPr>
          <p:cNvPr id="301" name="Google Shape;301;p12"/>
          <p:cNvSpPr/>
          <p:nvPr/>
        </p:nvSpPr>
        <p:spPr>
          <a:xfrm>
            <a:off x="0" y="0"/>
            <a:ext cx="18288000" cy="1457325"/>
          </a:xfrm>
          <a:prstGeom prst="rect">
            <a:avLst/>
          </a:prstGeom>
          <a:solidFill>
            <a:srgbClr val="072E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02" name="Google Shape;302;p12"/>
          <p:cNvCxnSpPr/>
          <p:nvPr/>
        </p:nvCxnSpPr>
        <p:spPr>
          <a:xfrm>
            <a:off x="-1536078" y="1028700"/>
            <a:ext cx="6016578" cy="0"/>
          </a:xfrm>
          <a:prstGeom prst="straightConnector1">
            <a:avLst/>
          </a:prstGeom>
          <a:noFill/>
          <a:ln w="857250" cap="rnd" cmpd="sng">
            <a:solidFill>
              <a:srgbClr val="2D8EA4"/>
            </a:solidFill>
            <a:prstDash val="solid"/>
            <a:round/>
            <a:headEnd type="none" w="sm" len="sm"/>
            <a:tailEnd type="none" w="sm" len="sm"/>
          </a:ln>
        </p:spPr>
      </p:cxnSp>
      <p:sp>
        <p:nvSpPr>
          <p:cNvPr id="303" name="Google Shape;303;p12"/>
          <p:cNvSpPr/>
          <p:nvPr/>
        </p:nvSpPr>
        <p:spPr>
          <a:xfrm>
            <a:off x="2501682" y="2981285"/>
            <a:ext cx="6261319" cy="2307756"/>
          </a:xfrm>
          <a:custGeom>
            <a:avLst/>
            <a:gdLst/>
            <a:ahLst/>
            <a:cxnLst/>
            <a:rect l="l" t="t" r="r" b="b"/>
            <a:pathLst>
              <a:path w="6848187" h="2524060" extrusionOk="0">
                <a:moveTo>
                  <a:pt x="6723726" y="2524060"/>
                </a:moveTo>
                <a:lnTo>
                  <a:pt x="124460" y="2524060"/>
                </a:lnTo>
                <a:cubicBezTo>
                  <a:pt x="55880" y="2524060"/>
                  <a:pt x="0" y="2468179"/>
                  <a:pt x="0" y="2399599"/>
                </a:cubicBezTo>
                <a:lnTo>
                  <a:pt x="0" y="124460"/>
                </a:lnTo>
                <a:cubicBezTo>
                  <a:pt x="0" y="55880"/>
                  <a:pt x="55880" y="0"/>
                  <a:pt x="124460" y="0"/>
                </a:cubicBezTo>
                <a:lnTo>
                  <a:pt x="6723727" y="0"/>
                </a:lnTo>
                <a:cubicBezTo>
                  <a:pt x="6792306" y="0"/>
                  <a:pt x="6848187" y="55880"/>
                  <a:pt x="6848187" y="124460"/>
                </a:cubicBezTo>
                <a:lnTo>
                  <a:pt x="6848187" y="2399599"/>
                </a:lnTo>
                <a:cubicBezTo>
                  <a:pt x="6848187" y="2468180"/>
                  <a:pt x="6792306" y="2524060"/>
                  <a:pt x="6723727" y="2524060"/>
                </a:cubicBezTo>
                <a:close/>
              </a:path>
            </a:pathLst>
          </a:custGeom>
          <a:solidFill>
            <a:srgbClr val="1E30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12"/>
          <p:cNvSpPr/>
          <p:nvPr/>
        </p:nvSpPr>
        <p:spPr>
          <a:xfrm>
            <a:off x="1917431" y="6417960"/>
            <a:ext cx="14825417" cy="2840340"/>
          </a:xfrm>
          <a:custGeom>
            <a:avLst/>
            <a:gdLst/>
            <a:ahLst/>
            <a:cxnLst/>
            <a:rect l="l" t="t" r="r" b="b"/>
            <a:pathLst>
              <a:path w="7487197" h="2524060" extrusionOk="0">
                <a:moveTo>
                  <a:pt x="7362737" y="2524060"/>
                </a:moveTo>
                <a:lnTo>
                  <a:pt x="124460" y="2524060"/>
                </a:lnTo>
                <a:cubicBezTo>
                  <a:pt x="55880" y="2524060"/>
                  <a:pt x="0" y="2468179"/>
                  <a:pt x="0" y="2399599"/>
                </a:cubicBezTo>
                <a:lnTo>
                  <a:pt x="0" y="124460"/>
                </a:lnTo>
                <a:cubicBezTo>
                  <a:pt x="0" y="55880"/>
                  <a:pt x="55880" y="0"/>
                  <a:pt x="124460" y="0"/>
                </a:cubicBezTo>
                <a:lnTo>
                  <a:pt x="7362737" y="0"/>
                </a:lnTo>
                <a:cubicBezTo>
                  <a:pt x="7431317" y="0"/>
                  <a:pt x="7487197" y="55880"/>
                  <a:pt x="7487197" y="124460"/>
                </a:cubicBezTo>
                <a:lnTo>
                  <a:pt x="7487197" y="2399599"/>
                </a:lnTo>
                <a:cubicBezTo>
                  <a:pt x="7487197" y="2468180"/>
                  <a:pt x="7431317" y="2524060"/>
                  <a:pt x="7362737" y="2524060"/>
                </a:cubicBezTo>
                <a:close/>
              </a:path>
            </a:pathLst>
          </a:custGeom>
          <a:solidFill>
            <a:srgbClr val="2D8E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12"/>
          <p:cNvSpPr/>
          <p:nvPr/>
        </p:nvSpPr>
        <p:spPr>
          <a:xfrm>
            <a:off x="1917431" y="2981285"/>
            <a:ext cx="14825417" cy="2906164"/>
          </a:xfrm>
          <a:custGeom>
            <a:avLst/>
            <a:gdLst/>
            <a:ahLst/>
            <a:cxnLst/>
            <a:rect l="l" t="t" r="r" b="b"/>
            <a:pathLst>
              <a:path w="7487197" h="2524060" extrusionOk="0">
                <a:moveTo>
                  <a:pt x="7362737" y="2524060"/>
                </a:moveTo>
                <a:lnTo>
                  <a:pt x="124460" y="2524060"/>
                </a:lnTo>
                <a:cubicBezTo>
                  <a:pt x="55880" y="2524060"/>
                  <a:pt x="0" y="2468179"/>
                  <a:pt x="0" y="2399599"/>
                </a:cubicBezTo>
                <a:lnTo>
                  <a:pt x="0" y="124460"/>
                </a:lnTo>
                <a:cubicBezTo>
                  <a:pt x="0" y="55880"/>
                  <a:pt x="55880" y="0"/>
                  <a:pt x="124460" y="0"/>
                </a:cubicBezTo>
                <a:lnTo>
                  <a:pt x="7362737" y="0"/>
                </a:lnTo>
                <a:cubicBezTo>
                  <a:pt x="7431317" y="0"/>
                  <a:pt x="7487197" y="55880"/>
                  <a:pt x="7487197" y="124460"/>
                </a:cubicBezTo>
                <a:lnTo>
                  <a:pt x="7487197" y="2399599"/>
                </a:lnTo>
                <a:cubicBezTo>
                  <a:pt x="7487197" y="2468180"/>
                  <a:pt x="7431317" y="2524060"/>
                  <a:pt x="7362737" y="2524060"/>
                </a:cubicBezTo>
                <a:close/>
              </a:path>
            </a:pathLst>
          </a:custGeom>
          <a:solidFill>
            <a:srgbClr val="072E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12"/>
          <p:cNvSpPr/>
          <p:nvPr/>
        </p:nvSpPr>
        <p:spPr>
          <a:xfrm>
            <a:off x="1038130" y="3338328"/>
            <a:ext cx="1758605" cy="1593669"/>
          </a:xfrm>
          <a:custGeom>
            <a:avLst/>
            <a:gdLst/>
            <a:ahLst/>
            <a:cxnLst/>
            <a:rect l="l" t="t" r="r" b="b"/>
            <a:pathLst>
              <a:path w="1923438" h="1743043" extrusionOk="0">
                <a:moveTo>
                  <a:pt x="1798977" y="1743042"/>
                </a:moveTo>
                <a:lnTo>
                  <a:pt x="124460" y="1743042"/>
                </a:lnTo>
                <a:cubicBezTo>
                  <a:pt x="55880" y="1743042"/>
                  <a:pt x="0" y="1687163"/>
                  <a:pt x="0" y="1618583"/>
                </a:cubicBezTo>
                <a:lnTo>
                  <a:pt x="0" y="124460"/>
                </a:lnTo>
                <a:cubicBezTo>
                  <a:pt x="0" y="55880"/>
                  <a:pt x="55880" y="0"/>
                  <a:pt x="124460" y="0"/>
                </a:cubicBezTo>
                <a:lnTo>
                  <a:pt x="1798978" y="0"/>
                </a:lnTo>
                <a:cubicBezTo>
                  <a:pt x="1867558" y="0"/>
                  <a:pt x="1923438" y="55880"/>
                  <a:pt x="1923438" y="124460"/>
                </a:cubicBezTo>
                <a:lnTo>
                  <a:pt x="1923438" y="1618583"/>
                </a:lnTo>
                <a:cubicBezTo>
                  <a:pt x="1923438" y="1687163"/>
                  <a:pt x="1867558" y="1743043"/>
                  <a:pt x="1798978" y="1743043"/>
                </a:cubicBezTo>
                <a:close/>
              </a:path>
            </a:pathLst>
          </a:custGeom>
          <a:solidFill>
            <a:srgbClr val="2D8E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2"/>
          <p:cNvSpPr/>
          <p:nvPr/>
        </p:nvSpPr>
        <p:spPr>
          <a:xfrm>
            <a:off x="1038130" y="7041296"/>
            <a:ext cx="1758605" cy="1593669"/>
          </a:xfrm>
          <a:custGeom>
            <a:avLst/>
            <a:gdLst/>
            <a:ahLst/>
            <a:cxnLst/>
            <a:rect l="l" t="t" r="r" b="b"/>
            <a:pathLst>
              <a:path w="1923438" h="1743043" extrusionOk="0">
                <a:moveTo>
                  <a:pt x="1798977" y="1743042"/>
                </a:moveTo>
                <a:lnTo>
                  <a:pt x="124460" y="1743042"/>
                </a:lnTo>
                <a:cubicBezTo>
                  <a:pt x="55880" y="1743042"/>
                  <a:pt x="0" y="1687163"/>
                  <a:pt x="0" y="1618583"/>
                </a:cubicBezTo>
                <a:lnTo>
                  <a:pt x="0" y="124460"/>
                </a:lnTo>
                <a:cubicBezTo>
                  <a:pt x="0" y="55880"/>
                  <a:pt x="55880" y="0"/>
                  <a:pt x="124460" y="0"/>
                </a:cubicBezTo>
                <a:lnTo>
                  <a:pt x="1798978" y="0"/>
                </a:lnTo>
                <a:cubicBezTo>
                  <a:pt x="1867558" y="0"/>
                  <a:pt x="1923438" y="55880"/>
                  <a:pt x="1923438" y="124460"/>
                </a:cubicBezTo>
                <a:lnTo>
                  <a:pt x="1923438" y="1618583"/>
                </a:lnTo>
                <a:cubicBezTo>
                  <a:pt x="1923438" y="1687163"/>
                  <a:pt x="1867558" y="1743043"/>
                  <a:pt x="1798978" y="1743043"/>
                </a:cubicBezTo>
                <a:close/>
              </a:path>
            </a:pathLst>
          </a:custGeom>
          <a:solidFill>
            <a:srgbClr val="072E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12"/>
          <p:cNvSpPr/>
          <p:nvPr/>
        </p:nvSpPr>
        <p:spPr>
          <a:xfrm rot="5400000">
            <a:off x="2703898" y="3904527"/>
            <a:ext cx="532646" cy="461271"/>
          </a:xfrm>
          <a:custGeom>
            <a:avLst/>
            <a:gdLst/>
            <a:ahLst/>
            <a:cxnLst/>
            <a:rect l="l" t="t" r="r" b="b"/>
            <a:pathLst>
              <a:path w="6350000" h="5499100" extrusionOk="0">
                <a:moveTo>
                  <a:pt x="0" y="5499100"/>
                </a:moveTo>
                <a:lnTo>
                  <a:pt x="3175000" y="0"/>
                </a:lnTo>
                <a:lnTo>
                  <a:pt x="6350000" y="5499100"/>
                </a:lnTo>
                <a:lnTo>
                  <a:pt x="0" y="5499100"/>
                </a:lnTo>
                <a:close/>
              </a:path>
            </a:pathLst>
          </a:custGeom>
          <a:solidFill>
            <a:srgbClr val="2D8EA4"/>
          </a:solidFill>
          <a:ln>
            <a:noFill/>
          </a:ln>
        </p:spPr>
      </p:sp>
      <p:sp>
        <p:nvSpPr>
          <p:cNvPr id="309" name="Google Shape;309;p12"/>
          <p:cNvSpPr/>
          <p:nvPr/>
        </p:nvSpPr>
        <p:spPr>
          <a:xfrm rot="5400000">
            <a:off x="2703898" y="7607495"/>
            <a:ext cx="532646" cy="461271"/>
          </a:xfrm>
          <a:custGeom>
            <a:avLst/>
            <a:gdLst/>
            <a:ahLst/>
            <a:cxnLst/>
            <a:rect l="l" t="t" r="r" b="b"/>
            <a:pathLst>
              <a:path w="6350000" h="5499100" extrusionOk="0">
                <a:moveTo>
                  <a:pt x="0" y="5499100"/>
                </a:moveTo>
                <a:lnTo>
                  <a:pt x="3175000" y="0"/>
                </a:lnTo>
                <a:lnTo>
                  <a:pt x="6350000" y="5499100"/>
                </a:lnTo>
                <a:lnTo>
                  <a:pt x="0" y="5499100"/>
                </a:lnTo>
                <a:close/>
              </a:path>
            </a:pathLst>
          </a:custGeom>
          <a:solidFill>
            <a:srgbClr val="072E62"/>
          </a:solidFill>
          <a:ln>
            <a:noFill/>
          </a:ln>
        </p:spPr>
      </p:sp>
      <p:pic>
        <p:nvPicPr>
          <p:cNvPr id="310" name="Google Shape;310;p12"/>
          <p:cNvPicPr preferRelativeResize="0"/>
          <p:nvPr/>
        </p:nvPicPr>
        <p:blipFill rotWithShape="1">
          <a:blip r:embed="rId3">
            <a:alphaModFix/>
          </a:blip>
          <a:srcRect/>
          <a:stretch/>
        </p:blipFill>
        <p:spPr>
          <a:xfrm rot="5400000">
            <a:off x="17757992" y="641076"/>
            <a:ext cx="1060016" cy="1235189"/>
          </a:xfrm>
          <a:prstGeom prst="rect">
            <a:avLst/>
          </a:prstGeom>
          <a:noFill/>
          <a:ln>
            <a:noFill/>
          </a:ln>
        </p:spPr>
      </p:pic>
      <p:pic>
        <p:nvPicPr>
          <p:cNvPr id="311" name="Google Shape;311;p12"/>
          <p:cNvPicPr preferRelativeResize="0"/>
          <p:nvPr/>
        </p:nvPicPr>
        <p:blipFill rotWithShape="1">
          <a:blip r:embed="rId4">
            <a:alphaModFix/>
          </a:blip>
          <a:srcRect/>
          <a:stretch/>
        </p:blipFill>
        <p:spPr>
          <a:xfrm>
            <a:off x="1545151" y="3745154"/>
            <a:ext cx="744563" cy="780019"/>
          </a:xfrm>
          <a:prstGeom prst="rect">
            <a:avLst/>
          </a:prstGeom>
          <a:noFill/>
          <a:ln>
            <a:noFill/>
          </a:ln>
        </p:spPr>
      </p:pic>
      <p:pic>
        <p:nvPicPr>
          <p:cNvPr id="312" name="Google Shape;312;p12"/>
          <p:cNvPicPr preferRelativeResize="0"/>
          <p:nvPr/>
        </p:nvPicPr>
        <p:blipFill rotWithShape="1">
          <a:blip r:embed="rId5">
            <a:alphaModFix/>
          </a:blip>
          <a:srcRect/>
          <a:stretch/>
        </p:blipFill>
        <p:spPr>
          <a:xfrm>
            <a:off x="1477012" y="7347236"/>
            <a:ext cx="880840" cy="880840"/>
          </a:xfrm>
          <a:prstGeom prst="rect">
            <a:avLst/>
          </a:prstGeom>
          <a:noFill/>
          <a:ln>
            <a:noFill/>
          </a:ln>
        </p:spPr>
      </p:pic>
      <p:sp>
        <p:nvSpPr>
          <p:cNvPr id="313" name="Google Shape;313;p12"/>
          <p:cNvSpPr txBox="1"/>
          <p:nvPr/>
        </p:nvSpPr>
        <p:spPr>
          <a:xfrm>
            <a:off x="3706697" y="7148710"/>
            <a:ext cx="12530311" cy="1378839"/>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L="0" indent="0">
              <a:lnSpc>
                <a:spcPct val="140000"/>
              </a:lnSpc>
              <a:buNone/>
              <a:defRPr sz="3200">
                <a:solidFill>
                  <a:srgbClr val="FFFFFF"/>
                </a:solidFill>
                <a:latin typeface="Montserrat"/>
                <a:ea typeface="Montserrat"/>
                <a:cs typeface="Montserrat"/>
              </a:defRPr>
            </a:lvl1pPr>
          </a:lstStyle>
          <a:p>
            <a:r>
              <a:rPr lang="en-US">
                <a:sym typeface="Montserrat"/>
              </a:rPr>
              <a:t>parameter diproses, yaitu dengan cara pass by value dan pass by refference</a:t>
            </a:r>
            <a:endParaRPr lang="en-US"/>
          </a:p>
        </p:txBody>
      </p:sp>
      <p:sp>
        <p:nvSpPr>
          <p:cNvPr id="314" name="Google Shape;314;p12"/>
          <p:cNvSpPr txBox="1"/>
          <p:nvPr/>
        </p:nvSpPr>
        <p:spPr>
          <a:xfrm>
            <a:off x="4664994" y="-36872"/>
            <a:ext cx="10761819" cy="1464825"/>
          </a:xfrm>
          <a:prstGeom prst="rect">
            <a:avLst/>
          </a:prstGeom>
          <a:noFill/>
          <a:ln>
            <a:noFill/>
          </a:ln>
        </p:spPr>
        <p:txBody>
          <a:bodyPr spcFirstLastPara="1" wrap="square" lIns="0" tIns="0" rIns="0" bIns="0" anchor="t" anchorCtr="0">
            <a:spAutoFit/>
          </a:bodyPr>
          <a:lstStyle/>
          <a:p>
            <a:pPr marL="0" marR="0" lvl="0" indent="0" algn="ctr" rtl="0">
              <a:lnSpc>
                <a:spcPct val="140005"/>
              </a:lnSpc>
              <a:spcBef>
                <a:spcPts val="0"/>
              </a:spcBef>
              <a:spcAft>
                <a:spcPts val="0"/>
              </a:spcAft>
              <a:buNone/>
            </a:pPr>
            <a:r>
              <a:rPr lang="en-US" sz="6799" b="1" i="0" u="none" strike="noStrike" cap="none">
                <a:solidFill>
                  <a:srgbClr val="FFFFFF"/>
                </a:solidFill>
                <a:latin typeface="Roboto Condensed"/>
                <a:ea typeface="Roboto Condensed"/>
                <a:cs typeface="Roboto Condensed"/>
                <a:sym typeface="Roboto Condensed"/>
              </a:rPr>
              <a:t>PARAMETER FUNGSI</a:t>
            </a:r>
            <a:endParaRPr/>
          </a:p>
        </p:txBody>
      </p:sp>
      <p:sp>
        <p:nvSpPr>
          <p:cNvPr id="315" name="Google Shape;315;p12"/>
          <p:cNvSpPr txBox="1"/>
          <p:nvPr/>
        </p:nvSpPr>
        <p:spPr>
          <a:xfrm>
            <a:off x="3573137" y="3625889"/>
            <a:ext cx="12530311" cy="1551194"/>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3600" b="0" i="0" u="none" strike="noStrike" cap="none">
                <a:solidFill>
                  <a:srgbClr val="FFFFFF"/>
                </a:solidFill>
                <a:latin typeface="Montserrat"/>
                <a:ea typeface="Montserrat"/>
                <a:cs typeface="Montserrat"/>
                <a:sym typeface="Montserrat"/>
              </a:rPr>
              <a:t>mememiliki dua jenis parameter, yaitu parameter aktual dan parameter formal</a:t>
            </a:r>
            <a:endParaRPr lang="en-US" sz="2400"/>
          </a:p>
        </p:txBody>
      </p:sp>
      <p:pic>
        <p:nvPicPr>
          <p:cNvPr id="17" name="Picture 16">
            <a:extLst>
              <a:ext uri="{FF2B5EF4-FFF2-40B4-BE49-F238E27FC236}">
                <a16:creationId xmlns:a16="http://schemas.microsoft.com/office/drawing/2014/main" id="{92BB4A8E-1FDC-449B-9184-D0009A5E3944}"/>
              </a:ext>
            </a:extLst>
          </p:cNvPr>
          <p:cNvPicPr>
            <a:picLocks noChangeAspect="1"/>
          </p:cNvPicPr>
          <p:nvPr/>
        </p:nvPicPr>
        <p:blipFill>
          <a:blip r:embed="rId6"/>
          <a:stretch>
            <a:fillRect/>
          </a:stretch>
        </p:blipFill>
        <p:spPr>
          <a:xfrm>
            <a:off x="778848" y="744104"/>
            <a:ext cx="1440267" cy="1440267"/>
          </a:xfrm>
          <a:prstGeom prst="rect">
            <a:avLst/>
          </a:prstGeom>
        </p:spPr>
      </p:pic>
      <p:pic>
        <p:nvPicPr>
          <p:cNvPr id="18" name="Picture 17">
            <a:extLst>
              <a:ext uri="{FF2B5EF4-FFF2-40B4-BE49-F238E27FC236}">
                <a16:creationId xmlns:a16="http://schemas.microsoft.com/office/drawing/2014/main" id="{B1FC1430-C867-47BC-BD93-0735F2CDB602}"/>
              </a:ext>
            </a:extLst>
          </p:cNvPr>
          <p:cNvPicPr>
            <a:picLocks noChangeAspect="1"/>
          </p:cNvPicPr>
          <p:nvPr/>
        </p:nvPicPr>
        <p:blipFill>
          <a:blip r:embed="rId7"/>
          <a:stretch>
            <a:fillRect/>
          </a:stretch>
        </p:blipFill>
        <p:spPr>
          <a:xfrm>
            <a:off x="2529680" y="897643"/>
            <a:ext cx="2773390" cy="1133187"/>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pic>
        <p:nvPicPr>
          <p:cNvPr id="209" name="Google Shape;209;p7"/>
          <p:cNvPicPr preferRelativeResize="0"/>
          <p:nvPr/>
        </p:nvPicPr>
        <p:blipFill rotWithShape="1">
          <a:blip r:embed="rId3">
            <a:alphaModFix/>
          </a:blip>
          <a:srcRect/>
          <a:stretch/>
        </p:blipFill>
        <p:spPr>
          <a:xfrm rot="-5491404">
            <a:off x="-5003339" y="2772825"/>
            <a:ext cx="11688946" cy="11688946"/>
          </a:xfrm>
          <a:prstGeom prst="rect">
            <a:avLst/>
          </a:prstGeom>
          <a:noFill/>
          <a:ln>
            <a:noFill/>
          </a:ln>
        </p:spPr>
      </p:pic>
      <p:pic>
        <p:nvPicPr>
          <p:cNvPr id="210" name="Google Shape;210;p7"/>
          <p:cNvPicPr preferRelativeResize="0"/>
          <p:nvPr/>
        </p:nvPicPr>
        <p:blipFill rotWithShape="1">
          <a:blip r:embed="rId4">
            <a:alphaModFix/>
          </a:blip>
          <a:srcRect/>
          <a:stretch/>
        </p:blipFill>
        <p:spPr>
          <a:xfrm>
            <a:off x="0" y="0"/>
            <a:ext cx="18288000" cy="10274531"/>
          </a:xfrm>
          <a:prstGeom prst="rect">
            <a:avLst/>
          </a:prstGeom>
          <a:noFill/>
          <a:ln>
            <a:noFill/>
          </a:ln>
        </p:spPr>
      </p:pic>
      <p:pic>
        <p:nvPicPr>
          <p:cNvPr id="211" name="Google Shape;211;p7"/>
          <p:cNvPicPr preferRelativeResize="0"/>
          <p:nvPr/>
        </p:nvPicPr>
        <p:blipFill rotWithShape="1">
          <a:blip r:embed="rId5">
            <a:alphaModFix/>
          </a:blip>
          <a:srcRect/>
          <a:stretch/>
        </p:blipFill>
        <p:spPr>
          <a:xfrm rot="-5491404">
            <a:off x="-4815773" y="2715675"/>
            <a:ext cx="11688946" cy="11688946"/>
          </a:xfrm>
          <a:prstGeom prst="rect">
            <a:avLst/>
          </a:prstGeom>
          <a:noFill/>
          <a:ln>
            <a:noFill/>
          </a:ln>
        </p:spPr>
      </p:pic>
      <p:pic>
        <p:nvPicPr>
          <p:cNvPr id="212" name="Google Shape;212;p7"/>
          <p:cNvPicPr preferRelativeResize="0"/>
          <p:nvPr/>
        </p:nvPicPr>
        <p:blipFill rotWithShape="1">
          <a:blip r:embed="rId6">
            <a:alphaModFix/>
          </a:blip>
          <a:srcRect/>
          <a:stretch/>
        </p:blipFill>
        <p:spPr>
          <a:xfrm rot="-5491404">
            <a:off x="-5155739" y="2620425"/>
            <a:ext cx="11688946" cy="11688946"/>
          </a:xfrm>
          <a:prstGeom prst="rect">
            <a:avLst/>
          </a:prstGeom>
          <a:noFill/>
          <a:ln>
            <a:noFill/>
          </a:ln>
        </p:spPr>
      </p:pic>
      <p:pic>
        <p:nvPicPr>
          <p:cNvPr id="215" name="Google Shape;215;p7"/>
          <p:cNvPicPr preferRelativeResize="0"/>
          <p:nvPr/>
        </p:nvPicPr>
        <p:blipFill rotWithShape="1">
          <a:blip r:embed="rId7">
            <a:alphaModFix/>
          </a:blip>
          <a:srcRect/>
          <a:stretch/>
        </p:blipFill>
        <p:spPr>
          <a:xfrm>
            <a:off x="-107190" y="4031816"/>
            <a:ext cx="5856416" cy="6255184"/>
          </a:xfrm>
          <a:prstGeom prst="rect">
            <a:avLst/>
          </a:prstGeom>
          <a:noFill/>
          <a:ln>
            <a:noFill/>
          </a:ln>
        </p:spPr>
      </p:pic>
      <p:sp>
        <p:nvSpPr>
          <p:cNvPr id="216" name="Google Shape;216;p7"/>
          <p:cNvSpPr txBox="1"/>
          <p:nvPr/>
        </p:nvSpPr>
        <p:spPr>
          <a:xfrm>
            <a:off x="5749226" y="666162"/>
            <a:ext cx="11510074" cy="1163395"/>
          </a:xfrm>
          <a:prstGeom prst="rect">
            <a:avLst/>
          </a:prstGeom>
          <a:noFill/>
          <a:ln>
            <a:noFill/>
          </a:ln>
        </p:spPr>
        <p:txBody>
          <a:bodyPr spcFirstLastPara="1" wrap="square" lIns="0" tIns="0" rIns="0" bIns="0" anchor="t" anchorCtr="0">
            <a:spAutoFit/>
          </a:bodyPr>
          <a:lstStyle/>
          <a:p>
            <a:pPr marL="0" marR="0" lvl="0" indent="0" algn="ctr" rtl="0">
              <a:lnSpc>
                <a:spcPct val="140005"/>
              </a:lnSpc>
              <a:spcBef>
                <a:spcPts val="0"/>
              </a:spcBef>
              <a:spcAft>
                <a:spcPts val="0"/>
              </a:spcAft>
              <a:buNone/>
            </a:pPr>
            <a:r>
              <a:rPr lang="en-US" sz="5400" b="1" i="0" u="none" strike="noStrike" cap="none">
                <a:solidFill>
                  <a:srgbClr val="FFFFFF"/>
                </a:solidFill>
                <a:latin typeface="Roboto Condensed"/>
                <a:ea typeface="Roboto Condensed"/>
                <a:cs typeface="Roboto Condensed"/>
                <a:sym typeface="Roboto Condensed"/>
              </a:rPr>
              <a:t>CONTOH PENERAPAN PADA FUNGSI</a:t>
            </a:r>
            <a:endParaRPr lang="en-US" sz="1050"/>
          </a:p>
        </p:txBody>
      </p:sp>
      <p:sp>
        <p:nvSpPr>
          <p:cNvPr id="2" name="Rectangle 2">
            <a:extLst>
              <a:ext uri="{FF2B5EF4-FFF2-40B4-BE49-F238E27FC236}">
                <a16:creationId xmlns:a16="http://schemas.microsoft.com/office/drawing/2014/main" id="{64B5D410-77F9-4C31-B9D8-F81A666CFE79}"/>
              </a:ext>
            </a:extLst>
          </p:cNvPr>
          <p:cNvSpPr>
            <a:spLocks noChangeArrowheads="1"/>
          </p:cNvSpPr>
          <p:nvPr/>
        </p:nvSpPr>
        <p:spPr bwMode="auto">
          <a:xfrm>
            <a:off x="18404164" y="-564865"/>
            <a:ext cx="58599646"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10" name="Picture 9">
            <a:extLst>
              <a:ext uri="{FF2B5EF4-FFF2-40B4-BE49-F238E27FC236}">
                <a16:creationId xmlns:a16="http://schemas.microsoft.com/office/drawing/2014/main" id="{C281464B-22C1-4F08-8E9A-D584FA811D3C}"/>
              </a:ext>
            </a:extLst>
          </p:cNvPr>
          <p:cNvPicPr>
            <a:picLocks noChangeAspect="1"/>
          </p:cNvPicPr>
          <p:nvPr/>
        </p:nvPicPr>
        <p:blipFill>
          <a:blip r:embed="rId8"/>
          <a:stretch>
            <a:fillRect/>
          </a:stretch>
        </p:blipFill>
        <p:spPr>
          <a:xfrm>
            <a:off x="778848" y="744104"/>
            <a:ext cx="1440267" cy="1440267"/>
          </a:xfrm>
          <a:prstGeom prst="rect">
            <a:avLst/>
          </a:prstGeom>
        </p:spPr>
      </p:pic>
      <p:pic>
        <p:nvPicPr>
          <p:cNvPr id="11" name="Picture 10">
            <a:extLst>
              <a:ext uri="{FF2B5EF4-FFF2-40B4-BE49-F238E27FC236}">
                <a16:creationId xmlns:a16="http://schemas.microsoft.com/office/drawing/2014/main" id="{AF4F0441-F805-48C5-8F8E-4484684A7E41}"/>
              </a:ext>
            </a:extLst>
          </p:cNvPr>
          <p:cNvPicPr>
            <a:picLocks noChangeAspect="1"/>
          </p:cNvPicPr>
          <p:nvPr/>
        </p:nvPicPr>
        <p:blipFill>
          <a:blip r:embed="rId9"/>
          <a:stretch>
            <a:fillRect/>
          </a:stretch>
        </p:blipFill>
        <p:spPr>
          <a:xfrm>
            <a:off x="2529680" y="897643"/>
            <a:ext cx="2773390" cy="1133187"/>
          </a:xfrm>
          <a:prstGeom prst="rect">
            <a:avLst/>
          </a:prstGeom>
        </p:spPr>
      </p:pic>
      <p:sp>
        <p:nvSpPr>
          <p:cNvPr id="14" name="TextBox 13">
            <a:extLst>
              <a:ext uri="{FF2B5EF4-FFF2-40B4-BE49-F238E27FC236}">
                <a16:creationId xmlns:a16="http://schemas.microsoft.com/office/drawing/2014/main" id="{678C3279-8D3B-4310-BC38-1E0812C5AC97}"/>
              </a:ext>
            </a:extLst>
          </p:cNvPr>
          <p:cNvSpPr txBox="1"/>
          <p:nvPr/>
        </p:nvSpPr>
        <p:spPr>
          <a:xfrm>
            <a:off x="7618102" y="2562364"/>
            <a:ext cx="10078280" cy="7109639"/>
          </a:xfrm>
          <a:prstGeom prst="rect">
            <a:avLst/>
          </a:prstGeom>
          <a:noFill/>
        </p:spPr>
        <p:txBody>
          <a:bodyPr wrap="square">
            <a:spAutoFit/>
          </a:bodyPr>
          <a:lstStyle/>
          <a:p>
            <a:pPr marL="0" marR="0" algn="just">
              <a:spcBef>
                <a:spcPts val="0"/>
              </a:spcBef>
              <a:spcAft>
                <a:spcPts val="0"/>
              </a:spcAft>
            </a:pPr>
            <a:r>
              <a:rPr lang="en-US" sz="2400">
                <a:solidFill>
                  <a:schemeClr val="bg1"/>
                </a:solidFill>
                <a:effectLst/>
                <a:latin typeface="Courier New" panose="02070309020205020404" pitchFamily="49" charset="0"/>
                <a:ea typeface="Calibri" panose="020F0502020204030204" pitchFamily="34" charset="0"/>
                <a:cs typeface="Times New Roman" panose="02020603050405020304" pitchFamily="18" charset="0"/>
              </a:rPr>
              <a:t>Algoritma: Menghitung luas persegi panjang dengan inputan oleh user}</a:t>
            </a:r>
            <a:endParaRPr lang="en-US" sz="32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en-US" sz="2400">
                <a:solidFill>
                  <a:schemeClr val="bg1"/>
                </a:solidFill>
                <a:effectLst/>
                <a:latin typeface="Courier New" panose="02070309020205020404" pitchFamily="49" charset="0"/>
                <a:ea typeface="Calibri" panose="020F0502020204030204" pitchFamily="34" charset="0"/>
                <a:cs typeface="Times New Roman" panose="02020603050405020304" pitchFamily="18" charset="0"/>
              </a:rPr>
              <a:t> </a:t>
            </a:r>
            <a:endParaRPr lang="en-US" sz="32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en-US" sz="2400" b="1">
                <a:solidFill>
                  <a:schemeClr val="bg1"/>
                </a:solidFill>
                <a:effectLst/>
                <a:latin typeface="Courier New" panose="02070309020205020404" pitchFamily="49" charset="0"/>
                <a:ea typeface="Calibri" panose="020F0502020204030204" pitchFamily="34" charset="0"/>
                <a:cs typeface="Times New Roman" panose="02020603050405020304" pitchFamily="18" charset="0"/>
              </a:rPr>
              <a:t>FUNGSI hitungLuasPP(</a:t>
            </a:r>
            <a:r>
              <a:rPr lang="en-US" sz="2400">
                <a:solidFill>
                  <a:schemeClr val="bg1"/>
                </a:solidFill>
                <a:effectLst/>
                <a:latin typeface="Courier New" panose="02070309020205020404" pitchFamily="49" charset="0"/>
                <a:ea typeface="Calibri" panose="020F0502020204030204" pitchFamily="34" charset="0"/>
                <a:cs typeface="Times New Roman" panose="02020603050405020304" pitchFamily="18" charset="0"/>
              </a:rPr>
              <a:t>input p, l: integer</a:t>
            </a:r>
            <a:r>
              <a:rPr lang="en-US" sz="2400" b="1">
                <a:solidFill>
                  <a:schemeClr val="bg1"/>
                </a:solidFill>
                <a:effectLst/>
                <a:latin typeface="Courier New" panose="02070309020205020404" pitchFamily="49" charset="0"/>
                <a:ea typeface="Calibri" panose="020F0502020204030204" pitchFamily="34" charset="0"/>
                <a:cs typeface="Times New Roman" panose="02020603050405020304" pitchFamily="18" charset="0"/>
              </a:rPr>
              <a:t>)</a:t>
            </a:r>
            <a:endParaRPr lang="en-US" sz="32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en-US" sz="2400" b="1">
                <a:solidFill>
                  <a:schemeClr val="bg1"/>
                </a:solidFill>
                <a:effectLst/>
                <a:latin typeface="Courier New" panose="02070309020205020404" pitchFamily="49" charset="0"/>
                <a:ea typeface="Calibri" panose="020F0502020204030204" pitchFamily="34" charset="0"/>
                <a:cs typeface="Times New Roman" panose="02020603050405020304" pitchFamily="18" charset="0"/>
              </a:rPr>
              <a:t>Deklarasi</a:t>
            </a:r>
            <a:endParaRPr lang="en-US" sz="32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en-US" sz="2400">
                <a:solidFill>
                  <a:schemeClr val="bg1"/>
                </a:solidFill>
                <a:effectLst/>
                <a:latin typeface="Courier New" panose="02070309020205020404" pitchFamily="49" charset="0"/>
                <a:ea typeface="Calibri" panose="020F0502020204030204" pitchFamily="34" charset="0"/>
                <a:cs typeface="Times New Roman" panose="02020603050405020304" pitchFamily="18" charset="0"/>
              </a:rPr>
              <a:t>luas: integer</a:t>
            </a:r>
            <a:endParaRPr lang="en-US" sz="32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en-US" sz="2400" b="1">
                <a:solidFill>
                  <a:schemeClr val="bg1"/>
                </a:solidFill>
                <a:effectLst/>
                <a:latin typeface="Courier New" panose="02070309020205020404" pitchFamily="49" charset="0"/>
                <a:ea typeface="Calibri" panose="020F0502020204030204" pitchFamily="34" charset="0"/>
                <a:cs typeface="Times New Roman" panose="02020603050405020304" pitchFamily="18" charset="0"/>
              </a:rPr>
              <a:t>Deskripsi</a:t>
            </a:r>
            <a:endParaRPr lang="en-US" sz="32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en-US" sz="2400">
                <a:solidFill>
                  <a:schemeClr val="bg1"/>
                </a:solidFill>
                <a:effectLst/>
                <a:latin typeface="Courier New" panose="02070309020205020404" pitchFamily="49" charset="0"/>
                <a:ea typeface="Calibri" panose="020F0502020204030204" pitchFamily="34" charset="0"/>
                <a:cs typeface="Times New Roman" panose="02020603050405020304" pitchFamily="18" charset="0"/>
              </a:rPr>
              <a:t>luas </a:t>
            </a:r>
            <a:r>
              <a:rPr lang="en-US" sz="2400">
                <a:solidFill>
                  <a:schemeClr val="bg1"/>
                </a:solidFill>
                <a:effectLst/>
                <a:latin typeface="Courier New" panose="02070309020205020404" pitchFamily="49" charset="0"/>
                <a:ea typeface="Calibri" panose="020F0502020204030204" pitchFamily="34" charset="0"/>
                <a:cs typeface="Courier New" panose="02070309020205020404" pitchFamily="49" charset="0"/>
                <a:sym typeface="Wingdings" panose="05000000000000000000" pitchFamily="2" charset="2"/>
              </a:rPr>
              <a:t></a:t>
            </a:r>
            <a:r>
              <a:rPr lang="en-US" sz="2400">
                <a:solidFill>
                  <a:schemeClr val="bg1"/>
                </a:solidFill>
                <a:effectLst/>
                <a:latin typeface="Courier New" panose="02070309020205020404" pitchFamily="49" charset="0"/>
                <a:ea typeface="Calibri" panose="020F0502020204030204" pitchFamily="34" charset="0"/>
                <a:cs typeface="Times New Roman" panose="02020603050405020304" pitchFamily="18" charset="0"/>
              </a:rPr>
              <a:t> p*l</a:t>
            </a:r>
            <a:endParaRPr lang="en-US" sz="32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en-US" sz="2400">
                <a:solidFill>
                  <a:schemeClr val="bg1"/>
                </a:solidFill>
                <a:effectLst/>
                <a:latin typeface="Courier New" panose="02070309020205020404" pitchFamily="49" charset="0"/>
                <a:ea typeface="Calibri" panose="020F0502020204030204" pitchFamily="34" charset="0"/>
                <a:cs typeface="Times New Roman" panose="02020603050405020304" pitchFamily="18" charset="0"/>
              </a:rPr>
              <a:t>return(luas)</a:t>
            </a:r>
            <a:endParaRPr lang="en-US" sz="32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en-US" sz="2400" b="1">
                <a:solidFill>
                  <a:schemeClr val="bg1"/>
                </a:solidFill>
                <a:effectLst/>
                <a:latin typeface="Courier New" panose="02070309020205020404" pitchFamily="49" charset="0"/>
                <a:ea typeface="Calibri" panose="020F0502020204030204" pitchFamily="34" charset="0"/>
                <a:cs typeface="Times New Roman" panose="02020603050405020304" pitchFamily="18" charset="0"/>
              </a:rPr>
              <a:t> </a:t>
            </a:r>
            <a:endParaRPr lang="en-US" sz="32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en-US" sz="2400" b="1">
                <a:solidFill>
                  <a:schemeClr val="bg1"/>
                </a:solidFill>
                <a:effectLst/>
                <a:latin typeface="Courier New" panose="02070309020205020404" pitchFamily="49" charset="0"/>
                <a:ea typeface="Calibri" panose="020F0502020204030204" pitchFamily="34" charset="0"/>
                <a:cs typeface="Times New Roman" panose="02020603050405020304" pitchFamily="18" charset="0"/>
              </a:rPr>
              <a:t>ALGORITMA UTAMA</a:t>
            </a:r>
            <a:endParaRPr lang="en-US" sz="32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en-US" sz="2400" b="1">
                <a:solidFill>
                  <a:schemeClr val="bg1"/>
                </a:solidFill>
                <a:effectLst/>
                <a:latin typeface="Courier New" panose="02070309020205020404" pitchFamily="49" charset="0"/>
                <a:ea typeface="Calibri" panose="020F0502020204030204" pitchFamily="34" charset="0"/>
                <a:cs typeface="Times New Roman" panose="02020603050405020304" pitchFamily="18" charset="0"/>
              </a:rPr>
              <a:t>Deklarasi</a:t>
            </a:r>
            <a:endParaRPr lang="en-US" sz="32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en-US" sz="2400">
                <a:solidFill>
                  <a:schemeClr val="bg1"/>
                </a:solidFill>
                <a:effectLst/>
                <a:latin typeface="Courier New" panose="02070309020205020404" pitchFamily="49" charset="0"/>
                <a:ea typeface="Calibri" panose="020F0502020204030204" pitchFamily="34" charset="0"/>
                <a:cs typeface="Times New Roman" panose="02020603050405020304" pitchFamily="18" charset="0"/>
              </a:rPr>
              <a:t>hasil, panjang, lebar: integer</a:t>
            </a:r>
            <a:endParaRPr lang="en-US" sz="32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en-US" sz="2400" b="1">
                <a:solidFill>
                  <a:schemeClr val="bg1"/>
                </a:solidFill>
                <a:effectLst/>
                <a:latin typeface="Courier New" panose="02070309020205020404" pitchFamily="49" charset="0"/>
                <a:ea typeface="Calibri" panose="020F0502020204030204" pitchFamily="34" charset="0"/>
                <a:cs typeface="Times New Roman" panose="02020603050405020304" pitchFamily="18" charset="0"/>
              </a:rPr>
              <a:t>Deskripsi</a:t>
            </a:r>
            <a:endParaRPr lang="en-US" sz="32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en-US" sz="2400">
                <a:solidFill>
                  <a:schemeClr val="bg1"/>
                </a:solidFill>
                <a:effectLst/>
                <a:latin typeface="Courier New" panose="02070309020205020404" pitchFamily="49" charset="0"/>
                <a:ea typeface="Calibri" panose="020F0502020204030204" pitchFamily="34" charset="0"/>
                <a:cs typeface="Times New Roman" panose="02020603050405020304" pitchFamily="18" charset="0"/>
              </a:rPr>
              <a:t>input(panjang)</a:t>
            </a:r>
            <a:endParaRPr lang="en-US" sz="32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en-US" sz="2400">
                <a:solidFill>
                  <a:schemeClr val="bg1"/>
                </a:solidFill>
                <a:effectLst/>
                <a:latin typeface="Courier New" panose="02070309020205020404" pitchFamily="49" charset="0"/>
                <a:ea typeface="Calibri" panose="020F0502020204030204" pitchFamily="34" charset="0"/>
                <a:cs typeface="Times New Roman" panose="02020603050405020304" pitchFamily="18" charset="0"/>
              </a:rPr>
              <a:t>input(lebar)</a:t>
            </a:r>
            <a:endParaRPr lang="en-US" sz="32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en-US" sz="2400">
                <a:solidFill>
                  <a:schemeClr val="bg1"/>
                </a:solidFill>
                <a:effectLst/>
                <a:latin typeface="Courier New" panose="02070309020205020404" pitchFamily="49" charset="0"/>
                <a:ea typeface="Calibri" panose="020F0502020204030204" pitchFamily="34" charset="0"/>
                <a:cs typeface="Times New Roman" panose="02020603050405020304" pitchFamily="18" charset="0"/>
              </a:rPr>
              <a:t>hasil </a:t>
            </a:r>
            <a:r>
              <a:rPr lang="en-US" sz="2400">
                <a:solidFill>
                  <a:schemeClr val="bg1"/>
                </a:solidFill>
                <a:effectLst/>
                <a:latin typeface="Courier New" panose="02070309020205020404" pitchFamily="49" charset="0"/>
                <a:ea typeface="Calibri" panose="020F0502020204030204" pitchFamily="34" charset="0"/>
                <a:cs typeface="Courier New" panose="02070309020205020404" pitchFamily="49" charset="0"/>
                <a:sym typeface="Wingdings" panose="05000000000000000000" pitchFamily="2" charset="2"/>
              </a:rPr>
              <a:t></a:t>
            </a:r>
            <a:r>
              <a:rPr lang="en-US" sz="2400">
                <a:solidFill>
                  <a:schemeClr val="bg1"/>
                </a:solidFill>
                <a:effectLst/>
                <a:latin typeface="Courier New" panose="02070309020205020404" pitchFamily="49" charset="0"/>
                <a:ea typeface="Calibri" panose="020F0502020204030204" pitchFamily="34" charset="0"/>
                <a:cs typeface="Times New Roman" panose="02020603050405020304" pitchFamily="18" charset="0"/>
              </a:rPr>
              <a:t> Fungsi hitungLuasPP(panjang, lebar)</a:t>
            </a:r>
            <a:endParaRPr lang="en-US" sz="32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en-US" sz="2400">
                <a:solidFill>
                  <a:schemeClr val="bg1"/>
                </a:solidFill>
                <a:effectLst/>
                <a:latin typeface="Courier New" panose="02070309020205020404" pitchFamily="49" charset="0"/>
                <a:ea typeface="Calibri" panose="020F0502020204030204" pitchFamily="34" charset="0"/>
                <a:cs typeface="Times New Roman" panose="02020603050405020304" pitchFamily="18" charset="0"/>
              </a:rPr>
              <a:t>print (hasil)</a:t>
            </a:r>
            <a:endParaRPr lang="en-US" sz="32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r>
              <a:rPr lang="en-US" sz="2400">
                <a:solidFill>
                  <a:schemeClr val="bg1"/>
                </a:solidFill>
                <a:effectLst/>
                <a:latin typeface="Courier New" panose="02070309020205020404" pitchFamily="49" charset="0"/>
                <a:ea typeface="Calibri" panose="020F0502020204030204" pitchFamily="34" charset="0"/>
              </a:rPr>
              <a:t>END</a:t>
            </a:r>
            <a:endParaRPr lang="en-US" sz="2400">
              <a:solidFill>
                <a:schemeClr val="bg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84"/>
        <p:cNvGrpSpPr/>
        <p:nvPr/>
      </p:nvGrpSpPr>
      <p:grpSpPr>
        <a:xfrm>
          <a:off x="0" y="0"/>
          <a:ext cx="0" cy="0"/>
          <a:chOff x="0" y="0"/>
          <a:chExt cx="0" cy="0"/>
        </a:xfrm>
      </p:grpSpPr>
      <p:pic>
        <p:nvPicPr>
          <p:cNvPr id="585" name="Google Shape;585;p22"/>
          <p:cNvPicPr preferRelativeResize="0"/>
          <p:nvPr/>
        </p:nvPicPr>
        <p:blipFill rotWithShape="1">
          <a:blip r:embed="rId4">
            <a:alphaModFix amt="38000"/>
          </a:blip>
          <a:srcRect/>
          <a:stretch/>
        </p:blipFill>
        <p:spPr>
          <a:xfrm>
            <a:off x="-15372419" y="-4102107"/>
            <a:ext cx="25212494" cy="26896310"/>
          </a:xfrm>
          <a:prstGeom prst="rect">
            <a:avLst/>
          </a:prstGeom>
          <a:noFill/>
          <a:ln>
            <a:noFill/>
          </a:ln>
        </p:spPr>
      </p:pic>
      <p:pic>
        <p:nvPicPr>
          <p:cNvPr id="587" name="Google Shape;587;p22"/>
          <p:cNvPicPr preferRelativeResize="0"/>
          <p:nvPr/>
        </p:nvPicPr>
        <p:blipFill rotWithShape="1">
          <a:blip r:embed="rId5">
            <a:alphaModFix/>
          </a:blip>
          <a:srcRect/>
          <a:stretch/>
        </p:blipFill>
        <p:spPr>
          <a:xfrm>
            <a:off x="7924800" y="-8708896"/>
            <a:ext cx="23990458" cy="26896310"/>
          </a:xfrm>
          <a:prstGeom prst="rect">
            <a:avLst/>
          </a:prstGeom>
          <a:noFill/>
          <a:ln>
            <a:noFill/>
          </a:ln>
        </p:spPr>
      </p:pic>
      <p:grpSp>
        <p:nvGrpSpPr>
          <p:cNvPr id="612" name="Google Shape;612;p22"/>
          <p:cNvGrpSpPr/>
          <p:nvPr/>
        </p:nvGrpSpPr>
        <p:grpSpPr>
          <a:xfrm>
            <a:off x="-919065" y="438573"/>
            <a:ext cx="7614833" cy="2060145"/>
            <a:chOff x="0" y="-38100"/>
            <a:chExt cx="4049671" cy="850900"/>
          </a:xfrm>
        </p:grpSpPr>
        <p:sp>
          <p:nvSpPr>
            <p:cNvPr id="613" name="Google Shape;613;p22"/>
            <p:cNvSpPr/>
            <p:nvPr/>
          </p:nvSpPr>
          <p:spPr>
            <a:xfrm>
              <a:off x="0" y="0"/>
              <a:ext cx="4049671" cy="680532"/>
            </a:xfrm>
            <a:custGeom>
              <a:avLst/>
              <a:gdLst/>
              <a:ahLst/>
              <a:cxnLst/>
              <a:rect l="l" t="t" r="r" b="b"/>
              <a:pathLst>
                <a:path w="4049671" h="680532" extrusionOk="0">
                  <a:moveTo>
                    <a:pt x="78960" y="0"/>
                  </a:moveTo>
                  <a:lnTo>
                    <a:pt x="3970711" y="0"/>
                  </a:lnTo>
                  <a:cubicBezTo>
                    <a:pt x="3991652" y="0"/>
                    <a:pt x="4011737" y="8319"/>
                    <a:pt x="4026545" y="23127"/>
                  </a:cubicBezTo>
                  <a:cubicBezTo>
                    <a:pt x="4041353" y="37935"/>
                    <a:pt x="4049671" y="58019"/>
                    <a:pt x="4049671" y="78960"/>
                  </a:cubicBezTo>
                  <a:lnTo>
                    <a:pt x="4049671" y="601572"/>
                  </a:lnTo>
                  <a:cubicBezTo>
                    <a:pt x="4049671" y="645181"/>
                    <a:pt x="4014320" y="680532"/>
                    <a:pt x="3970711" y="680532"/>
                  </a:cubicBezTo>
                  <a:lnTo>
                    <a:pt x="78960" y="680532"/>
                  </a:lnTo>
                  <a:cubicBezTo>
                    <a:pt x="35352" y="680532"/>
                    <a:pt x="0" y="645181"/>
                    <a:pt x="0" y="601572"/>
                  </a:cubicBezTo>
                  <a:lnTo>
                    <a:pt x="0" y="78960"/>
                  </a:lnTo>
                  <a:cubicBezTo>
                    <a:pt x="0" y="35352"/>
                    <a:pt x="35352" y="0"/>
                    <a:pt x="78960" y="0"/>
                  </a:cubicBezTo>
                  <a:close/>
                </a:path>
              </a:pathLst>
            </a:custGeom>
            <a:solidFill>
              <a:srgbClr val="072E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22"/>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615" name="Google Shape;615;p22"/>
          <p:cNvSpPr txBox="1"/>
          <p:nvPr/>
        </p:nvSpPr>
        <p:spPr>
          <a:xfrm>
            <a:off x="-1880002" y="788697"/>
            <a:ext cx="9804802" cy="1163395"/>
          </a:xfrm>
          <a:prstGeom prst="rect">
            <a:avLst/>
          </a:prstGeom>
          <a:noFill/>
          <a:ln>
            <a:noFill/>
          </a:ln>
        </p:spPr>
        <p:txBody>
          <a:bodyPr spcFirstLastPara="1" wrap="square" lIns="0" tIns="0" rIns="0" bIns="0" anchor="t" anchorCtr="0">
            <a:spAutoFit/>
          </a:bodyPr>
          <a:lstStyle/>
          <a:p>
            <a:pPr marL="0" marR="0" lvl="0" indent="0" algn="ctr" rtl="0">
              <a:lnSpc>
                <a:spcPct val="140005"/>
              </a:lnSpc>
              <a:spcBef>
                <a:spcPts val="0"/>
              </a:spcBef>
              <a:spcAft>
                <a:spcPts val="0"/>
              </a:spcAft>
              <a:buNone/>
            </a:pPr>
            <a:r>
              <a:rPr lang="en-US" sz="5400" b="1" i="0" u="none" strike="noStrike" cap="none">
                <a:solidFill>
                  <a:srgbClr val="FFFFFF"/>
                </a:solidFill>
                <a:latin typeface="Roboto Condensed"/>
                <a:ea typeface="Roboto Condensed"/>
                <a:cs typeface="Roboto Condensed"/>
                <a:sym typeface="Roboto Condensed"/>
              </a:rPr>
              <a:t>CONTOH FUNGSI  </a:t>
            </a:r>
            <a:endParaRPr sz="1050"/>
          </a:p>
        </p:txBody>
      </p:sp>
      <p:sp>
        <p:nvSpPr>
          <p:cNvPr id="2" name="Rectangle 2">
            <a:extLst>
              <a:ext uri="{FF2B5EF4-FFF2-40B4-BE49-F238E27FC236}">
                <a16:creationId xmlns:a16="http://schemas.microsoft.com/office/drawing/2014/main" id="{C8BA3A66-0BC3-4B6A-9527-A350C3D9977B}"/>
              </a:ext>
            </a:extLst>
          </p:cNvPr>
          <p:cNvSpPr>
            <a:spLocks noChangeArrowheads="1"/>
          </p:cNvSpPr>
          <p:nvPr/>
        </p:nvSpPr>
        <p:spPr bwMode="auto">
          <a:xfrm>
            <a:off x="1771650" y="2498718"/>
            <a:ext cx="1828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4">
            <a:extLst>
              <a:ext uri="{FF2B5EF4-FFF2-40B4-BE49-F238E27FC236}">
                <a16:creationId xmlns:a16="http://schemas.microsoft.com/office/drawing/2014/main" id="{12C45A75-26F1-479B-8A2D-222642EFF3C5}"/>
              </a:ext>
            </a:extLst>
          </p:cNvPr>
          <p:cNvSpPr>
            <a:spLocks noChangeArrowheads="1"/>
          </p:cNvSpPr>
          <p:nvPr/>
        </p:nvSpPr>
        <p:spPr bwMode="auto">
          <a:xfrm>
            <a:off x="6982575" y="3493111"/>
            <a:ext cx="3353444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12" name="Picture 11">
            <a:extLst>
              <a:ext uri="{FF2B5EF4-FFF2-40B4-BE49-F238E27FC236}">
                <a16:creationId xmlns:a16="http://schemas.microsoft.com/office/drawing/2014/main" id="{E8F821E9-839D-4344-B9E5-568D93D07379}"/>
              </a:ext>
            </a:extLst>
          </p:cNvPr>
          <p:cNvPicPr>
            <a:picLocks noChangeAspect="1"/>
          </p:cNvPicPr>
          <p:nvPr/>
        </p:nvPicPr>
        <p:blipFill>
          <a:blip r:embed="rId6"/>
          <a:stretch>
            <a:fillRect/>
          </a:stretch>
        </p:blipFill>
        <p:spPr>
          <a:xfrm>
            <a:off x="12677681" y="8032187"/>
            <a:ext cx="1440267" cy="1440267"/>
          </a:xfrm>
          <a:prstGeom prst="rect">
            <a:avLst/>
          </a:prstGeom>
        </p:spPr>
      </p:pic>
      <p:pic>
        <p:nvPicPr>
          <p:cNvPr id="13" name="Picture 12">
            <a:extLst>
              <a:ext uri="{FF2B5EF4-FFF2-40B4-BE49-F238E27FC236}">
                <a16:creationId xmlns:a16="http://schemas.microsoft.com/office/drawing/2014/main" id="{E77667E9-E593-4469-AE62-0A0AE11137DD}"/>
              </a:ext>
            </a:extLst>
          </p:cNvPr>
          <p:cNvPicPr>
            <a:picLocks noChangeAspect="1"/>
          </p:cNvPicPr>
          <p:nvPr/>
        </p:nvPicPr>
        <p:blipFill>
          <a:blip r:embed="rId7"/>
          <a:stretch>
            <a:fillRect/>
          </a:stretch>
        </p:blipFill>
        <p:spPr>
          <a:xfrm>
            <a:off x="14428513" y="8185726"/>
            <a:ext cx="2773390" cy="1133187"/>
          </a:xfrm>
          <a:prstGeom prst="rect">
            <a:avLst/>
          </a:prstGeom>
        </p:spPr>
      </p:pic>
      <p:sp>
        <p:nvSpPr>
          <p:cNvPr id="5" name="Rectangle 20">
            <a:extLst>
              <a:ext uri="{FF2B5EF4-FFF2-40B4-BE49-F238E27FC236}">
                <a16:creationId xmlns:a16="http://schemas.microsoft.com/office/drawing/2014/main" id="{D1AFE88B-5CF7-4806-9402-A04F70794E55}"/>
              </a:ext>
            </a:extLst>
          </p:cNvPr>
          <p:cNvSpPr>
            <a:spLocks noChangeArrowheads="1"/>
          </p:cNvSpPr>
          <p:nvPr/>
        </p:nvSpPr>
        <p:spPr bwMode="auto">
          <a:xfrm>
            <a:off x="1551515" y="2410247"/>
            <a:ext cx="40814892"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6" name="Object 5">
            <a:extLst>
              <a:ext uri="{FF2B5EF4-FFF2-40B4-BE49-F238E27FC236}">
                <a16:creationId xmlns:a16="http://schemas.microsoft.com/office/drawing/2014/main" id="{21340C33-0C7E-4C88-B548-81ACE6D4A786}"/>
              </a:ext>
            </a:extLst>
          </p:cNvPr>
          <p:cNvGraphicFramePr>
            <a:graphicFrameLocks noChangeAspect="1"/>
          </p:cNvGraphicFramePr>
          <p:nvPr>
            <p:extLst>
              <p:ext uri="{D42A27DB-BD31-4B8C-83A1-F6EECF244321}">
                <p14:modId xmlns:p14="http://schemas.microsoft.com/office/powerpoint/2010/main" val="2952827526"/>
              </p:ext>
            </p:extLst>
          </p:nvPr>
        </p:nvGraphicFramePr>
        <p:xfrm>
          <a:off x="2888351" y="2451525"/>
          <a:ext cx="10373785" cy="7418957"/>
        </p:xfrm>
        <a:graphic>
          <a:graphicData uri="http://schemas.openxmlformats.org/presentationml/2006/ole">
            <mc:AlternateContent xmlns:mc="http://schemas.openxmlformats.org/markup-compatibility/2006">
              <mc:Choice xmlns:v="urn:schemas-microsoft-com:vml" Requires="v">
                <p:oleObj spid="_x0000_s2081" name="Visio" r:id="rId8" imgW="7772583" imgH="5562512" progId="Visio.Drawing.15">
                  <p:embed/>
                </p:oleObj>
              </mc:Choice>
              <mc:Fallback>
                <p:oleObj name="Visio" r:id="rId8" imgW="7772583" imgH="5562512" progId="Visio.Drawing.15">
                  <p:embed/>
                  <p:pic>
                    <p:nvPicPr>
                      <p:cNvPr id="0" name="Object 1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88351" y="2451525"/>
                        <a:ext cx="10373785" cy="7418957"/>
                      </a:xfrm>
                      <a:prstGeom prst="rect">
                        <a:avLst/>
                      </a:prstGeom>
                      <a:noFill/>
                    </p:spPr>
                  </p:pic>
                </p:oleObj>
              </mc:Fallback>
            </mc:AlternateContent>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84"/>
        <p:cNvGrpSpPr/>
        <p:nvPr/>
      </p:nvGrpSpPr>
      <p:grpSpPr>
        <a:xfrm>
          <a:off x="0" y="0"/>
          <a:ext cx="0" cy="0"/>
          <a:chOff x="0" y="0"/>
          <a:chExt cx="0" cy="0"/>
        </a:xfrm>
      </p:grpSpPr>
      <p:pic>
        <p:nvPicPr>
          <p:cNvPr id="585" name="Google Shape;585;p22"/>
          <p:cNvPicPr preferRelativeResize="0"/>
          <p:nvPr/>
        </p:nvPicPr>
        <p:blipFill rotWithShape="1">
          <a:blip r:embed="rId3">
            <a:alphaModFix amt="38000"/>
          </a:blip>
          <a:srcRect/>
          <a:stretch/>
        </p:blipFill>
        <p:spPr>
          <a:xfrm>
            <a:off x="-15372419" y="-4102107"/>
            <a:ext cx="25212494" cy="26896310"/>
          </a:xfrm>
          <a:prstGeom prst="rect">
            <a:avLst/>
          </a:prstGeom>
          <a:noFill/>
          <a:ln>
            <a:noFill/>
          </a:ln>
        </p:spPr>
      </p:pic>
      <p:pic>
        <p:nvPicPr>
          <p:cNvPr id="587" name="Google Shape;587;p22"/>
          <p:cNvPicPr preferRelativeResize="0"/>
          <p:nvPr/>
        </p:nvPicPr>
        <p:blipFill rotWithShape="1">
          <a:blip r:embed="rId4">
            <a:alphaModFix/>
          </a:blip>
          <a:srcRect/>
          <a:stretch/>
        </p:blipFill>
        <p:spPr>
          <a:xfrm>
            <a:off x="7924800" y="-8708896"/>
            <a:ext cx="23990458" cy="26896310"/>
          </a:xfrm>
          <a:prstGeom prst="rect">
            <a:avLst/>
          </a:prstGeom>
          <a:noFill/>
          <a:ln>
            <a:noFill/>
          </a:ln>
        </p:spPr>
      </p:pic>
      <p:grpSp>
        <p:nvGrpSpPr>
          <p:cNvPr id="612" name="Google Shape;612;p22"/>
          <p:cNvGrpSpPr/>
          <p:nvPr/>
        </p:nvGrpSpPr>
        <p:grpSpPr>
          <a:xfrm>
            <a:off x="-919065" y="438573"/>
            <a:ext cx="7614833" cy="2060145"/>
            <a:chOff x="0" y="-38100"/>
            <a:chExt cx="4049671" cy="850900"/>
          </a:xfrm>
        </p:grpSpPr>
        <p:sp>
          <p:nvSpPr>
            <p:cNvPr id="613" name="Google Shape;613;p22"/>
            <p:cNvSpPr/>
            <p:nvPr/>
          </p:nvSpPr>
          <p:spPr>
            <a:xfrm>
              <a:off x="0" y="0"/>
              <a:ext cx="4049671" cy="680532"/>
            </a:xfrm>
            <a:custGeom>
              <a:avLst/>
              <a:gdLst/>
              <a:ahLst/>
              <a:cxnLst/>
              <a:rect l="l" t="t" r="r" b="b"/>
              <a:pathLst>
                <a:path w="4049671" h="680532" extrusionOk="0">
                  <a:moveTo>
                    <a:pt x="78960" y="0"/>
                  </a:moveTo>
                  <a:lnTo>
                    <a:pt x="3970711" y="0"/>
                  </a:lnTo>
                  <a:cubicBezTo>
                    <a:pt x="3991652" y="0"/>
                    <a:pt x="4011737" y="8319"/>
                    <a:pt x="4026545" y="23127"/>
                  </a:cubicBezTo>
                  <a:cubicBezTo>
                    <a:pt x="4041353" y="37935"/>
                    <a:pt x="4049671" y="58019"/>
                    <a:pt x="4049671" y="78960"/>
                  </a:cubicBezTo>
                  <a:lnTo>
                    <a:pt x="4049671" y="601572"/>
                  </a:lnTo>
                  <a:cubicBezTo>
                    <a:pt x="4049671" y="645181"/>
                    <a:pt x="4014320" y="680532"/>
                    <a:pt x="3970711" y="680532"/>
                  </a:cubicBezTo>
                  <a:lnTo>
                    <a:pt x="78960" y="680532"/>
                  </a:lnTo>
                  <a:cubicBezTo>
                    <a:pt x="35352" y="680532"/>
                    <a:pt x="0" y="645181"/>
                    <a:pt x="0" y="601572"/>
                  </a:cubicBezTo>
                  <a:lnTo>
                    <a:pt x="0" y="78960"/>
                  </a:lnTo>
                  <a:cubicBezTo>
                    <a:pt x="0" y="35352"/>
                    <a:pt x="35352" y="0"/>
                    <a:pt x="78960" y="0"/>
                  </a:cubicBezTo>
                  <a:close/>
                </a:path>
              </a:pathLst>
            </a:custGeom>
            <a:solidFill>
              <a:srgbClr val="072E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22"/>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615" name="Google Shape;615;p22"/>
          <p:cNvSpPr txBox="1"/>
          <p:nvPr/>
        </p:nvSpPr>
        <p:spPr>
          <a:xfrm>
            <a:off x="-1880002" y="788697"/>
            <a:ext cx="9804802" cy="1163395"/>
          </a:xfrm>
          <a:prstGeom prst="rect">
            <a:avLst/>
          </a:prstGeom>
          <a:noFill/>
          <a:ln>
            <a:noFill/>
          </a:ln>
        </p:spPr>
        <p:txBody>
          <a:bodyPr spcFirstLastPara="1" wrap="square" lIns="0" tIns="0" rIns="0" bIns="0" anchor="t" anchorCtr="0">
            <a:spAutoFit/>
          </a:bodyPr>
          <a:lstStyle/>
          <a:p>
            <a:pPr marL="0" marR="0" lvl="0" indent="0" algn="ctr" rtl="0">
              <a:lnSpc>
                <a:spcPct val="140005"/>
              </a:lnSpc>
              <a:spcBef>
                <a:spcPts val="0"/>
              </a:spcBef>
              <a:spcAft>
                <a:spcPts val="0"/>
              </a:spcAft>
              <a:buNone/>
            </a:pPr>
            <a:r>
              <a:rPr lang="en-US" sz="5400" b="1" i="0" u="none" strike="noStrike" cap="none">
                <a:solidFill>
                  <a:srgbClr val="FFFFFF"/>
                </a:solidFill>
                <a:latin typeface="Roboto Condensed"/>
                <a:ea typeface="Roboto Condensed"/>
                <a:cs typeface="Roboto Condensed"/>
                <a:sym typeface="Roboto Condensed"/>
              </a:rPr>
              <a:t>CONTOH FUNGSI  </a:t>
            </a:r>
            <a:endParaRPr sz="1050"/>
          </a:p>
        </p:txBody>
      </p:sp>
      <p:sp>
        <p:nvSpPr>
          <p:cNvPr id="2" name="Rectangle 2">
            <a:extLst>
              <a:ext uri="{FF2B5EF4-FFF2-40B4-BE49-F238E27FC236}">
                <a16:creationId xmlns:a16="http://schemas.microsoft.com/office/drawing/2014/main" id="{C8BA3A66-0BC3-4B6A-9527-A350C3D9977B}"/>
              </a:ext>
            </a:extLst>
          </p:cNvPr>
          <p:cNvSpPr>
            <a:spLocks noChangeArrowheads="1"/>
          </p:cNvSpPr>
          <p:nvPr/>
        </p:nvSpPr>
        <p:spPr bwMode="auto">
          <a:xfrm>
            <a:off x="1771650" y="2498718"/>
            <a:ext cx="1828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4">
            <a:extLst>
              <a:ext uri="{FF2B5EF4-FFF2-40B4-BE49-F238E27FC236}">
                <a16:creationId xmlns:a16="http://schemas.microsoft.com/office/drawing/2014/main" id="{12C45A75-26F1-479B-8A2D-222642EFF3C5}"/>
              </a:ext>
            </a:extLst>
          </p:cNvPr>
          <p:cNvSpPr>
            <a:spLocks noChangeArrowheads="1"/>
          </p:cNvSpPr>
          <p:nvPr/>
        </p:nvSpPr>
        <p:spPr bwMode="auto">
          <a:xfrm>
            <a:off x="6982575" y="3493111"/>
            <a:ext cx="3353444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12" name="Picture 11">
            <a:extLst>
              <a:ext uri="{FF2B5EF4-FFF2-40B4-BE49-F238E27FC236}">
                <a16:creationId xmlns:a16="http://schemas.microsoft.com/office/drawing/2014/main" id="{E8F821E9-839D-4344-B9E5-568D93D07379}"/>
              </a:ext>
            </a:extLst>
          </p:cNvPr>
          <p:cNvPicPr>
            <a:picLocks noChangeAspect="1"/>
          </p:cNvPicPr>
          <p:nvPr/>
        </p:nvPicPr>
        <p:blipFill>
          <a:blip r:embed="rId5"/>
          <a:stretch>
            <a:fillRect/>
          </a:stretch>
        </p:blipFill>
        <p:spPr>
          <a:xfrm>
            <a:off x="12677681" y="8032187"/>
            <a:ext cx="1440267" cy="1440267"/>
          </a:xfrm>
          <a:prstGeom prst="rect">
            <a:avLst/>
          </a:prstGeom>
        </p:spPr>
      </p:pic>
      <p:pic>
        <p:nvPicPr>
          <p:cNvPr id="13" name="Picture 12">
            <a:extLst>
              <a:ext uri="{FF2B5EF4-FFF2-40B4-BE49-F238E27FC236}">
                <a16:creationId xmlns:a16="http://schemas.microsoft.com/office/drawing/2014/main" id="{E77667E9-E593-4469-AE62-0A0AE11137DD}"/>
              </a:ext>
            </a:extLst>
          </p:cNvPr>
          <p:cNvPicPr>
            <a:picLocks noChangeAspect="1"/>
          </p:cNvPicPr>
          <p:nvPr/>
        </p:nvPicPr>
        <p:blipFill>
          <a:blip r:embed="rId6"/>
          <a:stretch>
            <a:fillRect/>
          </a:stretch>
        </p:blipFill>
        <p:spPr>
          <a:xfrm>
            <a:off x="14428513" y="8185726"/>
            <a:ext cx="2773390" cy="1133187"/>
          </a:xfrm>
          <a:prstGeom prst="rect">
            <a:avLst/>
          </a:prstGeom>
        </p:spPr>
      </p:pic>
      <p:sp>
        <p:nvSpPr>
          <p:cNvPr id="5" name="Rectangle 20">
            <a:extLst>
              <a:ext uri="{FF2B5EF4-FFF2-40B4-BE49-F238E27FC236}">
                <a16:creationId xmlns:a16="http://schemas.microsoft.com/office/drawing/2014/main" id="{D1AFE88B-5CF7-4806-9402-A04F70794E55}"/>
              </a:ext>
            </a:extLst>
          </p:cNvPr>
          <p:cNvSpPr>
            <a:spLocks noChangeArrowheads="1"/>
          </p:cNvSpPr>
          <p:nvPr/>
        </p:nvSpPr>
        <p:spPr bwMode="auto">
          <a:xfrm>
            <a:off x="1551515" y="2410247"/>
            <a:ext cx="40814892"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7" name="TextBox 16">
            <a:extLst>
              <a:ext uri="{FF2B5EF4-FFF2-40B4-BE49-F238E27FC236}">
                <a16:creationId xmlns:a16="http://schemas.microsoft.com/office/drawing/2014/main" id="{FE250933-FB93-4515-830E-0606A2F71136}"/>
              </a:ext>
            </a:extLst>
          </p:cNvPr>
          <p:cNvSpPr txBox="1"/>
          <p:nvPr/>
        </p:nvSpPr>
        <p:spPr>
          <a:xfrm>
            <a:off x="1961706" y="2759974"/>
            <a:ext cx="14364588" cy="7332007"/>
          </a:xfrm>
          <a:prstGeom prst="rect">
            <a:avLst/>
          </a:prstGeom>
          <a:noFill/>
        </p:spPr>
        <p:txBody>
          <a:bodyPr wrap="square">
            <a:spAutoFit/>
          </a:bodyPr>
          <a:lstStyle/>
          <a:p>
            <a:pPr marL="0" marR="0" algn="just">
              <a:lnSpc>
                <a:spcPct val="107000"/>
              </a:lnSpc>
              <a:spcBef>
                <a:spcPts val="0"/>
              </a:spcBef>
              <a:spcAft>
                <a:spcPts val="0"/>
              </a:spcAft>
            </a:pPr>
            <a:r>
              <a:rPr lang="en-US" sz="2000">
                <a:solidFill>
                  <a:schemeClr val="bg2"/>
                </a:solidFill>
                <a:effectLst/>
                <a:latin typeface="Courier New" panose="02070309020205020404" pitchFamily="49" charset="0"/>
                <a:ea typeface="Calibri" panose="020F0502020204030204" pitchFamily="34" charset="0"/>
                <a:cs typeface="Times New Roman" panose="02020603050405020304" pitchFamily="18" charset="0"/>
              </a:rPr>
              <a:t>import java.util.Scanner; </a:t>
            </a:r>
            <a:endParaRPr lang="en-US" sz="280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2000">
                <a:solidFill>
                  <a:schemeClr val="bg2"/>
                </a:solidFill>
                <a:effectLst/>
                <a:latin typeface="Courier New" panose="02070309020205020404" pitchFamily="49" charset="0"/>
                <a:ea typeface="Calibri" panose="020F0502020204030204" pitchFamily="34" charset="0"/>
                <a:cs typeface="Times New Roman" panose="02020603050405020304" pitchFamily="18" charset="0"/>
              </a:rPr>
              <a:t>class ContohFungsiJava{</a:t>
            </a:r>
            <a:endParaRPr lang="en-US" sz="280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2000">
                <a:solidFill>
                  <a:schemeClr val="bg2"/>
                </a:solidFill>
                <a:effectLst/>
                <a:latin typeface="Courier New" panose="02070309020205020404" pitchFamily="49" charset="0"/>
                <a:ea typeface="Calibri" panose="020F0502020204030204" pitchFamily="34" charset="0"/>
                <a:cs typeface="Times New Roman" panose="02020603050405020304" pitchFamily="18" charset="0"/>
              </a:rPr>
              <a:t>	</a:t>
            </a:r>
            <a:endParaRPr lang="en-US" sz="280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2000">
                <a:solidFill>
                  <a:schemeClr val="bg2"/>
                </a:solidFill>
                <a:effectLst/>
                <a:latin typeface="Courier New" panose="02070309020205020404" pitchFamily="49" charset="0"/>
                <a:ea typeface="Calibri" panose="020F0502020204030204" pitchFamily="34" charset="0"/>
                <a:cs typeface="Times New Roman" panose="02020603050405020304" pitchFamily="18" charset="0"/>
              </a:rPr>
              <a:t>static int hitungLuasPP(int p , int l){</a:t>
            </a:r>
            <a:endParaRPr lang="en-US" sz="280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2000">
                <a:solidFill>
                  <a:schemeClr val="bg2"/>
                </a:solidFill>
                <a:effectLst/>
                <a:latin typeface="Courier New" panose="02070309020205020404" pitchFamily="49" charset="0"/>
                <a:ea typeface="Calibri" panose="020F0502020204030204" pitchFamily="34" charset="0"/>
                <a:cs typeface="Times New Roman" panose="02020603050405020304" pitchFamily="18" charset="0"/>
              </a:rPr>
              <a:t>		int luas;</a:t>
            </a:r>
            <a:endParaRPr lang="en-US" sz="280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2000">
                <a:solidFill>
                  <a:schemeClr val="bg2"/>
                </a:solidFill>
                <a:effectLst/>
                <a:latin typeface="Courier New" panose="02070309020205020404" pitchFamily="49" charset="0"/>
                <a:ea typeface="Calibri" panose="020F0502020204030204" pitchFamily="34" charset="0"/>
                <a:cs typeface="Times New Roman" panose="02020603050405020304" pitchFamily="18" charset="0"/>
              </a:rPr>
              <a:t>		luas = p*l;</a:t>
            </a:r>
            <a:endParaRPr lang="en-US" sz="280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2000">
                <a:solidFill>
                  <a:schemeClr val="bg2"/>
                </a:solidFill>
                <a:effectLst/>
                <a:latin typeface="Courier New" panose="02070309020205020404" pitchFamily="49" charset="0"/>
                <a:ea typeface="Calibri" panose="020F0502020204030204" pitchFamily="34" charset="0"/>
                <a:cs typeface="Times New Roman" panose="02020603050405020304" pitchFamily="18" charset="0"/>
              </a:rPr>
              <a:t>		return luas;</a:t>
            </a:r>
            <a:endParaRPr lang="en-US" sz="280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2000">
                <a:solidFill>
                  <a:schemeClr val="bg2"/>
                </a:solidFill>
                <a:effectLst/>
                <a:latin typeface="Courier New" panose="02070309020205020404" pitchFamily="49" charset="0"/>
                <a:ea typeface="Calibri" panose="020F0502020204030204" pitchFamily="34" charset="0"/>
                <a:cs typeface="Times New Roman" panose="02020603050405020304" pitchFamily="18" charset="0"/>
              </a:rPr>
              <a:t>	} </a:t>
            </a:r>
            <a:endParaRPr lang="en-US" sz="280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2000">
                <a:solidFill>
                  <a:schemeClr val="bg2"/>
                </a:solidFill>
                <a:effectLst/>
                <a:latin typeface="Courier New" panose="02070309020205020404" pitchFamily="49" charset="0"/>
                <a:ea typeface="Calibri" panose="020F0502020204030204" pitchFamily="34" charset="0"/>
                <a:cs typeface="Times New Roman" panose="02020603050405020304" pitchFamily="18" charset="0"/>
              </a:rPr>
              <a:t> </a:t>
            </a:r>
            <a:endParaRPr lang="en-US" sz="280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2000">
                <a:solidFill>
                  <a:schemeClr val="bg2"/>
                </a:solidFill>
                <a:effectLst/>
                <a:latin typeface="Courier New" panose="02070309020205020404" pitchFamily="49" charset="0"/>
                <a:ea typeface="Calibri" panose="020F0502020204030204" pitchFamily="34" charset="0"/>
                <a:cs typeface="Times New Roman" panose="02020603050405020304" pitchFamily="18" charset="0"/>
              </a:rPr>
              <a:t>public static void main(String args[]){</a:t>
            </a:r>
            <a:endParaRPr lang="en-US" sz="280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2000">
                <a:solidFill>
                  <a:schemeClr val="bg2"/>
                </a:solidFill>
                <a:effectLst/>
                <a:latin typeface="Courier New" panose="02070309020205020404" pitchFamily="49" charset="0"/>
                <a:ea typeface="Calibri" panose="020F0502020204030204" pitchFamily="34" charset="0"/>
                <a:cs typeface="Times New Roman" panose="02020603050405020304" pitchFamily="18" charset="0"/>
              </a:rPr>
              <a:t>	int hasil, panjang, lebar;</a:t>
            </a:r>
            <a:endParaRPr lang="en-US" sz="280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2000">
                <a:solidFill>
                  <a:schemeClr val="bg2"/>
                </a:solidFill>
                <a:effectLst/>
                <a:latin typeface="Courier New" panose="02070309020205020404" pitchFamily="49" charset="0"/>
                <a:ea typeface="Calibri" panose="020F0502020204030204" pitchFamily="34" charset="0"/>
                <a:cs typeface="Times New Roman" panose="02020603050405020304" pitchFamily="18" charset="0"/>
              </a:rPr>
              <a:t>	Scanner inputan = new Scanner(System.in);</a:t>
            </a:r>
            <a:endParaRPr lang="en-US" sz="280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2000">
                <a:solidFill>
                  <a:schemeClr val="bg2"/>
                </a:solidFill>
                <a:effectLst/>
                <a:latin typeface="Courier New" panose="02070309020205020404" pitchFamily="49" charset="0"/>
                <a:ea typeface="Calibri" panose="020F0502020204030204" pitchFamily="34" charset="0"/>
                <a:cs typeface="Times New Roman" panose="02020603050405020304" pitchFamily="18" charset="0"/>
              </a:rPr>
              <a:t>	System.out.println("Perhitungan nilai Luas Persegi Panjang" );</a:t>
            </a:r>
            <a:endParaRPr lang="en-US" sz="280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2000">
                <a:solidFill>
                  <a:schemeClr val="bg2"/>
                </a:solidFill>
                <a:effectLst/>
                <a:latin typeface="Courier New" panose="02070309020205020404" pitchFamily="49" charset="0"/>
                <a:ea typeface="Calibri" panose="020F0502020204030204" pitchFamily="34" charset="0"/>
                <a:cs typeface="Times New Roman" panose="02020603050405020304" pitchFamily="18" charset="0"/>
              </a:rPr>
              <a:t>	System.out.println("masukkan nilai panjang: " );</a:t>
            </a:r>
            <a:endParaRPr lang="en-US" sz="280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2000">
                <a:solidFill>
                  <a:schemeClr val="bg2"/>
                </a:solidFill>
                <a:effectLst/>
                <a:latin typeface="Courier New" panose="02070309020205020404" pitchFamily="49" charset="0"/>
                <a:ea typeface="Calibri" panose="020F0502020204030204" pitchFamily="34" charset="0"/>
                <a:cs typeface="Times New Roman" panose="02020603050405020304" pitchFamily="18" charset="0"/>
              </a:rPr>
              <a:t>    	panjang = inputan.nextInt();</a:t>
            </a:r>
            <a:endParaRPr lang="en-US" sz="280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2000">
                <a:solidFill>
                  <a:schemeClr val="bg2"/>
                </a:solidFill>
                <a:effectLst/>
                <a:latin typeface="Courier New" panose="02070309020205020404" pitchFamily="49" charset="0"/>
                <a:ea typeface="Calibri" panose="020F0502020204030204" pitchFamily="34" charset="0"/>
                <a:cs typeface="Times New Roman" panose="02020603050405020304" pitchFamily="18" charset="0"/>
              </a:rPr>
              <a:t>	System.out.println("masukkan nilai lebar: " );</a:t>
            </a:r>
            <a:endParaRPr lang="en-US" sz="280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2000">
                <a:solidFill>
                  <a:schemeClr val="bg2"/>
                </a:solidFill>
                <a:effectLst/>
                <a:latin typeface="Courier New" panose="02070309020205020404" pitchFamily="49" charset="0"/>
                <a:ea typeface="Calibri" panose="020F0502020204030204" pitchFamily="34" charset="0"/>
                <a:cs typeface="Times New Roman" panose="02020603050405020304" pitchFamily="18" charset="0"/>
              </a:rPr>
              <a:t>    	lebar = inputan.nextInt();</a:t>
            </a:r>
            <a:endParaRPr lang="en-US" sz="280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2000">
                <a:solidFill>
                  <a:schemeClr val="bg2"/>
                </a:solidFill>
                <a:effectLst/>
                <a:latin typeface="Courier New" panose="02070309020205020404" pitchFamily="49" charset="0"/>
                <a:ea typeface="Calibri" panose="020F0502020204030204" pitchFamily="34" charset="0"/>
                <a:cs typeface="Times New Roman" panose="02020603050405020304" pitchFamily="18" charset="0"/>
              </a:rPr>
              <a:t>    	</a:t>
            </a:r>
            <a:endParaRPr lang="en-US" sz="280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457200" algn="just">
              <a:lnSpc>
                <a:spcPct val="107000"/>
              </a:lnSpc>
              <a:spcBef>
                <a:spcPts val="0"/>
              </a:spcBef>
              <a:spcAft>
                <a:spcPts val="0"/>
              </a:spcAft>
            </a:pPr>
            <a:r>
              <a:rPr lang="en-US" sz="2000">
                <a:solidFill>
                  <a:schemeClr val="bg2"/>
                </a:solidFill>
                <a:effectLst/>
                <a:latin typeface="Courier New" panose="02070309020205020404" pitchFamily="49" charset="0"/>
                <a:ea typeface="Calibri" panose="020F0502020204030204" pitchFamily="34" charset="0"/>
                <a:cs typeface="Times New Roman" panose="02020603050405020304" pitchFamily="18" charset="0"/>
              </a:rPr>
              <a:t>hasil = hitungLuasPP(panjang, lebar); </a:t>
            </a:r>
            <a:endParaRPr lang="en-US" sz="280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2000">
                <a:solidFill>
                  <a:schemeClr val="bg2"/>
                </a:solidFill>
                <a:effectLst/>
                <a:latin typeface="Courier New" panose="02070309020205020404" pitchFamily="49" charset="0"/>
                <a:ea typeface="Calibri" panose="020F0502020204030204" pitchFamily="34" charset="0"/>
                <a:cs typeface="Times New Roman" panose="02020603050405020304" pitchFamily="18" charset="0"/>
              </a:rPr>
              <a:t>	System.out.println("Luas Persegi Panjang =  " + hasil);</a:t>
            </a:r>
            <a:endParaRPr lang="en-US" sz="280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2000">
                <a:solidFill>
                  <a:schemeClr val="bg2"/>
                </a:solidFill>
                <a:effectLst/>
                <a:latin typeface="Courier New" panose="02070309020205020404" pitchFamily="49" charset="0"/>
                <a:ea typeface="Calibri" panose="020F0502020204030204" pitchFamily="34" charset="0"/>
                <a:cs typeface="Times New Roman" panose="02020603050405020304" pitchFamily="18" charset="0"/>
              </a:rPr>
              <a:t>	}</a:t>
            </a:r>
            <a:endParaRPr lang="en-US" sz="280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2000">
                <a:solidFill>
                  <a:schemeClr val="bg2"/>
                </a:solidFill>
                <a:effectLst/>
                <a:latin typeface="Courier New" panose="02070309020205020404" pitchFamily="49" charset="0"/>
                <a:ea typeface="Calibri" panose="020F0502020204030204" pitchFamily="34" charset="0"/>
                <a:cs typeface="Times New Roman" panose="02020603050405020304" pitchFamily="18" charset="0"/>
              </a:rPr>
              <a:t>}</a:t>
            </a:r>
            <a:endParaRPr lang="en-US" sz="280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8818209"/>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1086</TotalTime>
  <Words>2250</Words>
  <Application>Microsoft Office PowerPoint</Application>
  <PresentationFormat>Custom</PresentationFormat>
  <Paragraphs>280</Paragraphs>
  <Slides>19</Slides>
  <Notes>19</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31" baseType="lpstr">
      <vt:lpstr>Roboto</vt:lpstr>
      <vt:lpstr>Calibri</vt:lpstr>
      <vt:lpstr>Arial</vt:lpstr>
      <vt:lpstr>Avenir Next LT Pro</vt:lpstr>
      <vt:lpstr>Alata</vt:lpstr>
      <vt:lpstr>Montserrat</vt:lpstr>
      <vt:lpstr>Courier New</vt:lpstr>
      <vt:lpstr>Wingdings</vt:lpstr>
      <vt:lpstr>Roboto Condensed</vt:lpstr>
      <vt:lpstr>Poppins ExtraBold</vt:lpstr>
      <vt:lpstr>Office Theme</vt:lpstr>
      <vt:lpstr>Visio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Mohammad Al Hafidz</dc:creator>
  <cp:lastModifiedBy>Reviewer</cp:lastModifiedBy>
  <cp:revision>25</cp:revision>
  <dcterms:created xsi:type="dcterms:W3CDTF">2006-08-16T00:00:00Z</dcterms:created>
  <dcterms:modified xsi:type="dcterms:W3CDTF">2022-11-18T03:03:53Z</dcterms:modified>
</cp:coreProperties>
</file>