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9" r:id="rId4"/>
    <p:sldId id="261" r:id="rId5"/>
    <p:sldId id="269" r:id="rId6"/>
    <p:sldId id="267" r:id="rId7"/>
    <p:sldId id="262" r:id="rId8"/>
    <p:sldId id="277" r:id="rId9"/>
    <p:sldId id="286" r:id="rId10"/>
    <p:sldId id="287" r:id="rId11"/>
    <p:sldId id="273" r:id="rId12"/>
    <p:sldId id="288" r:id="rId13"/>
    <p:sldId id="289" r:id="rId14"/>
    <p:sldId id="290" r:id="rId15"/>
    <p:sldId id="291" r:id="rId16"/>
    <p:sldId id="292" r:id="rId17"/>
    <p:sldId id="293" r:id="rId18"/>
    <p:sldId id="294" r:id="rId19"/>
    <p:sldId id="295" r:id="rId20"/>
    <p:sldId id="279" r:id="rId21"/>
    <p:sldId id="297" r:id="rId22"/>
    <p:sldId id="298" r:id="rId23"/>
    <p:sldId id="299" r:id="rId24"/>
    <p:sldId id="296" r:id="rId25"/>
    <p:sldId id="300" r:id="rId26"/>
    <p:sldId id="301" r:id="rId27"/>
    <p:sldId id="302" r:id="rId28"/>
    <p:sldId id="303" r:id="rId29"/>
    <p:sldId id="304" r:id="rId30"/>
    <p:sldId id="305" r:id="rId31"/>
    <p:sldId id="306" r:id="rId32"/>
  </p:sldIdLst>
  <p:sldSz cx="18288000" cy="10287000"/>
  <p:notesSz cx="6858000" cy="9144000"/>
  <p:embeddedFontLst>
    <p:embeddedFont>
      <p:font typeface="Alata" panose="020B0604020202020204" charset="0"/>
      <p:regular r:id="rId34"/>
    </p:embeddedFont>
    <p:embeddedFont>
      <p:font typeface="Avenir Next LT Pro" panose="020B050402020202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Montserrat" panose="00000500000000000000" pitchFamily="50" charset="0"/>
      <p:regular r:id="rId43"/>
      <p:bold r:id="rId44"/>
      <p:italic r:id="rId45"/>
      <p:boldItalic r:id="rId46"/>
    </p:embeddedFont>
    <p:embeddedFont>
      <p:font typeface="Poppins ExtraBold" panose="00000900000000000000" pitchFamily="2" charset="0"/>
      <p:bold r:id="rId47"/>
      <p:boldItalic r:id="rId48"/>
    </p:embeddedFont>
    <p:embeddedFont>
      <p:font typeface="Quicksand" panose="020B0604020202020204" charset="0"/>
      <p:regular r:id="rId49"/>
      <p:bold r:id="rId50"/>
    </p:embeddedFont>
    <p:embeddedFont>
      <p:font typeface="Roboto" panose="02000000000000000000" pitchFamily="2" charset="0"/>
      <p:regular r:id="rId51"/>
      <p:bold r:id="rId52"/>
      <p:italic r:id="rId53"/>
      <p:boldItalic r:id="rId54"/>
    </p:embeddedFont>
    <p:embeddedFont>
      <p:font typeface="Roboto Condensed"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vPKhHlDxqnGV6CtW/s4jp21Vt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852"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860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8541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6943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14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067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204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2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88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01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256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355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605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930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5682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481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842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584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4963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3122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6" name="Google Shape;7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298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9"/>
          <p:cNvSpPr>
            <a:spLocks noGrp="1"/>
          </p:cNvSpPr>
          <p:nvPr>
            <p:ph type="pic" idx="2"/>
          </p:nvPr>
        </p:nvSpPr>
        <p:spPr>
          <a:xfrm>
            <a:off x="1792288" y="612775"/>
            <a:ext cx="5486400" cy="4114800"/>
          </a:xfrm>
          <a:prstGeom prst="rect">
            <a:avLst/>
          </a:prstGeom>
          <a:noFill/>
          <a:ln>
            <a:noFill/>
          </a:ln>
        </p:spPr>
      </p:sp>
      <p:sp>
        <p:nvSpPr>
          <p:cNvPr id="64" name="Google Shape;64;p3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1.emf"/><Relationship Id="rId4" Type="http://schemas.openxmlformats.org/officeDocument/2006/relationships/package" Target="../embeddings/Microsoft_Visio_Drawing3.vsdx"/></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2.xml"/><Relationship Id="rId7" Type="http://schemas.openxmlformats.org/officeDocument/2006/relationships/image" Target="../media/image33.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package" Target="../embeddings/Microsoft_Visio_Drawing5.vsdx"/><Relationship Id="rId5" Type="http://schemas.openxmlformats.org/officeDocument/2006/relationships/image" Target="../media/image32.emf"/><Relationship Id="rId4" Type="http://schemas.openxmlformats.org/officeDocument/2006/relationships/package" Target="../embeddings/Microsoft_Visio_Drawing4.vsdx"/><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25.xml"/><Relationship Id="rId7" Type="http://schemas.openxmlformats.org/officeDocument/2006/relationships/image" Target="../media/image35.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package" Target="../embeddings/Microsoft_Visio_Drawing7.vsdx"/><Relationship Id="rId5" Type="http://schemas.openxmlformats.org/officeDocument/2006/relationships/image" Target="../media/image34.emf"/><Relationship Id="rId4" Type="http://schemas.openxmlformats.org/officeDocument/2006/relationships/package" Target="../embeddings/Microsoft_Visio_Drawing6.vsdx"/><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7.xml"/><Relationship Id="rId7" Type="http://schemas.openxmlformats.org/officeDocument/2006/relationships/image" Target="../media/image25.png"/><Relationship Id="rId12"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4.png"/><Relationship Id="rId11" Type="http://schemas.openxmlformats.org/officeDocument/2006/relationships/image" Target="../media/image5.png"/><Relationship Id="rId5" Type="http://schemas.openxmlformats.org/officeDocument/2006/relationships/image" Target="../media/image23.png"/><Relationship Id="rId10" Type="http://schemas.openxmlformats.org/officeDocument/2006/relationships/image" Target="../media/image21.emf"/><Relationship Id="rId4" Type="http://schemas.openxmlformats.org/officeDocument/2006/relationships/image" Target="../media/image22.png"/><Relationship Id="rId9" Type="http://schemas.openxmlformats.org/officeDocument/2006/relationships/package" Target="../embeddings/Microsoft_Visio_Drawing.vsdx"/></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Visio_Drawing1.vsdx"/><Relationship Id="rId5"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9.xml"/><Relationship Id="rId7" Type="http://schemas.openxmlformats.org/officeDocument/2006/relationships/image" Target="../media/image2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package" Target="../embeddings/Microsoft_Visio_Drawing2.vsdx"/><Relationship Id="rId5"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5704009" y="-5195078"/>
            <a:ext cx="26896310" cy="26896310"/>
          </a:xfrm>
          <a:prstGeom prst="rect">
            <a:avLst/>
          </a:prstGeom>
          <a:noFill/>
          <a:ln>
            <a:noFill/>
          </a:ln>
        </p:spPr>
      </p:pic>
      <p:pic>
        <p:nvPicPr>
          <p:cNvPr id="85" name="Google Shape;85;p1"/>
          <p:cNvPicPr preferRelativeResize="0"/>
          <p:nvPr/>
        </p:nvPicPr>
        <p:blipFill rotWithShape="1">
          <a:blip r:embed="rId4">
            <a:alphaModFix/>
          </a:blip>
          <a:srcRect/>
          <a:stretch/>
        </p:blipFill>
        <p:spPr>
          <a:xfrm rot="10800000" flipH="1">
            <a:off x="7678484" y="2028617"/>
            <a:ext cx="3996701" cy="934229"/>
          </a:xfrm>
          <a:prstGeom prst="rect">
            <a:avLst/>
          </a:prstGeom>
          <a:noFill/>
          <a:ln>
            <a:noFill/>
          </a:ln>
        </p:spPr>
      </p:pic>
      <p:pic>
        <p:nvPicPr>
          <p:cNvPr id="86" name="Google Shape;86;p1"/>
          <p:cNvPicPr preferRelativeResize="0"/>
          <p:nvPr/>
        </p:nvPicPr>
        <p:blipFill rotWithShape="1">
          <a:blip r:embed="rId5">
            <a:alphaModFix/>
          </a:blip>
          <a:srcRect/>
          <a:stretch/>
        </p:blipFill>
        <p:spPr>
          <a:xfrm rot="1893950" flipH="1">
            <a:off x="7307427" y="975876"/>
            <a:ext cx="1065962" cy="1031319"/>
          </a:xfrm>
          <a:prstGeom prst="rect">
            <a:avLst/>
          </a:prstGeom>
          <a:noFill/>
          <a:ln>
            <a:noFill/>
          </a:ln>
        </p:spPr>
      </p:pic>
      <p:pic>
        <p:nvPicPr>
          <p:cNvPr id="87" name="Google Shape;87;p1"/>
          <p:cNvPicPr preferRelativeResize="0"/>
          <p:nvPr/>
        </p:nvPicPr>
        <p:blipFill rotWithShape="1">
          <a:blip r:embed="rId6">
            <a:alphaModFix/>
          </a:blip>
          <a:srcRect/>
          <a:stretch/>
        </p:blipFill>
        <p:spPr>
          <a:xfrm>
            <a:off x="9144000" y="3484482"/>
            <a:ext cx="8809954" cy="6266080"/>
          </a:xfrm>
          <a:prstGeom prst="rect">
            <a:avLst/>
          </a:prstGeom>
          <a:noFill/>
          <a:ln>
            <a:noFill/>
          </a:ln>
        </p:spPr>
      </p:pic>
      <p:sp>
        <p:nvSpPr>
          <p:cNvPr id="92" name="Google Shape;92;p1"/>
          <p:cNvSpPr txBox="1"/>
          <p:nvPr/>
        </p:nvSpPr>
        <p:spPr>
          <a:xfrm>
            <a:off x="651557" y="3754798"/>
            <a:ext cx="5630664" cy="2972737"/>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BAB 11 </a:t>
            </a:r>
            <a:endParaRPr/>
          </a:p>
          <a:p>
            <a:pPr marL="0" marR="0" lvl="0" indent="0" algn="l" rtl="0">
              <a:lnSpc>
                <a:spcPct val="140005"/>
              </a:lnSpc>
              <a:spcBef>
                <a:spcPts val="0"/>
              </a:spcBef>
              <a:spcAft>
                <a:spcPts val="0"/>
              </a:spcAft>
              <a:buNone/>
            </a:pPr>
            <a:r>
              <a:rPr lang="en-US" sz="6899" b="1" i="0" u="none" strike="noStrike" cap="none">
                <a:solidFill>
                  <a:srgbClr val="FFFFFF"/>
                </a:solidFill>
                <a:latin typeface="Roboto"/>
                <a:ea typeface="Roboto"/>
                <a:cs typeface="Roboto"/>
                <a:sym typeface="Roboto"/>
              </a:rPr>
              <a:t> </a:t>
            </a:r>
            <a:endParaRPr/>
          </a:p>
        </p:txBody>
      </p:sp>
      <p:sp>
        <p:nvSpPr>
          <p:cNvPr id="93" name="Google Shape;93;p1"/>
          <p:cNvSpPr txBox="1"/>
          <p:nvPr/>
        </p:nvSpPr>
        <p:spPr>
          <a:xfrm>
            <a:off x="651555" y="4837361"/>
            <a:ext cx="6464795" cy="2068259"/>
          </a:xfrm>
          <a:prstGeom prst="rect">
            <a:avLst/>
          </a:prstGeom>
          <a:noFill/>
          <a:ln>
            <a:noFill/>
          </a:ln>
        </p:spPr>
        <p:txBody>
          <a:bodyPr spcFirstLastPara="1" wrap="square" lIns="0" tIns="0" rIns="0" bIns="0" anchor="t" anchorCtr="0">
            <a:spAutoFit/>
          </a:bodyPr>
          <a:lstStyle/>
          <a:p>
            <a:pPr marL="0" marR="0" lvl="0" indent="0" algn="l" rtl="0">
              <a:lnSpc>
                <a:spcPct val="140008"/>
              </a:lnSpc>
              <a:spcBef>
                <a:spcPts val="0"/>
              </a:spcBef>
              <a:spcAft>
                <a:spcPts val="0"/>
              </a:spcAft>
              <a:buNone/>
            </a:pPr>
            <a:r>
              <a:rPr lang="en-US" sz="9600" b="1" i="0" u="none" strike="noStrike" cap="none">
                <a:solidFill>
                  <a:srgbClr val="FFFFFF"/>
                </a:solidFill>
                <a:latin typeface="Roboto"/>
                <a:ea typeface="Roboto"/>
                <a:cs typeface="Roboto"/>
                <a:sym typeface="Roboto"/>
              </a:rPr>
              <a:t>PROSEDUR</a:t>
            </a:r>
            <a:endParaRPr/>
          </a:p>
        </p:txBody>
      </p:sp>
      <p:sp>
        <p:nvSpPr>
          <p:cNvPr id="12" name="Google Shape;92;p1">
            <a:extLst>
              <a:ext uri="{FF2B5EF4-FFF2-40B4-BE49-F238E27FC236}">
                <a16:creationId xmlns:a16="http://schemas.microsoft.com/office/drawing/2014/main" id="{E8FC5E9E-21E8-40BE-9AE7-D7208E2BC988}"/>
              </a:ext>
            </a:extLst>
          </p:cNvPr>
          <p:cNvSpPr txBox="1"/>
          <p:nvPr/>
        </p:nvSpPr>
        <p:spPr>
          <a:xfrm>
            <a:off x="577548" y="6718879"/>
            <a:ext cx="10606565" cy="947952"/>
          </a:xfrm>
          <a:prstGeom prst="rect">
            <a:avLst/>
          </a:prstGeom>
          <a:noFill/>
          <a:ln>
            <a:noFill/>
          </a:ln>
        </p:spPr>
        <p:txBody>
          <a:bodyPr spcFirstLastPara="1" wrap="square" lIns="0" tIns="0" rIns="0" bIns="0" anchor="t" anchorCtr="0">
            <a:spAutoFit/>
          </a:bodyPr>
          <a:lstStyle/>
          <a:p>
            <a:pPr marL="0" marR="0" lvl="0" indent="0" algn="l" rtl="0">
              <a:lnSpc>
                <a:spcPct val="140005"/>
              </a:lnSpc>
              <a:spcBef>
                <a:spcPts val="0"/>
              </a:spcBef>
              <a:spcAft>
                <a:spcPts val="0"/>
              </a:spcAft>
              <a:buNone/>
            </a:pPr>
            <a:r>
              <a:rPr lang="en-US" sz="4400" b="1">
                <a:solidFill>
                  <a:srgbClr val="FFFFFF"/>
                </a:solidFill>
                <a:latin typeface="Roboto"/>
                <a:ea typeface="Roboto"/>
                <a:sym typeface="Roboto"/>
              </a:rPr>
              <a:t>Algoritma dan Pemrograman</a:t>
            </a:r>
            <a:endParaRPr sz="900"/>
          </a:p>
        </p:txBody>
      </p:sp>
      <p:grpSp>
        <p:nvGrpSpPr>
          <p:cNvPr id="13" name="Google Shape;88;p1">
            <a:extLst>
              <a:ext uri="{FF2B5EF4-FFF2-40B4-BE49-F238E27FC236}">
                <a16:creationId xmlns:a16="http://schemas.microsoft.com/office/drawing/2014/main" id="{944E2680-084F-4E11-86DE-1E397CDA6878}"/>
              </a:ext>
            </a:extLst>
          </p:cNvPr>
          <p:cNvGrpSpPr/>
          <p:nvPr/>
        </p:nvGrpSpPr>
        <p:grpSpPr>
          <a:xfrm>
            <a:off x="-2361973" y="491987"/>
            <a:ext cx="6192189" cy="2019404"/>
            <a:chOff x="0" y="0"/>
            <a:chExt cx="8063988" cy="2217420"/>
          </a:xfrm>
        </p:grpSpPr>
        <p:sp>
          <p:nvSpPr>
            <p:cNvPr id="14" name="Google Shape;89;p1">
              <a:extLst>
                <a:ext uri="{FF2B5EF4-FFF2-40B4-BE49-F238E27FC236}">
                  <a16:creationId xmlns:a16="http://schemas.microsoft.com/office/drawing/2014/main" id="{77B94393-ADB3-4701-AB26-AD6C6C9D4AEC}"/>
                </a:ext>
              </a:extLst>
            </p:cNvPr>
            <p:cNvSpPr/>
            <p:nvPr/>
          </p:nvSpPr>
          <p:spPr>
            <a:xfrm>
              <a:off x="689610" y="0"/>
              <a:ext cx="7374378" cy="2216150"/>
            </a:xfrm>
            <a:custGeom>
              <a:avLst/>
              <a:gdLst/>
              <a:ahLst/>
              <a:cxnLst/>
              <a:rect l="l" t="t" r="r" b="b"/>
              <a:pathLst>
                <a:path w="7374378" h="2216150" extrusionOk="0">
                  <a:moveTo>
                    <a:pt x="6656050" y="0"/>
                  </a:moveTo>
                  <a:lnTo>
                    <a:pt x="20320" y="0"/>
                  </a:lnTo>
                  <a:lnTo>
                    <a:pt x="0" y="0"/>
                  </a:lnTo>
                  <a:lnTo>
                    <a:pt x="0" y="2216150"/>
                  </a:lnTo>
                  <a:lnTo>
                    <a:pt x="20320" y="2216150"/>
                  </a:lnTo>
                  <a:lnTo>
                    <a:pt x="6654264" y="2213610"/>
                  </a:lnTo>
                  <a:cubicBezTo>
                    <a:pt x="7055609" y="2213610"/>
                    <a:pt x="7373109" y="1717040"/>
                    <a:pt x="7373109" y="1104900"/>
                  </a:cubicBezTo>
                  <a:cubicBezTo>
                    <a:pt x="7374378" y="496570"/>
                    <a:pt x="7056878" y="0"/>
                    <a:pt x="6656050" y="0"/>
                  </a:cubicBezTo>
                  <a:lnTo>
                    <a:pt x="6656050" y="0"/>
                  </a:lnTo>
                  <a:close/>
                  <a:moveTo>
                    <a:pt x="730250" y="1107440"/>
                  </a:moveTo>
                  <a:lnTo>
                    <a:pt x="730250" y="1102360"/>
                  </a:lnTo>
                  <a:lnTo>
                    <a:pt x="730250" y="110744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p1">
              <a:extLst>
                <a:ext uri="{FF2B5EF4-FFF2-40B4-BE49-F238E27FC236}">
                  <a16:creationId xmlns:a16="http://schemas.microsoft.com/office/drawing/2014/main" id="{D8C51080-4183-4D2C-9786-F3F5846DCB83}"/>
                </a:ext>
              </a:extLst>
            </p:cNvPr>
            <p:cNvSpPr/>
            <p:nvPr/>
          </p:nvSpPr>
          <p:spPr>
            <a:xfrm>
              <a:off x="0" y="0"/>
              <a:ext cx="1421130" cy="2217420"/>
            </a:xfrm>
            <a:custGeom>
              <a:avLst/>
              <a:gdLst/>
              <a:ahLst/>
              <a:cxnLst/>
              <a:rect l="l" t="t" r="r" b="b"/>
              <a:pathLst>
                <a:path w="1421130" h="2217420" extrusionOk="0">
                  <a:moveTo>
                    <a:pt x="1361440" y="665480"/>
                  </a:moveTo>
                  <a:lnTo>
                    <a:pt x="1346200" y="615950"/>
                  </a:lnTo>
                  <a:cubicBezTo>
                    <a:pt x="1341120" y="599440"/>
                    <a:pt x="1336040" y="584200"/>
                    <a:pt x="1329690" y="568960"/>
                  </a:cubicBezTo>
                  <a:lnTo>
                    <a:pt x="1329690" y="567690"/>
                  </a:lnTo>
                  <a:cubicBezTo>
                    <a:pt x="1324610" y="552450"/>
                    <a:pt x="1318260" y="537210"/>
                    <a:pt x="1311910" y="521970"/>
                  </a:cubicBezTo>
                  <a:lnTo>
                    <a:pt x="1311910" y="520700"/>
                  </a:lnTo>
                  <a:cubicBezTo>
                    <a:pt x="1305560" y="505460"/>
                    <a:pt x="1299210" y="491490"/>
                    <a:pt x="1292860" y="476250"/>
                  </a:cubicBezTo>
                  <a:lnTo>
                    <a:pt x="1292860" y="474980"/>
                  </a:lnTo>
                  <a:cubicBezTo>
                    <a:pt x="1286510" y="461010"/>
                    <a:pt x="1280160" y="445770"/>
                    <a:pt x="1272540" y="431800"/>
                  </a:cubicBezTo>
                  <a:lnTo>
                    <a:pt x="1272540" y="430530"/>
                  </a:lnTo>
                  <a:cubicBezTo>
                    <a:pt x="1266190" y="416560"/>
                    <a:pt x="1258570" y="402590"/>
                    <a:pt x="1250950" y="389890"/>
                  </a:cubicBezTo>
                  <a:lnTo>
                    <a:pt x="1250950" y="388620"/>
                  </a:lnTo>
                  <a:cubicBezTo>
                    <a:pt x="1243330" y="374650"/>
                    <a:pt x="1235710" y="361950"/>
                    <a:pt x="1228090" y="349250"/>
                  </a:cubicBezTo>
                  <a:cubicBezTo>
                    <a:pt x="1220470" y="336550"/>
                    <a:pt x="1212850" y="323850"/>
                    <a:pt x="1203960" y="311150"/>
                  </a:cubicBezTo>
                  <a:cubicBezTo>
                    <a:pt x="1078230" y="121920"/>
                    <a:pt x="908050" y="3810"/>
                    <a:pt x="718820" y="0"/>
                  </a:cubicBezTo>
                  <a:lnTo>
                    <a:pt x="709930" y="0"/>
                  </a:lnTo>
                  <a:cubicBezTo>
                    <a:pt x="317500" y="0"/>
                    <a:pt x="0" y="496570"/>
                    <a:pt x="0" y="1108710"/>
                  </a:cubicBezTo>
                  <a:cubicBezTo>
                    <a:pt x="0" y="1720850"/>
                    <a:pt x="317500" y="2217420"/>
                    <a:pt x="709930" y="2217420"/>
                  </a:cubicBezTo>
                  <a:lnTo>
                    <a:pt x="718820" y="2217420"/>
                  </a:lnTo>
                  <a:cubicBezTo>
                    <a:pt x="1107440" y="2209800"/>
                    <a:pt x="1419860" y="1717040"/>
                    <a:pt x="1419860" y="1109980"/>
                  </a:cubicBezTo>
                  <a:cubicBezTo>
                    <a:pt x="1421130" y="951230"/>
                    <a:pt x="1399540" y="801370"/>
                    <a:pt x="1361440" y="66548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15">
            <a:extLst>
              <a:ext uri="{FF2B5EF4-FFF2-40B4-BE49-F238E27FC236}">
                <a16:creationId xmlns:a16="http://schemas.microsoft.com/office/drawing/2014/main" id="{7590E164-6104-4C0B-8F6E-BC8B9112DDE6}"/>
              </a:ext>
            </a:extLst>
          </p:cNvPr>
          <p:cNvPicPr>
            <a:picLocks noChangeAspect="1"/>
          </p:cNvPicPr>
          <p:nvPr/>
        </p:nvPicPr>
        <p:blipFill>
          <a:blip r:embed="rId7"/>
          <a:stretch>
            <a:fillRect/>
          </a:stretch>
        </p:blipFill>
        <p:spPr>
          <a:xfrm>
            <a:off x="891200" y="534526"/>
            <a:ext cx="1937989" cy="1937989"/>
          </a:xfrm>
          <a:prstGeom prst="rect">
            <a:avLst/>
          </a:prstGeom>
        </p:spPr>
      </p:pic>
      <p:pic>
        <p:nvPicPr>
          <p:cNvPr id="17" name="Picture 16">
            <a:extLst>
              <a:ext uri="{FF2B5EF4-FFF2-40B4-BE49-F238E27FC236}">
                <a16:creationId xmlns:a16="http://schemas.microsoft.com/office/drawing/2014/main" id="{236148F6-8AFC-4782-9D5F-8804D51AC47B}"/>
              </a:ext>
            </a:extLst>
          </p:cNvPr>
          <p:cNvPicPr>
            <a:picLocks noChangeAspect="1"/>
          </p:cNvPicPr>
          <p:nvPr/>
        </p:nvPicPr>
        <p:blipFill>
          <a:blip r:embed="rId8"/>
          <a:stretch>
            <a:fillRect/>
          </a:stretch>
        </p:blipFill>
        <p:spPr>
          <a:xfrm>
            <a:off x="13548977" y="522540"/>
            <a:ext cx="4067910" cy="16621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8AD0D304-BB09-4022-9C83-4E6087DD21E3}"/>
              </a:ext>
            </a:extLst>
          </p:cNvPr>
          <p:cNvSpPr txBox="1"/>
          <p:nvPr/>
        </p:nvSpPr>
        <p:spPr>
          <a:xfrm>
            <a:off x="7443121" y="126229"/>
            <a:ext cx="27948192" cy="10034542"/>
          </a:xfrm>
          <a:prstGeom prst="rect">
            <a:avLst/>
          </a:prstGeom>
          <a:noFill/>
        </p:spPr>
        <p:txBody>
          <a:bodyPr wrap="square">
            <a:spAutoFit/>
          </a:bodyPr>
          <a:lstStyle/>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java.io.*;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UrutIpkMhs{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Double ipkmhs1, ipkmhs2, 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pengurutanMhs()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(ipkmhs1&gt;ipkmhs2 &amp;&amp; ipkmhs1&gt;ipkmhs3){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(ipkmhs2&gt;ipkmhs3){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System.out.println(ipkmhs1 + "," + ipkmhs2 + "," + 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System.out.println(ipkmhs1 + "," + ipkmhs3 + "," + ipkmhs2);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if (ipkmhs2&gt;ipkmhs1 &amp;&amp; ipkmhs2&gt;ipkmhs3)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(ipkmhs1&gt;ipkmhs3){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System.out.println(ipkmhs2 + "," + ipkmhs1 + "," + 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System.out.println(ipkmhs2 + "," + ipkmhs3 + "," + ipkmhs1);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if (ipkmhs1&gt;ipkmhs2)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System.out.println(ipkmhs3 + "," + ipkmhs1 + "," + ipkmhs2);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System.out.println(ipkmhs3 + "," + ipkmhs2 + "," + ipkmhs1);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 throws IOException{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BufferedReader br = new BufferedReader (new InputStreamReader (System.in));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System.out.println("======Mengurutkan Ipk Mahasiswa=======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IPK Mahasiswa Pertama: ");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ipkmhs1 = Double.parseDouble(br.readLine());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IPK Mahasiswa Kedua: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ipkmhs2 = Double.parseDouble(br.readLine());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IPK Mahasiswa Ketiga: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ipkmhs3 = Double.parseDouble(br.readLine());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pengurutanMhs();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612;p22">
            <a:extLst>
              <a:ext uri="{FF2B5EF4-FFF2-40B4-BE49-F238E27FC236}">
                <a16:creationId xmlns:a16="http://schemas.microsoft.com/office/drawing/2014/main" id="{28248380-E33F-463B-AC45-8D824BEA68BD}"/>
              </a:ext>
            </a:extLst>
          </p:cNvPr>
          <p:cNvGrpSpPr/>
          <p:nvPr/>
        </p:nvGrpSpPr>
        <p:grpSpPr>
          <a:xfrm>
            <a:off x="-632258" y="1155591"/>
            <a:ext cx="7614833" cy="3081029"/>
            <a:chOff x="-8259" y="-38100"/>
            <a:chExt cx="4049671" cy="1272555"/>
          </a:xfrm>
        </p:grpSpPr>
        <p:sp>
          <p:nvSpPr>
            <p:cNvPr id="15" name="Google Shape;613;p22">
              <a:extLst>
                <a:ext uri="{FF2B5EF4-FFF2-40B4-BE49-F238E27FC236}">
                  <a16:creationId xmlns:a16="http://schemas.microsoft.com/office/drawing/2014/main" id="{0CC55CEC-FB21-4D56-8F2F-45E7CBE58BF0}"/>
                </a:ext>
              </a:extLst>
            </p:cNvPr>
            <p:cNvSpPr/>
            <p:nvPr/>
          </p:nvSpPr>
          <p:spPr>
            <a:xfrm>
              <a:off x="-8259" y="553923"/>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4;p22">
              <a:extLst>
                <a:ext uri="{FF2B5EF4-FFF2-40B4-BE49-F238E27FC236}">
                  <a16:creationId xmlns:a16="http://schemas.microsoft.com/office/drawing/2014/main" id="{1CF174EE-DAD3-4F9E-A87B-02A3B00F0DFB}"/>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 name="Google Shape;615;p22">
            <a:extLst>
              <a:ext uri="{FF2B5EF4-FFF2-40B4-BE49-F238E27FC236}">
                <a16:creationId xmlns:a16="http://schemas.microsoft.com/office/drawing/2014/main" id="{2A68D1F9-3D8D-42C4-8C48-FB2133385660}"/>
              </a:ext>
            </a:extLst>
          </p:cNvPr>
          <p:cNvSpPr txBox="1"/>
          <p:nvPr/>
        </p:nvSpPr>
        <p:spPr>
          <a:xfrm>
            <a:off x="-1692801" y="2831091"/>
            <a:ext cx="9804802"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PROSEDUR  </a:t>
            </a:r>
            <a:endParaRPr sz="1050"/>
          </a:p>
        </p:txBody>
      </p:sp>
      <p:pic>
        <p:nvPicPr>
          <p:cNvPr id="18" name="Google Shape;150;p3">
            <a:extLst>
              <a:ext uri="{FF2B5EF4-FFF2-40B4-BE49-F238E27FC236}">
                <a16:creationId xmlns:a16="http://schemas.microsoft.com/office/drawing/2014/main" id="{366983BA-240D-4451-BE25-DE161586F0C0}"/>
              </a:ext>
            </a:extLst>
          </p:cNvPr>
          <p:cNvPicPr preferRelativeResize="0"/>
          <p:nvPr/>
        </p:nvPicPr>
        <p:blipFill rotWithShape="1">
          <a:blip r:embed="rId5">
            <a:alphaModFix/>
          </a:blip>
          <a:srcRect/>
          <a:stretch/>
        </p:blipFill>
        <p:spPr>
          <a:xfrm>
            <a:off x="-2236695" y="4550968"/>
            <a:ext cx="9449543" cy="5755631"/>
          </a:xfrm>
          <a:prstGeom prst="rect">
            <a:avLst/>
          </a:prstGeom>
          <a:noFill/>
          <a:ln>
            <a:noFill/>
          </a:ln>
        </p:spPr>
      </p:pic>
      <p:pic>
        <p:nvPicPr>
          <p:cNvPr id="14" name="Picture 13">
            <a:extLst>
              <a:ext uri="{FF2B5EF4-FFF2-40B4-BE49-F238E27FC236}">
                <a16:creationId xmlns:a16="http://schemas.microsoft.com/office/drawing/2014/main" id="{E61BE4AD-6E65-4F8E-B66D-288727EB4728}"/>
              </a:ext>
            </a:extLst>
          </p:cNvPr>
          <p:cNvPicPr>
            <a:picLocks noChangeAspect="1"/>
          </p:cNvPicPr>
          <p:nvPr/>
        </p:nvPicPr>
        <p:blipFill>
          <a:blip r:embed="rId6"/>
          <a:stretch>
            <a:fillRect/>
          </a:stretch>
        </p:blipFill>
        <p:spPr>
          <a:xfrm>
            <a:off x="778848" y="744104"/>
            <a:ext cx="1440267" cy="1440267"/>
          </a:xfrm>
          <a:prstGeom prst="rect">
            <a:avLst/>
          </a:prstGeom>
        </p:spPr>
      </p:pic>
      <p:pic>
        <p:nvPicPr>
          <p:cNvPr id="19" name="Picture 18">
            <a:extLst>
              <a:ext uri="{FF2B5EF4-FFF2-40B4-BE49-F238E27FC236}">
                <a16:creationId xmlns:a16="http://schemas.microsoft.com/office/drawing/2014/main" id="{CB61FB6E-C189-4AE9-8486-87263114671E}"/>
              </a:ext>
            </a:extLst>
          </p:cNvPr>
          <p:cNvPicPr>
            <a:picLocks noChangeAspect="1"/>
          </p:cNvPicPr>
          <p:nvPr/>
        </p:nvPicPr>
        <p:blipFill>
          <a:blip r:embed="rId7"/>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260954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pic>
        <p:nvPicPr>
          <p:cNvPr id="442" name="Google Shape;442;p18"/>
          <p:cNvPicPr preferRelativeResize="0"/>
          <p:nvPr/>
        </p:nvPicPr>
        <p:blipFill rotWithShape="1">
          <a:blip r:embed="rId3">
            <a:alphaModFix/>
          </a:blip>
          <a:srcRect/>
          <a:stretch/>
        </p:blipFill>
        <p:spPr>
          <a:xfrm>
            <a:off x="-16614491" y="-9277176"/>
            <a:ext cx="26896310" cy="26896310"/>
          </a:xfrm>
          <a:prstGeom prst="rect">
            <a:avLst/>
          </a:prstGeom>
          <a:noFill/>
          <a:ln>
            <a:noFill/>
          </a:ln>
        </p:spPr>
      </p:pic>
      <p:sp>
        <p:nvSpPr>
          <p:cNvPr id="443" name="Google Shape;443;p18"/>
          <p:cNvSpPr/>
          <p:nvPr/>
        </p:nvSpPr>
        <p:spPr>
          <a:xfrm>
            <a:off x="1028700" y="2247900"/>
            <a:ext cx="16230601" cy="7085634"/>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a:p>
        </p:txBody>
      </p:sp>
      <p:grpSp>
        <p:nvGrpSpPr>
          <p:cNvPr id="444" name="Google Shape;444;p18"/>
          <p:cNvGrpSpPr/>
          <p:nvPr/>
        </p:nvGrpSpPr>
        <p:grpSpPr>
          <a:xfrm>
            <a:off x="1480879" y="2648240"/>
            <a:ext cx="2233615" cy="2312141"/>
            <a:chOff x="0" y="-28575"/>
            <a:chExt cx="812800" cy="841375"/>
          </a:xfrm>
        </p:grpSpPr>
        <p:sp>
          <p:nvSpPr>
            <p:cNvPr id="445" name="Google Shape;445;p18"/>
            <p:cNvSpPr/>
            <p:nvPr/>
          </p:nvSpPr>
          <p:spPr>
            <a:xfrm>
              <a:off x="0" y="0"/>
              <a:ext cx="812800" cy="812800"/>
            </a:xfrm>
            <a:custGeom>
              <a:avLst/>
              <a:gdLst/>
              <a:ahLst/>
              <a:cxnLst/>
              <a:rect l="l" t="t" r="r" b="b"/>
              <a:pathLst>
                <a:path w="812800" h="812800" extrusionOk="0">
                  <a:moveTo>
                    <a:pt x="103983" y="0"/>
                  </a:moveTo>
                  <a:lnTo>
                    <a:pt x="708817" y="0"/>
                  </a:lnTo>
                  <a:cubicBezTo>
                    <a:pt x="736395" y="0"/>
                    <a:pt x="762844" y="10955"/>
                    <a:pt x="782344" y="30456"/>
                  </a:cubicBezTo>
                  <a:cubicBezTo>
                    <a:pt x="801845" y="49956"/>
                    <a:pt x="812800" y="76405"/>
                    <a:pt x="812800" y="103983"/>
                  </a:cubicBezTo>
                  <a:lnTo>
                    <a:pt x="812800" y="708817"/>
                  </a:lnTo>
                  <a:cubicBezTo>
                    <a:pt x="812800" y="736395"/>
                    <a:pt x="801845" y="762844"/>
                    <a:pt x="782344" y="782344"/>
                  </a:cubicBezTo>
                  <a:cubicBezTo>
                    <a:pt x="762844" y="801845"/>
                    <a:pt x="736395" y="812800"/>
                    <a:pt x="708817" y="812800"/>
                  </a:cubicBezTo>
                  <a:lnTo>
                    <a:pt x="103983" y="812800"/>
                  </a:lnTo>
                  <a:cubicBezTo>
                    <a:pt x="76405" y="812800"/>
                    <a:pt x="49956" y="801845"/>
                    <a:pt x="30456" y="782344"/>
                  </a:cubicBezTo>
                  <a:cubicBezTo>
                    <a:pt x="10955" y="762844"/>
                    <a:pt x="0" y="736395"/>
                    <a:pt x="0" y="708817"/>
                  </a:cubicBezTo>
                  <a:lnTo>
                    <a:pt x="0" y="103983"/>
                  </a:lnTo>
                  <a:cubicBezTo>
                    <a:pt x="0" y="76405"/>
                    <a:pt x="10955" y="49956"/>
                    <a:pt x="30456" y="30456"/>
                  </a:cubicBezTo>
                  <a:cubicBezTo>
                    <a:pt x="49956" y="10955"/>
                    <a:pt x="76405" y="0"/>
                    <a:pt x="103983"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txBox="1"/>
            <p:nvPr/>
          </p:nvSpPr>
          <p:spPr>
            <a:xfrm>
              <a:off x="0" y="-28575"/>
              <a:ext cx="812800" cy="84137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PARAMATER AKTUAL</a:t>
              </a:r>
              <a:endParaRPr lang="en-US" sz="2000"/>
            </a:p>
          </p:txBody>
        </p:sp>
      </p:grpSp>
      <p:grpSp>
        <p:nvGrpSpPr>
          <p:cNvPr id="447" name="Google Shape;447;p18"/>
          <p:cNvGrpSpPr/>
          <p:nvPr/>
        </p:nvGrpSpPr>
        <p:grpSpPr>
          <a:xfrm>
            <a:off x="1295400" y="8037336"/>
            <a:ext cx="15568244" cy="1115269"/>
            <a:chOff x="-97286" y="-168086"/>
            <a:chExt cx="11744907" cy="841375"/>
          </a:xfrm>
        </p:grpSpPr>
        <p:sp>
          <p:nvSpPr>
            <p:cNvPr id="448" name="Google Shape;448;p18"/>
            <p:cNvSpPr/>
            <p:nvPr/>
          </p:nvSpPr>
          <p:spPr>
            <a:xfrm>
              <a:off x="0" y="0"/>
              <a:ext cx="11647621" cy="505205"/>
            </a:xfrm>
            <a:custGeom>
              <a:avLst/>
              <a:gdLst/>
              <a:ahLst/>
              <a:cxnLst/>
              <a:rect l="l" t="t" r="r" b="b"/>
              <a:pathLst>
                <a:path w="11647621" h="505205" extrusionOk="0">
                  <a:moveTo>
                    <a:pt x="10029" y="0"/>
                  </a:moveTo>
                  <a:lnTo>
                    <a:pt x="11637592" y="0"/>
                  </a:lnTo>
                  <a:cubicBezTo>
                    <a:pt x="11640252" y="0"/>
                    <a:pt x="11642803" y="1057"/>
                    <a:pt x="11644684" y="2937"/>
                  </a:cubicBezTo>
                  <a:cubicBezTo>
                    <a:pt x="11646564" y="4818"/>
                    <a:pt x="11647621" y="7369"/>
                    <a:pt x="11647621" y="10029"/>
                  </a:cubicBezTo>
                  <a:lnTo>
                    <a:pt x="11647621" y="495176"/>
                  </a:lnTo>
                  <a:cubicBezTo>
                    <a:pt x="11647621" y="500714"/>
                    <a:pt x="11643130" y="505205"/>
                    <a:pt x="11637592" y="505205"/>
                  </a:cubicBezTo>
                  <a:lnTo>
                    <a:pt x="10029" y="505205"/>
                  </a:lnTo>
                  <a:cubicBezTo>
                    <a:pt x="7369" y="505205"/>
                    <a:pt x="4818" y="504148"/>
                    <a:pt x="2937" y="502267"/>
                  </a:cubicBezTo>
                  <a:cubicBezTo>
                    <a:pt x="1057" y="500386"/>
                    <a:pt x="0" y="497836"/>
                    <a:pt x="0" y="495176"/>
                  </a:cubicBezTo>
                  <a:lnTo>
                    <a:pt x="0" y="10029"/>
                  </a:lnTo>
                  <a:cubicBezTo>
                    <a:pt x="0" y="4490"/>
                    <a:pt x="4490" y="0"/>
                    <a:pt x="10029" y="0"/>
                  </a:cubicBezTo>
                  <a:close/>
                </a:path>
              </a:pathLst>
            </a:custGeom>
            <a:solidFill>
              <a:srgbClr val="C3E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txBox="1"/>
            <p:nvPr/>
          </p:nvSpPr>
          <p:spPr>
            <a:xfrm>
              <a:off x="-97286" y="-168086"/>
              <a:ext cx="11744907" cy="84137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27"/>
                </a:lnSpc>
                <a:spcBef>
                  <a:spcPts val="0"/>
                </a:spcBef>
                <a:spcAft>
                  <a:spcPts val="0"/>
                </a:spcAft>
                <a:buNone/>
              </a:pPr>
              <a:r>
                <a:rPr lang="en-US" sz="2400" b="0" i="0" u="none" strike="noStrike" cap="none">
                  <a:solidFill>
                    <a:srgbClr val="037682"/>
                  </a:solidFill>
                  <a:latin typeface="Arial"/>
                  <a:ea typeface="Arial"/>
                  <a:cs typeface="Arial"/>
                  <a:sym typeface="Arial"/>
                </a:rPr>
                <a:t>Parameter Formal terdiri </a:t>
              </a:r>
              <a:r>
                <a:rPr lang="en-US" sz="2400">
                  <a:solidFill>
                    <a:srgbClr val="037682"/>
                  </a:solidFill>
                </a:rPr>
                <a:t>atas tiga jenis, yaitu: Parameter Masukan, Keluaran, dan Masukan Keluaran</a:t>
              </a:r>
              <a:endParaRPr sz="2400">
                <a:solidFill>
                  <a:srgbClr val="037682"/>
                </a:solidFill>
              </a:endParaRPr>
            </a:p>
          </p:txBody>
        </p:sp>
      </p:grpSp>
      <p:sp>
        <p:nvSpPr>
          <p:cNvPr id="450" name="Google Shape;450;p18"/>
          <p:cNvSpPr txBox="1"/>
          <p:nvPr/>
        </p:nvSpPr>
        <p:spPr>
          <a:xfrm>
            <a:off x="1028700" y="758190"/>
            <a:ext cx="9412626" cy="1200329"/>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6500" b="1" i="0" u="none" strike="noStrike" cap="none">
                <a:solidFill>
                  <a:srgbClr val="FFFFFF"/>
                </a:solidFill>
                <a:latin typeface="Roboto Condensed"/>
                <a:ea typeface="Roboto Condensed"/>
                <a:cs typeface="Roboto Condensed"/>
                <a:sym typeface="Roboto Condensed"/>
              </a:rPr>
              <a:t>PARAMETER PROSEDUR</a:t>
            </a:r>
            <a:endParaRPr/>
          </a:p>
        </p:txBody>
      </p:sp>
      <p:grpSp>
        <p:nvGrpSpPr>
          <p:cNvPr id="451" name="Google Shape;451;p18"/>
          <p:cNvGrpSpPr/>
          <p:nvPr/>
        </p:nvGrpSpPr>
        <p:grpSpPr>
          <a:xfrm>
            <a:off x="1480879" y="5418938"/>
            <a:ext cx="2233615" cy="2312141"/>
            <a:chOff x="0" y="-28575"/>
            <a:chExt cx="812800" cy="841375"/>
          </a:xfrm>
        </p:grpSpPr>
        <p:sp>
          <p:nvSpPr>
            <p:cNvPr id="452" name="Google Shape;452;p18"/>
            <p:cNvSpPr/>
            <p:nvPr/>
          </p:nvSpPr>
          <p:spPr>
            <a:xfrm>
              <a:off x="0" y="0"/>
              <a:ext cx="812800" cy="812800"/>
            </a:xfrm>
            <a:custGeom>
              <a:avLst/>
              <a:gdLst/>
              <a:ahLst/>
              <a:cxnLst/>
              <a:rect l="l" t="t" r="r" b="b"/>
              <a:pathLst>
                <a:path w="812800" h="812800" extrusionOk="0">
                  <a:moveTo>
                    <a:pt x="103983" y="0"/>
                  </a:moveTo>
                  <a:lnTo>
                    <a:pt x="708817" y="0"/>
                  </a:lnTo>
                  <a:cubicBezTo>
                    <a:pt x="736395" y="0"/>
                    <a:pt x="762844" y="10955"/>
                    <a:pt x="782344" y="30456"/>
                  </a:cubicBezTo>
                  <a:cubicBezTo>
                    <a:pt x="801845" y="49956"/>
                    <a:pt x="812800" y="76405"/>
                    <a:pt x="812800" y="103983"/>
                  </a:cubicBezTo>
                  <a:lnTo>
                    <a:pt x="812800" y="708817"/>
                  </a:lnTo>
                  <a:cubicBezTo>
                    <a:pt x="812800" y="736395"/>
                    <a:pt x="801845" y="762844"/>
                    <a:pt x="782344" y="782344"/>
                  </a:cubicBezTo>
                  <a:cubicBezTo>
                    <a:pt x="762844" y="801845"/>
                    <a:pt x="736395" y="812800"/>
                    <a:pt x="708817" y="812800"/>
                  </a:cubicBezTo>
                  <a:lnTo>
                    <a:pt x="103983" y="812800"/>
                  </a:lnTo>
                  <a:cubicBezTo>
                    <a:pt x="76405" y="812800"/>
                    <a:pt x="49956" y="801845"/>
                    <a:pt x="30456" y="782344"/>
                  </a:cubicBezTo>
                  <a:cubicBezTo>
                    <a:pt x="10955" y="762844"/>
                    <a:pt x="0" y="736395"/>
                    <a:pt x="0" y="708817"/>
                  </a:cubicBezTo>
                  <a:lnTo>
                    <a:pt x="0" y="103983"/>
                  </a:lnTo>
                  <a:cubicBezTo>
                    <a:pt x="0" y="76405"/>
                    <a:pt x="10955" y="49956"/>
                    <a:pt x="30456" y="30456"/>
                  </a:cubicBezTo>
                  <a:cubicBezTo>
                    <a:pt x="49956" y="10955"/>
                    <a:pt x="76405" y="0"/>
                    <a:pt x="103983"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txBox="1"/>
            <p:nvPr/>
          </p:nvSpPr>
          <p:spPr>
            <a:xfrm>
              <a:off x="0" y="-28575"/>
              <a:ext cx="812800" cy="841375"/>
            </a:xfrm>
            <a:prstGeom prst="rect">
              <a:avLst/>
            </a:prstGeom>
            <a:noFill/>
            <a:ln>
              <a:noFill/>
            </a:ln>
          </p:spPr>
          <p:txBody>
            <a:bodyPr spcFirstLastPara="1" wrap="square" lIns="254000" tIns="254000" rIns="254000" bIns="254000" anchor="ctr" anchorCtr="0">
              <a:noAutofit/>
            </a:bodyPr>
            <a:lstStyle/>
            <a:p>
              <a:pPr marL="0" marR="0" lvl="0" indent="0" algn="ctr" rtl="0">
                <a:lnSpc>
                  <a:spcPct val="140000"/>
                </a:lnSpc>
                <a:spcBef>
                  <a:spcPts val="0"/>
                </a:spcBef>
                <a:spcAft>
                  <a:spcPts val="0"/>
                </a:spcAft>
                <a:buNone/>
              </a:pPr>
              <a:r>
                <a:rPr lang="en-US" sz="2000" b="0" i="0" u="none" strike="noStrike" cap="none">
                  <a:solidFill>
                    <a:srgbClr val="FFFFFF"/>
                  </a:solidFill>
                  <a:latin typeface="Arial"/>
                  <a:ea typeface="Arial"/>
                  <a:cs typeface="Arial"/>
                  <a:sym typeface="Arial"/>
                </a:rPr>
                <a:t>PARAMATER FORMAL</a:t>
              </a:r>
              <a:endParaRPr lang="en-US" sz="2000"/>
            </a:p>
          </p:txBody>
        </p:sp>
      </p:grpSp>
      <p:sp>
        <p:nvSpPr>
          <p:cNvPr id="15" name="TextBox 14">
            <a:extLst>
              <a:ext uri="{FF2B5EF4-FFF2-40B4-BE49-F238E27FC236}">
                <a16:creationId xmlns:a16="http://schemas.microsoft.com/office/drawing/2014/main" id="{4A1AC6B9-3E2D-48C9-B942-7AAA540282BC}"/>
              </a:ext>
            </a:extLst>
          </p:cNvPr>
          <p:cNvSpPr txBox="1"/>
          <p:nvPr/>
        </p:nvSpPr>
        <p:spPr>
          <a:xfrm>
            <a:off x="4111451" y="3058743"/>
            <a:ext cx="12469508" cy="1569660"/>
          </a:xfrm>
          <a:prstGeom prst="rect">
            <a:avLst/>
          </a:prstGeom>
          <a:noFill/>
        </p:spPr>
        <p:txBody>
          <a:bodyPr wrap="square">
            <a:spAutoFit/>
          </a:bodyPr>
          <a:lstStyle/>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parameter yang disertakan pada saat prosedur dipanggil untuk dijalankan pada program utama, atau dapat sering jenis ini sebagai argumen</a:t>
            </a:r>
            <a:endParaRPr lang="en-US" sz="3200"/>
          </a:p>
        </p:txBody>
      </p:sp>
      <p:sp>
        <p:nvSpPr>
          <p:cNvPr id="16" name="TextBox 15">
            <a:extLst>
              <a:ext uri="{FF2B5EF4-FFF2-40B4-BE49-F238E27FC236}">
                <a16:creationId xmlns:a16="http://schemas.microsoft.com/office/drawing/2014/main" id="{B8017BA6-EB6F-4AFD-AE0E-85C71EB9DADA}"/>
              </a:ext>
            </a:extLst>
          </p:cNvPr>
          <p:cNvSpPr txBox="1"/>
          <p:nvPr/>
        </p:nvSpPr>
        <p:spPr>
          <a:xfrm>
            <a:off x="4111451" y="5793210"/>
            <a:ext cx="12469508" cy="1569660"/>
          </a:xfrm>
          <a:prstGeom prst="rect">
            <a:avLst/>
          </a:prstGeom>
          <a:noFill/>
        </p:spPr>
        <p:txBody>
          <a:bodyPr wrap="square">
            <a:spAutoFit/>
          </a:bodyPr>
          <a:lstStyle/>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paramater yang dituliskan pada saat melakukan pendefinisian sebuah </a:t>
            </a:r>
            <a:r>
              <a:rPr lang="en-US" sz="3200">
                <a:latin typeface="Avenir Next LT Pro" panose="020B0504020202020204" pitchFamily="34" charset="0"/>
                <a:cs typeface="Arial" panose="020B0604020202020204" pitchFamily="34" charset="0"/>
              </a:rPr>
              <a:t>prosedur. Parameter ini menerima nilai dari parameter aktual pada program utama</a:t>
            </a:r>
          </a:p>
        </p:txBody>
      </p:sp>
      <p:pic>
        <p:nvPicPr>
          <p:cNvPr id="17" name="Picture 16">
            <a:extLst>
              <a:ext uri="{FF2B5EF4-FFF2-40B4-BE49-F238E27FC236}">
                <a16:creationId xmlns:a16="http://schemas.microsoft.com/office/drawing/2014/main" id="{C1F398FE-2920-4025-AE52-9F6102B6C482}"/>
              </a:ext>
            </a:extLst>
          </p:cNvPr>
          <p:cNvPicPr>
            <a:picLocks noChangeAspect="1"/>
          </p:cNvPicPr>
          <p:nvPr/>
        </p:nvPicPr>
        <p:blipFill>
          <a:blip r:embed="rId4"/>
          <a:stretch>
            <a:fillRect/>
          </a:stretch>
        </p:blipFill>
        <p:spPr>
          <a:xfrm>
            <a:off x="13414663" y="128556"/>
            <a:ext cx="1440267" cy="1440267"/>
          </a:xfrm>
          <a:prstGeom prst="rect">
            <a:avLst/>
          </a:prstGeom>
        </p:spPr>
      </p:pic>
      <p:pic>
        <p:nvPicPr>
          <p:cNvPr id="18" name="Picture 17">
            <a:extLst>
              <a:ext uri="{FF2B5EF4-FFF2-40B4-BE49-F238E27FC236}">
                <a16:creationId xmlns:a16="http://schemas.microsoft.com/office/drawing/2014/main" id="{FD7B47B4-07DA-47FF-A84A-2452B69806A4}"/>
              </a:ext>
            </a:extLst>
          </p:cNvPr>
          <p:cNvPicPr>
            <a:picLocks noChangeAspect="1"/>
          </p:cNvPicPr>
          <p:nvPr/>
        </p:nvPicPr>
        <p:blipFill>
          <a:blip r:embed="rId5"/>
          <a:stretch>
            <a:fillRect/>
          </a:stretch>
        </p:blipFill>
        <p:spPr>
          <a:xfrm>
            <a:off x="15165495" y="282095"/>
            <a:ext cx="2773390" cy="113318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12955" y="2247900"/>
            <a:ext cx="19261393"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java.io.*;</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PenjumlahanNilai{</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public static void main (String args[]) throws IOException{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BufferedReader br = new BufferedReader (new InputStreamReader (System.in));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System.out.println("======Penjumlahan Nilai=======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Pertama: ");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nilai1 = Double.parseDouble(br.readLine());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Kedua: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Nilai2 = Double.parseDouble(br.readLine());</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effectLst/>
                <a:latin typeface="Courier New" panose="02070309020205020404" pitchFamily="49" charset="0"/>
                <a:ea typeface="Calibri" panose="020F0502020204030204" pitchFamily="34" charset="0"/>
                <a:cs typeface="Times New Roman" panose="02020603050405020304" pitchFamily="18" charset="0"/>
              </a:rPr>
              <a:t>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jumlahNilai(nilai1, nilai2);</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gn="just">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770063" marR="0" algn="just">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 name="Google Shape;450;p18"/>
          <p:cNvSpPr txBox="1"/>
          <p:nvPr/>
        </p:nvSpPr>
        <p:spPr>
          <a:xfrm>
            <a:off x="876300" y="128556"/>
            <a:ext cx="11838214" cy="199439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PARAMETER PROSEDUR </a:t>
            </a:r>
            <a:r>
              <a:rPr lang="en-US" sz="5400" b="1" i="0" u="none" strike="noStrike" cap="none">
                <a:solidFill>
                  <a:srgbClr val="FFFFFF"/>
                </a:solidFill>
                <a:latin typeface="Roboto Condensed"/>
                <a:ea typeface="Roboto Condensed"/>
                <a:cs typeface="Roboto Condensed"/>
                <a:sym typeface="Wingdings" panose="05000000000000000000" pitchFamily="2" charset="2"/>
              </a:rPr>
              <a:t> CONTOH PARAMETER AKTUAL</a:t>
            </a:r>
            <a:endParaRPr sz="1100"/>
          </a:p>
        </p:txBody>
      </p:sp>
      <p:pic>
        <p:nvPicPr>
          <p:cNvPr id="4" name="Picture 3">
            <a:extLst>
              <a:ext uri="{FF2B5EF4-FFF2-40B4-BE49-F238E27FC236}">
                <a16:creationId xmlns:a16="http://schemas.microsoft.com/office/drawing/2014/main" id="{6D9EBE9C-42A8-4F2D-8627-02CB2FA5544D}"/>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DBEB99AC-67D5-44CD-9BB8-71DA346C78C1}"/>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73647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71947" y="2247900"/>
            <a:ext cx="19320386"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java.io.*;</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PenjumlahNilai{</a:t>
            </a:r>
          </a:p>
          <a:p>
            <a:pPr marL="1770063" marR="0">
              <a:lnSpc>
                <a:spcPct val="107000"/>
              </a:lnSpc>
              <a:spcBef>
                <a:spcPts val="0"/>
              </a:spcBef>
              <a:spcAft>
                <a:spcPts val="0"/>
              </a:spcAft>
            </a:pPr>
            <a:endPar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PenjumlahanNilai{</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jumlahNilai(int bilangan1, int bilangan2){</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hasiljumlah;</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hasiljumlah = bilangan1 + bilangan2;</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System.out.println("Hasil Penjumlahan adalah " + hasiljumlah);</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p:txBody>
      </p:sp>
      <p:sp>
        <p:nvSpPr>
          <p:cNvPr id="450" name="Google Shape;450;p18"/>
          <p:cNvSpPr txBox="1"/>
          <p:nvPr/>
        </p:nvSpPr>
        <p:spPr>
          <a:xfrm>
            <a:off x="1028700" y="322762"/>
            <a:ext cx="8877300" cy="16250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i="0" u="none" strike="noStrike" cap="none">
                <a:solidFill>
                  <a:srgbClr val="FFFFFF"/>
                </a:solidFill>
                <a:latin typeface="Roboto Condensed"/>
                <a:ea typeface="Roboto Condensed"/>
                <a:cs typeface="Roboto Condensed"/>
                <a:sym typeface="Roboto Condensed"/>
              </a:rPr>
              <a:t>PARAMETER PROSEDUR </a:t>
            </a:r>
            <a:r>
              <a:rPr lang="en-US" sz="4400" b="1" i="0" u="none" strike="noStrike" cap="none">
                <a:solidFill>
                  <a:srgbClr val="FFFFFF"/>
                </a:solidFill>
                <a:latin typeface="Roboto Condensed"/>
                <a:ea typeface="Roboto Condensed"/>
                <a:cs typeface="Roboto Condensed"/>
                <a:sym typeface="Wingdings" panose="05000000000000000000" pitchFamily="2" charset="2"/>
              </a:rPr>
              <a:t> CONTOH PARAMETER FORMAL (MASUKAN)</a:t>
            </a:r>
            <a:endParaRPr sz="1000"/>
          </a:p>
        </p:txBody>
      </p:sp>
      <p:pic>
        <p:nvPicPr>
          <p:cNvPr id="4" name="Picture 3">
            <a:extLst>
              <a:ext uri="{FF2B5EF4-FFF2-40B4-BE49-F238E27FC236}">
                <a16:creationId xmlns:a16="http://schemas.microsoft.com/office/drawing/2014/main" id="{27FBCC50-930C-458E-9175-A0C7719D47A3}"/>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EDFE457F-32E9-423D-8133-10C5F9CD0C2B}"/>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44324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71947" y="2247900"/>
            <a:ext cx="19320386"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ParamOutput{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String cetak;</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tampilHasil(String tampil){</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tampil = "Mahasiswa Sistem Informasi";</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System.out.println(tampil);</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tampilHasil(cetak);</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p:txBody>
      </p:sp>
      <p:sp>
        <p:nvSpPr>
          <p:cNvPr id="450" name="Google Shape;450;p18"/>
          <p:cNvSpPr txBox="1"/>
          <p:nvPr/>
        </p:nvSpPr>
        <p:spPr>
          <a:xfrm>
            <a:off x="919842" y="283302"/>
            <a:ext cx="11751130" cy="16250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i="0" u="none" strike="noStrike" cap="none">
                <a:solidFill>
                  <a:srgbClr val="FFFFFF"/>
                </a:solidFill>
                <a:latin typeface="Roboto Condensed"/>
                <a:ea typeface="Roboto Condensed"/>
                <a:cs typeface="Roboto Condensed"/>
                <a:sym typeface="Roboto Condensed"/>
              </a:rPr>
              <a:t>PARAMETER PROSEDUR </a:t>
            </a:r>
            <a:r>
              <a:rPr lang="en-US" sz="4400" b="1" i="0" u="none" strike="noStrike" cap="none">
                <a:solidFill>
                  <a:srgbClr val="FFFFFF"/>
                </a:solidFill>
                <a:latin typeface="Roboto Condensed"/>
                <a:ea typeface="Roboto Condensed"/>
                <a:cs typeface="Roboto Condensed"/>
                <a:sym typeface="Wingdings" panose="05000000000000000000" pitchFamily="2" charset="2"/>
              </a:rPr>
              <a:t> CONTOH PARAMETER FORMAL (KELUARAN)</a:t>
            </a:r>
            <a:endParaRPr sz="1000"/>
          </a:p>
        </p:txBody>
      </p:sp>
      <p:pic>
        <p:nvPicPr>
          <p:cNvPr id="4" name="Picture 3">
            <a:extLst>
              <a:ext uri="{FF2B5EF4-FFF2-40B4-BE49-F238E27FC236}">
                <a16:creationId xmlns:a16="http://schemas.microsoft.com/office/drawing/2014/main" id="{361F509F-D105-4316-8E72-763E44F65652}"/>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0B76BD67-0A5B-41F5-9526-A017D93F261F}"/>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063960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471947" y="2247900"/>
            <a:ext cx="19320386"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java.io.*;</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PenjumlahanNilai{</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int a, b, hasil;</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jumlahNilai(int bilangan1, int bilangan2, int hasiljumlah){</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hasiljumlah = bilangan1 + bilangan2;</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System.out.println("Hasil Penjumlahan adalah " + hasiljumlah);</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 throws IOException{</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BufferedReader br = new BufferedReader (new InputStreamReader (System.in));</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System.out.println("======Jumlah Nilai=======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Pertama: ");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 = Integer.parseInt(br.readLine());</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Nilai Kedua: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 = Integer.parseInt(br.readLine());</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jumlahNilai(a,b,hasil);</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p>
          <a:p>
            <a:pPr marL="1770063" marR="0">
              <a:lnSpc>
                <a:spcPct val="107000"/>
              </a:lnSpc>
              <a:spcBef>
                <a:spcPts val="0"/>
              </a:spcBef>
              <a:spcAft>
                <a:spcPts val="0"/>
              </a:spcAft>
            </a:pPr>
            <a:r>
              <a:rPr lang="en-US" sz="2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p:txBody>
      </p:sp>
      <p:sp>
        <p:nvSpPr>
          <p:cNvPr id="450" name="Google Shape;450;p18"/>
          <p:cNvSpPr txBox="1"/>
          <p:nvPr/>
        </p:nvSpPr>
        <p:spPr>
          <a:xfrm>
            <a:off x="1028700" y="345236"/>
            <a:ext cx="11402786" cy="162506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i="0" u="none" strike="noStrike" cap="none">
                <a:solidFill>
                  <a:srgbClr val="FFFFFF"/>
                </a:solidFill>
                <a:latin typeface="Roboto Condensed"/>
                <a:ea typeface="Roboto Condensed"/>
                <a:cs typeface="Roboto Condensed"/>
                <a:sym typeface="Roboto Condensed"/>
              </a:rPr>
              <a:t>PARAMETER PROSEDUR </a:t>
            </a:r>
            <a:r>
              <a:rPr lang="en-US" sz="4400" b="1" i="0" u="none" strike="noStrike" cap="none">
                <a:solidFill>
                  <a:srgbClr val="FFFFFF"/>
                </a:solidFill>
                <a:latin typeface="Roboto Condensed"/>
                <a:ea typeface="Roboto Condensed"/>
                <a:cs typeface="Roboto Condensed"/>
                <a:sym typeface="Wingdings" panose="05000000000000000000" pitchFamily="2" charset="2"/>
              </a:rPr>
              <a:t> CONTOH PARAMETER FORMAL (MASUKAN DAN KELUARAN)</a:t>
            </a:r>
            <a:endParaRPr sz="1000"/>
          </a:p>
        </p:txBody>
      </p:sp>
      <p:pic>
        <p:nvPicPr>
          <p:cNvPr id="4" name="Picture 3">
            <a:extLst>
              <a:ext uri="{FF2B5EF4-FFF2-40B4-BE49-F238E27FC236}">
                <a16:creationId xmlns:a16="http://schemas.microsoft.com/office/drawing/2014/main" id="{9671510C-9719-4A21-90E2-2BAD5D4B63E4}"/>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5" name="Picture 4">
            <a:extLst>
              <a:ext uri="{FF2B5EF4-FFF2-40B4-BE49-F238E27FC236}">
                <a16:creationId xmlns:a16="http://schemas.microsoft.com/office/drawing/2014/main" id="{A20C13D5-02E7-4F04-8BBE-A21235DD2FA2}"/>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60635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538476" y="671486"/>
            <a:ext cx="7614833" cy="137883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PEMANGGILAN PARAMETER </a:t>
            </a:r>
          </a:p>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PADA PROSEDUR</a:t>
            </a:r>
            <a:endParaRPr sz="60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9" name="TextBox 38">
            <a:extLst>
              <a:ext uri="{FF2B5EF4-FFF2-40B4-BE49-F238E27FC236}">
                <a16:creationId xmlns:a16="http://schemas.microsoft.com/office/drawing/2014/main" id="{6760C693-F2E9-4316-A4BC-403B4DA9D84A}"/>
              </a:ext>
            </a:extLst>
          </p:cNvPr>
          <p:cNvSpPr txBox="1"/>
          <p:nvPr/>
        </p:nvSpPr>
        <p:spPr>
          <a:xfrm>
            <a:off x="7473657" y="813764"/>
            <a:ext cx="9988433" cy="8825493"/>
          </a:xfrm>
          <a:prstGeom prst="rect">
            <a:avLst/>
          </a:prstGeom>
          <a:noFill/>
        </p:spPr>
        <p:txBody>
          <a:bodyPr wrap="square">
            <a:spAutoFit/>
          </a:bodyPr>
          <a:lstStyle/>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Prosedur hitungKali {Penerapan algoritma dari sebuah perkalian pada dua buah bilangan}</a:t>
            </a:r>
          </a:p>
          <a:p>
            <a:pPr marL="0" marR="0" algn="just">
              <a:lnSpc>
                <a:spcPct val="150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PROCEDURE hitungKali (input bil1, bil2: integer)</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hasil : integer</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hasil  bil1*bil2)</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(hasil)</a:t>
            </a:r>
          </a:p>
          <a:p>
            <a:pPr marL="0" marR="0" algn="just">
              <a:lnSpc>
                <a:spcPct val="150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UTAMA</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bilangan1, bilangan2: integer</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Procedure hitungJumlah (input bil1, bil2: integer)</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Input(bilangan1, bilangan2)</a:t>
            </a: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hitungKali (bilangan1, bilangan2)</a:t>
            </a:r>
          </a:p>
          <a:p>
            <a:pPr marL="0" marR="0" algn="just">
              <a:lnSpc>
                <a:spcPct val="150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p>
        </p:txBody>
      </p:sp>
      <p:sp>
        <p:nvSpPr>
          <p:cNvPr id="13" name="TextBox 12">
            <a:extLst>
              <a:ext uri="{FF2B5EF4-FFF2-40B4-BE49-F238E27FC236}">
                <a16:creationId xmlns:a16="http://schemas.microsoft.com/office/drawing/2014/main" id="{09CACEE2-DECF-4573-B9DE-A7D92D6E27B5}"/>
              </a:ext>
            </a:extLst>
          </p:cNvPr>
          <p:cNvSpPr txBox="1"/>
          <p:nvPr/>
        </p:nvSpPr>
        <p:spPr>
          <a:xfrm>
            <a:off x="679695" y="3002256"/>
            <a:ext cx="5662112" cy="6494085"/>
          </a:xfrm>
          <a:prstGeom prst="rect">
            <a:avLst/>
          </a:prstGeom>
          <a:noFill/>
        </p:spPr>
        <p:txBody>
          <a:bodyPr wrap="square">
            <a:spAutoFit/>
          </a:bodyPr>
          <a:lstStyle/>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Pemanggilan nama prosedur dapat dilakukan dengan menuliskan nama prosedur yang terdefinisikan.</a:t>
            </a:r>
          </a:p>
          <a:p>
            <a:endParaRPr lang="en-US" sz="3200">
              <a:latin typeface="Avenir Next LT Pro" panose="020B0504020202020204" pitchFamily="34" charset="0"/>
              <a:ea typeface="Calibri" panose="020F0502020204030204" pitchFamily="34" charset="0"/>
              <a:cs typeface="Arial" panose="020B0604020202020204" pitchFamily="34" charset="0"/>
            </a:endParaRPr>
          </a:p>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Pemanggilan terhadap prosedur dapat juga menambahkan nilai parameter aktual (argumen) untuk diproses pada prosedur yang menggunakan parameter formal</a:t>
            </a:r>
            <a:endParaRPr lang="en-US" sz="3200"/>
          </a:p>
        </p:txBody>
      </p:sp>
      <p:pic>
        <p:nvPicPr>
          <p:cNvPr id="12" name="Picture 11">
            <a:extLst>
              <a:ext uri="{FF2B5EF4-FFF2-40B4-BE49-F238E27FC236}">
                <a16:creationId xmlns:a16="http://schemas.microsoft.com/office/drawing/2014/main" id="{D0C9E339-3477-440B-A459-1D0B2E204EB5}"/>
              </a:ext>
            </a:extLst>
          </p:cNvPr>
          <p:cNvPicPr>
            <a:picLocks noChangeAspect="1"/>
          </p:cNvPicPr>
          <p:nvPr/>
        </p:nvPicPr>
        <p:blipFill>
          <a:blip r:embed="rId5"/>
          <a:stretch>
            <a:fillRect/>
          </a:stretch>
        </p:blipFill>
        <p:spPr>
          <a:xfrm>
            <a:off x="13361232" y="8382744"/>
            <a:ext cx="1440267" cy="1440267"/>
          </a:xfrm>
          <a:prstGeom prst="rect">
            <a:avLst/>
          </a:prstGeom>
        </p:spPr>
      </p:pic>
      <p:pic>
        <p:nvPicPr>
          <p:cNvPr id="14" name="Picture 13">
            <a:extLst>
              <a:ext uri="{FF2B5EF4-FFF2-40B4-BE49-F238E27FC236}">
                <a16:creationId xmlns:a16="http://schemas.microsoft.com/office/drawing/2014/main" id="{0697D560-6A6C-44F3-82FA-ACB38CE136AA}"/>
              </a:ext>
            </a:extLst>
          </p:cNvPr>
          <p:cNvPicPr>
            <a:picLocks noChangeAspect="1"/>
          </p:cNvPicPr>
          <p:nvPr/>
        </p:nvPicPr>
        <p:blipFill>
          <a:blip r:embed="rId6"/>
          <a:stretch>
            <a:fillRect/>
          </a:stretch>
        </p:blipFill>
        <p:spPr>
          <a:xfrm>
            <a:off x="15112064" y="8536283"/>
            <a:ext cx="2773390" cy="1133187"/>
          </a:xfrm>
          <a:prstGeom prst="rect">
            <a:avLst/>
          </a:prstGeom>
        </p:spPr>
      </p:pic>
    </p:spTree>
    <p:extLst>
      <p:ext uri="{BB962C8B-B14F-4D97-AF65-F5344CB8AC3E}">
        <p14:creationId xmlns:p14="http://schemas.microsoft.com/office/powerpoint/2010/main" val="327745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3">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4">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148358" y="438573"/>
            <a:ext cx="6844126"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538476" y="671486"/>
            <a:ext cx="7614833" cy="1378839"/>
          </a:xfrm>
          <a:prstGeom prst="rect">
            <a:avLst/>
          </a:prstGeom>
          <a:noFill/>
          <a:ln>
            <a:noFill/>
          </a:ln>
        </p:spPr>
        <p:txBody>
          <a:bodyPr spcFirstLastPara="1" wrap="square" lIns="0" tIns="0" rIns="0" bIns="0" anchor="t" anchorCtr="0">
            <a:spAutoFit/>
          </a:bodyPr>
          <a:lstStyle/>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PEMANGGILAN PARAMETER </a:t>
            </a:r>
          </a:p>
          <a:p>
            <a:pPr marL="0" marR="0" lvl="0" indent="0" rtl="0">
              <a:lnSpc>
                <a:spcPct val="140005"/>
              </a:lnSpc>
              <a:spcBef>
                <a:spcPts val="0"/>
              </a:spcBef>
              <a:spcAft>
                <a:spcPts val="0"/>
              </a:spcAft>
              <a:buNone/>
            </a:pPr>
            <a:r>
              <a:rPr lang="en-US" sz="3200" b="1" i="0" u="none" strike="noStrike" cap="none">
                <a:solidFill>
                  <a:srgbClr val="FFFFFF"/>
                </a:solidFill>
                <a:latin typeface="Roboto Condensed"/>
                <a:ea typeface="Roboto Condensed"/>
                <a:cs typeface="Roboto Condensed"/>
                <a:sym typeface="Roboto Condensed"/>
              </a:rPr>
              <a:t>PADA PROSEDUR</a:t>
            </a:r>
            <a:endParaRPr sz="60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9" name="TextBox 38">
            <a:extLst>
              <a:ext uri="{FF2B5EF4-FFF2-40B4-BE49-F238E27FC236}">
                <a16:creationId xmlns:a16="http://schemas.microsoft.com/office/drawing/2014/main" id="{6760C693-F2E9-4316-A4BC-403B4DA9D84A}"/>
              </a:ext>
            </a:extLst>
          </p:cNvPr>
          <p:cNvSpPr txBox="1"/>
          <p:nvPr/>
        </p:nvSpPr>
        <p:spPr>
          <a:xfrm>
            <a:off x="7489784" y="1548113"/>
            <a:ext cx="10164376" cy="8367675"/>
          </a:xfrm>
          <a:prstGeom prst="rect">
            <a:avLst/>
          </a:prstGeom>
          <a:noFill/>
        </p:spPr>
        <p:txBody>
          <a:bodyPr wrap="square">
            <a:spAutoFit/>
          </a:bodyPr>
          <a:lstStyle/>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java.io.*;</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Perkalian{</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int bilangan1, bilangan2;</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hitungKali(int bil1, int bil2){</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hasil;</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hasil = bil1 * bil2;</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System.out.println("Hasil Perkalian adalah " + hasil);</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 throws IOException{</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BufferedReader br = new BufferedReader (new InputStreamReader (System.in));</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System.out.println("======Perkalian Nilai======= ");</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Bilangan Pertama: "); </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bilangan1 = Integer.parseInt(br.readLine());</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System.out.print("Masukkan Bilangan Kedua: ");</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bilangan2 = Integer.parseInt(br.readLine());</a:t>
            </a:r>
          </a:p>
          <a:p>
            <a:pPr marL="0" marR="0" algn="just">
              <a:lnSpc>
                <a:spcPct val="150000"/>
              </a:lnSpc>
              <a:spcBef>
                <a:spcPts val="0"/>
              </a:spcBef>
              <a:spcAft>
                <a:spcPts val="0"/>
              </a:spcAft>
            </a:pPr>
            <a:endPar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hitungKali(bilangan1, bilangan2);</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p>
          <a:p>
            <a:pPr marL="0" marR="0" algn="just">
              <a:lnSpc>
                <a:spcPct val="150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p:txBody>
      </p:sp>
      <p:sp>
        <p:nvSpPr>
          <p:cNvPr id="13" name="TextBox 12">
            <a:extLst>
              <a:ext uri="{FF2B5EF4-FFF2-40B4-BE49-F238E27FC236}">
                <a16:creationId xmlns:a16="http://schemas.microsoft.com/office/drawing/2014/main" id="{09CACEE2-DECF-4573-B9DE-A7D92D6E27B5}"/>
              </a:ext>
            </a:extLst>
          </p:cNvPr>
          <p:cNvSpPr txBox="1"/>
          <p:nvPr/>
        </p:nvSpPr>
        <p:spPr>
          <a:xfrm>
            <a:off x="679695" y="3002256"/>
            <a:ext cx="5662112" cy="6494085"/>
          </a:xfrm>
          <a:prstGeom prst="rect">
            <a:avLst/>
          </a:prstGeom>
          <a:noFill/>
        </p:spPr>
        <p:txBody>
          <a:bodyPr wrap="square">
            <a:spAutoFit/>
          </a:bodyPr>
          <a:lstStyle/>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Pemanggilan nama prosedur dapat dilakukan dengan menuliskan nama prosedur yang terdefinisikan.</a:t>
            </a:r>
          </a:p>
          <a:p>
            <a:endParaRPr lang="en-US" sz="3200">
              <a:latin typeface="Avenir Next LT Pro" panose="020B0504020202020204" pitchFamily="34" charset="0"/>
              <a:ea typeface="Calibri" panose="020F0502020204030204" pitchFamily="34" charset="0"/>
              <a:cs typeface="Arial" panose="020B0604020202020204" pitchFamily="34" charset="0"/>
            </a:endParaRPr>
          </a:p>
          <a:p>
            <a:r>
              <a:rPr lang="en-US" sz="3200">
                <a:solidFill>
                  <a:srgbClr val="000000"/>
                </a:solidFill>
                <a:effectLst/>
                <a:latin typeface="Avenir Next LT Pro" panose="020B0504020202020204" pitchFamily="34" charset="0"/>
                <a:ea typeface="Calibri" panose="020F0502020204030204" pitchFamily="34" charset="0"/>
                <a:cs typeface="Arial" panose="020B0604020202020204" pitchFamily="34" charset="0"/>
              </a:rPr>
              <a:t>Pemanggilan terhadap prosedur dapat juga menambahkan nilai parameter aktual (argumen) untuk diproses pada prosedur yang menggunakan parameter formal</a:t>
            </a:r>
            <a:endParaRPr lang="en-US" sz="3200"/>
          </a:p>
        </p:txBody>
      </p:sp>
      <p:pic>
        <p:nvPicPr>
          <p:cNvPr id="12" name="Picture 11">
            <a:extLst>
              <a:ext uri="{FF2B5EF4-FFF2-40B4-BE49-F238E27FC236}">
                <a16:creationId xmlns:a16="http://schemas.microsoft.com/office/drawing/2014/main" id="{B78CF91A-B3E1-4FAA-BF3D-3DEAC6E4D696}"/>
              </a:ext>
            </a:extLst>
          </p:cNvPr>
          <p:cNvPicPr>
            <a:picLocks noChangeAspect="1"/>
          </p:cNvPicPr>
          <p:nvPr/>
        </p:nvPicPr>
        <p:blipFill>
          <a:blip r:embed="rId5"/>
          <a:stretch>
            <a:fillRect/>
          </a:stretch>
        </p:blipFill>
        <p:spPr>
          <a:xfrm>
            <a:off x="13414663" y="128556"/>
            <a:ext cx="1440267" cy="1440267"/>
          </a:xfrm>
          <a:prstGeom prst="rect">
            <a:avLst/>
          </a:prstGeom>
        </p:spPr>
      </p:pic>
      <p:pic>
        <p:nvPicPr>
          <p:cNvPr id="14" name="Picture 13">
            <a:extLst>
              <a:ext uri="{FF2B5EF4-FFF2-40B4-BE49-F238E27FC236}">
                <a16:creationId xmlns:a16="http://schemas.microsoft.com/office/drawing/2014/main" id="{700A8AF2-F982-4B11-9E66-3378950A845E}"/>
              </a:ext>
            </a:extLst>
          </p:cNvPr>
          <p:cNvPicPr>
            <a:picLocks noChangeAspect="1"/>
          </p:cNvPicPr>
          <p:nvPr/>
        </p:nvPicPr>
        <p:blipFill>
          <a:blip r:embed="rId6"/>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416312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88492" y="2247900"/>
            <a:ext cx="9055508"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ParamByValue {Algoritma melakukan perhitungan perkalian dengan menggunakan dua nilai yang ditentukan}</a:t>
            </a:r>
          </a:p>
          <a:p>
            <a:pPr marL="1770063" marR="0">
              <a:lnSpc>
                <a:spcPct val="107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hitungNilai(x: integer, y: integer)</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Tidak ada</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x  x*y)</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x di dalam prosedur: ”, x)</a:t>
            </a:r>
          </a:p>
          <a:p>
            <a:pPr marL="1770063" marR="0" indent="-1770063">
              <a:lnSpc>
                <a:spcPct val="107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PROGRAM UTAMA</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x, y: integer</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x  4;</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y  5;</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x sebelum prosedur: ”, x)</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Procedure hitungNilai(x,y)</a:t>
            </a: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x setelah prosedur: ”, x)</a:t>
            </a:r>
          </a:p>
          <a:p>
            <a:pPr marL="1770063" marR="0" indent="-1770063">
              <a:lnSpc>
                <a:spcPct val="107000"/>
              </a:lnSpc>
              <a:spcBef>
                <a:spcPts val="0"/>
              </a:spcBef>
              <a:spcAft>
                <a:spcPts val="0"/>
              </a:spcAft>
            </a:pPr>
            <a:endPar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1770063" marR="0" indent="-1770063">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p>
        </p:txBody>
      </p:sp>
      <p:sp>
        <p:nvSpPr>
          <p:cNvPr id="450" name="Google Shape;450;p18"/>
          <p:cNvSpPr txBox="1"/>
          <p:nvPr/>
        </p:nvSpPr>
        <p:spPr>
          <a:xfrm>
            <a:off x="1028699" y="758190"/>
            <a:ext cx="16757855" cy="8125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a:solidFill>
                  <a:srgbClr val="FFFFFF"/>
                </a:solidFill>
                <a:latin typeface="Roboto Condensed"/>
                <a:ea typeface="Roboto Condensed"/>
                <a:cs typeface="Roboto Condensed"/>
                <a:sym typeface="Roboto Condensed"/>
              </a:rPr>
              <a:t>P</a:t>
            </a:r>
            <a:r>
              <a:rPr lang="en-US" sz="4400" b="1" i="0" u="none" strike="noStrike" cap="none">
                <a:solidFill>
                  <a:srgbClr val="FFFFFF"/>
                </a:solidFill>
                <a:latin typeface="Roboto Condensed"/>
                <a:ea typeface="Roboto Condensed"/>
                <a:cs typeface="Roboto Condensed"/>
                <a:sym typeface="Roboto Condensed"/>
              </a:rPr>
              <a:t>arameter dengan melewatkan berdasarkan nilai </a:t>
            </a:r>
            <a:endParaRPr sz="1000"/>
          </a:p>
        </p:txBody>
      </p:sp>
      <p:sp>
        <p:nvSpPr>
          <p:cNvPr id="5" name="Google Shape;443;p18">
            <a:extLst>
              <a:ext uri="{FF2B5EF4-FFF2-40B4-BE49-F238E27FC236}">
                <a16:creationId xmlns:a16="http://schemas.microsoft.com/office/drawing/2014/main" id="{1B88556E-AFB5-4DA9-8771-F4111F6627CF}"/>
              </a:ext>
            </a:extLst>
          </p:cNvPr>
          <p:cNvSpPr/>
          <p:nvPr/>
        </p:nvSpPr>
        <p:spPr>
          <a:xfrm>
            <a:off x="9207910" y="2247900"/>
            <a:ext cx="9055508" cy="8039100"/>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ParamByValue{</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int x, y;</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hitungNilai(int x, int y){</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x = x*y;</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x dalam prosedur: " + x);</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x = 4;</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y = 5;</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x sebelum prosedur dijalankan: "+ x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tampilHasil(x, y);</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x setelah prosedur dijalankan: "+ x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p>
        </p:txBody>
      </p:sp>
      <p:pic>
        <p:nvPicPr>
          <p:cNvPr id="6" name="Picture 5">
            <a:extLst>
              <a:ext uri="{FF2B5EF4-FFF2-40B4-BE49-F238E27FC236}">
                <a16:creationId xmlns:a16="http://schemas.microsoft.com/office/drawing/2014/main" id="{E30881A3-8390-42F7-8235-B9BC681BAED6}"/>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7" name="Picture 6">
            <a:extLst>
              <a:ext uri="{FF2B5EF4-FFF2-40B4-BE49-F238E27FC236}">
                <a16:creationId xmlns:a16="http://schemas.microsoft.com/office/drawing/2014/main" id="{6BCA24AB-413D-4B56-B6CE-CE36735FB04B}"/>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69659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D8EA4"/>
        </a:solidFill>
        <a:effectLst/>
      </p:bgPr>
    </p:bg>
    <p:spTree>
      <p:nvGrpSpPr>
        <p:cNvPr id="1" name="Shape 441"/>
        <p:cNvGrpSpPr/>
        <p:nvPr/>
      </p:nvGrpSpPr>
      <p:grpSpPr>
        <a:xfrm>
          <a:off x="0" y="0"/>
          <a:ext cx="0" cy="0"/>
          <a:chOff x="0" y="0"/>
          <a:chExt cx="0" cy="0"/>
        </a:xfrm>
      </p:grpSpPr>
      <p:sp>
        <p:nvSpPr>
          <p:cNvPr id="443" name="Google Shape;443;p18"/>
          <p:cNvSpPr/>
          <p:nvPr/>
        </p:nvSpPr>
        <p:spPr>
          <a:xfrm>
            <a:off x="88492" y="2247900"/>
            <a:ext cx="9055508" cy="7751506"/>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ParamByRefference {Algoritma melakukan perhitungan penjumlahn dengan menggunakan dua nilai yang ditentukan}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hitungNilai(arr: Array[0,1] of integer)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Tidak ada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arr[0] = arr[0] + arr[1]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indeks pertama di dalam prosedur: ”, arr[0])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PROGRAM UTAMA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 Array[0,1] of integer</a:t>
            </a:r>
            <a:r>
              <a:rPr lang="en-US" sz="1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 </a:t>
            </a:r>
            <a:r>
              <a:rPr lang="en-US" sz="18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{12, 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indeks pertama sebelum prosedur: ”, a[0])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Procedure hitungNilai(a)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(“Nilai indeks pertama setelah prosedur: ”, a[0])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effectLst/>
                <a:latin typeface="Courier New" panose="02070309020205020404" pitchFamily="49" charset="0"/>
                <a:ea typeface="Calibri" panose="020F0502020204030204" pitchFamily="34" charset="0"/>
                <a:cs typeface="Times New Roman" panose="02020603050405020304" pitchFamily="18"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8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0" name="Google Shape;450;p18"/>
          <p:cNvSpPr txBox="1"/>
          <p:nvPr/>
        </p:nvSpPr>
        <p:spPr>
          <a:xfrm>
            <a:off x="1028699" y="758190"/>
            <a:ext cx="16757855" cy="81253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400" b="1">
                <a:solidFill>
                  <a:srgbClr val="FFFFFF"/>
                </a:solidFill>
                <a:latin typeface="Roboto Condensed"/>
                <a:ea typeface="Roboto Condensed"/>
                <a:cs typeface="Roboto Condensed"/>
                <a:sym typeface="Roboto Condensed"/>
              </a:rPr>
              <a:t>P</a:t>
            </a:r>
            <a:r>
              <a:rPr lang="en-US" sz="4400" b="1" i="0" u="none" strike="noStrike" cap="none">
                <a:solidFill>
                  <a:srgbClr val="FFFFFF"/>
                </a:solidFill>
                <a:latin typeface="Roboto Condensed"/>
                <a:ea typeface="Roboto Condensed"/>
                <a:cs typeface="Roboto Condensed"/>
                <a:sym typeface="Roboto Condensed"/>
              </a:rPr>
              <a:t>arameter dengan melewatkan berdasarkan Referensi </a:t>
            </a:r>
            <a:endParaRPr sz="1000"/>
          </a:p>
        </p:txBody>
      </p:sp>
      <p:sp>
        <p:nvSpPr>
          <p:cNvPr id="5" name="Google Shape;443;p18">
            <a:extLst>
              <a:ext uri="{FF2B5EF4-FFF2-40B4-BE49-F238E27FC236}">
                <a16:creationId xmlns:a16="http://schemas.microsoft.com/office/drawing/2014/main" id="{1B88556E-AFB5-4DA9-8771-F4111F6627CF}"/>
              </a:ext>
            </a:extLst>
          </p:cNvPr>
          <p:cNvSpPr/>
          <p:nvPr/>
        </p:nvSpPr>
        <p:spPr>
          <a:xfrm>
            <a:off x="9207910" y="2247900"/>
            <a:ext cx="9055508" cy="7751506"/>
          </a:xfrm>
          <a:custGeom>
            <a:avLst/>
            <a:gdLst/>
            <a:ahLst/>
            <a:cxnLst/>
            <a:rect l="l" t="t" r="r" b="b"/>
            <a:pathLst>
              <a:path w="13095443" h="5716949" extrusionOk="0">
                <a:moveTo>
                  <a:pt x="12790643" y="0"/>
                </a:moveTo>
                <a:lnTo>
                  <a:pt x="304800" y="0"/>
                </a:lnTo>
                <a:cubicBezTo>
                  <a:pt x="135890" y="0"/>
                  <a:pt x="0" y="135890"/>
                  <a:pt x="0" y="304800"/>
                </a:cubicBezTo>
                <a:lnTo>
                  <a:pt x="0" y="5412149"/>
                </a:lnTo>
                <a:cubicBezTo>
                  <a:pt x="0" y="5581059"/>
                  <a:pt x="135890" y="5716949"/>
                  <a:pt x="304800" y="5716949"/>
                </a:cubicBezTo>
                <a:lnTo>
                  <a:pt x="12790643" y="5716949"/>
                </a:lnTo>
                <a:cubicBezTo>
                  <a:pt x="12959552" y="5716949"/>
                  <a:pt x="13095443" y="5581059"/>
                  <a:pt x="13095443" y="5412149"/>
                </a:cubicBezTo>
                <a:lnTo>
                  <a:pt x="13095443" y="304800"/>
                </a:lnTo>
                <a:cubicBezTo>
                  <a:pt x="13095443" y="135890"/>
                  <a:pt x="12959552" y="0"/>
                  <a:pt x="12790643" y="0"/>
                </a:cubicBezTo>
                <a:close/>
              </a:path>
            </a:pathLst>
          </a:custGeom>
          <a:solidFill>
            <a:srgbClr val="FFFFFF"/>
          </a:solidFill>
          <a:ln>
            <a:noFill/>
          </a:ln>
        </p:spPr>
        <p:txBody>
          <a:bodyPr spcFirstLastPara="1" wrap="square" lIns="91425" tIns="91425" rIns="91425" bIns="91425" anchor="ctr" anchorCtr="0">
            <a:noAutofit/>
          </a:bodyPr>
          <a:lstStyle/>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ParamByRefference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int[] a;</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tampilHasil(int arr[]){</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arr[0] = arr[0] + arr[1];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indeks pertama di dalam prosedur " + arr[0]);</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 (String args[]){</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a = {12, 15};</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indeks ke1 sebelum prosedur " + a[0]);</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tampilHasil(a);</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System.out.println("Nilai indeks ke1 setelah prosedur " + a[0]);</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p>
          <a:p>
            <a:pPr marL="58738" marR="0">
              <a:lnSpc>
                <a:spcPct val="107000"/>
              </a:lnSpc>
              <a:spcBef>
                <a:spcPts val="0"/>
              </a:spcBef>
              <a:spcAft>
                <a:spcPts val="0"/>
              </a:spcAft>
            </a:pPr>
            <a:r>
              <a:rPr lang="en-US" sz="2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p>
        </p:txBody>
      </p:sp>
      <p:pic>
        <p:nvPicPr>
          <p:cNvPr id="6" name="Picture 5">
            <a:extLst>
              <a:ext uri="{FF2B5EF4-FFF2-40B4-BE49-F238E27FC236}">
                <a16:creationId xmlns:a16="http://schemas.microsoft.com/office/drawing/2014/main" id="{A9182AF1-B8A9-4814-B7D7-1DE86C4A3C00}"/>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7" name="Picture 6">
            <a:extLst>
              <a:ext uri="{FF2B5EF4-FFF2-40B4-BE49-F238E27FC236}">
                <a16:creationId xmlns:a16="http://schemas.microsoft.com/office/drawing/2014/main" id="{DCCA3569-FE9A-4D11-86AD-FD11887B1EA0}"/>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24540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6193245" y="0"/>
            <a:ext cx="26896310" cy="26896310"/>
          </a:xfrm>
          <a:prstGeom prst="rect">
            <a:avLst/>
          </a:prstGeom>
          <a:noFill/>
          <a:ln>
            <a:noFill/>
          </a:ln>
        </p:spPr>
      </p:pic>
      <p:pic>
        <p:nvPicPr>
          <p:cNvPr id="99" name="Google Shape;99;p2"/>
          <p:cNvPicPr preferRelativeResize="0"/>
          <p:nvPr/>
        </p:nvPicPr>
        <p:blipFill rotWithShape="1">
          <a:blip r:embed="rId3">
            <a:alphaModFix/>
          </a:blip>
          <a:srcRect/>
          <a:stretch/>
        </p:blipFill>
        <p:spPr>
          <a:xfrm>
            <a:off x="-16614492" y="-9277176"/>
            <a:ext cx="26438767" cy="26896310"/>
          </a:xfrm>
          <a:prstGeom prst="rect">
            <a:avLst/>
          </a:prstGeom>
          <a:noFill/>
          <a:ln>
            <a:noFill/>
          </a:ln>
        </p:spPr>
      </p:pic>
      <p:pic>
        <p:nvPicPr>
          <p:cNvPr id="100" name="Google Shape;100;p2"/>
          <p:cNvPicPr preferRelativeResize="0"/>
          <p:nvPr/>
        </p:nvPicPr>
        <p:blipFill rotWithShape="1">
          <a:blip r:embed="rId4">
            <a:alphaModFix/>
          </a:blip>
          <a:srcRect/>
          <a:stretch/>
        </p:blipFill>
        <p:spPr>
          <a:xfrm rot="7980573" flipH="1">
            <a:off x="-4663380" y="312021"/>
            <a:ext cx="15346502" cy="5573730"/>
          </a:xfrm>
          <a:prstGeom prst="rect">
            <a:avLst/>
          </a:prstGeom>
          <a:noFill/>
          <a:ln>
            <a:noFill/>
          </a:ln>
        </p:spPr>
      </p:pic>
      <p:grpSp>
        <p:nvGrpSpPr>
          <p:cNvPr id="104" name="Google Shape;104;p2"/>
          <p:cNvGrpSpPr/>
          <p:nvPr/>
        </p:nvGrpSpPr>
        <p:grpSpPr>
          <a:xfrm>
            <a:off x="10997692" y="3858759"/>
            <a:ext cx="4917567" cy="2060145"/>
            <a:chOff x="0" y="-38100"/>
            <a:chExt cx="2521016" cy="850900"/>
          </a:xfrm>
        </p:grpSpPr>
        <p:sp>
          <p:nvSpPr>
            <p:cNvPr id="105" name="Google Shape;105;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0" name="Google Shape;110;p2"/>
          <p:cNvGrpSpPr/>
          <p:nvPr/>
        </p:nvGrpSpPr>
        <p:grpSpPr>
          <a:xfrm>
            <a:off x="10997692" y="5027727"/>
            <a:ext cx="4917567" cy="2060145"/>
            <a:chOff x="0" y="-38100"/>
            <a:chExt cx="2521016" cy="850900"/>
          </a:xfrm>
        </p:grpSpPr>
        <p:sp>
          <p:nvSpPr>
            <p:cNvPr id="111" name="Google Shape;111;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6" name="Google Shape;116;p2"/>
          <p:cNvGrpSpPr/>
          <p:nvPr/>
        </p:nvGrpSpPr>
        <p:grpSpPr>
          <a:xfrm>
            <a:off x="10997692" y="6196696"/>
            <a:ext cx="4917567" cy="2060145"/>
            <a:chOff x="0" y="-38100"/>
            <a:chExt cx="2521016" cy="850900"/>
          </a:xfrm>
        </p:grpSpPr>
        <p:sp>
          <p:nvSpPr>
            <p:cNvPr id="117" name="Google Shape;117;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3" name="Google Shape;123;p2"/>
          <p:cNvSpPr txBox="1"/>
          <p:nvPr/>
        </p:nvSpPr>
        <p:spPr>
          <a:xfrm>
            <a:off x="16199560" y="4113829"/>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01</a:t>
            </a:r>
            <a:endParaRPr/>
          </a:p>
        </p:txBody>
      </p:sp>
      <p:sp>
        <p:nvSpPr>
          <p:cNvPr id="125" name="Google Shape;125;p2"/>
          <p:cNvSpPr txBox="1"/>
          <p:nvPr/>
        </p:nvSpPr>
        <p:spPr>
          <a:xfrm>
            <a:off x="16199560" y="5282797"/>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02</a:t>
            </a:r>
            <a:endParaRPr/>
          </a:p>
        </p:txBody>
      </p:sp>
      <p:sp>
        <p:nvSpPr>
          <p:cNvPr id="127" name="Google Shape;127;p2"/>
          <p:cNvSpPr txBox="1"/>
          <p:nvPr/>
        </p:nvSpPr>
        <p:spPr>
          <a:xfrm>
            <a:off x="16199560" y="6451766"/>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03</a:t>
            </a:r>
            <a:endParaRPr/>
          </a:p>
        </p:txBody>
      </p:sp>
      <p:grpSp>
        <p:nvGrpSpPr>
          <p:cNvPr id="129" name="Google Shape;129;p2"/>
          <p:cNvGrpSpPr/>
          <p:nvPr/>
        </p:nvGrpSpPr>
        <p:grpSpPr>
          <a:xfrm>
            <a:off x="10995375" y="7383266"/>
            <a:ext cx="4917567" cy="2060145"/>
            <a:chOff x="0" y="-38100"/>
            <a:chExt cx="2521016" cy="850900"/>
          </a:xfrm>
        </p:grpSpPr>
        <p:sp>
          <p:nvSpPr>
            <p:cNvPr id="130" name="Google Shape;130;p2"/>
            <p:cNvSpPr/>
            <p:nvPr/>
          </p:nvSpPr>
          <p:spPr>
            <a:xfrm>
              <a:off x="0" y="0"/>
              <a:ext cx="2521016" cy="395990"/>
            </a:xfrm>
            <a:custGeom>
              <a:avLst/>
              <a:gdLst/>
              <a:ahLst/>
              <a:cxnLst/>
              <a:rect l="l" t="t" r="r" b="b"/>
              <a:pathLst>
                <a:path w="2521016" h="395990" extrusionOk="0">
                  <a:moveTo>
                    <a:pt x="126839" y="0"/>
                  </a:moveTo>
                  <a:lnTo>
                    <a:pt x="2394177" y="0"/>
                  </a:lnTo>
                  <a:cubicBezTo>
                    <a:pt x="2427817" y="0"/>
                    <a:pt x="2460079" y="13363"/>
                    <a:pt x="2483866" y="37150"/>
                  </a:cubicBezTo>
                  <a:cubicBezTo>
                    <a:pt x="2507653" y="60937"/>
                    <a:pt x="2521016" y="93199"/>
                    <a:pt x="2521016" y="126839"/>
                  </a:cubicBezTo>
                  <a:lnTo>
                    <a:pt x="2521016" y="269151"/>
                  </a:lnTo>
                  <a:cubicBezTo>
                    <a:pt x="2521016" y="339202"/>
                    <a:pt x="2464228" y="395990"/>
                    <a:pt x="2394177" y="395990"/>
                  </a:cubicBezTo>
                  <a:lnTo>
                    <a:pt x="126839" y="395990"/>
                  </a:lnTo>
                  <a:cubicBezTo>
                    <a:pt x="56788" y="395990"/>
                    <a:pt x="0" y="339202"/>
                    <a:pt x="0" y="269151"/>
                  </a:cubicBezTo>
                  <a:lnTo>
                    <a:pt x="0" y="126839"/>
                  </a:lnTo>
                  <a:cubicBezTo>
                    <a:pt x="0" y="56788"/>
                    <a:pt x="56788" y="0"/>
                    <a:pt x="1268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2" name="Google Shape;132;p2"/>
          <p:cNvSpPr txBox="1"/>
          <p:nvPr/>
        </p:nvSpPr>
        <p:spPr>
          <a:xfrm>
            <a:off x="16197244" y="7638336"/>
            <a:ext cx="759911" cy="659283"/>
          </a:xfrm>
          <a:prstGeom prst="rect">
            <a:avLst/>
          </a:prstGeom>
          <a:noFill/>
          <a:ln>
            <a:noFill/>
          </a:ln>
        </p:spPr>
        <p:txBody>
          <a:bodyPr spcFirstLastPara="1" wrap="square" lIns="0" tIns="0" rIns="0" bIns="0" anchor="t" anchorCtr="0">
            <a:spAutoFit/>
          </a:bodyPr>
          <a:lstStyle/>
          <a:p>
            <a:pPr marL="0" marR="0" lvl="0" indent="0" algn="r" rtl="0">
              <a:lnSpc>
                <a:spcPct val="140032"/>
              </a:lnSpc>
              <a:spcBef>
                <a:spcPts val="0"/>
              </a:spcBef>
              <a:spcAft>
                <a:spcPts val="0"/>
              </a:spcAft>
              <a:buNone/>
            </a:pPr>
            <a:r>
              <a:rPr lang="en-US" sz="3060" b="0" i="0" u="none" strike="noStrike" cap="none">
                <a:solidFill>
                  <a:srgbClr val="FFFFFF"/>
                </a:solidFill>
                <a:latin typeface="Alata"/>
                <a:ea typeface="Alata"/>
                <a:cs typeface="Alata"/>
                <a:sym typeface="Alata"/>
              </a:rPr>
              <a:t>04</a:t>
            </a:r>
            <a:endParaRPr/>
          </a:p>
        </p:txBody>
      </p:sp>
      <p:grpSp>
        <p:nvGrpSpPr>
          <p:cNvPr id="133" name="Google Shape;133;p2"/>
          <p:cNvGrpSpPr/>
          <p:nvPr/>
        </p:nvGrpSpPr>
        <p:grpSpPr>
          <a:xfrm>
            <a:off x="9337905" y="291434"/>
            <a:ext cx="10439484" cy="2060143"/>
            <a:chOff x="0" y="-38100"/>
            <a:chExt cx="4311814" cy="850900"/>
          </a:xfrm>
        </p:grpSpPr>
        <p:sp>
          <p:nvSpPr>
            <p:cNvPr id="134" name="Google Shape;134;p2"/>
            <p:cNvSpPr/>
            <p:nvPr/>
          </p:nvSpPr>
          <p:spPr>
            <a:xfrm>
              <a:off x="0" y="0"/>
              <a:ext cx="4311814" cy="635971"/>
            </a:xfrm>
            <a:custGeom>
              <a:avLst/>
              <a:gdLst/>
              <a:ahLst/>
              <a:cxnLst/>
              <a:rect l="l" t="t" r="r" b="b"/>
              <a:pathLst>
                <a:path w="4311814" h="635971" extrusionOk="0">
                  <a:moveTo>
                    <a:pt x="74160" y="0"/>
                  </a:moveTo>
                  <a:lnTo>
                    <a:pt x="4237654" y="0"/>
                  </a:lnTo>
                  <a:cubicBezTo>
                    <a:pt x="4278611" y="0"/>
                    <a:pt x="4311814" y="33203"/>
                    <a:pt x="4311814" y="74160"/>
                  </a:cubicBezTo>
                  <a:lnTo>
                    <a:pt x="4311814" y="561811"/>
                  </a:lnTo>
                  <a:cubicBezTo>
                    <a:pt x="4311814" y="602768"/>
                    <a:pt x="4278611" y="635971"/>
                    <a:pt x="4237654" y="635971"/>
                  </a:cubicBezTo>
                  <a:lnTo>
                    <a:pt x="74160" y="635971"/>
                  </a:lnTo>
                  <a:cubicBezTo>
                    <a:pt x="33203" y="635971"/>
                    <a:pt x="0" y="602768"/>
                    <a:pt x="0" y="561811"/>
                  </a:cubicBezTo>
                  <a:lnTo>
                    <a:pt x="0" y="74160"/>
                  </a:lnTo>
                  <a:cubicBezTo>
                    <a:pt x="0" y="33203"/>
                    <a:pt x="33203" y="0"/>
                    <a:pt x="741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6" name="Google Shape;136;p2"/>
          <p:cNvSpPr txBox="1"/>
          <p:nvPr/>
        </p:nvSpPr>
        <p:spPr>
          <a:xfrm>
            <a:off x="9826593" y="458913"/>
            <a:ext cx="7746727" cy="1137286"/>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6599" b="1" i="0" u="none" strike="noStrike" cap="none">
                <a:solidFill>
                  <a:srgbClr val="072E62"/>
                </a:solidFill>
                <a:latin typeface="Roboto Condensed"/>
                <a:ea typeface="Roboto Condensed"/>
                <a:cs typeface="Roboto Condensed"/>
                <a:sym typeface="Roboto Condensed"/>
              </a:rPr>
              <a:t>TABLE OF CONTENT</a:t>
            </a:r>
            <a:endParaRPr/>
          </a:p>
        </p:txBody>
      </p:sp>
      <p:sp>
        <p:nvSpPr>
          <p:cNvPr id="137" name="Google Shape;137;p2"/>
          <p:cNvSpPr txBox="1"/>
          <p:nvPr/>
        </p:nvSpPr>
        <p:spPr>
          <a:xfrm>
            <a:off x="11470748" y="4139898"/>
            <a:ext cx="4536441"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a:solidFill>
                  <a:srgbClr val="072E62"/>
                </a:solidFill>
                <a:latin typeface="Roboto Condensed"/>
                <a:ea typeface="Roboto Condensed"/>
                <a:sym typeface="Roboto Condensed"/>
              </a:rPr>
              <a:t>Sub – Program (Modular)</a:t>
            </a:r>
            <a:endParaRPr/>
          </a:p>
        </p:txBody>
      </p:sp>
      <p:sp>
        <p:nvSpPr>
          <p:cNvPr id="138" name="Google Shape;138;p2"/>
          <p:cNvSpPr txBox="1"/>
          <p:nvPr/>
        </p:nvSpPr>
        <p:spPr>
          <a:xfrm>
            <a:off x="11470748" y="5293352"/>
            <a:ext cx="4536441"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Konsep Dasar Prosedur</a:t>
            </a:r>
            <a:endParaRPr/>
          </a:p>
        </p:txBody>
      </p:sp>
      <p:sp>
        <p:nvSpPr>
          <p:cNvPr id="139" name="Google Shape;139;p2"/>
          <p:cNvSpPr txBox="1"/>
          <p:nvPr/>
        </p:nvSpPr>
        <p:spPr>
          <a:xfrm>
            <a:off x="11470748" y="6478768"/>
            <a:ext cx="4536441"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Pemanggilan Prosedur</a:t>
            </a:r>
            <a:endParaRPr/>
          </a:p>
        </p:txBody>
      </p:sp>
      <p:sp>
        <p:nvSpPr>
          <p:cNvPr id="140" name="Google Shape;140;p2"/>
          <p:cNvSpPr txBox="1"/>
          <p:nvPr/>
        </p:nvSpPr>
        <p:spPr>
          <a:xfrm>
            <a:off x="11470748" y="7638336"/>
            <a:ext cx="4536441"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072E62"/>
                </a:solidFill>
                <a:latin typeface="Roboto Condensed"/>
                <a:ea typeface="Roboto Condensed"/>
                <a:cs typeface="Roboto Condensed"/>
                <a:sym typeface="Roboto Condensed"/>
              </a:rPr>
              <a:t>Implementasi Prosedur</a:t>
            </a:r>
            <a:endParaRPr/>
          </a:p>
        </p:txBody>
      </p:sp>
      <p:pic>
        <p:nvPicPr>
          <p:cNvPr id="56" name="Google Shape;150;p3">
            <a:extLst>
              <a:ext uri="{FF2B5EF4-FFF2-40B4-BE49-F238E27FC236}">
                <a16:creationId xmlns:a16="http://schemas.microsoft.com/office/drawing/2014/main" id="{1C3AACEE-EF72-416F-B3AF-B034D3CB3114}"/>
              </a:ext>
            </a:extLst>
          </p:cNvPr>
          <p:cNvPicPr preferRelativeResize="0"/>
          <p:nvPr/>
        </p:nvPicPr>
        <p:blipFill rotWithShape="1">
          <a:blip r:embed="rId5">
            <a:alphaModFix/>
          </a:blip>
          <a:srcRect/>
          <a:stretch/>
        </p:blipFill>
        <p:spPr>
          <a:xfrm>
            <a:off x="64845" y="2795216"/>
            <a:ext cx="9079156" cy="6293727"/>
          </a:xfrm>
          <a:prstGeom prst="rect">
            <a:avLst/>
          </a:prstGeom>
          <a:noFill/>
          <a:ln>
            <a:noFill/>
          </a:ln>
        </p:spPr>
      </p:pic>
      <p:pic>
        <p:nvPicPr>
          <p:cNvPr id="30" name="Picture 29">
            <a:extLst>
              <a:ext uri="{FF2B5EF4-FFF2-40B4-BE49-F238E27FC236}">
                <a16:creationId xmlns:a16="http://schemas.microsoft.com/office/drawing/2014/main" id="{573CA918-226D-4D68-B66A-19E715FE7C41}"/>
              </a:ext>
            </a:extLst>
          </p:cNvPr>
          <p:cNvPicPr>
            <a:picLocks noChangeAspect="1"/>
          </p:cNvPicPr>
          <p:nvPr/>
        </p:nvPicPr>
        <p:blipFill>
          <a:blip r:embed="rId6"/>
          <a:stretch>
            <a:fillRect/>
          </a:stretch>
        </p:blipFill>
        <p:spPr>
          <a:xfrm>
            <a:off x="778848" y="744104"/>
            <a:ext cx="1440267" cy="1440267"/>
          </a:xfrm>
          <a:prstGeom prst="rect">
            <a:avLst/>
          </a:prstGeom>
        </p:spPr>
      </p:pic>
      <p:pic>
        <p:nvPicPr>
          <p:cNvPr id="31" name="Picture 30">
            <a:extLst>
              <a:ext uri="{FF2B5EF4-FFF2-40B4-BE49-F238E27FC236}">
                <a16:creationId xmlns:a16="http://schemas.microsoft.com/office/drawing/2014/main" id="{9527DF5D-F2E1-42E1-B609-3292884A2C0F}"/>
              </a:ext>
            </a:extLst>
          </p:cNvPr>
          <p:cNvPicPr>
            <a:picLocks noChangeAspect="1"/>
          </p:cNvPicPr>
          <p:nvPr/>
        </p:nvPicPr>
        <p:blipFill>
          <a:blip r:embed="rId7"/>
          <a:stretch>
            <a:fillRect/>
          </a:stretch>
        </p:blipFill>
        <p:spPr>
          <a:xfrm>
            <a:off x="2529680" y="897643"/>
            <a:ext cx="2773390" cy="113318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652"/>
        <p:cNvGrpSpPr/>
        <p:nvPr/>
      </p:nvGrpSpPr>
      <p:grpSpPr>
        <a:xfrm>
          <a:off x="0" y="0"/>
          <a:ext cx="0" cy="0"/>
          <a:chOff x="0" y="0"/>
          <a:chExt cx="0" cy="0"/>
        </a:xfrm>
      </p:grpSpPr>
      <p:grpSp>
        <p:nvGrpSpPr>
          <p:cNvPr id="653" name="Google Shape;653;p24"/>
          <p:cNvGrpSpPr/>
          <p:nvPr/>
        </p:nvGrpSpPr>
        <p:grpSpPr>
          <a:xfrm>
            <a:off x="265472" y="1959555"/>
            <a:ext cx="17786554" cy="7932364"/>
            <a:chOff x="-749083" y="698756"/>
            <a:chExt cx="12208025" cy="10576484"/>
          </a:xfrm>
        </p:grpSpPr>
        <p:sp>
          <p:nvSpPr>
            <p:cNvPr id="654" name="Google Shape;654;p24"/>
            <p:cNvSpPr/>
            <p:nvPr/>
          </p:nvSpPr>
          <p:spPr>
            <a:xfrm>
              <a:off x="-749083" y="698756"/>
              <a:ext cx="12208025" cy="10553317"/>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txBox="1"/>
            <p:nvPr/>
          </p:nvSpPr>
          <p:spPr>
            <a:xfrm>
              <a:off x="-390592" y="872393"/>
              <a:ext cx="11517765" cy="10402847"/>
            </a:xfrm>
            <a:prstGeom prst="rect">
              <a:avLst/>
            </a:prstGeom>
            <a:noFill/>
            <a:ln>
              <a:noFill/>
            </a:ln>
          </p:spPr>
          <p:txBody>
            <a:bodyPr spcFirstLastPara="1" wrap="square" lIns="0" tIns="0" rIns="0" bIns="0" anchor="t" anchorCtr="0">
              <a:spAutoFit/>
            </a:bodyPr>
            <a:lstStyle/>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Koperasi di sebuah kampus menjual beberapa kebutuhan peralatan mahasiswa. pada bulan september koperasi memberikan potongan bagi mahasiswa yang telah menjadi member maupun belum menjadi member. Ketentuan diskon tersebut adalah sebagai berikut: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Jika mahasiswa memiliki kartu member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	Jika berbelanja lebih sama dengan dari 100.000 dapat diskon 5.000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	Jika berbelanja lebih sama dengan dari 50.000 dapat diskon 2.000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	Kurang dari 50.000 tidak mendapatkan diskon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Jika mahasiswa tidak memiliki member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	Jika berbelanja lebih dari sama dengan 50.000 dapat diskon 1.000 </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	Kurang dari 50.000 tidak mendapatkan diskon</a:t>
              </a:r>
            </a:p>
            <a:p>
              <a:pPr marL="0" marR="0" lvl="0" indent="0" algn="l" rtl="0">
                <a:lnSpc>
                  <a:spcPct val="129981"/>
                </a:lnSpc>
                <a:spcBef>
                  <a:spcPts val="0"/>
                </a:spcBef>
                <a:spcAft>
                  <a:spcPts val="0"/>
                </a:spcAft>
                <a:buNone/>
              </a:pPr>
              <a:r>
                <a:rPr lang="en-US" sz="3000" b="0" i="0" u="none" strike="noStrike" cap="none">
                  <a:solidFill>
                    <a:srgbClr val="072E62"/>
                  </a:solidFill>
                  <a:latin typeface="Quicksand"/>
                  <a:ea typeface="Quicksand"/>
                  <a:cs typeface="Quicksand"/>
                  <a:sym typeface="Quicksand"/>
                </a:rPr>
                <a:t>Proses perhitungan terhadap diskon dapat disimpan di dalam prosedur berupa perhitungan nilai, kemudian prosedur dapat dipanggil berdasarkan parameter jumlah belanja yang dikeluarkan</a:t>
              </a:r>
            </a:p>
          </p:txBody>
        </p:sp>
      </p:gr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1</a:t>
            </a:r>
            <a:endParaRPr/>
          </a:p>
        </p:txBody>
      </p:sp>
      <p:pic>
        <p:nvPicPr>
          <p:cNvPr id="6" name="Picture 5">
            <a:extLst>
              <a:ext uri="{FF2B5EF4-FFF2-40B4-BE49-F238E27FC236}">
                <a16:creationId xmlns:a16="http://schemas.microsoft.com/office/drawing/2014/main" id="{114E1EDC-A872-4023-80D3-67EB74ABDFFD}"/>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7" name="Picture 6">
            <a:extLst>
              <a:ext uri="{FF2B5EF4-FFF2-40B4-BE49-F238E27FC236}">
                <a16:creationId xmlns:a16="http://schemas.microsoft.com/office/drawing/2014/main" id="{5F0C945E-ED27-4213-89D4-87DF06DB378E}"/>
              </a:ext>
            </a:extLst>
          </p:cNvPr>
          <p:cNvPicPr>
            <a:picLocks noChangeAspect="1"/>
          </p:cNvPicPr>
          <p:nvPr/>
        </p:nvPicPr>
        <p:blipFill>
          <a:blip r:embed="rId4"/>
          <a:stretch>
            <a:fillRect/>
          </a:stretch>
        </p:blipFill>
        <p:spPr>
          <a:xfrm>
            <a:off x="15165495" y="282095"/>
            <a:ext cx="2773390" cy="11331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1</a:t>
            </a:r>
            <a:endParaRPr/>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C1C13568-9C5C-4F50-AD2B-2EF0C9762723}"/>
              </a:ext>
            </a:extLst>
          </p:cNvPr>
          <p:cNvGraphicFramePr>
            <a:graphicFrameLocks noChangeAspect="1"/>
          </p:cNvGraphicFramePr>
          <p:nvPr>
            <p:extLst>
              <p:ext uri="{D42A27DB-BD31-4B8C-83A1-F6EECF244321}">
                <p14:modId xmlns:p14="http://schemas.microsoft.com/office/powerpoint/2010/main" val="205955103"/>
              </p:ext>
            </p:extLst>
          </p:nvPr>
        </p:nvGraphicFramePr>
        <p:xfrm>
          <a:off x="787778" y="1942178"/>
          <a:ext cx="6586416" cy="7531619"/>
        </p:xfrm>
        <a:graphic>
          <a:graphicData uri="http://schemas.openxmlformats.org/presentationml/2006/ole">
            <mc:AlternateContent xmlns:mc="http://schemas.openxmlformats.org/markup-compatibility/2006">
              <mc:Choice xmlns:v="urn:schemas-microsoft-com:vml" Requires="v">
                <p:oleObj spid="_x0000_s4103" name="Visio" r:id="rId4" imgW="4334102" imgH="4981524" progId="Visio.Drawing.15">
                  <p:embed/>
                </p:oleObj>
              </mc:Choice>
              <mc:Fallback>
                <p:oleObj name="Visio" r:id="rId4" imgW="4334102" imgH="4981524"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78" y="1942178"/>
                        <a:ext cx="6586416" cy="7531619"/>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77CF4C3-8898-44F3-9BA4-A3D645255523}"/>
              </a:ext>
            </a:extLst>
          </p:cNvPr>
          <p:cNvSpPr txBox="1"/>
          <p:nvPr/>
        </p:nvSpPr>
        <p:spPr>
          <a:xfrm>
            <a:off x="7787149" y="2187238"/>
            <a:ext cx="9851922" cy="7597849"/>
          </a:xfrm>
          <a:prstGeom prst="rect">
            <a:avLst/>
          </a:prstGeom>
          <a:noFill/>
        </p:spPr>
        <p:txBody>
          <a:bodyPr wrap="square">
            <a:spAutoFit/>
          </a:bodyPr>
          <a:lstStyle/>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Diskon Koperasi Mahasiswa {Algoritma melakukan perhitungan diskon bagi mahasiswa yang memiliki member maupun non member.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effectLst/>
                <a:latin typeface="Courier New" panose="02070309020205020404" pitchFamily="49"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hitungDiskonMember(totalbayar: integer)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diskon, bayar: integer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if (totalbayar &gt;= 100000) then diskon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5000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if (totalbayar &gt;= 50000) then diskon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2000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diskon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bayar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totalbayar - diskon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"Total Belanja: Rp ", totalbayar)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"Diskon: Rp ", diskon)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"Total Bayar: Rp ", bayar)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effectLst/>
                <a:latin typeface="Courier New" panose="02070309020205020404" pitchFamily="49"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hitungDiskonNonMember(totalbayar: integer)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diskon, bayar: integer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if (totalbayar &gt;= 50000) then diskon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1000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diskon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bayar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totalbayar - diskon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"Total Belanja: Rp ", totalbayar)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"Diskon: Rp ", diskon)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"Total Bayar: Rp ", bayar)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effectLst/>
                <a:latin typeface="Courier New" panose="02070309020205020404" pitchFamily="49"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PROGRAM UTAMA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total_belanja: integer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kartu: String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Input(kartu)</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Input(total_belanja)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effectLst/>
                <a:latin typeface="Courier New" panose="02070309020205020404" pitchFamily="49"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if (kartu </a:t>
            </a:r>
            <a:r>
              <a:rPr lang="en-US" sz="1200">
                <a:solidFill>
                  <a:srgbClr val="000000"/>
                </a:solidFill>
                <a:effectLst/>
                <a:latin typeface="Courier New" panose="02070309020205020404" pitchFamily="49" charset="0"/>
                <a:ea typeface="Calibri" panose="020F0502020204030204" pitchFamily="34" charset="0"/>
                <a:cs typeface="Courier New" panose="02070309020205020404" pitchFamily="49" charset="0"/>
                <a:sym typeface="Wingdings" panose="05000000000000000000" pitchFamily="2" charset="2"/>
              </a:rPr>
              <a:t></a:t>
            </a: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“iya”) then hitungDiskonMember(total_belanja)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hitungDiskonNonMember(total_belanja)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effectLst/>
                <a:latin typeface="Courier New" panose="02070309020205020404" pitchFamily="49"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2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F917903-A464-4FBD-ABC7-63080656D6C4}"/>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9" name="Picture 8">
            <a:extLst>
              <a:ext uri="{FF2B5EF4-FFF2-40B4-BE49-F238E27FC236}">
                <a16:creationId xmlns:a16="http://schemas.microsoft.com/office/drawing/2014/main" id="{AB94FC6D-74DC-4DA9-8CC7-2AD2E93D4789}"/>
              </a:ext>
            </a:extLst>
          </p:cNvPr>
          <p:cNvPicPr>
            <a:picLocks noChangeAspect="1"/>
          </p:cNvPicPr>
          <p:nvPr/>
        </p:nvPicPr>
        <p:blipFill>
          <a:blip r:embed="rId7"/>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026990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1</a:t>
            </a:r>
            <a:endParaRPr/>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3FB9BEEB-AB15-40D8-BFFE-19478006B93C}"/>
              </a:ext>
            </a:extLst>
          </p:cNvPr>
          <p:cNvSpPr>
            <a:spLocks noChangeArrowheads="1"/>
          </p:cNvSpPr>
          <p:nvPr/>
        </p:nvSpPr>
        <p:spPr bwMode="auto">
          <a:xfrm>
            <a:off x="787777" y="2389239"/>
            <a:ext cx="302381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BDA330D-DE1B-4E2E-84C7-0EE244B69D75}"/>
              </a:ext>
            </a:extLst>
          </p:cNvPr>
          <p:cNvGraphicFramePr>
            <a:graphicFrameLocks noChangeAspect="1"/>
          </p:cNvGraphicFramePr>
          <p:nvPr>
            <p:extLst>
              <p:ext uri="{D42A27DB-BD31-4B8C-83A1-F6EECF244321}">
                <p14:modId xmlns:p14="http://schemas.microsoft.com/office/powerpoint/2010/main" val="4231853032"/>
              </p:ext>
            </p:extLst>
          </p:nvPr>
        </p:nvGraphicFramePr>
        <p:xfrm>
          <a:off x="787778" y="2389238"/>
          <a:ext cx="8149746" cy="6990735"/>
        </p:xfrm>
        <a:graphic>
          <a:graphicData uri="http://schemas.openxmlformats.org/presentationml/2006/ole">
            <mc:AlternateContent xmlns:mc="http://schemas.openxmlformats.org/markup-compatibility/2006">
              <mc:Choice xmlns:v="urn:schemas-microsoft-com:vml" Requires="v">
                <p:oleObj spid="_x0000_s8205" name="Visio" r:id="rId4" imgW="5857965" imgH="3991224" progId="Visio.Drawing.15">
                  <p:embed/>
                </p:oleObj>
              </mc:Choice>
              <mc:Fallback>
                <p:oleObj name="Visio" r:id="rId4" imgW="5857965" imgH="3991224"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778" y="2389238"/>
                        <a:ext cx="8149746" cy="6990735"/>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0930B967-DA15-4815-9B4F-1754C6B3F044}"/>
              </a:ext>
            </a:extLst>
          </p:cNvPr>
          <p:cNvSpPr>
            <a:spLocks noChangeArrowheads="1"/>
          </p:cNvSpPr>
          <p:nvPr/>
        </p:nvSpPr>
        <p:spPr bwMode="auto">
          <a:xfrm>
            <a:off x="9257070" y="2406614"/>
            <a:ext cx="28143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E7AB396E-3AF3-4071-A4C5-D651ED1C6361}"/>
              </a:ext>
            </a:extLst>
          </p:cNvPr>
          <p:cNvGraphicFramePr>
            <a:graphicFrameLocks noChangeAspect="1"/>
          </p:cNvGraphicFramePr>
          <p:nvPr>
            <p:extLst>
              <p:ext uri="{D42A27DB-BD31-4B8C-83A1-F6EECF244321}">
                <p14:modId xmlns:p14="http://schemas.microsoft.com/office/powerpoint/2010/main" val="3340045943"/>
              </p:ext>
            </p:extLst>
          </p:nvPr>
        </p:nvGraphicFramePr>
        <p:xfrm>
          <a:off x="9257071" y="2406614"/>
          <a:ext cx="8149746" cy="6990733"/>
        </p:xfrm>
        <a:graphic>
          <a:graphicData uri="http://schemas.openxmlformats.org/presentationml/2006/ole">
            <mc:AlternateContent xmlns:mc="http://schemas.openxmlformats.org/markup-compatibility/2006">
              <mc:Choice xmlns:v="urn:schemas-microsoft-com:vml" Requires="v">
                <p:oleObj spid="_x0000_s8206" name="Visio" r:id="rId6" imgW="5857965" imgH="3933717" progId="Visio.Drawing.15">
                  <p:embed/>
                </p:oleObj>
              </mc:Choice>
              <mc:Fallback>
                <p:oleObj name="Visio" r:id="rId6" imgW="5857965" imgH="3933717" progId="Visio.Drawing.1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57071" y="2406614"/>
                        <a:ext cx="8149746" cy="6990733"/>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B64CBB0A-D0F8-429B-8A8E-29E1FE94235A}"/>
              </a:ext>
            </a:extLst>
          </p:cNvPr>
          <p:cNvPicPr>
            <a:picLocks noChangeAspect="1"/>
          </p:cNvPicPr>
          <p:nvPr/>
        </p:nvPicPr>
        <p:blipFill>
          <a:blip r:embed="rId8"/>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1A960179-CC96-4A97-BDC6-F9F584C7155D}"/>
              </a:ext>
            </a:extLst>
          </p:cNvPr>
          <p:cNvPicPr>
            <a:picLocks noChangeAspect="1"/>
          </p:cNvPicPr>
          <p:nvPr/>
        </p:nvPicPr>
        <p:blipFill>
          <a:blip r:embed="rId9"/>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265320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1</a:t>
            </a:r>
            <a:endParaRPr/>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3FB9BEEB-AB15-40D8-BFFE-19478006B93C}"/>
              </a:ext>
            </a:extLst>
          </p:cNvPr>
          <p:cNvSpPr>
            <a:spLocks noChangeArrowheads="1"/>
          </p:cNvSpPr>
          <p:nvPr/>
        </p:nvSpPr>
        <p:spPr bwMode="auto">
          <a:xfrm>
            <a:off x="787777" y="2389239"/>
            <a:ext cx="302381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0930B967-DA15-4815-9B4F-1754C6B3F044}"/>
              </a:ext>
            </a:extLst>
          </p:cNvPr>
          <p:cNvSpPr>
            <a:spLocks noChangeArrowheads="1"/>
          </p:cNvSpPr>
          <p:nvPr/>
        </p:nvSpPr>
        <p:spPr bwMode="auto">
          <a:xfrm>
            <a:off x="9257070" y="2406614"/>
            <a:ext cx="28143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916F4D6E-32E1-4629-912D-2EDABD22ACD0}"/>
              </a:ext>
            </a:extLst>
          </p:cNvPr>
          <p:cNvSpPr txBox="1"/>
          <p:nvPr/>
        </p:nvSpPr>
        <p:spPr>
          <a:xfrm>
            <a:off x="1436706" y="2112846"/>
            <a:ext cx="8680688" cy="8108117"/>
          </a:xfrm>
          <a:prstGeom prst="rect">
            <a:avLst/>
          </a:prstGeom>
          <a:noFill/>
        </p:spPr>
        <p:txBody>
          <a:bodyPr wrap="square">
            <a:spAutoFit/>
          </a:bodyPr>
          <a:lstStyle/>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java.util.Scanner;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Kasusprosedur{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int 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String kartu;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hitungDiskonMember(int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diskon,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(totalbayar &gt;= 100000)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if (totalbayar &gt;= 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bayar = total_belanja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Belanja: Rp " +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System.out.println("Diskon (Rp): Rp "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Bayar: Rp " +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hitungDiskonNonMember(int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diskon,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(totalbayar &gt;= 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bayar = total_belanja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Belanja: Rp " +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System.out.println("Diskon (Rp): Rp "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Bayar: Rp " +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main(String args[]){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Scanner inputan = new Scanner(System.in);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System.out.print("Apakah Punya Kartu Member (iya/tidak)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kartu = inputan.nextLine();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System.out.print("Total Belanja: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total_belanja = inputan.nextInt();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(kartu.equalsIgnoreCase("iya"))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hitungDiskonMember(total_belanja);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hitungDiskonNonMember(total_belanja);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FF92601-9018-4945-8B95-93A151D3223B}"/>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9" name="Picture 8">
            <a:extLst>
              <a:ext uri="{FF2B5EF4-FFF2-40B4-BE49-F238E27FC236}">
                <a16:creationId xmlns:a16="http://schemas.microsoft.com/office/drawing/2014/main" id="{208BB382-2731-4238-9E74-8B6C8C2863C7}"/>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42073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652"/>
        <p:cNvGrpSpPr/>
        <p:nvPr/>
      </p:nvGrpSpPr>
      <p:grpSpPr>
        <a:xfrm>
          <a:off x="0" y="0"/>
          <a:ext cx="0" cy="0"/>
          <a:chOff x="0" y="0"/>
          <a:chExt cx="0" cy="0"/>
        </a:xfrm>
      </p:grpSpPr>
      <p:grpSp>
        <p:nvGrpSpPr>
          <p:cNvPr id="653" name="Google Shape;653;p24"/>
          <p:cNvGrpSpPr/>
          <p:nvPr/>
        </p:nvGrpSpPr>
        <p:grpSpPr>
          <a:xfrm>
            <a:off x="250723" y="2421432"/>
            <a:ext cx="17786554" cy="5444135"/>
            <a:chOff x="-749083" y="698756"/>
            <a:chExt cx="12208025" cy="10553317"/>
          </a:xfrm>
        </p:grpSpPr>
        <p:sp>
          <p:nvSpPr>
            <p:cNvPr id="654" name="Google Shape;654;p24"/>
            <p:cNvSpPr/>
            <p:nvPr/>
          </p:nvSpPr>
          <p:spPr>
            <a:xfrm>
              <a:off x="-749083" y="698756"/>
              <a:ext cx="12208025" cy="10553317"/>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4"/>
            <p:cNvSpPr txBox="1"/>
            <p:nvPr/>
          </p:nvSpPr>
          <p:spPr>
            <a:xfrm>
              <a:off x="-414076" y="1743140"/>
              <a:ext cx="11517765" cy="4801314"/>
            </a:xfrm>
            <a:prstGeom prst="rect">
              <a:avLst/>
            </a:prstGeom>
            <a:noFill/>
            <a:ln>
              <a:noFill/>
            </a:ln>
          </p:spPr>
          <p:txBody>
            <a:bodyPr spcFirstLastPara="1" wrap="square" lIns="0" tIns="0" rIns="0" bIns="0" anchor="t" anchorCtr="0">
              <a:spAutoFit/>
            </a:bodyPr>
            <a:lstStyle/>
            <a:p>
              <a:pPr marL="0" marR="0" lvl="0" indent="0" algn="l" rtl="0">
                <a:lnSpc>
                  <a:spcPct val="129981"/>
                </a:lnSpc>
                <a:spcBef>
                  <a:spcPts val="0"/>
                </a:spcBef>
                <a:spcAft>
                  <a:spcPts val="0"/>
                </a:spcAft>
                <a:buNone/>
              </a:pPr>
              <a:r>
                <a:rPr lang="en-US" sz="3600" b="0" i="0" u="none" strike="noStrike" cap="none">
                  <a:solidFill>
                    <a:srgbClr val="072E62"/>
                  </a:solidFill>
                  <a:latin typeface="Quicksand"/>
                  <a:ea typeface="Quicksand"/>
                  <a:cs typeface="Quicksand"/>
                  <a:sym typeface="Quicksand"/>
                </a:rPr>
                <a:t>Salah satu tempat wisata di indonesia ingin menerapkan sistem berupa mencetak tiket masuk kawasan wisata berdasarkan jumlah jumlah orang yang akan masuk. Proses mencetak tiket dapat dibuat berupa prosedur dimana parameter yang digunakan berupa jumlah tiket/orang yang menerima tiket tersebut.</a:t>
              </a:r>
            </a:p>
          </p:txBody>
        </p:sp>
      </p:gr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2</a:t>
            </a:r>
            <a:endParaRPr/>
          </a:p>
        </p:txBody>
      </p:sp>
      <p:pic>
        <p:nvPicPr>
          <p:cNvPr id="6" name="Picture 5">
            <a:extLst>
              <a:ext uri="{FF2B5EF4-FFF2-40B4-BE49-F238E27FC236}">
                <a16:creationId xmlns:a16="http://schemas.microsoft.com/office/drawing/2014/main" id="{36292A81-FFDF-47F3-A84A-1D254BC160E0}"/>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7" name="Picture 6">
            <a:extLst>
              <a:ext uri="{FF2B5EF4-FFF2-40B4-BE49-F238E27FC236}">
                <a16:creationId xmlns:a16="http://schemas.microsoft.com/office/drawing/2014/main" id="{AF178F4B-B09E-4229-B741-91EB0A7F05E1}"/>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1060336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2</a:t>
            </a:r>
            <a:endParaRPr/>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DB985A28-4A44-4AA4-8875-D31A9660E6CF}"/>
              </a:ext>
            </a:extLst>
          </p:cNvPr>
          <p:cNvSpPr>
            <a:spLocks noChangeArrowheads="1"/>
          </p:cNvSpPr>
          <p:nvPr/>
        </p:nvSpPr>
        <p:spPr bwMode="auto">
          <a:xfrm>
            <a:off x="1219199" y="1440267"/>
            <a:ext cx="4501661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867527F0-6D32-480C-AC6E-8FD87ECCA2FD}"/>
              </a:ext>
            </a:extLst>
          </p:cNvPr>
          <p:cNvGraphicFramePr>
            <a:graphicFrameLocks noChangeAspect="1"/>
          </p:cNvGraphicFramePr>
          <p:nvPr>
            <p:extLst>
              <p:ext uri="{D42A27DB-BD31-4B8C-83A1-F6EECF244321}">
                <p14:modId xmlns:p14="http://schemas.microsoft.com/office/powerpoint/2010/main" val="4098846400"/>
              </p:ext>
            </p:extLst>
          </p:nvPr>
        </p:nvGraphicFramePr>
        <p:xfrm>
          <a:off x="1219200" y="1440266"/>
          <a:ext cx="4903172" cy="8344821"/>
        </p:xfrm>
        <a:graphic>
          <a:graphicData uri="http://schemas.openxmlformats.org/presentationml/2006/ole">
            <mc:AlternateContent xmlns:mc="http://schemas.openxmlformats.org/markup-compatibility/2006">
              <mc:Choice xmlns:v="urn:schemas-microsoft-com:vml" Requires="v">
                <p:oleObj spid="_x0000_s12301" name="Visio" r:id="rId4" imgW="2343270" imgH="3981498" progId="Visio.Drawing.15">
                  <p:embed/>
                </p:oleObj>
              </mc:Choice>
              <mc:Fallback>
                <p:oleObj name="Visio" r:id="rId4" imgW="2343270" imgH="3981498"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40266"/>
                        <a:ext cx="4903172" cy="8344821"/>
                      </a:xfrm>
                      <a:prstGeom prst="rect">
                        <a:avLst/>
                      </a:prstGeom>
                      <a:noFill/>
                    </p:spPr>
                  </p:pic>
                </p:oleObj>
              </mc:Fallback>
            </mc:AlternateContent>
          </a:graphicData>
        </a:graphic>
      </p:graphicFrame>
      <p:sp>
        <p:nvSpPr>
          <p:cNvPr id="6" name="Rectangle 4">
            <a:extLst>
              <a:ext uri="{FF2B5EF4-FFF2-40B4-BE49-F238E27FC236}">
                <a16:creationId xmlns:a16="http://schemas.microsoft.com/office/drawing/2014/main" id="{753715B5-B542-4DD4-B40E-401100F285DE}"/>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472B4367-2DD6-44D5-9A55-4C2DEB8EF168}"/>
              </a:ext>
            </a:extLst>
          </p:cNvPr>
          <p:cNvGraphicFramePr>
            <a:graphicFrameLocks noChangeAspect="1"/>
          </p:cNvGraphicFramePr>
          <p:nvPr>
            <p:extLst>
              <p:ext uri="{D42A27DB-BD31-4B8C-83A1-F6EECF244321}">
                <p14:modId xmlns:p14="http://schemas.microsoft.com/office/powerpoint/2010/main" val="2158048307"/>
              </p:ext>
            </p:extLst>
          </p:nvPr>
        </p:nvGraphicFramePr>
        <p:xfrm>
          <a:off x="8742722" y="1821970"/>
          <a:ext cx="5238750" cy="8190158"/>
        </p:xfrm>
        <a:graphic>
          <a:graphicData uri="http://schemas.openxmlformats.org/presentationml/2006/ole">
            <mc:AlternateContent xmlns:mc="http://schemas.openxmlformats.org/markup-compatibility/2006">
              <mc:Choice xmlns:v="urn:schemas-microsoft-com:vml" Requires="v">
                <p:oleObj spid="_x0000_s12302" name="Visio" r:id="rId6" imgW="3305422" imgH="5162502" progId="Visio.Drawing.15">
                  <p:embed/>
                </p:oleObj>
              </mc:Choice>
              <mc:Fallback>
                <p:oleObj name="Visio" r:id="rId6" imgW="3305422" imgH="5162502" progId="Visio.Drawing.15">
                  <p:embed/>
                  <p:pic>
                    <p:nvPicPr>
                      <p:cNvPr id="0" name="Object 3"/>
                      <p:cNvPicPr>
                        <a:picLocks noChangeAspect="1" noChangeArrowheads="1"/>
                      </p:cNvPicPr>
                      <p:nvPr/>
                    </p:nvPicPr>
                    <p:blipFill>
                      <a:blip r:embed="rId7"/>
                      <a:srcRect/>
                      <a:stretch>
                        <a:fillRect/>
                      </a:stretch>
                    </p:blipFill>
                    <p:spPr bwMode="auto">
                      <a:xfrm>
                        <a:off x="8742722" y="1821970"/>
                        <a:ext cx="5238750" cy="8190158"/>
                      </a:xfrm>
                      <a:prstGeom prst="rect">
                        <a:avLst/>
                      </a:prstGeom>
                      <a:noFill/>
                    </p:spPr>
                  </p:pic>
                </p:oleObj>
              </mc:Fallback>
            </mc:AlternateContent>
          </a:graphicData>
        </a:graphic>
      </p:graphicFrame>
      <p:pic>
        <p:nvPicPr>
          <p:cNvPr id="9" name="Picture 8">
            <a:extLst>
              <a:ext uri="{FF2B5EF4-FFF2-40B4-BE49-F238E27FC236}">
                <a16:creationId xmlns:a16="http://schemas.microsoft.com/office/drawing/2014/main" id="{F1AEA8D7-08C2-4C27-A36D-A3D76B56F9CC}"/>
              </a:ext>
            </a:extLst>
          </p:cNvPr>
          <p:cNvPicPr>
            <a:picLocks noChangeAspect="1"/>
          </p:cNvPicPr>
          <p:nvPr/>
        </p:nvPicPr>
        <p:blipFill>
          <a:blip r:embed="rId8"/>
          <a:stretch>
            <a:fillRect/>
          </a:stretch>
        </p:blipFill>
        <p:spPr>
          <a:xfrm>
            <a:off x="13414663" y="128556"/>
            <a:ext cx="1440267" cy="1440267"/>
          </a:xfrm>
          <a:prstGeom prst="rect">
            <a:avLst/>
          </a:prstGeom>
        </p:spPr>
      </p:pic>
      <p:pic>
        <p:nvPicPr>
          <p:cNvPr id="10" name="Picture 9">
            <a:extLst>
              <a:ext uri="{FF2B5EF4-FFF2-40B4-BE49-F238E27FC236}">
                <a16:creationId xmlns:a16="http://schemas.microsoft.com/office/drawing/2014/main" id="{648804B6-05E0-4FB9-9C29-00E2EBC541FF}"/>
              </a:ext>
            </a:extLst>
          </p:cNvPr>
          <p:cNvPicPr>
            <a:picLocks noChangeAspect="1"/>
          </p:cNvPicPr>
          <p:nvPr/>
        </p:nvPicPr>
        <p:blipFill>
          <a:blip r:embed="rId9"/>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405295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rot="16200000">
            <a:off x="-2332906" y="2871857"/>
            <a:ext cx="13193693" cy="9971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5400" b="1">
                <a:solidFill>
                  <a:srgbClr val="1D4E89"/>
                </a:solidFill>
                <a:latin typeface="Roboto Condensed"/>
                <a:ea typeface="Roboto Condensed"/>
                <a:sym typeface="Roboto Condensed"/>
              </a:rPr>
              <a:t>CONTOH IMPLEMENTASI 2</a:t>
            </a:r>
            <a:endParaRPr sz="1000"/>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3FB9BEEB-AB15-40D8-BFFE-19478006B93C}"/>
              </a:ext>
            </a:extLst>
          </p:cNvPr>
          <p:cNvSpPr>
            <a:spLocks noChangeArrowheads="1"/>
          </p:cNvSpPr>
          <p:nvPr/>
        </p:nvSpPr>
        <p:spPr bwMode="auto">
          <a:xfrm>
            <a:off x="787777" y="2389239"/>
            <a:ext cx="302381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0930B967-DA15-4815-9B4F-1754C6B3F044}"/>
              </a:ext>
            </a:extLst>
          </p:cNvPr>
          <p:cNvSpPr>
            <a:spLocks noChangeArrowheads="1"/>
          </p:cNvSpPr>
          <p:nvPr/>
        </p:nvSpPr>
        <p:spPr bwMode="auto">
          <a:xfrm>
            <a:off x="9257070" y="2406614"/>
            <a:ext cx="28143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DE71E026-849E-48BD-9FD7-ACB48B75CC40}"/>
              </a:ext>
            </a:extLst>
          </p:cNvPr>
          <p:cNvSpPr txBox="1"/>
          <p:nvPr/>
        </p:nvSpPr>
        <p:spPr>
          <a:xfrm>
            <a:off x="5303070" y="2429473"/>
            <a:ext cx="9851922" cy="7989367"/>
          </a:xfrm>
          <a:prstGeom prst="rect">
            <a:avLst/>
          </a:prstGeom>
          <a:noFill/>
        </p:spPr>
        <p:txBody>
          <a:bodyPr wrap="square">
            <a:spAutoFit/>
          </a:bodyPr>
          <a:lstStyle/>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Cetak Tiket Masuk Kawasan Wisata {Algoritma melakukan cetak tiket berdasarkan jumlah tiket/orang yang dimasukkan oleh user. }</a:t>
            </a:r>
          </a:p>
          <a:p>
            <a:pPr marL="228600" marR="0" algn="just">
              <a:lnSpc>
                <a:spcPct val="107000"/>
              </a:lnSpc>
              <a:spcBef>
                <a:spcPts val="0"/>
              </a:spcBef>
              <a:spcAft>
                <a:spcPts val="0"/>
              </a:spcAft>
            </a:pPr>
            <a:endPar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 cetakTiket(tiketcetak: integer)</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 integer </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for i←1 to tiketcetak do</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PRINT “Tiket Cetak ke: ”, i</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endfor</a:t>
            </a:r>
          </a:p>
          <a:p>
            <a:pPr marL="228600" marR="0" algn="just">
              <a:lnSpc>
                <a:spcPct val="107000"/>
              </a:lnSpc>
              <a:spcBef>
                <a:spcPts val="0"/>
              </a:spcBef>
              <a:spcAft>
                <a:spcPts val="0"/>
              </a:spcAft>
            </a:pPr>
            <a:endPar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PROGRAM UTAMA</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jumlahtiket: integer</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Read(jumlahtiket)</a:t>
            </a: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cetakTiket(jumlahtiket)</a:t>
            </a:r>
          </a:p>
          <a:p>
            <a:pPr marL="228600" marR="0" algn="just">
              <a:lnSpc>
                <a:spcPct val="107000"/>
              </a:lnSpc>
              <a:spcBef>
                <a:spcPts val="0"/>
              </a:spcBef>
              <a:spcAft>
                <a:spcPts val="0"/>
              </a:spcAft>
            </a:pPr>
            <a:endPar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24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p>
        </p:txBody>
      </p:sp>
      <p:pic>
        <p:nvPicPr>
          <p:cNvPr id="8" name="Picture 7">
            <a:extLst>
              <a:ext uri="{FF2B5EF4-FFF2-40B4-BE49-F238E27FC236}">
                <a16:creationId xmlns:a16="http://schemas.microsoft.com/office/drawing/2014/main" id="{B1253366-225E-440F-94F7-2F484ED23B77}"/>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9" name="Picture 8">
            <a:extLst>
              <a:ext uri="{FF2B5EF4-FFF2-40B4-BE49-F238E27FC236}">
                <a16:creationId xmlns:a16="http://schemas.microsoft.com/office/drawing/2014/main" id="{22440318-1A65-4CC7-AD77-9C1F16EC2FBD}"/>
              </a:ext>
            </a:extLst>
          </p:cNvPr>
          <p:cNvPicPr>
            <a:picLocks noChangeAspect="1"/>
          </p:cNvPicPr>
          <p:nvPr/>
        </p:nvPicPr>
        <p:blipFill>
          <a:blip r:embed="rId4"/>
          <a:stretch>
            <a:fillRect/>
          </a:stretch>
        </p:blipFill>
        <p:spPr>
          <a:xfrm>
            <a:off x="15165495" y="282095"/>
            <a:ext cx="2773390" cy="1133187"/>
          </a:xfrm>
          <a:prstGeom prst="rect">
            <a:avLst/>
          </a:prstGeom>
        </p:spPr>
      </p:pic>
      <p:pic>
        <p:nvPicPr>
          <p:cNvPr id="10" name="Picture 9">
            <a:extLst>
              <a:ext uri="{FF2B5EF4-FFF2-40B4-BE49-F238E27FC236}">
                <a16:creationId xmlns:a16="http://schemas.microsoft.com/office/drawing/2014/main" id="{37DA7CE1-B409-45C4-92E3-C41A1D388220}"/>
              </a:ext>
            </a:extLst>
          </p:cNvPr>
          <p:cNvPicPr>
            <a:picLocks noChangeAspect="1"/>
          </p:cNvPicPr>
          <p:nvPr/>
        </p:nvPicPr>
        <p:blipFill>
          <a:blip r:embed="rId3"/>
          <a:stretch>
            <a:fillRect/>
          </a:stretch>
        </p:blipFill>
        <p:spPr>
          <a:xfrm>
            <a:off x="778848" y="744104"/>
            <a:ext cx="1440267" cy="1440267"/>
          </a:xfrm>
          <a:prstGeom prst="rect">
            <a:avLst/>
          </a:prstGeom>
        </p:spPr>
      </p:pic>
      <p:pic>
        <p:nvPicPr>
          <p:cNvPr id="12" name="Picture 11">
            <a:extLst>
              <a:ext uri="{FF2B5EF4-FFF2-40B4-BE49-F238E27FC236}">
                <a16:creationId xmlns:a16="http://schemas.microsoft.com/office/drawing/2014/main" id="{A63C59D3-8543-4830-9DD2-422FBD6C77C8}"/>
              </a:ext>
            </a:extLst>
          </p:cNvPr>
          <p:cNvPicPr>
            <a:picLocks noChangeAspect="1"/>
          </p:cNvPicPr>
          <p:nvPr/>
        </p:nvPicPr>
        <p:blipFill>
          <a:blip r:embed="rId4"/>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2525375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4" name="Google Shape;654;p24"/>
          <p:cNvSpPr/>
          <p:nvPr/>
        </p:nvSpPr>
        <p:spPr>
          <a:xfrm>
            <a:off x="265472" y="1959555"/>
            <a:ext cx="17786554" cy="7914989"/>
          </a:xfrm>
          <a:custGeom>
            <a:avLst/>
            <a:gdLst/>
            <a:ahLst/>
            <a:cxnLst/>
            <a:rect l="l" t="t" r="r" b="b"/>
            <a:pathLst>
              <a:path w="4369413" h="809585" extrusionOk="0">
                <a:moveTo>
                  <a:pt x="4244953" y="809585"/>
                </a:moveTo>
                <a:lnTo>
                  <a:pt x="124460" y="809585"/>
                </a:lnTo>
                <a:cubicBezTo>
                  <a:pt x="55880" y="809585"/>
                  <a:pt x="0" y="753705"/>
                  <a:pt x="0" y="685125"/>
                </a:cubicBezTo>
                <a:lnTo>
                  <a:pt x="0" y="124460"/>
                </a:lnTo>
                <a:cubicBezTo>
                  <a:pt x="0" y="55880"/>
                  <a:pt x="55880" y="0"/>
                  <a:pt x="124460" y="0"/>
                </a:cubicBezTo>
                <a:lnTo>
                  <a:pt x="4244953" y="0"/>
                </a:lnTo>
                <a:cubicBezTo>
                  <a:pt x="4313532" y="0"/>
                  <a:pt x="4369413" y="55880"/>
                  <a:pt x="4369413" y="124460"/>
                </a:cubicBezTo>
                <a:lnTo>
                  <a:pt x="4369413" y="685125"/>
                </a:lnTo>
                <a:cubicBezTo>
                  <a:pt x="4369413" y="753705"/>
                  <a:pt x="4313532" y="809585"/>
                  <a:pt x="4244953" y="80958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4"/>
          <p:cNvSpPr txBox="1"/>
          <p:nvPr/>
        </p:nvSpPr>
        <p:spPr>
          <a:xfrm>
            <a:off x="787778" y="501913"/>
            <a:ext cx="13193693" cy="144026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799" b="1">
                <a:solidFill>
                  <a:srgbClr val="1D4E89"/>
                </a:solidFill>
                <a:latin typeface="Roboto Condensed"/>
                <a:ea typeface="Roboto Condensed"/>
                <a:sym typeface="Roboto Condensed"/>
              </a:rPr>
              <a:t>CONTOH IMPLEMENTASI 2</a:t>
            </a:r>
            <a:endParaRPr/>
          </a:p>
        </p:txBody>
      </p:sp>
      <p:sp>
        <p:nvSpPr>
          <p:cNvPr id="2" name="Rectangle 2">
            <a:extLst>
              <a:ext uri="{FF2B5EF4-FFF2-40B4-BE49-F238E27FC236}">
                <a16:creationId xmlns:a16="http://schemas.microsoft.com/office/drawing/2014/main" id="{7149B1A5-625A-45FB-809F-5814C428F6C3}"/>
              </a:ext>
            </a:extLst>
          </p:cNvPr>
          <p:cNvSpPr>
            <a:spLocks noChangeArrowheads="1"/>
          </p:cNvSpPr>
          <p:nvPr/>
        </p:nvSpPr>
        <p:spPr bwMode="auto">
          <a:xfrm>
            <a:off x="787777" y="1942179"/>
            <a:ext cx="2880619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3FB9BEEB-AB15-40D8-BFFE-19478006B93C}"/>
              </a:ext>
            </a:extLst>
          </p:cNvPr>
          <p:cNvSpPr>
            <a:spLocks noChangeArrowheads="1"/>
          </p:cNvSpPr>
          <p:nvPr/>
        </p:nvSpPr>
        <p:spPr bwMode="auto">
          <a:xfrm>
            <a:off x="787777" y="2389239"/>
            <a:ext cx="302381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0930B967-DA15-4815-9B4F-1754C6B3F044}"/>
              </a:ext>
            </a:extLst>
          </p:cNvPr>
          <p:cNvSpPr>
            <a:spLocks noChangeArrowheads="1"/>
          </p:cNvSpPr>
          <p:nvPr/>
        </p:nvSpPr>
        <p:spPr bwMode="auto">
          <a:xfrm>
            <a:off x="9257070" y="2406614"/>
            <a:ext cx="281439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916F4D6E-32E1-4629-912D-2EDABD22ACD0}"/>
              </a:ext>
            </a:extLst>
          </p:cNvPr>
          <p:cNvSpPr txBox="1"/>
          <p:nvPr/>
        </p:nvSpPr>
        <p:spPr>
          <a:xfrm>
            <a:off x="1436706" y="2112846"/>
            <a:ext cx="8680688" cy="8108117"/>
          </a:xfrm>
          <a:prstGeom prst="rect">
            <a:avLst/>
          </a:prstGeom>
          <a:noFill/>
        </p:spPr>
        <p:txBody>
          <a:bodyPr wrap="square">
            <a:spAutoFit/>
          </a:bodyPr>
          <a:lstStyle/>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import java.util.Scanner;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class Kasusprosedur{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int 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String kartu;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hitungDiskonMember(int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diskon,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(totalbayar &gt;= 100000)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5000;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if (totalbayar &gt;= 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2000;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bayar = total_belanja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Belanja: Rp " +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System.out.println("Diskon (Rp): Rp "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Bayar: Rp " +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static void hitungDiskonNonMember(int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int diskon,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(totalbayar &gt;= 50000)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1000;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diskon =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bayar = total_belanja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Belanja: Rp " + totalbayar);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System.out.println("Diskon (Rp): Rp " + diskon);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System.out.println("Total Bayar: Rp " + bayar);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public static void main(String args[]){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Scanner inputan = new Scanner(System.in);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System.out.print("Apakah Punya Kartu Member (iya/tidak)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kartu = inputan.nextLine();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System.out.print("Total Belanja: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total_belanja = inputan.nextInt();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(kartu.equalsIgnoreCase("iya"))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hitungDiskonMember(total_belanja);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 else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hitungDiskonNonMember(total_belanja);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lnSpc>
                <a:spcPct val="107000"/>
              </a:lnSpc>
              <a:spcBef>
                <a:spcPts val="0"/>
              </a:spcBef>
              <a:spcAft>
                <a:spcPts val="0"/>
              </a:spcAft>
            </a:pPr>
            <a:r>
              <a:rPr lang="en-US" sz="10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99D06F9-19DA-4C27-BE35-CAA86FBDE68D}"/>
              </a:ext>
            </a:extLst>
          </p:cNvPr>
          <p:cNvPicPr>
            <a:picLocks noChangeAspect="1"/>
          </p:cNvPicPr>
          <p:nvPr/>
        </p:nvPicPr>
        <p:blipFill>
          <a:blip r:embed="rId3"/>
          <a:stretch>
            <a:fillRect/>
          </a:stretch>
        </p:blipFill>
        <p:spPr>
          <a:xfrm>
            <a:off x="13414663" y="128556"/>
            <a:ext cx="1440267" cy="1440267"/>
          </a:xfrm>
          <a:prstGeom prst="rect">
            <a:avLst/>
          </a:prstGeom>
        </p:spPr>
      </p:pic>
      <p:pic>
        <p:nvPicPr>
          <p:cNvPr id="9" name="Picture 8">
            <a:extLst>
              <a:ext uri="{FF2B5EF4-FFF2-40B4-BE49-F238E27FC236}">
                <a16:creationId xmlns:a16="http://schemas.microsoft.com/office/drawing/2014/main" id="{0990163B-C71A-4412-BEBB-638D64E7D948}"/>
              </a:ext>
            </a:extLst>
          </p:cNvPr>
          <p:cNvPicPr>
            <a:picLocks noChangeAspect="1"/>
          </p:cNvPicPr>
          <p:nvPr/>
        </p:nvPicPr>
        <p:blipFill>
          <a:blip r:embed="rId4"/>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3417093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POST TEST </a:t>
            </a:r>
            <a:endParaRPr/>
          </a:p>
        </p:txBody>
      </p:sp>
      <p:sp>
        <p:nvSpPr>
          <p:cNvPr id="171" name="Google Shape;171;p4"/>
          <p:cNvSpPr txBox="1"/>
          <p:nvPr/>
        </p:nvSpPr>
        <p:spPr>
          <a:xfrm>
            <a:off x="6399588" y="2704000"/>
            <a:ext cx="11099856" cy="5454570"/>
          </a:xfrm>
          <a:prstGeom prst="rect">
            <a:avLst/>
          </a:prstGeom>
          <a:noFill/>
          <a:ln>
            <a:noFill/>
          </a:ln>
        </p:spPr>
        <p:txBody>
          <a:bodyPr spcFirstLastPara="1" wrap="square" lIns="0" tIns="0" rIns="0" bIns="0" anchor="t" anchorCtr="0">
            <a:spAutoFit/>
          </a:bodyPr>
          <a:lstStyle/>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Sub Program (Modular)?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jenis dari Sub program!</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Jelaskan perbedaan antara Prosedur dan Fungsi! </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dengan Parameter?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apa saja jenis dari parameter!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bagaimana jenis parameter diproses? </a:t>
            </a:r>
          </a:p>
        </p:txBody>
      </p:sp>
      <p:pic>
        <p:nvPicPr>
          <p:cNvPr id="14" name="Picture 13">
            <a:extLst>
              <a:ext uri="{FF2B5EF4-FFF2-40B4-BE49-F238E27FC236}">
                <a16:creationId xmlns:a16="http://schemas.microsoft.com/office/drawing/2014/main" id="{99F648D5-49C6-4BE3-8F42-2F4F90852E01}"/>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5" name="Picture 14">
            <a:extLst>
              <a:ext uri="{FF2B5EF4-FFF2-40B4-BE49-F238E27FC236}">
                <a16:creationId xmlns:a16="http://schemas.microsoft.com/office/drawing/2014/main" id="{7327DF37-6AA6-4CA4-8ED4-B026D729E6CE}"/>
              </a:ext>
            </a:extLst>
          </p:cNvPr>
          <p:cNvPicPr>
            <a:picLocks noChangeAspect="1"/>
          </p:cNvPicPr>
          <p:nvPr/>
        </p:nvPicPr>
        <p:blipFill>
          <a:blip r:embed="rId6"/>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92415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5" name="Google Shape;165;p4"/>
          <p:cNvPicPr preferRelativeResize="0"/>
          <p:nvPr/>
        </p:nvPicPr>
        <p:blipFill rotWithShape="1">
          <a:blip r:embed="rId3">
            <a:alphaModFix/>
          </a:blip>
          <a:srcRect/>
          <a:stretch/>
        </p:blipFill>
        <p:spPr>
          <a:xfrm>
            <a:off x="17183100" y="78135"/>
            <a:ext cx="833284" cy="6703665"/>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POST TEST </a:t>
            </a:r>
            <a:endParaRPr/>
          </a:p>
        </p:txBody>
      </p:sp>
      <p:sp>
        <p:nvSpPr>
          <p:cNvPr id="13" name="TextBox 12">
            <a:extLst>
              <a:ext uri="{FF2B5EF4-FFF2-40B4-BE49-F238E27FC236}">
                <a16:creationId xmlns:a16="http://schemas.microsoft.com/office/drawing/2014/main" id="{80051BC1-BBEC-410A-8670-90E935C53157}"/>
              </a:ext>
            </a:extLst>
          </p:cNvPr>
          <p:cNvSpPr txBox="1"/>
          <p:nvPr/>
        </p:nvSpPr>
        <p:spPr>
          <a:xfrm>
            <a:off x="1046115" y="1846459"/>
            <a:ext cx="15806584" cy="7456400"/>
          </a:xfrm>
          <a:prstGeom prst="rect">
            <a:avLst/>
          </a:prstGeom>
          <a:noFill/>
        </p:spPr>
        <p:txBody>
          <a:bodyPr wrap="square">
            <a:spAutoFit/>
          </a:bodyPr>
          <a:lstStyle/>
          <a:p>
            <a:pPr lvl="1">
              <a:lnSpc>
                <a:spcPct val="150000"/>
              </a:lnSpc>
              <a:spcBef>
                <a:spcPts val="200"/>
              </a:spcBef>
            </a:pPr>
            <a:r>
              <a:rPr lang="en-US" sz="2600" b="1">
                <a:solidFill>
                  <a:srgbClr val="203864"/>
                </a:solidFill>
                <a:effectLst/>
                <a:latin typeface="Avenir Next LT Pro" panose="020B0504020202020204" pitchFamily="34" charset="0"/>
                <a:ea typeface="Times New Roman" panose="02020603050405020304" pitchFamily="18" charset="0"/>
                <a:cs typeface="Times New Roman" panose="02020603050405020304" pitchFamily="18" charset="0"/>
              </a:rPr>
              <a:t>Soal Materi Prosedur</a:t>
            </a:r>
          </a:p>
          <a:p>
            <a:pPr lvl="1" algn="just">
              <a:lnSpc>
                <a:spcPct val="150000"/>
              </a:lnSpc>
            </a:pP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Sebuah koperasi menerapkan gaji bagi pegawainya dengan beberapa ketentuan. Gaji pokok seorang pegawai memiliki ketergantungan waktu awal masuk kerja. Uang makan yang diberikan kepada pegawai sebesar Rp.30.000 per hari. Selain uang makan pegawai menerima uang transport sebesar 40.000 per hari. Bagi pegawai yang lembur diberikan uang sebanyak 100.000 per jam, pad saat 2 jam pertama. Jika pegawai melakukan lembur diatas 3 jam, maka uan lembur menjadi 200.000 per jam. Jika disimpulkan, maka total gaji yang diterima pegawai koperasi adalah sebagi berikut:</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228600" lvl="1" algn="just">
              <a:lnSpc>
                <a:spcPct val="150000"/>
              </a:lnSpc>
            </a:pP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Total Gaji = Gaji pokok + Tunjangan Jabatan + uang makan + uang transport dan uang lembur.</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marL="228600" lvl="1" algn="just">
              <a:lnSpc>
                <a:spcPct val="150000"/>
              </a:lnSpc>
            </a:pP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Sementara itu tunjangan jabatan bagi pegawai berdaasarkan jabatannya adalah sebagai berikut:</a:t>
            </a:r>
            <a:r>
              <a:rPr lang="en-US" sz="2600">
                <a:latin typeface="Calibri" panose="020F0502020204030204" pitchFamily="34" charset="0"/>
                <a:ea typeface="Calibri" panose="020F0502020204030204" pitchFamily="34" charset="0"/>
                <a:cs typeface="Times New Roman" panose="02020603050405020304" pitchFamily="18" charset="0"/>
              </a:rPr>
              <a:t>  </a:t>
            </a: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Staff: 250.000</a:t>
            </a:r>
            <a:r>
              <a:rPr lang="en-US" sz="2600">
                <a:latin typeface="Calibri" panose="020F0502020204030204" pitchFamily="34" charset="0"/>
                <a:ea typeface="Calibri" panose="020F0502020204030204" pitchFamily="34" charset="0"/>
                <a:cs typeface="Times New Roman" panose="02020603050405020304" pitchFamily="18" charset="0"/>
              </a:rPr>
              <a:t>, </a:t>
            </a: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Sekeretaris : 500.000</a:t>
            </a:r>
            <a:r>
              <a:rPr lang="en-US" sz="2600">
                <a:latin typeface="Calibri" panose="020F0502020204030204" pitchFamily="34" charset="0"/>
                <a:ea typeface="Calibri" panose="020F0502020204030204" pitchFamily="34" charset="0"/>
                <a:cs typeface="Times New Roman" panose="02020603050405020304" pitchFamily="18" charset="0"/>
              </a:rPr>
              <a:t>, </a:t>
            </a: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Kepala Koperasi: 750.000</a:t>
            </a:r>
            <a:r>
              <a:rPr lang="en-US" sz="2600">
                <a:latin typeface="Calibri" panose="020F0502020204030204" pitchFamily="34" charset="0"/>
                <a:ea typeface="Calibri" panose="020F0502020204030204" pitchFamily="34" charset="0"/>
                <a:cs typeface="Times New Roman" panose="02020603050405020304" pitchFamily="18" charset="0"/>
              </a:rPr>
              <a:t>, </a:t>
            </a:r>
            <a:r>
              <a:rPr lang="en-US" sz="2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Manager: 1.000.000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2600">
                <a:solidFill>
                  <a:srgbClr val="44546A"/>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US" sz="2600">
                <a:latin typeface="Avenir Next LT Pro" panose="020B0504020202020204" pitchFamily="34" charset="0"/>
                <a:cs typeface="Courier New" panose="02070309020205020404" pitchFamily="49" charset="0"/>
              </a:rPr>
              <a:t>Berdasarkan studi kasus diatas, maka tentukan lah penulisan algorima berupa flowchart, pseudocode,, dan panerapan implmentasi pada java (gunakan konsep prosedur.</a:t>
            </a:r>
          </a:p>
        </p:txBody>
      </p:sp>
    </p:spTree>
    <p:extLst>
      <p:ext uri="{BB962C8B-B14F-4D97-AF65-F5344CB8AC3E}">
        <p14:creationId xmlns:p14="http://schemas.microsoft.com/office/powerpoint/2010/main" val="2778199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162" name="Google Shape;162;p4"/>
          <p:cNvGrpSpPr/>
          <p:nvPr/>
        </p:nvGrpSpPr>
        <p:grpSpPr>
          <a:xfrm>
            <a:off x="0" y="5107335"/>
            <a:ext cx="5841556" cy="5179665"/>
            <a:chOff x="0" y="-9525"/>
            <a:chExt cx="1538517" cy="1364192"/>
          </a:xfrm>
        </p:grpSpPr>
        <p:sp>
          <p:nvSpPr>
            <p:cNvPr id="163" name="Google Shape;163;p4"/>
            <p:cNvSpPr/>
            <p:nvPr/>
          </p:nvSpPr>
          <p:spPr>
            <a:xfrm>
              <a:off x="0" y="0"/>
              <a:ext cx="1538517" cy="1354667"/>
            </a:xfrm>
            <a:custGeom>
              <a:avLst/>
              <a:gdLst/>
              <a:ahLst/>
              <a:cxnLst/>
              <a:rect l="l" t="t" r="r" b="b"/>
              <a:pathLst>
                <a:path w="1538517" h="1354667" extrusionOk="0">
                  <a:moveTo>
                    <a:pt x="0" y="0"/>
                  </a:moveTo>
                  <a:lnTo>
                    <a:pt x="1538517" y="0"/>
                  </a:lnTo>
                  <a:lnTo>
                    <a:pt x="1538517" y="1354667"/>
                  </a:lnTo>
                  <a:lnTo>
                    <a:pt x="0" y="1354667"/>
                  </a:lnTo>
                  <a:close/>
                </a:path>
              </a:pathLst>
            </a:custGeom>
            <a:solidFill>
              <a:srgbClr val="DCEEF3"/>
            </a:solidFill>
            <a:ln>
              <a:noFill/>
            </a:ln>
          </p:spPr>
        </p:sp>
        <p:sp>
          <p:nvSpPr>
            <p:cNvPr id="164" name="Google Shape;164;p4"/>
            <p:cNvSpPr txBox="1"/>
            <p:nvPr/>
          </p:nvSpPr>
          <p:spPr>
            <a:xfrm>
              <a:off x="0" y="-9525"/>
              <a:ext cx="812800" cy="822325"/>
            </a:xfrm>
            <a:prstGeom prst="rect">
              <a:avLst/>
            </a:prstGeom>
            <a:noFill/>
            <a:ln>
              <a:noFill/>
            </a:ln>
          </p:spPr>
          <p:txBody>
            <a:bodyPr spcFirstLastPara="1" wrap="square" lIns="50800" tIns="50800" rIns="50800" bIns="50800" anchor="ctr" anchorCtr="0">
              <a:noAutofit/>
            </a:bodyPr>
            <a:lstStyle/>
            <a:p>
              <a:pPr marL="0" marR="0" lvl="0" indent="0" algn="ctr" rtl="0">
                <a:lnSpc>
                  <a:spcPct val="1599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65" name="Google Shape;165;p4"/>
          <p:cNvPicPr preferRelativeResize="0"/>
          <p:nvPr/>
        </p:nvPicPr>
        <p:blipFill rotWithShape="1">
          <a:blip r:embed="rId3">
            <a:alphaModFix/>
          </a:blip>
          <a:srcRect/>
          <a:stretch/>
        </p:blipFill>
        <p:spPr>
          <a:xfrm>
            <a:off x="-12486905" y="-5803411"/>
            <a:ext cx="18288000" cy="10058400"/>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271615" y="4214290"/>
            <a:ext cx="6072710" cy="6072710"/>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PRE TEST </a:t>
            </a:r>
            <a:endParaRPr/>
          </a:p>
        </p:txBody>
      </p:sp>
      <p:sp>
        <p:nvSpPr>
          <p:cNvPr id="171" name="Google Shape;171;p4"/>
          <p:cNvSpPr txBox="1"/>
          <p:nvPr/>
        </p:nvSpPr>
        <p:spPr>
          <a:xfrm>
            <a:off x="6399588" y="2704000"/>
            <a:ext cx="11099856" cy="5454570"/>
          </a:xfrm>
          <a:prstGeom prst="rect">
            <a:avLst/>
          </a:prstGeom>
          <a:noFill/>
          <a:ln>
            <a:noFill/>
          </a:ln>
        </p:spPr>
        <p:txBody>
          <a:bodyPr spcFirstLastPara="1" wrap="square" lIns="0" tIns="0" rIns="0" bIns="0" anchor="t" anchorCtr="0">
            <a:spAutoFit/>
          </a:bodyPr>
          <a:lstStyle/>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Sub Program (Modular)?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jenis dari Sub program!</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Jelaskan perbedaan antara Prosedur dan Fungsi! </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dengan Parameter?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Sebutkan apa saja jenis dari parameter!</a:t>
            </a:r>
          </a:p>
          <a:p>
            <a:pPr marL="514350" marR="0" lvl="0" indent="-514350" algn="just" rtl="0">
              <a:lnSpc>
                <a:spcPct val="173991"/>
              </a:lnSpc>
              <a:spcBef>
                <a:spcPts val="0"/>
              </a:spcBef>
              <a:spcAft>
                <a:spcPts val="0"/>
              </a:spcAft>
              <a:buFont typeface="+mj-lt"/>
              <a:buAutoNum type="arabicPeriod"/>
            </a:pPr>
            <a:r>
              <a:rPr lang="en-US" sz="3395" b="0" i="0" u="none" strike="noStrike" cap="none">
                <a:solidFill>
                  <a:schemeClr val="tx1">
                    <a:lumMod val="75000"/>
                    <a:lumOff val="25000"/>
                  </a:schemeClr>
                </a:solidFill>
                <a:latin typeface="Roboto Condensed"/>
                <a:ea typeface="Roboto Condensed"/>
                <a:cs typeface="Roboto Condensed"/>
                <a:sym typeface="Roboto Condensed"/>
              </a:rPr>
              <a:t>Apa yang anda ketahui bagaimana jenis parameter diproses? </a:t>
            </a:r>
          </a:p>
        </p:txBody>
      </p:sp>
      <p:pic>
        <p:nvPicPr>
          <p:cNvPr id="12" name="Picture 11">
            <a:extLst>
              <a:ext uri="{FF2B5EF4-FFF2-40B4-BE49-F238E27FC236}">
                <a16:creationId xmlns:a16="http://schemas.microsoft.com/office/drawing/2014/main" id="{B780D488-AC04-48CE-BE68-C9A071C0E4C0}"/>
              </a:ext>
            </a:extLst>
          </p:cNvPr>
          <p:cNvPicPr>
            <a:picLocks noChangeAspect="1"/>
          </p:cNvPicPr>
          <p:nvPr/>
        </p:nvPicPr>
        <p:blipFill>
          <a:blip r:embed="rId5"/>
          <a:stretch>
            <a:fillRect/>
          </a:stretch>
        </p:blipFill>
        <p:spPr>
          <a:xfrm>
            <a:off x="778848" y="744104"/>
            <a:ext cx="1440267" cy="1440267"/>
          </a:xfrm>
          <a:prstGeom prst="rect">
            <a:avLst/>
          </a:prstGeom>
        </p:spPr>
      </p:pic>
      <p:pic>
        <p:nvPicPr>
          <p:cNvPr id="13" name="Picture 12">
            <a:extLst>
              <a:ext uri="{FF2B5EF4-FFF2-40B4-BE49-F238E27FC236}">
                <a16:creationId xmlns:a16="http://schemas.microsoft.com/office/drawing/2014/main" id="{80BE6D4D-B484-4B5E-B3A5-C08F19E51C25}"/>
              </a:ext>
            </a:extLst>
          </p:cNvPr>
          <p:cNvPicPr>
            <a:picLocks noChangeAspect="1"/>
          </p:cNvPicPr>
          <p:nvPr/>
        </p:nvPicPr>
        <p:blipFill>
          <a:blip r:embed="rId6"/>
          <a:stretch>
            <a:fillRect/>
          </a:stretch>
        </p:blipFill>
        <p:spPr>
          <a:xfrm>
            <a:off x="2529680" y="897643"/>
            <a:ext cx="2773390" cy="11331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5" name="Google Shape;165;p4"/>
          <p:cNvPicPr preferRelativeResize="0"/>
          <p:nvPr/>
        </p:nvPicPr>
        <p:blipFill rotWithShape="1">
          <a:blip r:embed="rId3">
            <a:alphaModFix/>
          </a:blip>
          <a:srcRect/>
          <a:stretch/>
        </p:blipFill>
        <p:spPr>
          <a:xfrm>
            <a:off x="17183100" y="78135"/>
            <a:ext cx="833284" cy="6703665"/>
          </a:xfrm>
          <a:prstGeom prst="rect">
            <a:avLst/>
          </a:prstGeom>
          <a:noFill/>
          <a:ln>
            <a:noFill/>
          </a:ln>
        </p:spPr>
      </p:pic>
      <p:grpSp>
        <p:nvGrpSpPr>
          <p:cNvPr id="167" name="Google Shape;167;p4"/>
          <p:cNvGrpSpPr/>
          <p:nvPr/>
        </p:nvGrpSpPr>
        <p:grpSpPr>
          <a:xfrm>
            <a:off x="9144000" y="149494"/>
            <a:ext cx="9804802" cy="2060145"/>
            <a:chOff x="0" y="-38100"/>
            <a:chExt cx="4049671" cy="850900"/>
          </a:xfrm>
        </p:grpSpPr>
        <p:sp>
          <p:nvSpPr>
            <p:cNvPr id="168" name="Google Shape;168;p4"/>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0" name="Google Shape;170;p4"/>
          <p:cNvSpPr txBox="1"/>
          <p:nvPr/>
        </p:nvSpPr>
        <p:spPr>
          <a:xfrm>
            <a:off x="8483198" y="381634"/>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POST TEST </a:t>
            </a:r>
            <a:endParaRPr/>
          </a:p>
        </p:txBody>
      </p:sp>
      <p:sp>
        <p:nvSpPr>
          <p:cNvPr id="13" name="TextBox 12">
            <a:extLst>
              <a:ext uri="{FF2B5EF4-FFF2-40B4-BE49-F238E27FC236}">
                <a16:creationId xmlns:a16="http://schemas.microsoft.com/office/drawing/2014/main" id="{80051BC1-BBEC-410A-8670-90E935C53157}"/>
              </a:ext>
            </a:extLst>
          </p:cNvPr>
          <p:cNvSpPr txBox="1"/>
          <p:nvPr/>
        </p:nvSpPr>
        <p:spPr>
          <a:xfrm>
            <a:off x="1104900" y="2441779"/>
            <a:ext cx="15806584" cy="3421129"/>
          </a:xfrm>
          <a:prstGeom prst="rect">
            <a:avLst/>
          </a:prstGeom>
          <a:noFill/>
        </p:spPr>
        <p:txBody>
          <a:bodyPr wrap="square">
            <a:spAutoFit/>
          </a:bodyPr>
          <a:lstStyle/>
          <a:p>
            <a:pPr lvl="1">
              <a:lnSpc>
                <a:spcPct val="150000"/>
              </a:lnSpc>
              <a:spcBef>
                <a:spcPts val="200"/>
              </a:spcBef>
            </a:pPr>
            <a:r>
              <a:rPr lang="en-US" sz="4000" b="1">
                <a:solidFill>
                  <a:srgbClr val="203864"/>
                </a:solidFill>
                <a:effectLst/>
                <a:latin typeface="Avenir Next LT Pro" panose="020B0504020202020204" pitchFamily="34" charset="0"/>
                <a:ea typeface="Times New Roman" panose="02020603050405020304" pitchFamily="18" charset="0"/>
                <a:cs typeface="Times New Roman" panose="02020603050405020304" pitchFamily="18" charset="0"/>
              </a:rPr>
              <a:t>Soal Materi Prosedur</a:t>
            </a:r>
            <a:endParaRPr lang="en-US" sz="4400" b="1">
              <a:solidFill>
                <a:srgbClr val="203864"/>
              </a:solidFill>
              <a:effectLst/>
              <a:latin typeface="Avenir Next LT Pro" panose="020B0504020202020204" pitchFamily="34" charset="0"/>
              <a:ea typeface="Times New Roman" panose="02020603050405020304" pitchFamily="18" charset="0"/>
              <a:cs typeface="Times New Roman" panose="02020603050405020304" pitchFamily="18" charset="0"/>
            </a:endParaRPr>
          </a:p>
          <a:p>
            <a:pPr marR="0" lvl="0" algn="just">
              <a:lnSpc>
                <a:spcPct val="150000"/>
              </a:lnSpc>
              <a:spcBef>
                <a:spcPts val="0"/>
              </a:spcBef>
              <a:spcAft>
                <a:spcPts val="0"/>
              </a:spcAft>
            </a:pPr>
            <a:r>
              <a:rPr lang="en-US" sz="3600">
                <a:solidFill>
                  <a:srgbClr val="000000"/>
                </a:solidFill>
                <a:effectLst/>
                <a:latin typeface="Avenir Next LT Pro" panose="020B0504020202020204" pitchFamily="34" charset="0"/>
                <a:ea typeface="Calibri" panose="020F0502020204030204" pitchFamily="34" charset="0"/>
                <a:cs typeface="Courier New" panose="02070309020205020404" pitchFamily="49" charset="0"/>
              </a:rPr>
              <a:t>Buatlah flowchart, pseudocode, dan panerapan implmentasi pada java (gunakan konsep prosedur) pada deret bilangan Fibonacci sesuai dengan nilai inputan yang dimasukkan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9273028-A67D-4F8D-B2A9-AB69B3A07C04}"/>
              </a:ext>
            </a:extLst>
          </p:cNvPr>
          <p:cNvPicPr>
            <a:picLocks noChangeAspect="1"/>
          </p:cNvPicPr>
          <p:nvPr/>
        </p:nvPicPr>
        <p:blipFill>
          <a:blip r:embed="rId4"/>
          <a:stretch>
            <a:fillRect/>
          </a:stretch>
        </p:blipFill>
        <p:spPr>
          <a:xfrm>
            <a:off x="778848" y="744104"/>
            <a:ext cx="1440267" cy="1440267"/>
          </a:xfrm>
          <a:prstGeom prst="rect">
            <a:avLst/>
          </a:prstGeom>
        </p:spPr>
      </p:pic>
      <p:pic>
        <p:nvPicPr>
          <p:cNvPr id="9" name="Picture 8">
            <a:extLst>
              <a:ext uri="{FF2B5EF4-FFF2-40B4-BE49-F238E27FC236}">
                <a16:creationId xmlns:a16="http://schemas.microsoft.com/office/drawing/2014/main" id="{FEF10921-FA33-4305-86F3-4191581087E6}"/>
              </a:ext>
            </a:extLst>
          </p:cNvPr>
          <p:cNvPicPr>
            <a:picLocks noChangeAspect="1"/>
          </p:cNvPicPr>
          <p:nvPr/>
        </p:nvPicPr>
        <p:blipFill>
          <a:blip r:embed="rId5"/>
          <a:stretch>
            <a:fillRect/>
          </a:stretch>
        </p:blipFill>
        <p:spPr>
          <a:xfrm>
            <a:off x="2529680" y="897643"/>
            <a:ext cx="2773390" cy="1133187"/>
          </a:xfrm>
          <a:prstGeom prst="rect">
            <a:avLst/>
          </a:prstGeom>
        </p:spPr>
      </p:pic>
    </p:spTree>
    <p:extLst>
      <p:ext uri="{BB962C8B-B14F-4D97-AF65-F5344CB8AC3E}">
        <p14:creationId xmlns:p14="http://schemas.microsoft.com/office/powerpoint/2010/main" val="10056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72E62"/>
        </a:solidFill>
        <a:effectLst/>
      </p:bgPr>
    </p:bg>
    <p:spTree>
      <p:nvGrpSpPr>
        <p:cNvPr id="1" name="Shape 767"/>
        <p:cNvGrpSpPr/>
        <p:nvPr/>
      </p:nvGrpSpPr>
      <p:grpSpPr>
        <a:xfrm>
          <a:off x="0" y="0"/>
          <a:ext cx="0" cy="0"/>
          <a:chOff x="0" y="0"/>
          <a:chExt cx="0" cy="0"/>
        </a:xfrm>
      </p:grpSpPr>
      <p:pic>
        <p:nvPicPr>
          <p:cNvPr id="773" name="Google Shape;773;p29"/>
          <p:cNvPicPr preferRelativeResize="0"/>
          <p:nvPr/>
        </p:nvPicPr>
        <p:blipFill rotWithShape="1">
          <a:blip r:embed="rId3">
            <a:alphaModFix amt="38000"/>
          </a:blip>
          <a:srcRect/>
          <a:stretch/>
        </p:blipFill>
        <p:spPr>
          <a:xfrm>
            <a:off x="-5486185" y="-8304655"/>
            <a:ext cx="26896310" cy="26896310"/>
          </a:xfrm>
          <a:prstGeom prst="rect">
            <a:avLst/>
          </a:prstGeom>
          <a:noFill/>
          <a:ln>
            <a:noFill/>
          </a:ln>
        </p:spPr>
      </p:pic>
      <p:pic>
        <p:nvPicPr>
          <p:cNvPr id="2" name="Google Shape;768;p29">
            <a:extLst>
              <a:ext uri="{FF2B5EF4-FFF2-40B4-BE49-F238E27FC236}">
                <a16:creationId xmlns:a16="http://schemas.microsoft.com/office/drawing/2014/main" id="{612A3A3A-6D49-4657-4EA3-2F3D31AC5631}"/>
              </a:ext>
            </a:extLst>
          </p:cNvPr>
          <p:cNvPicPr preferRelativeResize="0"/>
          <p:nvPr/>
        </p:nvPicPr>
        <p:blipFill rotWithShape="1">
          <a:blip r:embed="rId4">
            <a:alphaModFix/>
          </a:blip>
          <a:srcRect/>
          <a:stretch/>
        </p:blipFill>
        <p:spPr>
          <a:xfrm>
            <a:off x="3956562" y="3288909"/>
            <a:ext cx="10440755" cy="5475692"/>
          </a:xfrm>
          <a:prstGeom prst="rect">
            <a:avLst/>
          </a:prstGeom>
          <a:noFill/>
          <a:ln>
            <a:noFill/>
          </a:ln>
        </p:spPr>
      </p:pic>
      <p:pic>
        <p:nvPicPr>
          <p:cNvPr id="3" name="Google Shape;769;p29">
            <a:extLst>
              <a:ext uri="{FF2B5EF4-FFF2-40B4-BE49-F238E27FC236}">
                <a16:creationId xmlns:a16="http://schemas.microsoft.com/office/drawing/2014/main" id="{ED791131-5F6D-199B-C802-09D0A70AE974}"/>
              </a:ext>
            </a:extLst>
          </p:cNvPr>
          <p:cNvPicPr preferRelativeResize="0"/>
          <p:nvPr/>
        </p:nvPicPr>
        <p:blipFill rotWithShape="1">
          <a:blip r:embed="rId5">
            <a:alphaModFix/>
          </a:blip>
          <a:srcRect/>
          <a:stretch/>
        </p:blipFill>
        <p:spPr>
          <a:xfrm>
            <a:off x="8573600" y="2770567"/>
            <a:ext cx="962382" cy="962382"/>
          </a:xfrm>
          <a:prstGeom prst="rect">
            <a:avLst/>
          </a:prstGeom>
          <a:noFill/>
          <a:ln>
            <a:noFill/>
          </a:ln>
        </p:spPr>
      </p:pic>
      <p:grpSp>
        <p:nvGrpSpPr>
          <p:cNvPr id="4" name="Google Shape;770;p29">
            <a:extLst>
              <a:ext uri="{FF2B5EF4-FFF2-40B4-BE49-F238E27FC236}">
                <a16:creationId xmlns:a16="http://schemas.microsoft.com/office/drawing/2014/main" id="{A77B1A4C-88A1-EB23-DDEC-F95F380D2677}"/>
              </a:ext>
            </a:extLst>
          </p:cNvPr>
          <p:cNvGrpSpPr/>
          <p:nvPr/>
        </p:nvGrpSpPr>
        <p:grpSpPr>
          <a:xfrm>
            <a:off x="4993776" y="5063320"/>
            <a:ext cx="8781748" cy="1721210"/>
            <a:chOff x="0" y="0"/>
            <a:chExt cx="11708998" cy="2294946"/>
          </a:xfrm>
        </p:grpSpPr>
        <p:sp>
          <p:nvSpPr>
            <p:cNvPr id="5" name="Google Shape;771;p29">
              <a:extLst>
                <a:ext uri="{FF2B5EF4-FFF2-40B4-BE49-F238E27FC236}">
                  <a16:creationId xmlns:a16="http://schemas.microsoft.com/office/drawing/2014/main" id="{11087E0E-5525-04BC-B556-862C4E846C61}"/>
                </a:ext>
              </a:extLst>
            </p:cNvPr>
            <p:cNvSpPr txBox="1"/>
            <p:nvPr/>
          </p:nvSpPr>
          <p:spPr>
            <a:xfrm>
              <a:off x="0" y="0"/>
              <a:ext cx="11708998" cy="17780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2"/>
                </a:lnSpc>
                <a:spcBef>
                  <a:spcPts val="0"/>
                </a:spcBef>
                <a:spcAft>
                  <a:spcPts val="0"/>
                </a:spcAft>
                <a:buClr>
                  <a:srgbClr val="000000"/>
                </a:buClr>
                <a:buSzTx/>
                <a:buFont typeface="Arial"/>
                <a:buNone/>
                <a:tabLst/>
                <a:defRPr/>
              </a:pPr>
              <a:r>
                <a:rPr kumimoji="0" lang="en-US" sz="8799" b="0" i="0" u="none" strike="noStrike" kern="0" cap="none" spc="0" normalizeH="0" baseline="0" noProof="0">
                  <a:ln>
                    <a:noFill/>
                  </a:ln>
                  <a:solidFill>
                    <a:srgbClr val="FFFFFF"/>
                  </a:solidFill>
                  <a:effectLst/>
                  <a:uLnTx/>
                  <a:uFillTx/>
                  <a:latin typeface="Arial"/>
                  <a:ea typeface="Arial"/>
                  <a:cs typeface="Arial"/>
                  <a:sym typeface="Arial"/>
                </a:rPr>
                <a:t>TERIMA KASIH!</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772;p29">
              <a:extLst>
                <a:ext uri="{FF2B5EF4-FFF2-40B4-BE49-F238E27FC236}">
                  <a16:creationId xmlns:a16="http://schemas.microsoft.com/office/drawing/2014/main" id="{F40053AC-D3E9-4D6E-7D71-938C6E49F2A1}"/>
                </a:ext>
              </a:extLst>
            </p:cNvPr>
            <p:cNvSpPr txBox="1"/>
            <p:nvPr/>
          </p:nvSpPr>
          <p:spPr>
            <a:xfrm>
              <a:off x="0" y="1921510"/>
              <a:ext cx="11708998" cy="37343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pic>
        <p:nvPicPr>
          <p:cNvPr id="8" name="Picture 7">
            <a:extLst>
              <a:ext uri="{FF2B5EF4-FFF2-40B4-BE49-F238E27FC236}">
                <a16:creationId xmlns:a16="http://schemas.microsoft.com/office/drawing/2014/main" id="{0C1A1039-916B-4346-AF14-3045226407F4}"/>
              </a:ext>
            </a:extLst>
          </p:cNvPr>
          <p:cNvPicPr>
            <a:picLocks noChangeAspect="1"/>
          </p:cNvPicPr>
          <p:nvPr/>
        </p:nvPicPr>
        <p:blipFill>
          <a:blip r:embed="rId6"/>
          <a:stretch>
            <a:fillRect/>
          </a:stretch>
        </p:blipFill>
        <p:spPr>
          <a:xfrm>
            <a:off x="7133333" y="1098763"/>
            <a:ext cx="1440267" cy="1440267"/>
          </a:xfrm>
          <a:prstGeom prst="rect">
            <a:avLst/>
          </a:prstGeom>
        </p:spPr>
      </p:pic>
      <p:pic>
        <p:nvPicPr>
          <p:cNvPr id="9" name="Picture 8">
            <a:extLst>
              <a:ext uri="{FF2B5EF4-FFF2-40B4-BE49-F238E27FC236}">
                <a16:creationId xmlns:a16="http://schemas.microsoft.com/office/drawing/2014/main" id="{D0496E9B-1405-463C-8AAD-11676E4286FE}"/>
              </a:ext>
            </a:extLst>
          </p:cNvPr>
          <p:cNvPicPr>
            <a:picLocks noChangeAspect="1"/>
          </p:cNvPicPr>
          <p:nvPr/>
        </p:nvPicPr>
        <p:blipFill>
          <a:blip r:embed="rId7"/>
          <a:stretch>
            <a:fillRect/>
          </a:stretch>
        </p:blipFill>
        <p:spPr>
          <a:xfrm>
            <a:off x="9054791" y="1262440"/>
            <a:ext cx="2773390" cy="11331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6"/>
          <p:cNvPicPr preferRelativeResize="0"/>
          <p:nvPr/>
        </p:nvPicPr>
        <p:blipFill rotWithShape="1">
          <a:blip r:embed="rId3">
            <a:alphaModFix/>
          </a:blip>
          <a:srcRect/>
          <a:stretch/>
        </p:blipFill>
        <p:spPr>
          <a:xfrm rot="5400000">
            <a:off x="12211159" y="4159551"/>
            <a:ext cx="10287002" cy="1967900"/>
          </a:xfrm>
          <a:prstGeom prst="rect">
            <a:avLst/>
          </a:prstGeom>
          <a:noFill/>
          <a:ln>
            <a:noFill/>
          </a:ln>
        </p:spPr>
      </p:pic>
      <p:pic>
        <p:nvPicPr>
          <p:cNvPr id="193" name="Google Shape;193;p6"/>
          <p:cNvPicPr preferRelativeResize="0"/>
          <p:nvPr/>
        </p:nvPicPr>
        <p:blipFill rotWithShape="1">
          <a:blip r:embed="rId4">
            <a:alphaModFix/>
          </a:blip>
          <a:srcRect/>
          <a:stretch/>
        </p:blipFill>
        <p:spPr>
          <a:xfrm>
            <a:off x="-1655558" y="9765043"/>
            <a:ext cx="6127319" cy="521957"/>
          </a:xfrm>
          <a:prstGeom prst="rect">
            <a:avLst/>
          </a:prstGeom>
          <a:noFill/>
          <a:ln>
            <a:noFill/>
          </a:ln>
        </p:spPr>
      </p:pic>
      <p:grpSp>
        <p:nvGrpSpPr>
          <p:cNvPr id="194" name="Google Shape;194;p6"/>
          <p:cNvGrpSpPr/>
          <p:nvPr/>
        </p:nvGrpSpPr>
        <p:grpSpPr>
          <a:xfrm>
            <a:off x="16851080" y="421635"/>
            <a:ext cx="892742" cy="607066"/>
            <a:chOff x="0" y="0"/>
            <a:chExt cx="1190323" cy="809420"/>
          </a:xfrm>
        </p:grpSpPr>
        <p:pic>
          <p:nvPicPr>
            <p:cNvPr id="195" name="Google Shape;195;p6"/>
            <p:cNvPicPr preferRelativeResize="0"/>
            <p:nvPr/>
          </p:nvPicPr>
          <p:blipFill rotWithShape="1">
            <a:blip r:embed="rId5">
              <a:alphaModFix/>
            </a:blip>
            <a:srcRect/>
            <a:stretch/>
          </p:blipFill>
          <p:spPr>
            <a:xfrm>
              <a:off x="0" y="607065"/>
              <a:ext cx="1190323" cy="202355"/>
            </a:xfrm>
            <a:prstGeom prst="rect">
              <a:avLst/>
            </a:prstGeom>
            <a:noFill/>
            <a:ln>
              <a:noFill/>
            </a:ln>
          </p:spPr>
        </p:pic>
        <p:pic>
          <p:nvPicPr>
            <p:cNvPr id="196" name="Google Shape;196;p6"/>
            <p:cNvPicPr preferRelativeResize="0"/>
            <p:nvPr/>
          </p:nvPicPr>
          <p:blipFill rotWithShape="1">
            <a:blip r:embed="rId5">
              <a:alphaModFix/>
            </a:blip>
            <a:srcRect/>
            <a:stretch/>
          </p:blipFill>
          <p:spPr>
            <a:xfrm>
              <a:off x="0" y="0"/>
              <a:ext cx="1190323" cy="202355"/>
            </a:xfrm>
            <a:prstGeom prst="rect">
              <a:avLst/>
            </a:prstGeom>
            <a:noFill/>
            <a:ln>
              <a:noFill/>
            </a:ln>
          </p:spPr>
        </p:pic>
        <p:pic>
          <p:nvPicPr>
            <p:cNvPr id="197" name="Google Shape;197;p6"/>
            <p:cNvPicPr preferRelativeResize="0"/>
            <p:nvPr/>
          </p:nvPicPr>
          <p:blipFill rotWithShape="1">
            <a:blip r:embed="rId5">
              <a:alphaModFix/>
            </a:blip>
            <a:srcRect/>
            <a:stretch/>
          </p:blipFill>
          <p:spPr>
            <a:xfrm>
              <a:off x="0" y="404710"/>
              <a:ext cx="1190323" cy="202355"/>
            </a:xfrm>
            <a:prstGeom prst="rect">
              <a:avLst/>
            </a:prstGeom>
            <a:noFill/>
            <a:ln>
              <a:noFill/>
            </a:ln>
          </p:spPr>
        </p:pic>
        <p:pic>
          <p:nvPicPr>
            <p:cNvPr id="198" name="Google Shape;198;p6"/>
            <p:cNvPicPr preferRelativeResize="0"/>
            <p:nvPr/>
          </p:nvPicPr>
          <p:blipFill rotWithShape="1">
            <a:blip r:embed="rId5">
              <a:alphaModFix/>
            </a:blip>
            <a:srcRect/>
            <a:stretch/>
          </p:blipFill>
          <p:spPr>
            <a:xfrm>
              <a:off x="0" y="202355"/>
              <a:ext cx="1190323" cy="202355"/>
            </a:xfrm>
            <a:prstGeom prst="rect">
              <a:avLst/>
            </a:prstGeom>
            <a:noFill/>
            <a:ln>
              <a:noFill/>
            </a:ln>
          </p:spPr>
        </p:pic>
      </p:grpSp>
      <p:grpSp>
        <p:nvGrpSpPr>
          <p:cNvPr id="199" name="Google Shape;199;p6"/>
          <p:cNvGrpSpPr/>
          <p:nvPr/>
        </p:nvGrpSpPr>
        <p:grpSpPr>
          <a:xfrm>
            <a:off x="-919066" y="438573"/>
            <a:ext cx="12394783" cy="2060145"/>
            <a:chOff x="0" y="-38100"/>
            <a:chExt cx="4049671" cy="850900"/>
          </a:xfrm>
        </p:grpSpPr>
        <p:sp>
          <p:nvSpPr>
            <p:cNvPr id="200" name="Google Shape;200;p6"/>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02" name="Google Shape;202;p6"/>
          <p:cNvSpPr txBox="1"/>
          <p:nvPr/>
        </p:nvSpPr>
        <p:spPr>
          <a:xfrm>
            <a:off x="324798" y="576820"/>
            <a:ext cx="9804802"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SUB PROGRAM (MODULAR) </a:t>
            </a:r>
            <a:endParaRPr/>
          </a:p>
        </p:txBody>
      </p:sp>
      <p:sp>
        <p:nvSpPr>
          <p:cNvPr id="203" name="Google Shape;203;p6"/>
          <p:cNvSpPr txBox="1"/>
          <p:nvPr/>
        </p:nvSpPr>
        <p:spPr>
          <a:xfrm>
            <a:off x="732403" y="2704000"/>
            <a:ext cx="15018874" cy="1818190"/>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Teknik pemillahan kode program yang besar menjadi beberapa bagian program yang lebih kecil agar kode program mudah dipahami dan dapat digunakan kembali </a:t>
            </a:r>
            <a:endParaRPr lang="en-US"/>
          </a:p>
        </p:txBody>
      </p:sp>
      <p:sp>
        <p:nvSpPr>
          <p:cNvPr id="204" name="Google Shape;204;p6"/>
          <p:cNvSpPr txBox="1"/>
          <p:nvPr/>
        </p:nvSpPr>
        <p:spPr>
          <a:xfrm>
            <a:off x="732403" y="4772415"/>
            <a:ext cx="15018874" cy="1818190"/>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Bagian program kecil hasil pemilahan dari main program dapat disebut dengan sub program </a:t>
            </a:r>
            <a:endParaRPr/>
          </a:p>
        </p:txBody>
      </p:sp>
      <p:sp>
        <p:nvSpPr>
          <p:cNvPr id="17" name="Google Shape;204;p6">
            <a:extLst>
              <a:ext uri="{FF2B5EF4-FFF2-40B4-BE49-F238E27FC236}">
                <a16:creationId xmlns:a16="http://schemas.microsoft.com/office/drawing/2014/main" id="{641205DA-CA81-41E8-A680-E7E129FCD59B}"/>
              </a:ext>
            </a:extLst>
          </p:cNvPr>
          <p:cNvSpPr txBox="1"/>
          <p:nvPr/>
        </p:nvSpPr>
        <p:spPr>
          <a:xfrm>
            <a:off x="732403" y="6846666"/>
            <a:ext cx="15018874" cy="1818190"/>
          </a:xfrm>
          <a:prstGeom prst="rect">
            <a:avLst/>
          </a:prstGeom>
          <a:noFill/>
          <a:ln>
            <a:noFill/>
          </a:ln>
        </p:spPr>
        <p:txBody>
          <a:bodyPr spcFirstLastPara="1" wrap="square" lIns="0" tIns="0" rIns="0" bIns="0" anchor="t" anchorCtr="0">
            <a:spAutoFit/>
          </a:bodyPr>
          <a:lstStyle/>
          <a:p>
            <a:pPr marL="457200" marR="0" lvl="0" indent="-457200" algn="just" rtl="0">
              <a:lnSpc>
                <a:spcPct val="173991"/>
              </a:lnSpc>
              <a:spcBef>
                <a:spcPts val="0"/>
              </a:spcBef>
              <a:spcAft>
                <a:spcPts val="0"/>
              </a:spcAft>
              <a:buFont typeface="Wingdings" panose="05000000000000000000" pitchFamily="2" charset="2"/>
              <a:buChar char="§"/>
            </a:pPr>
            <a:r>
              <a:rPr lang="en-US" sz="3395" b="0" i="0" u="none" strike="noStrike" cap="none">
                <a:solidFill>
                  <a:srgbClr val="072E62"/>
                </a:solidFill>
                <a:latin typeface="Roboto Condensed"/>
                <a:ea typeface="Roboto Condensed"/>
                <a:cs typeface="Roboto Condensed"/>
                <a:sym typeface="Roboto Condensed"/>
              </a:rPr>
              <a:t>Sub program hanya dapat berjalan ketika dipanggil oleh program utama. Pemanggilan sub program dapat dilakukan secara berulang oleh program utama. </a:t>
            </a:r>
            <a:endParaRPr/>
          </a:p>
        </p:txBody>
      </p:sp>
      <p:pic>
        <p:nvPicPr>
          <p:cNvPr id="16" name="Picture 15">
            <a:extLst>
              <a:ext uri="{FF2B5EF4-FFF2-40B4-BE49-F238E27FC236}">
                <a16:creationId xmlns:a16="http://schemas.microsoft.com/office/drawing/2014/main" id="{F5E16A4E-A965-42C6-AD44-A3FD3C3C0A74}"/>
              </a:ext>
            </a:extLst>
          </p:cNvPr>
          <p:cNvPicPr>
            <a:picLocks noChangeAspect="1"/>
          </p:cNvPicPr>
          <p:nvPr/>
        </p:nvPicPr>
        <p:blipFill>
          <a:blip r:embed="rId6"/>
          <a:stretch>
            <a:fillRect/>
          </a:stretch>
        </p:blipFill>
        <p:spPr>
          <a:xfrm>
            <a:off x="13414663" y="128556"/>
            <a:ext cx="1440267" cy="1440267"/>
          </a:xfrm>
          <a:prstGeom prst="rect">
            <a:avLst/>
          </a:prstGeom>
        </p:spPr>
      </p:pic>
      <p:pic>
        <p:nvPicPr>
          <p:cNvPr id="18" name="Picture 17">
            <a:extLst>
              <a:ext uri="{FF2B5EF4-FFF2-40B4-BE49-F238E27FC236}">
                <a16:creationId xmlns:a16="http://schemas.microsoft.com/office/drawing/2014/main" id="{254E9D54-8508-41F3-A44C-AC9CBA161477}"/>
              </a:ext>
            </a:extLst>
          </p:cNvPr>
          <p:cNvPicPr>
            <a:picLocks noChangeAspect="1"/>
          </p:cNvPicPr>
          <p:nvPr/>
        </p:nvPicPr>
        <p:blipFill>
          <a:blip r:embed="rId7"/>
          <a:stretch>
            <a:fillRect/>
          </a:stretch>
        </p:blipFill>
        <p:spPr>
          <a:xfrm>
            <a:off x="15165495" y="282095"/>
            <a:ext cx="2773390" cy="11331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38"/>
        <p:cNvGrpSpPr/>
        <p:nvPr/>
      </p:nvGrpSpPr>
      <p:grpSpPr>
        <a:xfrm>
          <a:off x="0" y="0"/>
          <a:ext cx="0" cy="0"/>
          <a:chOff x="0" y="0"/>
          <a:chExt cx="0" cy="0"/>
        </a:xfrm>
      </p:grpSpPr>
      <p:pic>
        <p:nvPicPr>
          <p:cNvPr id="339" name="Google Shape;339;p14"/>
          <p:cNvPicPr preferRelativeResize="0"/>
          <p:nvPr/>
        </p:nvPicPr>
        <p:blipFill rotWithShape="1">
          <a:blip r:embed="rId3">
            <a:alphaModFix/>
          </a:blip>
          <a:srcRect/>
          <a:stretch/>
        </p:blipFill>
        <p:spPr>
          <a:xfrm>
            <a:off x="13195915" y="0"/>
            <a:ext cx="5130641" cy="10287000"/>
          </a:xfrm>
          <a:prstGeom prst="rect">
            <a:avLst/>
          </a:prstGeom>
          <a:noFill/>
          <a:ln>
            <a:noFill/>
          </a:ln>
        </p:spPr>
      </p:pic>
      <p:pic>
        <p:nvPicPr>
          <p:cNvPr id="340" name="Google Shape;340;p14"/>
          <p:cNvPicPr preferRelativeResize="0"/>
          <p:nvPr/>
        </p:nvPicPr>
        <p:blipFill rotWithShape="1">
          <a:blip r:embed="rId4">
            <a:alphaModFix/>
          </a:blip>
          <a:srcRect/>
          <a:stretch/>
        </p:blipFill>
        <p:spPr>
          <a:xfrm>
            <a:off x="-734668" y="-238297"/>
            <a:ext cx="2673917" cy="2419895"/>
          </a:xfrm>
          <a:prstGeom prst="rect">
            <a:avLst/>
          </a:prstGeom>
          <a:noFill/>
          <a:ln>
            <a:noFill/>
          </a:ln>
        </p:spPr>
      </p:pic>
      <p:grpSp>
        <p:nvGrpSpPr>
          <p:cNvPr id="341" name="Google Shape;341;p14"/>
          <p:cNvGrpSpPr/>
          <p:nvPr/>
        </p:nvGrpSpPr>
        <p:grpSpPr>
          <a:xfrm>
            <a:off x="1449812" y="-378434"/>
            <a:ext cx="906486" cy="910549"/>
            <a:chOff x="1813" y="0"/>
            <a:chExt cx="809173" cy="812800"/>
          </a:xfrm>
        </p:grpSpPr>
        <p:sp>
          <p:nvSpPr>
            <p:cNvPr id="342" name="Google Shape;34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72E62">
                <a:alpha val="8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txBox="1"/>
            <p:nvPr/>
          </p:nvSpPr>
          <p:spPr>
            <a:xfrm>
              <a:off x="76200" y="0"/>
              <a:ext cx="6604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94444"/>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44" name="Google Shape;344;p14"/>
          <p:cNvPicPr preferRelativeResize="0"/>
          <p:nvPr/>
        </p:nvPicPr>
        <p:blipFill rotWithShape="1">
          <a:blip r:embed="rId5">
            <a:alphaModFix/>
          </a:blip>
          <a:srcRect/>
          <a:stretch/>
        </p:blipFill>
        <p:spPr>
          <a:xfrm>
            <a:off x="10393197" y="1485863"/>
            <a:ext cx="1273943" cy="614677"/>
          </a:xfrm>
          <a:prstGeom prst="rect">
            <a:avLst/>
          </a:prstGeom>
          <a:noFill/>
          <a:ln>
            <a:noFill/>
          </a:ln>
        </p:spPr>
      </p:pic>
      <p:pic>
        <p:nvPicPr>
          <p:cNvPr id="348" name="Google Shape;348;p14"/>
          <p:cNvPicPr preferRelativeResize="0"/>
          <p:nvPr/>
        </p:nvPicPr>
        <p:blipFill rotWithShape="1">
          <a:blip r:embed="rId6">
            <a:alphaModFix/>
          </a:blip>
          <a:srcRect/>
          <a:stretch/>
        </p:blipFill>
        <p:spPr>
          <a:xfrm>
            <a:off x="10019379" y="3455869"/>
            <a:ext cx="7856171" cy="6265297"/>
          </a:xfrm>
          <a:prstGeom prst="rect">
            <a:avLst/>
          </a:prstGeom>
          <a:noFill/>
          <a:ln>
            <a:noFill/>
          </a:ln>
        </p:spPr>
      </p:pic>
      <p:sp>
        <p:nvSpPr>
          <p:cNvPr id="351" name="Google Shape;351;p14"/>
          <p:cNvSpPr txBox="1"/>
          <p:nvPr/>
        </p:nvSpPr>
        <p:spPr>
          <a:xfrm>
            <a:off x="1449812" y="3129082"/>
            <a:ext cx="8569566" cy="1292662"/>
          </a:xfrm>
          <a:prstGeom prst="rect">
            <a:avLst/>
          </a:prstGeom>
          <a:noFill/>
          <a:ln>
            <a:noFill/>
          </a:ln>
        </p:spPr>
        <p:txBody>
          <a:bodyPr spcFirstLastPara="1" wrap="square" lIns="0" tIns="0" rIns="0" bIns="0" anchor="t" anchorCtr="0">
            <a:spAutoFit/>
          </a:bodyPr>
          <a:lstStyle/>
          <a:p>
            <a:pPr marL="457200" marR="0" lvl="0" indent="-457200" algn="just" rtl="0">
              <a:lnSpc>
                <a:spcPct val="140000"/>
              </a:lnSpc>
              <a:spcBef>
                <a:spcPts val="0"/>
              </a:spcBef>
              <a:spcAft>
                <a:spcPts val="0"/>
              </a:spcAft>
              <a:buFont typeface="Wingdings" panose="05000000000000000000" pitchFamily="2" charset="2"/>
              <a:buChar char="§"/>
            </a:pPr>
            <a:r>
              <a:rPr lang="en-US" sz="3000" b="1" i="0" u="none" strike="noStrike" cap="none">
                <a:solidFill>
                  <a:srgbClr val="363062"/>
                </a:solidFill>
                <a:latin typeface="Poppins ExtraBold"/>
                <a:ea typeface="Poppins ExtraBold"/>
                <a:cs typeface="Poppins ExtraBold"/>
                <a:sym typeface="Poppins ExtraBold"/>
              </a:rPr>
              <a:t>Dapat digunakan untuk program utama yang lain</a:t>
            </a:r>
            <a:endParaRPr b="1"/>
          </a:p>
        </p:txBody>
      </p:sp>
      <p:sp>
        <p:nvSpPr>
          <p:cNvPr id="352" name="Google Shape;352;p14"/>
          <p:cNvSpPr txBox="1"/>
          <p:nvPr/>
        </p:nvSpPr>
        <p:spPr>
          <a:xfrm>
            <a:off x="1449811" y="4645182"/>
            <a:ext cx="8569567" cy="1292662"/>
          </a:xfrm>
          <a:prstGeom prst="rect">
            <a:avLst/>
          </a:prstGeom>
          <a:noFill/>
          <a:ln>
            <a:noFill/>
          </a:ln>
        </p:spPr>
        <p:txBody>
          <a:bodyPr spcFirstLastPara="1" wrap="square" lIns="0" tIns="0" rIns="0" bIns="0" anchor="t" anchorCtr="0">
            <a:spAutoFit/>
          </a:bodyPr>
          <a:lstStyle/>
          <a:p>
            <a:pPr marL="457200" marR="0" lvl="0" indent="-457200" rtl="0">
              <a:lnSpc>
                <a:spcPct val="140000"/>
              </a:lnSpc>
              <a:spcBef>
                <a:spcPts val="0"/>
              </a:spcBef>
              <a:spcAft>
                <a:spcPts val="0"/>
              </a:spcAft>
              <a:buFont typeface="Wingdings" panose="05000000000000000000" pitchFamily="2" charset="2"/>
              <a:buChar char="§"/>
            </a:pPr>
            <a:r>
              <a:rPr lang="fi-FI" sz="3000" b="1" i="0" u="none" strike="noStrike" cap="none">
                <a:solidFill>
                  <a:srgbClr val="363062"/>
                </a:solidFill>
                <a:latin typeface="Poppins ExtraBold"/>
                <a:ea typeface="Poppins ExtraBold"/>
                <a:cs typeface="Poppins ExtraBold"/>
                <a:sym typeface="Poppins ExtraBold"/>
              </a:rPr>
              <a:t>Kemudahan menemukan kesalahan kode program</a:t>
            </a:r>
            <a:endParaRPr b="1"/>
          </a:p>
        </p:txBody>
      </p:sp>
      <p:sp>
        <p:nvSpPr>
          <p:cNvPr id="354" name="Google Shape;354;p14"/>
          <p:cNvSpPr txBox="1"/>
          <p:nvPr/>
        </p:nvSpPr>
        <p:spPr>
          <a:xfrm>
            <a:off x="1449812" y="6177754"/>
            <a:ext cx="8569566" cy="646331"/>
          </a:xfrm>
          <a:prstGeom prst="rect">
            <a:avLst/>
          </a:prstGeom>
          <a:noFill/>
          <a:ln>
            <a:noFill/>
          </a:ln>
        </p:spPr>
        <p:txBody>
          <a:bodyPr spcFirstLastPara="1" wrap="square" lIns="0" tIns="0" rIns="0" bIns="0" anchor="t" anchorCtr="0">
            <a:spAutoFit/>
          </a:bodyPr>
          <a:lstStyle/>
          <a:p>
            <a:pPr marL="457200" marR="0" lvl="0" indent="-457200" algn="just" rtl="0">
              <a:lnSpc>
                <a:spcPct val="140000"/>
              </a:lnSpc>
              <a:spcBef>
                <a:spcPts val="0"/>
              </a:spcBef>
              <a:spcAft>
                <a:spcPts val="0"/>
              </a:spcAft>
              <a:buFont typeface="Wingdings" panose="05000000000000000000" pitchFamily="2" charset="2"/>
              <a:buChar char="§"/>
            </a:pPr>
            <a:r>
              <a:rPr lang="en-US" sz="3000" b="1" i="0" u="none" strike="noStrike" cap="none">
                <a:solidFill>
                  <a:srgbClr val="363062"/>
                </a:solidFill>
                <a:latin typeface="Poppins ExtraBold"/>
                <a:ea typeface="Poppins ExtraBold"/>
                <a:cs typeface="Poppins ExtraBold"/>
                <a:sym typeface="Poppins ExtraBold"/>
              </a:rPr>
              <a:t>Program lebih fleksibel</a:t>
            </a:r>
            <a:endParaRPr b="1"/>
          </a:p>
        </p:txBody>
      </p:sp>
      <p:sp>
        <p:nvSpPr>
          <p:cNvPr id="355" name="Google Shape;355;p14"/>
          <p:cNvSpPr txBox="1"/>
          <p:nvPr/>
        </p:nvSpPr>
        <p:spPr>
          <a:xfrm>
            <a:off x="602290" y="581355"/>
            <a:ext cx="9804802" cy="1551002"/>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7199" b="1" i="0" u="none" strike="noStrike" cap="none">
                <a:solidFill>
                  <a:srgbClr val="072E62"/>
                </a:solidFill>
                <a:latin typeface="Roboto Condensed"/>
                <a:ea typeface="Roboto Condensed"/>
                <a:cs typeface="Roboto Condensed"/>
                <a:sym typeface="Roboto Condensed"/>
              </a:rPr>
              <a:t>MANFAAT SUB PROGRAM </a:t>
            </a:r>
            <a:endParaRPr/>
          </a:p>
        </p:txBody>
      </p:sp>
      <p:sp>
        <p:nvSpPr>
          <p:cNvPr id="20" name="TextBox 19">
            <a:extLst>
              <a:ext uri="{FF2B5EF4-FFF2-40B4-BE49-F238E27FC236}">
                <a16:creationId xmlns:a16="http://schemas.microsoft.com/office/drawing/2014/main" id="{8AC781A5-8AF7-495F-BAA7-33A0720FADF1}"/>
              </a:ext>
            </a:extLst>
          </p:cNvPr>
          <p:cNvSpPr txBox="1"/>
          <p:nvPr/>
        </p:nvSpPr>
        <p:spPr>
          <a:xfrm>
            <a:off x="1449812" y="7102970"/>
            <a:ext cx="8569567" cy="1938992"/>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gn="just">
              <a:lnSpc>
                <a:spcPct val="140000"/>
              </a:lnSpc>
              <a:buNone/>
              <a:defRPr sz="3000">
                <a:solidFill>
                  <a:srgbClr val="363062"/>
                </a:solidFill>
                <a:latin typeface="Poppins ExtraBold"/>
                <a:ea typeface="Poppins ExtraBold"/>
                <a:cs typeface="Poppins ExtraBold"/>
              </a:defRPr>
            </a:lvl1pPr>
          </a:lstStyle>
          <a:p>
            <a:pPr marL="457200" indent="-457200">
              <a:buFont typeface="Wingdings" panose="05000000000000000000" pitchFamily="2" charset="2"/>
              <a:buChar char="§"/>
            </a:pPr>
            <a:r>
              <a:rPr lang="en-US" b="1"/>
              <a:t>Progam menjadi sederhana (mengindari penulisan kode yang berulang)</a:t>
            </a:r>
          </a:p>
        </p:txBody>
      </p:sp>
      <p:pic>
        <p:nvPicPr>
          <p:cNvPr id="14" name="Picture 13">
            <a:extLst>
              <a:ext uri="{FF2B5EF4-FFF2-40B4-BE49-F238E27FC236}">
                <a16:creationId xmlns:a16="http://schemas.microsoft.com/office/drawing/2014/main" id="{1E3939B7-F841-40E6-850D-83EE13C1CEA7}"/>
              </a:ext>
            </a:extLst>
          </p:cNvPr>
          <p:cNvPicPr>
            <a:picLocks noChangeAspect="1"/>
          </p:cNvPicPr>
          <p:nvPr/>
        </p:nvPicPr>
        <p:blipFill>
          <a:blip r:embed="rId7"/>
          <a:stretch>
            <a:fillRect/>
          </a:stretch>
        </p:blipFill>
        <p:spPr>
          <a:xfrm>
            <a:off x="13414663" y="128556"/>
            <a:ext cx="1440267" cy="1440267"/>
          </a:xfrm>
          <a:prstGeom prst="rect">
            <a:avLst/>
          </a:prstGeom>
        </p:spPr>
      </p:pic>
      <p:pic>
        <p:nvPicPr>
          <p:cNvPr id="15" name="Picture 14">
            <a:extLst>
              <a:ext uri="{FF2B5EF4-FFF2-40B4-BE49-F238E27FC236}">
                <a16:creationId xmlns:a16="http://schemas.microsoft.com/office/drawing/2014/main" id="{480D0FF6-73A5-4207-8E77-BA7D9771CDF0}"/>
              </a:ext>
            </a:extLst>
          </p:cNvPr>
          <p:cNvPicPr>
            <a:picLocks noChangeAspect="1"/>
          </p:cNvPicPr>
          <p:nvPr/>
        </p:nvPicPr>
        <p:blipFill>
          <a:blip r:embed="rId8"/>
          <a:stretch>
            <a:fillRect/>
          </a:stretch>
        </p:blipFill>
        <p:spPr>
          <a:xfrm>
            <a:off x="15165495" y="282095"/>
            <a:ext cx="2773390" cy="11331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EF3"/>
        </a:solidFill>
        <a:effectLst/>
      </p:bgPr>
    </p:bg>
    <p:spTree>
      <p:nvGrpSpPr>
        <p:cNvPr id="1" name="Shape 300"/>
        <p:cNvGrpSpPr/>
        <p:nvPr/>
      </p:nvGrpSpPr>
      <p:grpSpPr>
        <a:xfrm>
          <a:off x="0" y="0"/>
          <a:ext cx="0" cy="0"/>
          <a:chOff x="0" y="0"/>
          <a:chExt cx="0" cy="0"/>
        </a:xfrm>
      </p:grpSpPr>
      <p:sp>
        <p:nvSpPr>
          <p:cNvPr id="301" name="Google Shape;301;p12"/>
          <p:cNvSpPr/>
          <p:nvPr/>
        </p:nvSpPr>
        <p:spPr>
          <a:xfrm>
            <a:off x="0" y="0"/>
            <a:ext cx="18288000" cy="1457325"/>
          </a:xfrm>
          <a:prstGeom prst="rect">
            <a:avLst/>
          </a:pr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2" name="Google Shape;302;p12"/>
          <p:cNvCxnSpPr/>
          <p:nvPr/>
        </p:nvCxnSpPr>
        <p:spPr>
          <a:xfrm>
            <a:off x="-1536078" y="1028700"/>
            <a:ext cx="6016578" cy="0"/>
          </a:xfrm>
          <a:prstGeom prst="straightConnector1">
            <a:avLst/>
          </a:prstGeom>
          <a:noFill/>
          <a:ln w="857250" cap="rnd" cmpd="sng">
            <a:solidFill>
              <a:srgbClr val="2D8EA4"/>
            </a:solidFill>
            <a:prstDash val="solid"/>
            <a:round/>
            <a:headEnd type="none" w="sm" len="sm"/>
            <a:tailEnd type="none" w="sm" len="sm"/>
          </a:ln>
        </p:spPr>
      </p:cxnSp>
      <p:sp>
        <p:nvSpPr>
          <p:cNvPr id="303" name="Google Shape;303;p12"/>
          <p:cNvSpPr/>
          <p:nvPr/>
        </p:nvSpPr>
        <p:spPr>
          <a:xfrm>
            <a:off x="2501682" y="2981285"/>
            <a:ext cx="6261319" cy="2307756"/>
          </a:xfrm>
          <a:custGeom>
            <a:avLst/>
            <a:gdLst/>
            <a:ahLst/>
            <a:cxnLst/>
            <a:rect l="l" t="t" r="r" b="b"/>
            <a:pathLst>
              <a:path w="6848187" h="2524060" extrusionOk="0">
                <a:moveTo>
                  <a:pt x="6723726" y="2524060"/>
                </a:moveTo>
                <a:lnTo>
                  <a:pt x="124460" y="2524060"/>
                </a:lnTo>
                <a:cubicBezTo>
                  <a:pt x="55880" y="2524060"/>
                  <a:pt x="0" y="2468179"/>
                  <a:pt x="0" y="2399599"/>
                </a:cubicBezTo>
                <a:lnTo>
                  <a:pt x="0" y="124460"/>
                </a:lnTo>
                <a:cubicBezTo>
                  <a:pt x="0" y="55880"/>
                  <a:pt x="55880" y="0"/>
                  <a:pt x="124460" y="0"/>
                </a:cubicBezTo>
                <a:lnTo>
                  <a:pt x="6723727" y="0"/>
                </a:lnTo>
                <a:cubicBezTo>
                  <a:pt x="6792306" y="0"/>
                  <a:pt x="6848187" y="55880"/>
                  <a:pt x="6848187" y="124460"/>
                </a:cubicBezTo>
                <a:lnTo>
                  <a:pt x="6848187" y="2399599"/>
                </a:lnTo>
                <a:cubicBezTo>
                  <a:pt x="6848187" y="2468180"/>
                  <a:pt x="6792306" y="2524060"/>
                  <a:pt x="6723727" y="2524060"/>
                </a:cubicBezTo>
                <a:close/>
              </a:path>
            </a:pathLst>
          </a:custGeom>
          <a:solidFill>
            <a:srgbClr val="1E30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1917431" y="6417960"/>
            <a:ext cx="14825417" cy="2840340"/>
          </a:xfrm>
          <a:custGeom>
            <a:avLst/>
            <a:gdLst/>
            <a:ahLst/>
            <a:cxnLst/>
            <a:rect l="l" t="t" r="r" b="b"/>
            <a:pathLst>
              <a:path w="7487197" h="2524060" extrusionOk="0">
                <a:moveTo>
                  <a:pt x="7362737" y="2524060"/>
                </a:moveTo>
                <a:lnTo>
                  <a:pt x="124460" y="2524060"/>
                </a:lnTo>
                <a:cubicBezTo>
                  <a:pt x="55880" y="2524060"/>
                  <a:pt x="0" y="2468179"/>
                  <a:pt x="0" y="2399599"/>
                </a:cubicBezTo>
                <a:lnTo>
                  <a:pt x="0" y="124460"/>
                </a:lnTo>
                <a:cubicBezTo>
                  <a:pt x="0" y="55880"/>
                  <a:pt x="55880" y="0"/>
                  <a:pt x="124460" y="0"/>
                </a:cubicBezTo>
                <a:lnTo>
                  <a:pt x="7362737" y="0"/>
                </a:lnTo>
                <a:cubicBezTo>
                  <a:pt x="7431317" y="0"/>
                  <a:pt x="7487197" y="55880"/>
                  <a:pt x="7487197" y="124460"/>
                </a:cubicBezTo>
                <a:lnTo>
                  <a:pt x="7487197" y="2399599"/>
                </a:lnTo>
                <a:cubicBezTo>
                  <a:pt x="7487197" y="2468180"/>
                  <a:pt x="7431317" y="2524060"/>
                  <a:pt x="7362737" y="2524060"/>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917431" y="2981285"/>
            <a:ext cx="14825417" cy="2906164"/>
          </a:xfrm>
          <a:custGeom>
            <a:avLst/>
            <a:gdLst/>
            <a:ahLst/>
            <a:cxnLst/>
            <a:rect l="l" t="t" r="r" b="b"/>
            <a:pathLst>
              <a:path w="7487197" h="2524060" extrusionOk="0">
                <a:moveTo>
                  <a:pt x="7362737" y="2524060"/>
                </a:moveTo>
                <a:lnTo>
                  <a:pt x="124460" y="2524060"/>
                </a:lnTo>
                <a:cubicBezTo>
                  <a:pt x="55880" y="2524060"/>
                  <a:pt x="0" y="2468179"/>
                  <a:pt x="0" y="2399599"/>
                </a:cubicBezTo>
                <a:lnTo>
                  <a:pt x="0" y="124460"/>
                </a:lnTo>
                <a:cubicBezTo>
                  <a:pt x="0" y="55880"/>
                  <a:pt x="55880" y="0"/>
                  <a:pt x="124460" y="0"/>
                </a:cubicBezTo>
                <a:lnTo>
                  <a:pt x="7362737" y="0"/>
                </a:lnTo>
                <a:cubicBezTo>
                  <a:pt x="7431317" y="0"/>
                  <a:pt x="7487197" y="55880"/>
                  <a:pt x="7487197" y="124460"/>
                </a:cubicBezTo>
                <a:lnTo>
                  <a:pt x="7487197" y="2399599"/>
                </a:lnTo>
                <a:cubicBezTo>
                  <a:pt x="7487197" y="2468180"/>
                  <a:pt x="7431317" y="2524060"/>
                  <a:pt x="7362737" y="252406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038130" y="3338328"/>
            <a:ext cx="1758605" cy="1593669"/>
          </a:xfrm>
          <a:custGeom>
            <a:avLst/>
            <a:gdLst/>
            <a:ahLst/>
            <a:cxnLst/>
            <a:rect l="l" t="t" r="r" b="b"/>
            <a:pathLst>
              <a:path w="1923438" h="1743043" extrusionOk="0">
                <a:moveTo>
                  <a:pt x="1798977" y="1743042"/>
                </a:moveTo>
                <a:lnTo>
                  <a:pt x="124460" y="1743042"/>
                </a:lnTo>
                <a:cubicBezTo>
                  <a:pt x="55880" y="1743042"/>
                  <a:pt x="0" y="1687163"/>
                  <a:pt x="0" y="1618583"/>
                </a:cubicBezTo>
                <a:lnTo>
                  <a:pt x="0" y="124460"/>
                </a:lnTo>
                <a:cubicBezTo>
                  <a:pt x="0" y="55880"/>
                  <a:pt x="55880" y="0"/>
                  <a:pt x="124460" y="0"/>
                </a:cubicBezTo>
                <a:lnTo>
                  <a:pt x="1798978" y="0"/>
                </a:lnTo>
                <a:cubicBezTo>
                  <a:pt x="1867558" y="0"/>
                  <a:pt x="1923438" y="55880"/>
                  <a:pt x="1923438" y="124460"/>
                </a:cubicBezTo>
                <a:lnTo>
                  <a:pt x="1923438" y="1618583"/>
                </a:lnTo>
                <a:cubicBezTo>
                  <a:pt x="1923438" y="1687163"/>
                  <a:pt x="1867558" y="1743043"/>
                  <a:pt x="1798978" y="1743043"/>
                </a:cubicBezTo>
                <a:close/>
              </a:path>
            </a:pathLst>
          </a:custGeom>
          <a:solidFill>
            <a:srgbClr val="2D8E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1038130" y="7041296"/>
            <a:ext cx="1758605" cy="1593669"/>
          </a:xfrm>
          <a:custGeom>
            <a:avLst/>
            <a:gdLst/>
            <a:ahLst/>
            <a:cxnLst/>
            <a:rect l="l" t="t" r="r" b="b"/>
            <a:pathLst>
              <a:path w="1923438" h="1743043" extrusionOk="0">
                <a:moveTo>
                  <a:pt x="1798977" y="1743042"/>
                </a:moveTo>
                <a:lnTo>
                  <a:pt x="124460" y="1743042"/>
                </a:lnTo>
                <a:cubicBezTo>
                  <a:pt x="55880" y="1743042"/>
                  <a:pt x="0" y="1687163"/>
                  <a:pt x="0" y="1618583"/>
                </a:cubicBezTo>
                <a:lnTo>
                  <a:pt x="0" y="124460"/>
                </a:lnTo>
                <a:cubicBezTo>
                  <a:pt x="0" y="55880"/>
                  <a:pt x="55880" y="0"/>
                  <a:pt x="124460" y="0"/>
                </a:cubicBezTo>
                <a:lnTo>
                  <a:pt x="1798978" y="0"/>
                </a:lnTo>
                <a:cubicBezTo>
                  <a:pt x="1867558" y="0"/>
                  <a:pt x="1923438" y="55880"/>
                  <a:pt x="1923438" y="124460"/>
                </a:cubicBezTo>
                <a:lnTo>
                  <a:pt x="1923438" y="1618583"/>
                </a:lnTo>
                <a:cubicBezTo>
                  <a:pt x="1923438" y="1687163"/>
                  <a:pt x="1867558" y="1743043"/>
                  <a:pt x="1798978" y="1743043"/>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rot="5400000">
            <a:off x="2703898" y="3904527"/>
            <a:ext cx="532646" cy="461271"/>
          </a:xfrm>
          <a:custGeom>
            <a:avLst/>
            <a:gdLst/>
            <a:ahLst/>
            <a:cxnLst/>
            <a:rect l="l" t="t" r="r" b="b"/>
            <a:pathLst>
              <a:path w="6350000" h="5499100" extrusionOk="0">
                <a:moveTo>
                  <a:pt x="0" y="5499100"/>
                </a:moveTo>
                <a:lnTo>
                  <a:pt x="3175000" y="0"/>
                </a:lnTo>
                <a:lnTo>
                  <a:pt x="6350000" y="5499100"/>
                </a:lnTo>
                <a:lnTo>
                  <a:pt x="0" y="5499100"/>
                </a:lnTo>
                <a:close/>
              </a:path>
            </a:pathLst>
          </a:custGeom>
          <a:solidFill>
            <a:srgbClr val="2D8EA4"/>
          </a:solidFill>
          <a:ln>
            <a:noFill/>
          </a:ln>
        </p:spPr>
      </p:sp>
      <p:sp>
        <p:nvSpPr>
          <p:cNvPr id="309" name="Google Shape;309;p12"/>
          <p:cNvSpPr/>
          <p:nvPr/>
        </p:nvSpPr>
        <p:spPr>
          <a:xfrm rot="5400000">
            <a:off x="2703898" y="7607495"/>
            <a:ext cx="532646" cy="461271"/>
          </a:xfrm>
          <a:custGeom>
            <a:avLst/>
            <a:gdLst/>
            <a:ahLst/>
            <a:cxnLst/>
            <a:rect l="l" t="t" r="r" b="b"/>
            <a:pathLst>
              <a:path w="6350000" h="5499100" extrusionOk="0">
                <a:moveTo>
                  <a:pt x="0" y="5499100"/>
                </a:moveTo>
                <a:lnTo>
                  <a:pt x="3175000" y="0"/>
                </a:lnTo>
                <a:lnTo>
                  <a:pt x="6350000" y="5499100"/>
                </a:lnTo>
                <a:lnTo>
                  <a:pt x="0" y="5499100"/>
                </a:lnTo>
                <a:close/>
              </a:path>
            </a:pathLst>
          </a:custGeom>
          <a:solidFill>
            <a:srgbClr val="072E62"/>
          </a:solidFill>
          <a:ln>
            <a:noFill/>
          </a:ln>
        </p:spPr>
      </p:sp>
      <p:pic>
        <p:nvPicPr>
          <p:cNvPr id="310" name="Google Shape;310;p12"/>
          <p:cNvPicPr preferRelativeResize="0"/>
          <p:nvPr/>
        </p:nvPicPr>
        <p:blipFill rotWithShape="1">
          <a:blip r:embed="rId3">
            <a:alphaModFix/>
          </a:blip>
          <a:srcRect/>
          <a:stretch/>
        </p:blipFill>
        <p:spPr>
          <a:xfrm rot="5400000">
            <a:off x="17757992" y="641076"/>
            <a:ext cx="1060016" cy="1235189"/>
          </a:xfrm>
          <a:prstGeom prst="rect">
            <a:avLst/>
          </a:prstGeom>
          <a:noFill/>
          <a:ln>
            <a:noFill/>
          </a:ln>
        </p:spPr>
      </p:pic>
      <p:pic>
        <p:nvPicPr>
          <p:cNvPr id="311" name="Google Shape;311;p12"/>
          <p:cNvPicPr preferRelativeResize="0"/>
          <p:nvPr/>
        </p:nvPicPr>
        <p:blipFill rotWithShape="1">
          <a:blip r:embed="rId4">
            <a:alphaModFix/>
          </a:blip>
          <a:srcRect/>
          <a:stretch/>
        </p:blipFill>
        <p:spPr>
          <a:xfrm>
            <a:off x="1545151" y="3745154"/>
            <a:ext cx="744563" cy="780019"/>
          </a:xfrm>
          <a:prstGeom prst="rect">
            <a:avLst/>
          </a:prstGeom>
          <a:noFill/>
          <a:ln>
            <a:noFill/>
          </a:ln>
        </p:spPr>
      </p:pic>
      <p:pic>
        <p:nvPicPr>
          <p:cNvPr id="312" name="Google Shape;312;p12"/>
          <p:cNvPicPr preferRelativeResize="0"/>
          <p:nvPr/>
        </p:nvPicPr>
        <p:blipFill rotWithShape="1">
          <a:blip r:embed="rId5">
            <a:alphaModFix/>
          </a:blip>
          <a:srcRect/>
          <a:stretch/>
        </p:blipFill>
        <p:spPr>
          <a:xfrm>
            <a:off x="1477012" y="7347236"/>
            <a:ext cx="880840" cy="880840"/>
          </a:xfrm>
          <a:prstGeom prst="rect">
            <a:avLst/>
          </a:prstGeom>
          <a:noFill/>
          <a:ln>
            <a:noFill/>
          </a:ln>
        </p:spPr>
      </p:pic>
      <p:sp>
        <p:nvSpPr>
          <p:cNvPr id="313" name="Google Shape;313;p12"/>
          <p:cNvSpPr txBox="1"/>
          <p:nvPr/>
        </p:nvSpPr>
        <p:spPr>
          <a:xfrm>
            <a:off x="3676036" y="6813001"/>
            <a:ext cx="12530311" cy="2068259"/>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nSpc>
                <a:spcPct val="140000"/>
              </a:lnSpc>
              <a:buNone/>
              <a:defRPr sz="3200">
                <a:solidFill>
                  <a:srgbClr val="FFFFFF"/>
                </a:solidFill>
                <a:latin typeface="Montserrat"/>
                <a:ea typeface="Montserrat"/>
                <a:cs typeface="Montserrat"/>
              </a:defRPr>
            </a:lvl1pPr>
          </a:lstStyle>
          <a:p>
            <a:r>
              <a:rPr lang="en-US">
                <a:sym typeface="Montserrat"/>
              </a:rPr>
              <a:t>sub program yang melakukan satu atau lebih proses yang mengembalikan sebuah nilai untuk dikirimkan ke program utama (return). </a:t>
            </a:r>
            <a:endParaRPr/>
          </a:p>
        </p:txBody>
      </p:sp>
      <p:sp>
        <p:nvSpPr>
          <p:cNvPr id="314" name="Google Shape;314;p12"/>
          <p:cNvSpPr txBox="1"/>
          <p:nvPr/>
        </p:nvSpPr>
        <p:spPr>
          <a:xfrm>
            <a:off x="4664994" y="-36872"/>
            <a:ext cx="13299201" cy="146482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6799" b="1" i="0" u="none" strike="noStrike" cap="none">
                <a:solidFill>
                  <a:srgbClr val="FFFFFF"/>
                </a:solidFill>
                <a:latin typeface="Roboto Condensed"/>
                <a:ea typeface="Roboto Condensed"/>
                <a:cs typeface="Roboto Condensed"/>
                <a:sym typeface="Roboto Condensed"/>
              </a:rPr>
              <a:t>KHARAKTERISTIK SUB PROGRAM </a:t>
            </a:r>
            <a:endParaRPr/>
          </a:p>
        </p:txBody>
      </p:sp>
      <p:sp>
        <p:nvSpPr>
          <p:cNvPr id="315" name="Google Shape;315;p12"/>
          <p:cNvSpPr txBox="1"/>
          <p:nvPr/>
        </p:nvSpPr>
        <p:spPr>
          <a:xfrm>
            <a:off x="3676036" y="3312443"/>
            <a:ext cx="12530311" cy="206825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0" i="0" u="none" strike="noStrike" cap="none">
                <a:solidFill>
                  <a:srgbClr val="FFFFFF"/>
                </a:solidFill>
                <a:latin typeface="Montserrat"/>
                <a:ea typeface="Montserrat"/>
                <a:cs typeface="Montserrat"/>
                <a:sym typeface="Montserrat"/>
              </a:rPr>
              <a:t>Prosedur merupakan sub program yang melakukan satu atau lebih proses tanpa mengembalikan nilai dari hasil dari proses yang dijalankan</a:t>
            </a:r>
            <a:endParaRPr lang="en-US" sz="2000"/>
          </a:p>
        </p:txBody>
      </p:sp>
      <p:pic>
        <p:nvPicPr>
          <p:cNvPr id="17" name="Picture 16">
            <a:extLst>
              <a:ext uri="{FF2B5EF4-FFF2-40B4-BE49-F238E27FC236}">
                <a16:creationId xmlns:a16="http://schemas.microsoft.com/office/drawing/2014/main" id="{92BB4A8E-1FDC-449B-9184-D0009A5E3944}"/>
              </a:ext>
            </a:extLst>
          </p:cNvPr>
          <p:cNvPicPr>
            <a:picLocks noChangeAspect="1"/>
          </p:cNvPicPr>
          <p:nvPr/>
        </p:nvPicPr>
        <p:blipFill>
          <a:blip r:embed="rId6"/>
          <a:stretch>
            <a:fillRect/>
          </a:stretch>
        </p:blipFill>
        <p:spPr>
          <a:xfrm>
            <a:off x="778848" y="744104"/>
            <a:ext cx="1440267" cy="1440267"/>
          </a:xfrm>
          <a:prstGeom prst="rect">
            <a:avLst/>
          </a:prstGeom>
        </p:spPr>
      </p:pic>
      <p:pic>
        <p:nvPicPr>
          <p:cNvPr id="18" name="Picture 17">
            <a:extLst>
              <a:ext uri="{FF2B5EF4-FFF2-40B4-BE49-F238E27FC236}">
                <a16:creationId xmlns:a16="http://schemas.microsoft.com/office/drawing/2014/main" id="{B1FC1430-C867-47BC-BD93-0735F2CDB602}"/>
              </a:ext>
            </a:extLst>
          </p:cNvPr>
          <p:cNvPicPr>
            <a:picLocks noChangeAspect="1"/>
          </p:cNvPicPr>
          <p:nvPr/>
        </p:nvPicPr>
        <p:blipFill>
          <a:blip r:embed="rId7"/>
          <a:stretch>
            <a:fillRect/>
          </a:stretch>
        </p:blipFill>
        <p:spPr>
          <a:xfrm>
            <a:off x="2529680" y="897643"/>
            <a:ext cx="2773390" cy="11331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7"/>
          <p:cNvPicPr preferRelativeResize="0"/>
          <p:nvPr/>
        </p:nvPicPr>
        <p:blipFill rotWithShape="1">
          <a:blip r:embed="rId4">
            <a:alphaModFix/>
          </a:blip>
          <a:srcRect/>
          <a:stretch/>
        </p:blipFill>
        <p:spPr>
          <a:xfrm rot="-5491404">
            <a:off x="-5003339" y="2772825"/>
            <a:ext cx="11688946" cy="11688946"/>
          </a:xfrm>
          <a:prstGeom prst="rect">
            <a:avLst/>
          </a:prstGeom>
          <a:noFill/>
          <a:ln>
            <a:noFill/>
          </a:ln>
        </p:spPr>
      </p:pic>
      <p:pic>
        <p:nvPicPr>
          <p:cNvPr id="210" name="Google Shape;210;p7"/>
          <p:cNvPicPr preferRelativeResize="0"/>
          <p:nvPr/>
        </p:nvPicPr>
        <p:blipFill rotWithShape="1">
          <a:blip r:embed="rId5">
            <a:alphaModFix/>
          </a:blip>
          <a:srcRect/>
          <a:stretch/>
        </p:blipFill>
        <p:spPr>
          <a:xfrm>
            <a:off x="0" y="0"/>
            <a:ext cx="18288000" cy="10274531"/>
          </a:xfrm>
          <a:prstGeom prst="rect">
            <a:avLst/>
          </a:prstGeom>
          <a:noFill/>
          <a:ln>
            <a:noFill/>
          </a:ln>
        </p:spPr>
      </p:pic>
      <p:pic>
        <p:nvPicPr>
          <p:cNvPr id="211" name="Google Shape;211;p7"/>
          <p:cNvPicPr preferRelativeResize="0"/>
          <p:nvPr/>
        </p:nvPicPr>
        <p:blipFill rotWithShape="1">
          <a:blip r:embed="rId6">
            <a:alphaModFix/>
          </a:blip>
          <a:srcRect/>
          <a:stretch/>
        </p:blipFill>
        <p:spPr>
          <a:xfrm rot="-5491404">
            <a:off x="-4815773" y="2715675"/>
            <a:ext cx="11688946" cy="11688946"/>
          </a:xfrm>
          <a:prstGeom prst="rect">
            <a:avLst/>
          </a:prstGeom>
          <a:noFill/>
          <a:ln>
            <a:noFill/>
          </a:ln>
        </p:spPr>
      </p:pic>
      <p:pic>
        <p:nvPicPr>
          <p:cNvPr id="212" name="Google Shape;212;p7"/>
          <p:cNvPicPr preferRelativeResize="0"/>
          <p:nvPr/>
        </p:nvPicPr>
        <p:blipFill rotWithShape="1">
          <a:blip r:embed="rId7">
            <a:alphaModFix/>
          </a:blip>
          <a:srcRect/>
          <a:stretch/>
        </p:blipFill>
        <p:spPr>
          <a:xfrm rot="-5491404">
            <a:off x="-5155739" y="2620425"/>
            <a:ext cx="11688946" cy="11688946"/>
          </a:xfrm>
          <a:prstGeom prst="rect">
            <a:avLst/>
          </a:prstGeom>
          <a:noFill/>
          <a:ln>
            <a:noFill/>
          </a:ln>
        </p:spPr>
      </p:pic>
      <p:pic>
        <p:nvPicPr>
          <p:cNvPr id="215" name="Google Shape;215;p7"/>
          <p:cNvPicPr preferRelativeResize="0"/>
          <p:nvPr/>
        </p:nvPicPr>
        <p:blipFill rotWithShape="1">
          <a:blip r:embed="rId8">
            <a:alphaModFix/>
          </a:blip>
          <a:srcRect/>
          <a:stretch/>
        </p:blipFill>
        <p:spPr>
          <a:xfrm>
            <a:off x="-107190" y="4031816"/>
            <a:ext cx="5856416" cy="6255184"/>
          </a:xfrm>
          <a:prstGeom prst="rect">
            <a:avLst/>
          </a:prstGeom>
          <a:noFill/>
          <a:ln>
            <a:noFill/>
          </a:ln>
        </p:spPr>
      </p:pic>
      <p:sp>
        <p:nvSpPr>
          <p:cNvPr id="216" name="Google Shape;216;p7"/>
          <p:cNvSpPr txBox="1"/>
          <p:nvPr/>
        </p:nvSpPr>
        <p:spPr>
          <a:xfrm>
            <a:off x="5749226" y="666162"/>
            <a:ext cx="11510074"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BENTUK FLOWCHART UNTUK PROSEDUR </a:t>
            </a:r>
            <a:endParaRPr sz="1050"/>
          </a:p>
        </p:txBody>
      </p:sp>
      <p:sp>
        <p:nvSpPr>
          <p:cNvPr id="2" name="Rectangle 2">
            <a:extLst>
              <a:ext uri="{FF2B5EF4-FFF2-40B4-BE49-F238E27FC236}">
                <a16:creationId xmlns:a16="http://schemas.microsoft.com/office/drawing/2014/main" id="{64B5D410-77F9-4C31-B9D8-F81A666CFE79}"/>
              </a:ext>
            </a:extLst>
          </p:cNvPr>
          <p:cNvSpPr>
            <a:spLocks noChangeArrowheads="1"/>
          </p:cNvSpPr>
          <p:nvPr/>
        </p:nvSpPr>
        <p:spPr bwMode="auto">
          <a:xfrm>
            <a:off x="18404164" y="-564865"/>
            <a:ext cx="5859964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E5040C2E-0027-46D1-A9B9-0E96E7F94DC1}"/>
              </a:ext>
            </a:extLst>
          </p:cNvPr>
          <p:cNvGraphicFramePr>
            <a:graphicFrameLocks noChangeAspect="1"/>
          </p:cNvGraphicFramePr>
          <p:nvPr>
            <p:extLst>
              <p:ext uri="{D42A27DB-BD31-4B8C-83A1-F6EECF244321}">
                <p14:modId xmlns:p14="http://schemas.microsoft.com/office/powerpoint/2010/main" val="1535580029"/>
              </p:ext>
            </p:extLst>
          </p:nvPr>
        </p:nvGraphicFramePr>
        <p:xfrm>
          <a:off x="9144000" y="2237138"/>
          <a:ext cx="6709473" cy="7558427"/>
        </p:xfrm>
        <a:graphic>
          <a:graphicData uri="http://schemas.openxmlformats.org/presentationml/2006/ole">
            <mc:AlternateContent xmlns:mc="http://schemas.openxmlformats.org/markup-compatibility/2006">
              <mc:Choice xmlns:v="urn:schemas-microsoft-com:vml" Requires="v">
                <p:oleObj spid="_x0000_s1038" name="Visio" r:id="rId9" imgW="3124360" imgH="3533707" progId="Visio.Drawing.15">
                  <p:embed/>
                </p:oleObj>
              </mc:Choice>
              <mc:Fallback>
                <p:oleObj name="Visio" r:id="rId9" imgW="3124360" imgH="3533707" progId="Visio.Drawing.15">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4000" y="2237138"/>
                        <a:ext cx="6709473" cy="7558427"/>
                      </a:xfrm>
                      <a:prstGeom prst="rect">
                        <a:avLst/>
                      </a:prstGeom>
                      <a:noFill/>
                    </p:spPr>
                  </p:pic>
                </p:oleObj>
              </mc:Fallback>
            </mc:AlternateContent>
          </a:graphicData>
        </a:graphic>
      </p:graphicFrame>
      <p:pic>
        <p:nvPicPr>
          <p:cNvPr id="10" name="Picture 9">
            <a:extLst>
              <a:ext uri="{FF2B5EF4-FFF2-40B4-BE49-F238E27FC236}">
                <a16:creationId xmlns:a16="http://schemas.microsoft.com/office/drawing/2014/main" id="{C281464B-22C1-4F08-8E9A-D584FA811D3C}"/>
              </a:ext>
            </a:extLst>
          </p:cNvPr>
          <p:cNvPicPr>
            <a:picLocks noChangeAspect="1"/>
          </p:cNvPicPr>
          <p:nvPr/>
        </p:nvPicPr>
        <p:blipFill>
          <a:blip r:embed="rId11"/>
          <a:stretch>
            <a:fillRect/>
          </a:stretch>
        </p:blipFill>
        <p:spPr>
          <a:xfrm>
            <a:off x="778848" y="744104"/>
            <a:ext cx="1440267" cy="1440267"/>
          </a:xfrm>
          <a:prstGeom prst="rect">
            <a:avLst/>
          </a:prstGeom>
        </p:spPr>
      </p:pic>
      <p:pic>
        <p:nvPicPr>
          <p:cNvPr id="11" name="Picture 10">
            <a:extLst>
              <a:ext uri="{FF2B5EF4-FFF2-40B4-BE49-F238E27FC236}">
                <a16:creationId xmlns:a16="http://schemas.microsoft.com/office/drawing/2014/main" id="{AF4F0441-F805-48C5-8F8E-4484684A7E41}"/>
              </a:ext>
            </a:extLst>
          </p:cNvPr>
          <p:cNvPicPr>
            <a:picLocks noChangeAspect="1"/>
          </p:cNvPicPr>
          <p:nvPr/>
        </p:nvPicPr>
        <p:blipFill>
          <a:blip r:embed="rId12"/>
          <a:stretch>
            <a:fillRect/>
          </a:stretch>
        </p:blipFill>
        <p:spPr>
          <a:xfrm>
            <a:off x="2529680" y="897643"/>
            <a:ext cx="2773390" cy="11331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4">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5">
            <a:alphaModFix/>
          </a:blip>
          <a:srcRect/>
          <a:stretch/>
        </p:blipFill>
        <p:spPr>
          <a:xfrm>
            <a:off x="7924800" y="-8708896"/>
            <a:ext cx="23990458" cy="26896310"/>
          </a:xfrm>
          <a:prstGeom prst="rect">
            <a:avLst/>
          </a:prstGeom>
          <a:noFill/>
          <a:ln>
            <a:noFill/>
          </a:ln>
        </p:spPr>
      </p:pic>
      <p:grpSp>
        <p:nvGrpSpPr>
          <p:cNvPr id="612" name="Google Shape;612;p22"/>
          <p:cNvGrpSpPr/>
          <p:nvPr/>
        </p:nvGrpSpPr>
        <p:grpSpPr>
          <a:xfrm>
            <a:off x="-919065" y="438573"/>
            <a:ext cx="7614833" cy="2060145"/>
            <a:chOff x="0" y="-38100"/>
            <a:chExt cx="4049671" cy="850900"/>
          </a:xfrm>
        </p:grpSpPr>
        <p:sp>
          <p:nvSpPr>
            <p:cNvPr id="613" name="Google Shape;613;p22"/>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615" name="Google Shape;615;p22"/>
          <p:cNvSpPr txBox="1"/>
          <p:nvPr/>
        </p:nvSpPr>
        <p:spPr>
          <a:xfrm>
            <a:off x="-1880002" y="788697"/>
            <a:ext cx="9804802"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PROSEDUR  </a:t>
            </a:r>
            <a:endParaRPr sz="1050"/>
          </a:p>
        </p:txBody>
      </p:sp>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a:extLst>
              <a:ext uri="{FF2B5EF4-FFF2-40B4-BE49-F238E27FC236}">
                <a16:creationId xmlns:a16="http://schemas.microsoft.com/office/drawing/2014/main" id="{2E765254-1E88-47E5-A10C-808AAB1203DC}"/>
              </a:ext>
            </a:extLst>
          </p:cNvPr>
          <p:cNvGraphicFramePr>
            <a:graphicFrameLocks noChangeAspect="1"/>
          </p:cNvGraphicFramePr>
          <p:nvPr>
            <p:extLst>
              <p:ext uri="{D42A27DB-BD31-4B8C-83A1-F6EECF244321}">
                <p14:modId xmlns:p14="http://schemas.microsoft.com/office/powerpoint/2010/main" val="2781240426"/>
              </p:ext>
            </p:extLst>
          </p:nvPr>
        </p:nvGraphicFramePr>
        <p:xfrm>
          <a:off x="1570227" y="2117973"/>
          <a:ext cx="4362450" cy="7680697"/>
        </p:xfrm>
        <a:graphic>
          <a:graphicData uri="http://schemas.openxmlformats.org/presentationml/2006/ole">
            <mc:AlternateContent xmlns:mc="http://schemas.openxmlformats.org/markup-compatibility/2006">
              <mc:Choice xmlns:v="urn:schemas-microsoft-com:vml" Requires="v">
                <p:oleObj spid="_x0000_s2064" name="Visio" r:id="rId6" imgW="2343270" imgH="4076638" progId="Visio.Drawing.15">
                  <p:embed/>
                </p:oleObj>
              </mc:Choice>
              <mc:Fallback>
                <p:oleObj name="Visio" r:id="rId6" imgW="2343270" imgH="4076638" progId="Visio.Drawing.15">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0227" y="2117973"/>
                        <a:ext cx="4362450" cy="7680697"/>
                      </a:xfrm>
                      <a:prstGeom prst="rect">
                        <a:avLst/>
                      </a:prstGeom>
                      <a:noFill/>
                    </p:spPr>
                  </p:pic>
                </p:oleObj>
              </mc:Fallback>
            </mc:AlternateContent>
          </a:graphicData>
        </a:graphic>
      </p:graphicFrame>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9" name="TextBox 38">
            <a:extLst>
              <a:ext uri="{FF2B5EF4-FFF2-40B4-BE49-F238E27FC236}">
                <a16:creationId xmlns:a16="http://schemas.microsoft.com/office/drawing/2014/main" id="{6760C693-F2E9-4316-A4BC-403B4DA9D84A}"/>
              </a:ext>
            </a:extLst>
          </p:cNvPr>
          <p:cNvSpPr txBox="1"/>
          <p:nvPr/>
        </p:nvSpPr>
        <p:spPr>
          <a:xfrm>
            <a:off x="7544243" y="622816"/>
            <a:ext cx="11324135" cy="9664184"/>
          </a:xfrm>
          <a:prstGeom prst="rect">
            <a:avLst/>
          </a:prstGeom>
          <a:noFill/>
        </p:spPr>
        <p:txBody>
          <a:bodyPr wrap="square">
            <a:spAutoFit/>
          </a:bodyPr>
          <a:lstStyle/>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UrutIpkMhs {Melakukan Pengurutan 3 nilai IPK Mahasiswa yang diiputkan}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ipkmhs1, ipkmhs2, ipkmhs3 : Double {tiga buah ipk yang akan diurutkan}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PROSEDURE PengurutanMhs()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Tidak ada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if ipkmhs1&gt;ipkmhs2 AND ipkmhs1&gt;ipkmhs3 then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ipkmhs2&gt;ipkmhs3 then Write(ipkmhs1,ipkmhs2,ipkmhs3)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Write(ipkmhs1, ipkmhs3, ipkmhs2)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if ipkmhs2&gt;ipkmhs1 AND ipkmhs2&gt;ipkmhs3 then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if ipkmhs1&gt;ipkmhs3 then Write(ipkmhs2,ipkmhs1,ipkmhs3)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Write(ipkmhs2, ipkmhs3, ipkmhs1)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else if ipkmhs1&gt;ipkmhs2 then Write(ipkmhs3,ipkmhs1,ipkmhs2)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	else Write(ipkmhs3, ipkmhs2, ipkmhs1)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effectLst/>
                <a:latin typeface="Courier New" panose="02070309020205020404" pitchFamily="49"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ALGORITMA UTAMA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Deklarasi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Tidak ada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b="1">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Deskripsi</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Input(ipkmhs1)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Input(ipkmhs2)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Input(Ipkmhs3)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Procedure pengurutanMhs()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60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END</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E8F821E9-839D-4344-B9E5-568D93D07379}"/>
              </a:ext>
            </a:extLst>
          </p:cNvPr>
          <p:cNvPicPr>
            <a:picLocks noChangeAspect="1"/>
          </p:cNvPicPr>
          <p:nvPr/>
        </p:nvPicPr>
        <p:blipFill>
          <a:blip r:embed="rId8"/>
          <a:stretch>
            <a:fillRect/>
          </a:stretch>
        </p:blipFill>
        <p:spPr>
          <a:xfrm>
            <a:off x="12677681" y="8032187"/>
            <a:ext cx="1440267" cy="1440267"/>
          </a:xfrm>
          <a:prstGeom prst="rect">
            <a:avLst/>
          </a:prstGeom>
        </p:spPr>
      </p:pic>
      <p:pic>
        <p:nvPicPr>
          <p:cNvPr id="13" name="Picture 12">
            <a:extLst>
              <a:ext uri="{FF2B5EF4-FFF2-40B4-BE49-F238E27FC236}">
                <a16:creationId xmlns:a16="http://schemas.microsoft.com/office/drawing/2014/main" id="{E77667E9-E593-4469-AE62-0A0AE11137DD}"/>
              </a:ext>
            </a:extLst>
          </p:cNvPr>
          <p:cNvPicPr>
            <a:picLocks noChangeAspect="1"/>
          </p:cNvPicPr>
          <p:nvPr/>
        </p:nvPicPr>
        <p:blipFill>
          <a:blip r:embed="rId9"/>
          <a:stretch>
            <a:fillRect/>
          </a:stretch>
        </p:blipFill>
        <p:spPr>
          <a:xfrm>
            <a:off x="14428513" y="8185726"/>
            <a:ext cx="2773390" cy="11331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22"/>
          <p:cNvPicPr preferRelativeResize="0"/>
          <p:nvPr/>
        </p:nvPicPr>
        <p:blipFill rotWithShape="1">
          <a:blip r:embed="rId4">
            <a:alphaModFix amt="38000"/>
          </a:blip>
          <a:srcRect/>
          <a:stretch/>
        </p:blipFill>
        <p:spPr>
          <a:xfrm>
            <a:off x="-15372419" y="-4102107"/>
            <a:ext cx="25212494" cy="26896310"/>
          </a:xfrm>
          <a:prstGeom prst="rect">
            <a:avLst/>
          </a:prstGeom>
          <a:noFill/>
          <a:ln>
            <a:noFill/>
          </a:ln>
        </p:spPr>
      </p:pic>
      <p:pic>
        <p:nvPicPr>
          <p:cNvPr id="587" name="Google Shape;587;p22"/>
          <p:cNvPicPr preferRelativeResize="0"/>
          <p:nvPr/>
        </p:nvPicPr>
        <p:blipFill rotWithShape="1">
          <a:blip r:embed="rId5">
            <a:alphaModFix/>
          </a:blip>
          <a:srcRect/>
          <a:stretch/>
        </p:blipFill>
        <p:spPr>
          <a:xfrm>
            <a:off x="7924800" y="-8708896"/>
            <a:ext cx="23990458" cy="26896310"/>
          </a:xfrm>
          <a:prstGeom prst="rect">
            <a:avLst/>
          </a:prstGeom>
          <a:noFill/>
          <a:ln>
            <a:noFill/>
          </a:ln>
        </p:spPr>
      </p:pic>
      <p:sp>
        <p:nvSpPr>
          <p:cNvPr id="2" name="Rectangle 2">
            <a:extLst>
              <a:ext uri="{FF2B5EF4-FFF2-40B4-BE49-F238E27FC236}">
                <a16:creationId xmlns:a16="http://schemas.microsoft.com/office/drawing/2014/main" id="{C8BA3A66-0BC3-4B6A-9527-A350C3D9977B}"/>
              </a:ext>
            </a:extLst>
          </p:cNvPr>
          <p:cNvSpPr>
            <a:spLocks noChangeArrowheads="1"/>
          </p:cNvSpPr>
          <p:nvPr/>
        </p:nvSpPr>
        <p:spPr bwMode="auto">
          <a:xfrm>
            <a:off x="1771650" y="249871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12C45A75-26F1-479B-8A2D-222642EFF3C5}"/>
              </a:ext>
            </a:extLst>
          </p:cNvPr>
          <p:cNvSpPr>
            <a:spLocks noChangeArrowheads="1"/>
          </p:cNvSpPr>
          <p:nvPr/>
        </p:nvSpPr>
        <p:spPr bwMode="auto">
          <a:xfrm>
            <a:off x="6982575" y="3493111"/>
            <a:ext cx="3353444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B25EDE20-6DFE-4951-ACF1-45BD760F6461}"/>
              </a:ext>
            </a:extLst>
          </p:cNvPr>
          <p:cNvGraphicFramePr>
            <a:graphicFrameLocks noChangeAspect="1"/>
          </p:cNvGraphicFramePr>
          <p:nvPr>
            <p:extLst>
              <p:ext uri="{D42A27DB-BD31-4B8C-83A1-F6EECF244321}">
                <p14:modId xmlns:p14="http://schemas.microsoft.com/office/powerpoint/2010/main" val="2587457277"/>
              </p:ext>
            </p:extLst>
          </p:nvPr>
        </p:nvGraphicFramePr>
        <p:xfrm>
          <a:off x="1584072" y="2009469"/>
          <a:ext cx="14609707" cy="8084038"/>
        </p:xfrm>
        <a:graphic>
          <a:graphicData uri="http://schemas.openxmlformats.org/presentationml/2006/ole">
            <mc:AlternateContent xmlns:mc="http://schemas.openxmlformats.org/markup-compatibility/2006">
              <mc:Choice xmlns:v="urn:schemas-microsoft-com:vml" Requires="v">
                <p:oleObj spid="_x0000_s3085" name="Visio" r:id="rId6" imgW="8762946" imgH="4838603" progId="Visio.Drawing.15">
                  <p:embed/>
                </p:oleObj>
              </mc:Choice>
              <mc:Fallback>
                <p:oleObj name="Visio" r:id="rId6" imgW="8762946" imgH="4838603" progId="Visio.Drawing.15">
                  <p:embed/>
                  <p:pic>
                    <p:nvPicPr>
                      <p:cNvPr id="5" name="Object 4">
                        <a:extLst>
                          <a:ext uri="{FF2B5EF4-FFF2-40B4-BE49-F238E27FC236}">
                            <a16:creationId xmlns:a16="http://schemas.microsoft.com/office/drawing/2014/main" id="{40D67540-2D8C-4894-BD5D-4A961EBBCB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4072" y="2009469"/>
                        <a:ext cx="14609707" cy="8084038"/>
                      </a:xfrm>
                      <a:prstGeom prst="rect">
                        <a:avLst/>
                      </a:prstGeom>
                      <a:noFill/>
                    </p:spPr>
                  </p:pic>
                </p:oleObj>
              </mc:Fallback>
            </mc:AlternateContent>
          </a:graphicData>
        </a:graphic>
      </p:graphicFrame>
      <p:grpSp>
        <p:nvGrpSpPr>
          <p:cNvPr id="15" name="Google Shape;612;p22">
            <a:extLst>
              <a:ext uri="{FF2B5EF4-FFF2-40B4-BE49-F238E27FC236}">
                <a16:creationId xmlns:a16="http://schemas.microsoft.com/office/drawing/2014/main" id="{1E12CCB7-934C-4F83-8AED-7A44842B0005}"/>
              </a:ext>
            </a:extLst>
          </p:cNvPr>
          <p:cNvGrpSpPr/>
          <p:nvPr/>
        </p:nvGrpSpPr>
        <p:grpSpPr>
          <a:xfrm>
            <a:off x="-919065" y="438573"/>
            <a:ext cx="7614833" cy="2060145"/>
            <a:chOff x="0" y="-38100"/>
            <a:chExt cx="4049671" cy="850900"/>
          </a:xfrm>
        </p:grpSpPr>
        <p:sp>
          <p:nvSpPr>
            <p:cNvPr id="16" name="Google Shape;613;p22">
              <a:extLst>
                <a:ext uri="{FF2B5EF4-FFF2-40B4-BE49-F238E27FC236}">
                  <a16:creationId xmlns:a16="http://schemas.microsoft.com/office/drawing/2014/main" id="{49A9A7A6-EF2B-4162-AAA5-9158709073AE}"/>
                </a:ext>
              </a:extLst>
            </p:cNvPr>
            <p:cNvSpPr/>
            <p:nvPr/>
          </p:nvSpPr>
          <p:spPr>
            <a:xfrm>
              <a:off x="0" y="0"/>
              <a:ext cx="4049671" cy="680532"/>
            </a:xfrm>
            <a:custGeom>
              <a:avLst/>
              <a:gdLst/>
              <a:ahLst/>
              <a:cxnLst/>
              <a:rect l="l" t="t" r="r" b="b"/>
              <a:pathLst>
                <a:path w="4049671" h="680532" extrusionOk="0">
                  <a:moveTo>
                    <a:pt x="78960" y="0"/>
                  </a:moveTo>
                  <a:lnTo>
                    <a:pt x="3970711" y="0"/>
                  </a:lnTo>
                  <a:cubicBezTo>
                    <a:pt x="3991652" y="0"/>
                    <a:pt x="4011737" y="8319"/>
                    <a:pt x="4026545" y="23127"/>
                  </a:cubicBezTo>
                  <a:cubicBezTo>
                    <a:pt x="4041353" y="37935"/>
                    <a:pt x="4049671" y="58019"/>
                    <a:pt x="4049671" y="78960"/>
                  </a:cubicBezTo>
                  <a:lnTo>
                    <a:pt x="4049671" y="601572"/>
                  </a:lnTo>
                  <a:cubicBezTo>
                    <a:pt x="4049671" y="645181"/>
                    <a:pt x="4014320" y="680532"/>
                    <a:pt x="3970711" y="680532"/>
                  </a:cubicBezTo>
                  <a:lnTo>
                    <a:pt x="78960" y="680532"/>
                  </a:lnTo>
                  <a:cubicBezTo>
                    <a:pt x="35352" y="680532"/>
                    <a:pt x="0" y="645181"/>
                    <a:pt x="0" y="601572"/>
                  </a:cubicBezTo>
                  <a:lnTo>
                    <a:pt x="0" y="78960"/>
                  </a:lnTo>
                  <a:cubicBezTo>
                    <a:pt x="0" y="35352"/>
                    <a:pt x="35352" y="0"/>
                    <a:pt x="78960" y="0"/>
                  </a:cubicBezTo>
                  <a:close/>
                </a:path>
              </a:pathLst>
            </a:custGeom>
            <a:solidFill>
              <a:srgbClr val="072E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4;p22">
              <a:extLst>
                <a:ext uri="{FF2B5EF4-FFF2-40B4-BE49-F238E27FC236}">
                  <a16:creationId xmlns:a16="http://schemas.microsoft.com/office/drawing/2014/main" id="{2F34DB8F-054F-4BE0-B960-AB8FE01BCD88}"/>
                </a:ext>
              </a:extLst>
            </p:cNvPr>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615;p22">
            <a:extLst>
              <a:ext uri="{FF2B5EF4-FFF2-40B4-BE49-F238E27FC236}">
                <a16:creationId xmlns:a16="http://schemas.microsoft.com/office/drawing/2014/main" id="{B1813433-2746-42F2-80D8-38F2182AA638}"/>
              </a:ext>
            </a:extLst>
          </p:cNvPr>
          <p:cNvSpPr txBox="1"/>
          <p:nvPr/>
        </p:nvSpPr>
        <p:spPr>
          <a:xfrm>
            <a:off x="-1880002" y="788697"/>
            <a:ext cx="9804802" cy="1163395"/>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US" sz="5400" b="1" i="0" u="none" strike="noStrike" cap="none">
                <a:solidFill>
                  <a:srgbClr val="FFFFFF"/>
                </a:solidFill>
                <a:latin typeface="Roboto Condensed"/>
                <a:ea typeface="Roboto Condensed"/>
                <a:cs typeface="Roboto Condensed"/>
                <a:sym typeface="Roboto Condensed"/>
              </a:rPr>
              <a:t>CONTOH PROSEDUR  </a:t>
            </a:r>
            <a:endParaRPr sz="1050"/>
          </a:p>
        </p:txBody>
      </p:sp>
      <p:pic>
        <p:nvPicPr>
          <p:cNvPr id="13" name="Picture 12">
            <a:extLst>
              <a:ext uri="{FF2B5EF4-FFF2-40B4-BE49-F238E27FC236}">
                <a16:creationId xmlns:a16="http://schemas.microsoft.com/office/drawing/2014/main" id="{748B9E6A-09D7-4748-86D5-07BA272E7115}"/>
              </a:ext>
            </a:extLst>
          </p:cNvPr>
          <p:cNvPicPr>
            <a:picLocks noChangeAspect="1"/>
          </p:cNvPicPr>
          <p:nvPr/>
        </p:nvPicPr>
        <p:blipFill>
          <a:blip r:embed="rId8"/>
          <a:stretch>
            <a:fillRect/>
          </a:stretch>
        </p:blipFill>
        <p:spPr>
          <a:xfrm>
            <a:off x="13414663" y="128556"/>
            <a:ext cx="1440267" cy="1440267"/>
          </a:xfrm>
          <a:prstGeom prst="rect">
            <a:avLst/>
          </a:prstGeom>
        </p:spPr>
      </p:pic>
      <p:pic>
        <p:nvPicPr>
          <p:cNvPr id="19" name="Picture 18">
            <a:extLst>
              <a:ext uri="{FF2B5EF4-FFF2-40B4-BE49-F238E27FC236}">
                <a16:creationId xmlns:a16="http://schemas.microsoft.com/office/drawing/2014/main" id="{599526EE-32C2-45D9-8589-FE466D9A59F9}"/>
              </a:ext>
            </a:extLst>
          </p:cNvPr>
          <p:cNvPicPr>
            <a:picLocks noChangeAspect="1"/>
          </p:cNvPicPr>
          <p:nvPr/>
        </p:nvPicPr>
        <p:blipFill>
          <a:blip r:embed="rId9"/>
          <a:stretch>
            <a:fillRect/>
          </a:stretch>
        </p:blipFill>
        <p:spPr>
          <a:xfrm>
            <a:off x="15165495" y="282095"/>
            <a:ext cx="2773390" cy="1133187"/>
          </a:xfrm>
          <a:prstGeom prst="rect">
            <a:avLst/>
          </a:prstGeom>
        </p:spPr>
      </p:pic>
    </p:spTree>
    <p:extLst>
      <p:ext uri="{BB962C8B-B14F-4D97-AF65-F5344CB8AC3E}">
        <p14:creationId xmlns:p14="http://schemas.microsoft.com/office/powerpoint/2010/main" val="75495587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3374</Words>
  <Application>Microsoft Office PowerPoint</Application>
  <PresentationFormat>Custom</PresentationFormat>
  <Paragraphs>466</Paragraphs>
  <Slides>31</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4" baseType="lpstr">
      <vt:lpstr>Poppins ExtraBold</vt:lpstr>
      <vt:lpstr>Quicksand</vt:lpstr>
      <vt:lpstr>Calibri</vt:lpstr>
      <vt:lpstr>Roboto Condensed</vt:lpstr>
      <vt:lpstr>Arial</vt:lpstr>
      <vt:lpstr>Avenir Next LT Pro</vt:lpstr>
      <vt:lpstr>Alata</vt:lpstr>
      <vt:lpstr>Wingdings</vt:lpstr>
      <vt:lpstr>Courier New</vt:lpstr>
      <vt:lpstr>Montserrat</vt:lpstr>
      <vt:lpstr>Roboto</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Reviewer</cp:lastModifiedBy>
  <cp:revision>12</cp:revision>
  <dcterms:created xsi:type="dcterms:W3CDTF">2006-08-16T00:00:00Z</dcterms:created>
  <dcterms:modified xsi:type="dcterms:W3CDTF">2022-11-07T09:01:24Z</dcterms:modified>
</cp:coreProperties>
</file>