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80" r:id="rId12"/>
    <p:sldId id="267" r:id="rId13"/>
    <p:sldId id="268" r:id="rId14"/>
    <p:sldId id="269" r:id="rId15"/>
    <p:sldId id="281" r:id="rId16"/>
    <p:sldId id="285" r:id="rId17"/>
    <p:sldId id="282" r:id="rId18"/>
    <p:sldId id="288" r:id="rId19"/>
    <p:sldId id="289" r:id="rId20"/>
    <p:sldId id="290" r:id="rId21"/>
    <p:sldId id="291" r:id="rId22"/>
    <p:sldId id="278" r:id="rId23"/>
    <p:sldId id="273" r:id="rId24"/>
    <p:sldId id="293" r:id="rId25"/>
    <p:sldId id="276" r:id="rId26"/>
    <p:sldId id="294" r:id="rId27"/>
  </p:sldIdLst>
  <p:sldSz cx="18288000" cy="10287000"/>
  <p:notesSz cx="6858000" cy="9144000"/>
  <p:embeddedFontLst>
    <p:embeddedFont>
      <p:font typeface="Alata" pitchFamily="2" charset="77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Poppins" pitchFamily="2" charset="77"/>
      <p:regular r:id="rId38"/>
      <p:bold r:id="rId39"/>
      <p:italic r:id="rId40"/>
      <p:boldItalic r:id="rId41"/>
    </p:embeddedFont>
    <p:embeddedFont>
      <p:font typeface="Poppins ExtraBold" pitchFamily="2" charset="77"/>
      <p:bold r:id="rId42"/>
      <p:italic r:id="rId43"/>
      <p:boldItalic r:id="rId44"/>
    </p:embeddedFont>
    <p:embeddedFont>
      <p:font typeface="Poppins Medium" pitchFamily="2" charset="77"/>
      <p:regular r:id="rId45"/>
      <p:bold r:id="rId46"/>
      <p:italic r:id="rId47"/>
      <p:boldItalic r:id="rId48"/>
    </p:embeddedFont>
    <p:embeddedFont>
      <p:font typeface="Raleway" panose="020B0503030101060003" pitchFamily="34" charset="77"/>
      <p:regular r:id="rId49"/>
      <p:bold r:id="rId50"/>
      <p:italic r:id="rId51"/>
      <p:boldItalic r:id="rId52"/>
    </p:embeddedFont>
    <p:embeddedFont>
      <p:font typeface="Roboto" pitchFamily="2" charset="0"/>
      <p:regular r:id="rId53"/>
      <p:bold r:id="rId54"/>
      <p:italic r:id="rId55"/>
      <p:boldItalic r:id="rId56"/>
    </p:embeddedFont>
    <p:embeddedFont>
      <p:font typeface="Roboto Condensed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jvPKhHlDxqnGV6CtW/s4jp21Vt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208"/>
    <p:restoredTop sz="92886"/>
  </p:normalViewPr>
  <p:slideViewPr>
    <p:cSldViewPr snapToGrid="0">
      <p:cViewPr varScale="1">
        <p:scale>
          <a:sx n="76" d="100"/>
          <a:sy n="76" d="100"/>
        </p:scale>
        <p:origin x="1320" y="-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584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997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1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0995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3" name="Google Shape;5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798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3722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4009" y="-5195078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678484" y="2028617"/>
            <a:ext cx="3996701" cy="93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93950" flipH="1">
            <a:off x="7307427" y="975876"/>
            <a:ext cx="1065962" cy="103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0" y="3484482"/>
            <a:ext cx="8809954" cy="62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534715" y="3356749"/>
            <a:ext cx="8540618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ARRAY DUA DIMENSI</a:t>
            </a:r>
            <a:endParaRPr sz="6500"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1534715" y="4673191"/>
            <a:ext cx="7236752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ALGORITMA DAN PEMROGRAMAN</a:t>
            </a:r>
            <a:endParaRPr sz="1050" dirty="0"/>
          </a:p>
        </p:txBody>
      </p:sp>
      <p:grpSp>
        <p:nvGrpSpPr>
          <p:cNvPr id="12" name="Google Shape;88;p1">
            <a:extLst>
              <a:ext uri="{FF2B5EF4-FFF2-40B4-BE49-F238E27FC236}">
                <a16:creationId xmlns:a16="http://schemas.microsoft.com/office/drawing/2014/main" id="{9823C802-4D52-4D7F-9DBE-975E528786E9}"/>
              </a:ext>
            </a:extLst>
          </p:cNvPr>
          <p:cNvGrpSpPr/>
          <p:nvPr/>
        </p:nvGrpSpPr>
        <p:grpSpPr>
          <a:xfrm>
            <a:off x="-2361973" y="491987"/>
            <a:ext cx="6192189" cy="2019404"/>
            <a:chOff x="0" y="0"/>
            <a:chExt cx="8063988" cy="2217420"/>
          </a:xfrm>
        </p:grpSpPr>
        <p:sp>
          <p:nvSpPr>
            <p:cNvPr id="13" name="Google Shape;89;p1">
              <a:extLst>
                <a:ext uri="{FF2B5EF4-FFF2-40B4-BE49-F238E27FC236}">
                  <a16:creationId xmlns:a16="http://schemas.microsoft.com/office/drawing/2014/main" id="{7E4D320C-A274-45AE-9C1B-A040B28BE889}"/>
                </a:ext>
              </a:extLst>
            </p:cNvPr>
            <p:cNvSpPr/>
            <p:nvPr/>
          </p:nvSpPr>
          <p:spPr>
            <a:xfrm>
              <a:off x="689610" y="0"/>
              <a:ext cx="7374378" cy="2216150"/>
            </a:xfrm>
            <a:custGeom>
              <a:avLst/>
              <a:gdLst/>
              <a:ahLst/>
              <a:cxnLst/>
              <a:rect l="l" t="t" r="r" b="b"/>
              <a:pathLst>
                <a:path w="7374378" h="2216150" extrusionOk="0">
                  <a:moveTo>
                    <a:pt x="6656050" y="0"/>
                  </a:moveTo>
                  <a:lnTo>
                    <a:pt x="20320" y="0"/>
                  </a:lnTo>
                  <a:lnTo>
                    <a:pt x="0" y="0"/>
                  </a:lnTo>
                  <a:lnTo>
                    <a:pt x="0" y="2216150"/>
                  </a:lnTo>
                  <a:lnTo>
                    <a:pt x="20320" y="2216150"/>
                  </a:lnTo>
                  <a:lnTo>
                    <a:pt x="6654264" y="2213610"/>
                  </a:lnTo>
                  <a:cubicBezTo>
                    <a:pt x="7055609" y="2213610"/>
                    <a:pt x="7373109" y="1717040"/>
                    <a:pt x="7373109" y="1104900"/>
                  </a:cubicBezTo>
                  <a:cubicBezTo>
                    <a:pt x="7374378" y="496570"/>
                    <a:pt x="7056878" y="0"/>
                    <a:pt x="6656050" y="0"/>
                  </a:cubicBezTo>
                  <a:lnTo>
                    <a:pt x="6656050" y="0"/>
                  </a:lnTo>
                  <a:close/>
                  <a:moveTo>
                    <a:pt x="730250" y="1107440"/>
                  </a:moveTo>
                  <a:lnTo>
                    <a:pt x="730250" y="1102360"/>
                  </a:lnTo>
                  <a:lnTo>
                    <a:pt x="730250" y="11074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;p1">
              <a:extLst>
                <a:ext uri="{FF2B5EF4-FFF2-40B4-BE49-F238E27FC236}">
                  <a16:creationId xmlns:a16="http://schemas.microsoft.com/office/drawing/2014/main" id="{D6A4D776-2787-47B9-B8AA-711B5D5EBDD6}"/>
                </a:ext>
              </a:extLst>
            </p:cNvPr>
            <p:cNvSpPr/>
            <p:nvPr/>
          </p:nvSpPr>
          <p:spPr>
            <a:xfrm>
              <a:off x="0" y="0"/>
              <a:ext cx="1421130" cy="2217420"/>
            </a:xfrm>
            <a:custGeom>
              <a:avLst/>
              <a:gdLst/>
              <a:ahLst/>
              <a:cxnLst/>
              <a:rect l="l" t="t" r="r" b="b"/>
              <a:pathLst>
                <a:path w="1421130" h="2217420" extrusionOk="0">
                  <a:moveTo>
                    <a:pt x="1361440" y="665480"/>
                  </a:moveTo>
                  <a:lnTo>
                    <a:pt x="1346200" y="615950"/>
                  </a:lnTo>
                  <a:cubicBezTo>
                    <a:pt x="1341120" y="599440"/>
                    <a:pt x="1336040" y="584200"/>
                    <a:pt x="1329690" y="568960"/>
                  </a:cubicBezTo>
                  <a:lnTo>
                    <a:pt x="1329690" y="567690"/>
                  </a:lnTo>
                  <a:cubicBezTo>
                    <a:pt x="1324610" y="552450"/>
                    <a:pt x="1318260" y="537210"/>
                    <a:pt x="1311910" y="521970"/>
                  </a:cubicBezTo>
                  <a:lnTo>
                    <a:pt x="1311910" y="520700"/>
                  </a:lnTo>
                  <a:cubicBezTo>
                    <a:pt x="1305560" y="505460"/>
                    <a:pt x="1299210" y="491490"/>
                    <a:pt x="1292860" y="476250"/>
                  </a:cubicBezTo>
                  <a:lnTo>
                    <a:pt x="1292860" y="474980"/>
                  </a:lnTo>
                  <a:cubicBezTo>
                    <a:pt x="1286510" y="461010"/>
                    <a:pt x="1280160" y="445770"/>
                    <a:pt x="1272540" y="431800"/>
                  </a:cubicBezTo>
                  <a:lnTo>
                    <a:pt x="1272540" y="430530"/>
                  </a:lnTo>
                  <a:cubicBezTo>
                    <a:pt x="1266190" y="416560"/>
                    <a:pt x="1258570" y="402590"/>
                    <a:pt x="1250950" y="389890"/>
                  </a:cubicBezTo>
                  <a:lnTo>
                    <a:pt x="1250950" y="388620"/>
                  </a:lnTo>
                  <a:cubicBezTo>
                    <a:pt x="1243330" y="374650"/>
                    <a:pt x="1235710" y="361950"/>
                    <a:pt x="1228090" y="349250"/>
                  </a:cubicBezTo>
                  <a:cubicBezTo>
                    <a:pt x="1220470" y="336550"/>
                    <a:pt x="1212850" y="323850"/>
                    <a:pt x="1203960" y="311150"/>
                  </a:cubicBezTo>
                  <a:cubicBezTo>
                    <a:pt x="1078230" y="121920"/>
                    <a:pt x="908050" y="3810"/>
                    <a:pt x="718820" y="0"/>
                  </a:cubicBezTo>
                  <a:lnTo>
                    <a:pt x="709930" y="0"/>
                  </a:lnTo>
                  <a:cubicBezTo>
                    <a:pt x="317500" y="0"/>
                    <a:pt x="0" y="496570"/>
                    <a:pt x="0" y="1108710"/>
                  </a:cubicBezTo>
                  <a:cubicBezTo>
                    <a:pt x="0" y="1720850"/>
                    <a:pt x="317500" y="2217420"/>
                    <a:pt x="709930" y="2217420"/>
                  </a:cubicBezTo>
                  <a:lnTo>
                    <a:pt x="718820" y="2217420"/>
                  </a:lnTo>
                  <a:cubicBezTo>
                    <a:pt x="1107440" y="2209800"/>
                    <a:pt x="1419860" y="1717040"/>
                    <a:pt x="1419860" y="1109980"/>
                  </a:cubicBezTo>
                  <a:cubicBezTo>
                    <a:pt x="1421130" y="951230"/>
                    <a:pt x="1399540" y="801370"/>
                    <a:pt x="1361440" y="66548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11AF9-7AEE-4511-B9CB-25D0450D1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00" y="534526"/>
            <a:ext cx="1937989" cy="1937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CD6262-94AE-480E-9B2E-CD4837139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8977" y="522540"/>
            <a:ext cx="4067910" cy="16621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5"/>
          <p:cNvPicPr preferRelativeResize="0"/>
          <p:nvPr/>
        </p:nvPicPr>
        <p:blipFill rotWithShape="1">
          <a:blip r:embed="rId3">
            <a:alphaModFix/>
          </a:blip>
          <a:srcRect l="27953" r="12656" b="56215"/>
          <a:stretch/>
        </p:blipFill>
        <p:spPr>
          <a:xfrm>
            <a:off x="0" y="2375320"/>
            <a:ext cx="18288000" cy="1015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4668" y="-238297"/>
            <a:ext cx="2673917" cy="241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179546">
            <a:off x="11128664" y="6441385"/>
            <a:ext cx="13250056" cy="121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73315" y="5606487"/>
            <a:ext cx="6114685" cy="46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 txBox="1"/>
          <p:nvPr/>
        </p:nvSpPr>
        <p:spPr>
          <a:xfrm>
            <a:off x="1531913" y="2375320"/>
            <a:ext cx="12076652" cy="688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siku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([ ][ ]),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macam-macam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pendeklarasian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dilihat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list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lvl="0" algn="just">
              <a:lnSpc>
                <a:spcPct val="150000"/>
              </a:lnSpc>
              <a:spcBef>
                <a:spcPts val="2400"/>
              </a:spcBef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][ ]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nama_array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[x][y];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 =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baris</a:t>
            </a: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 =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kolom</a:t>
            </a: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  <a:spcBef>
                <a:spcPts val="2400"/>
              </a:spcBef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program java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[][] array = new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[5][7];</a:t>
            </a:r>
          </a:p>
        </p:txBody>
      </p:sp>
      <p:sp>
        <p:nvSpPr>
          <p:cNvPr id="365" name="Google Shape;365;p15"/>
          <p:cNvSpPr txBox="1"/>
          <p:nvPr/>
        </p:nvSpPr>
        <p:spPr>
          <a:xfrm>
            <a:off x="-973752" y="445609"/>
            <a:ext cx="1670698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 ARRAY 2 DIMENSI</a:t>
            </a:r>
            <a:endParaRPr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7DB55-7445-4B7E-B5FC-1398501E2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44AD8-CB05-425E-9608-20A24FCD1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/>
          <p:nvPr/>
        </p:nvSpPr>
        <p:spPr>
          <a:xfrm>
            <a:off x="0" y="-201824"/>
            <a:ext cx="7780532" cy="10947400"/>
          </a:xfrm>
          <a:prstGeom prst="rect">
            <a:avLst/>
          </a:prstGeom>
          <a:solidFill>
            <a:srgbClr val="2D8E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-372645" y="4480134"/>
            <a:ext cx="9718564" cy="4889428"/>
            <a:chOff x="0" y="0"/>
            <a:chExt cx="12958086" cy="6519237"/>
          </a:xfrm>
        </p:grpSpPr>
        <p:pic>
          <p:nvPicPr>
            <p:cNvPr id="681" name="Google Shape;681;p25"/>
            <p:cNvPicPr preferRelativeResize="0"/>
            <p:nvPr/>
          </p:nvPicPr>
          <p:blipFill rotWithShape="1">
            <a:blip r:embed="rId3">
              <a:alphaModFix amt="14000"/>
            </a:blip>
            <a:srcRect r="6607"/>
            <a:stretch/>
          </p:blipFill>
          <p:spPr>
            <a:xfrm>
              <a:off x="0" y="990997"/>
              <a:ext cx="12907287" cy="552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25"/>
            <p:cNvPicPr preferRelativeResize="0"/>
            <p:nvPr/>
          </p:nvPicPr>
          <p:blipFill rotWithShape="1">
            <a:blip r:embed="rId3">
              <a:alphaModFix amt="14000"/>
            </a:blip>
            <a:srcRect r="6301"/>
            <a:stretch/>
          </p:blipFill>
          <p:spPr>
            <a:xfrm>
              <a:off x="8587" y="0"/>
              <a:ext cx="12949499" cy="5528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3" name="Google Shape;683;p25"/>
          <p:cNvSpPr/>
          <p:nvPr/>
        </p:nvSpPr>
        <p:spPr>
          <a:xfrm>
            <a:off x="-1348238" y="7911360"/>
            <a:ext cx="9128771" cy="3103762"/>
          </a:xfrm>
          <a:custGeom>
            <a:avLst/>
            <a:gdLst/>
            <a:ahLst/>
            <a:cxnLst/>
            <a:rect l="l" t="t" r="r" b="b"/>
            <a:pathLst>
              <a:path w="1165737" h="396348" extrusionOk="0">
                <a:moveTo>
                  <a:pt x="0" y="0"/>
                </a:moveTo>
                <a:lnTo>
                  <a:pt x="1165737" y="0"/>
                </a:lnTo>
                <a:lnTo>
                  <a:pt x="1165737" y="396348"/>
                </a:lnTo>
                <a:lnTo>
                  <a:pt x="0" y="396348"/>
                </a:lnTo>
                <a:close/>
              </a:path>
            </a:pathLst>
          </a:custGeom>
          <a:solidFill>
            <a:srgbClr val="072E62"/>
          </a:solidFill>
          <a:ln>
            <a:noFill/>
          </a:ln>
        </p:spPr>
      </p:sp>
      <p:pic>
        <p:nvPicPr>
          <p:cNvPr id="684" name="Google Shape;6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405" y="2893115"/>
            <a:ext cx="6614166" cy="739388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5"/>
          <p:cNvSpPr txBox="1"/>
          <p:nvPr/>
        </p:nvSpPr>
        <p:spPr>
          <a:xfrm>
            <a:off x="8756126" y="1250078"/>
            <a:ext cx="8263339" cy="738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21"/>
              </a:lnSpc>
            </a:pP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Selain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dideklarasikan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diatas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beberapa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lain yang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bahasa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java.</a:t>
            </a:r>
          </a:p>
          <a:p>
            <a:pPr lvl="0" algn="just">
              <a:lnSpc>
                <a:spcPct val="150021"/>
              </a:lnSpc>
            </a:pPr>
            <a:endParaRPr lang="en-US" sz="32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21"/>
              </a:lnSpc>
            </a:pP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200" b="1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 ][ ] </a:t>
            </a: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nama_variabel</a:t>
            </a:r>
            <a:endParaRPr lang="en-US" sz="3200" b="1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21"/>
              </a:lnSpc>
            </a:pP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200" b="1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][ ]</a:t>
            </a: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nama_variabel</a:t>
            </a:r>
            <a:endParaRPr lang="en-US" sz="3200" b="1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21"/>
              </a:lnSpc>
            </a:pP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200" b="1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nama_variabel</a:t>
            </a:r>
            <a:r>
              <a:rPr lang="en-US" sz="3200" b="1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 ][ ]</a:t>
            </a:r>
          </a:p>
          <a:p>
            <a:pPr lvl="0" algn="just">
              <a:lnSpc>
                <a:spcPct val="150021"/>
              </a:lnSpc>
            </a:pP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200" b="1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</a:t>
            </a:r>
            <a:r>
              <a:rPr lang="en-US" sz="3200" b="1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nama_variabel</a:t>
            </a:r>
            <a:r>
              <a:rPr lang="en-US" sz="3200" b="1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 ] </a:t>
            </a:r>
          </a:p>
          <a:p>
            <a:pPr lvl="0" algn="just">
              <a:lnSpc>
                <a:spcPct val="150021"/>
              </a:lnSpc>
            </a:pPr>
            <a:endParaRPr lang="en-US" sz="3200" dirty="0" err="1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E73E76-B3D6-4255-8FA3-A6E1EC626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B47DD-EFC3-4432-BC80-0863D9DC9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"/>
          <p:cNvSpPr/>
          <p:nvPr/>
        </p:nvSpPr>
        <p:spPr>
          <a:xfrm>
            <a:off x="0" y="0"/>
            <a:ext cx="18288000" cy="1457325"/>
          </a:xfrm>
          <a:prstGeom prst="rect">
            <a:avLst/>
          </a:pr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2" name="Google Shape;302;p12"/>
          <p:cNvCxnSpPr/>
          <p:nvPr/>
        </p:nvCxnSpPr>
        <p:spPr>
          <a:xfrm>
            <a:off x="-1536078" y="1028700"/>
            <a:ext cx="6016578" cy="0"/>
          </a:xfrm>
          <a:prstGeom prst="straightConnector1">
            <a:avLst/>
          </a:prstGeom>
          <a:noFill/>
          <a:ln w="857250" cap="rnd" cmpd="sng">
            <a:solidFill>
              <a:srgbClr val="2D8EA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0" name="Google Shape;3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7757992" y="641076"/>
            <a:ext cx="1060016" cy="123518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 txBox="1"/>
          <p:nvPr/>
        </p:nvSpPr>
        <p:spPr>
          <a:xfrm>
            <a:off x="5259348" y="106004"/>
            <a:ext cx="12411057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INISIASI </a:t>
            </a:r>
            <a:r>
              <a:rPr lang="en-US" sz="6799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2 DIMENSI </a:t>
            </a:r>
            <a:endParaRPr dirty="0"/>
          </a:p>
        </p:txBody>
      </p:sp>
      <p:sp>
        <p:nvSpPr>
          <p:cNvPr id="316" name="Google Shape;316;p12"/>
          <p:cNvSpPr txBox="1"/>
          <p:nvPr/>
        </p:nvSpPr>
        <p:spPr>
          <a:xfrm>
            <a:off x="1472211" y="2599529"/>
            <a:ext cx="15087600" cy="705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menginisiasi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operator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(=).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memudahkan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pemahaman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dilihat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pseudocode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java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Pseudocode :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][ ]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nama_array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{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{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data_array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},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{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data_array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},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{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data_array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};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FA801-055D-4B4F-BA85-47522772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9334A-A1EB-4BC1-B1EE-7D66A88EC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3"/>
          <p:cNvGrpSpPr/>
          <p:nvPr/>
        </p:nvGrpSpPr>
        <p:grpSpPr>
          <a:xfrm>
            <a:off x="-1802205" y="2516042"/>
            <a:ext cx="9928968" cy="5947172"/>
            <a:chOff x="0" y="-76200"/>
            <a:chExt cx="2615037" cy="1566333"/>
          </a:xfrm>
        </p:grpSpPr>
        <p:sp>
          <p:nvSpPr>
            <p:cNvPr id="322" name="Google Shape;322;p13"/>
            <p:cNvSpPr/>
            <p:nvPr/>
          </p:nvSpPr>
          <p:spPr>
            <a:xfrm>
              <a:off x="0" y="0"/>
              <a:ext cx="2615037" cy="1490133"/>
            </a:xfrm>
            <a:custGeom>
              <a:avLst/>
              <a:gdLst/>
              <a:ahLst/>
              <a:cxnLst/>
              <a:rect l="l" t="t" r="r" b="b"/>
              <a:pathLst>
                <a:path w="2615037" h="1490133" extrusionOk="0">
                  <a:moveTo>
                    <a:pt x="38987" y="0"/>
                  </a:moveTo>
                  <a:lnTo>
                    <a:pt x="2576050" y="0"/>
                  </a:lnTo>
                  <a:cubicBezTo>
                    <a:pt x="2586390" y="0"/>
                    <a:pt x="2596306" y="4107"/>
                    <a:pt x="2603618" y="11419"/>
                  </a:cubicBezTo>
                  <a:cubicBezTo>
                    <a:pt x="2610929" y="18730"/>
                    <a:pt x="2615037" y="28647"/>
                    <a:pt x="2615037" y="38987"/>
                  </a:cubicBezTo>
                  <a:lnTo>
                    <a:pt x="2615037" y="1451147"/>
                  </a:lnTo>
                  <a:cubicBezTo>
                    <a:pt x="2615037" y="1461487"/>
                    <a:pt x="2610929" y="1471403"/>
                    <a:pt x="2603618" y="1478714"/>
                  </a:cubicBezTo>
                  <a:cubicBezTo>
                    <a:pt x="2596306" y="1486026"/>
                    <a:pt x="2586390" y="1490133"/>
                    <a:pt x="2576050" y="1490133"/>
                  </a:cubicBezTo>
                  <a:lnTo>
                    <a:pt x="38987" y="1490133"/>
                  </a:lnTo>
                  <a:cubicBezTo>
                    <a:pt x="28647" y="1490133"/>
                    <a:pt x="18730" y="1486026"/>
                    <a:pt x="11419" y="1478714"/>
                  </a:cubicBezTo>
                  <a:cubicBezTo>
                    <a:pt x="4107" y="1471403"/>
                    <a:pt x="0" y="1461487"/>
                    <a:pt x="0" y="1451147"/>
                  </a:cubicBezTo>
                  <a:lnTo>
                    <a:pt x="0" y="38987"/>
                  </a:lnTo>
                  <a:cubicBezTo>
                    <a:pt x="0" y="28647"/>
                    <a:pt x="4107" y="18730"/>
                    <a:pt x="11419" y="11419"/>
                  </a:cubicBezTo>
                  <a:cubicBezTo>
                    <a:pt x="18730" y="4107"/>
                    <a:pt x="28647" y="0"/>
                    <a:pt x="38987" y="0"/>
                  </a:cubicBezTo>
                  <a:close/>
                </a:path>
              </a:pathLst>
            </a:custGeom>
            <a:solidFill>
              <a:srgbClr val="DCE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13"/>
          <p:cNvGrpSpPr/>
          <p:nvPr/>
        </p:nvGrpSpPr>
        <p:grpSpPr>
          <a:xfrm>
            <a:off x="941197" y="1028700"/>
            <a:ext cx="875134" cy="879057"/>
            <a:chOff x="1813" y="0"/>
            <a:chExt cx="809173" cy="812800"/>
          </a:xfrm>
        </p:grpSpPr>
        <p:sp>
          <p:nvSpPr>
            <p:cNvPr id="325" name="Google Shape;325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7" name="Google Shape;3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8027701"/>
            <a:ext cx="2280958" cy="94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5867507" y="74404"/>
            <a:ext cx="2420493" cy="506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0527" y="4686685"/>
            <a:ext cx="7860654" cy="60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3"/>
          <p:cNvSpPr txBox="1"/>
          <p:nvPr/>
        </p:nvSpPr>
        <p:spPr>
          <a:xfrm>
            <a:off x="1113739" y="3019003"/>
            <a:ext cx="6057663" cy="482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Implementasi</a:t>
            </a:r>
            <a:r>
              <a:rPr lang="en-US" sz="32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pada</a:t>
            </a:r>
            <a:r>
              <a:rPr lang="en-US" sz="32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pemrograman</a:t>
            </a:r>
            <a:r>
              <a:rPr lang="en-US" sz="32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java </a:t>
            </a:r>
            <a:r>
              <a:rPr lang="en-US" sz="32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adalah</a:t>
            </a:r>
            <a:r>
              <a:rPr lang="en-US" sz="32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:</a:t>
            </a:r>
          </a:p>
          <a:p>
            <a:pPr lvl="0">
              <a:lnSpc>
                <a:spcPct val="140000"/>
              </a:lnSpc>
            </a:pPr>
            <a:endParaRPr lang="en-US" sz="3200" dirty="0">
              <a:solidFill>
                <a:srgbClr val="072E6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lvl="0">
              <a:lnSpc>
                <a:spcPct val="140000"/>
              </a:lnSpc>
            </a:pPr>
            <a:r>
              <a:rPr lang="en-US" sz="3200" b="1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</a:t>
            </a:r>
            <a:r>
              <a:rPr lang="en-US" sz="3200" b="1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[][] </a:t>
            </a:r>
            <a:r>
              <a:rPr lang="en-US" sz="3200" b="1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angka</a:t>
            </a:r>
            <a:r>
              <a:rPr lang="en-US" sz="3200" b="1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= {</a:t>
            </a:r>
          </a:p>
          <a:p>
            <a:pPr lvl="0">
              <a:lnSpc>
                <a:spcPct val="140000"/>
              </a:lnSpc>
            </a:pPr>
            <a:r>
              <a:rPr lang="en-US" sz="3200" b="1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{1,2,3,4},</a:t>
            </a:r>
          </a:p>
          <a:p>
            <a:pPr lvl="0">
              <a:lnSpc>
                <a:spcPct val="140000"/>
              </a:lnSpc>
            </a:pPr>
            <a:r>
              <a:rPr lang="en-US" sz="3200" b="1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{5,6,7,8},</a:t>
            </a:r>
          </a:p>
          <a:p>
            <a:pPr lvl="0">
              <a:lnSpc>
                <a:spcPct val="140000"/>
              </a:lnSpc>
            </a:pPr>
            <a:r>
              <a:rPr lang="en-US" sz="3200" b="1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{9,10,11,12}};</a:t>
            </a:r>
          </a:p>
        </p:txBody>
      </p:sp>
      <p:sp>
        <p:nvSpPr>
          <p:cNvPr id="332" name="Google Shape;332;p13"/>
          <p:cNvSpPr txBox="1"/>
          <p:nvPr/>
        </p:nvSpPr>
        <p:spPr>
          <a:xfrm>
            <a:off x="1028700" y="9033427"/>
            <a:ext cx="4873156" cy="5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63062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  <a:endParaRPr/>
          </a:p>
        </p:txBody>
      </p:sp>
      <p:sp>
        <p:nvSpPr>
          <p:cNvPr id="333" name="Google Shape;333;p13"/>
          <p:cNvSpPr txBox="1"/>
          <p:nvPr/>
        </p:nvSpPr>
        <p:spPr>
          <a:xfrm>
            <a:off x="1113739" y="8149049"/>
            <a:ext cx="2048540" cy="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2" b="0" i="0" u="none" strike="noStrike" cap="non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Follow Us</a:t>
            </a:r>
            <a:endParaRPr/>
          </a:p>
        </p:txBody>
      </p:sp>
      <p:sp>
        <p:nvSpPr>
          <p:cNvPr id="334" name="Google Shape;334;p13"/>
          <p:cNvSpPr txBox="1"/>
          <p:nvPr/>
        </p:nvSpPr>
        <p:spPr>
          <a:xfrm>
            <a:off x="2046447" y="514021"/>
            <a:ext cx="10565035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IMPLEMENTASI PROGRAM JAVA </a:t>
            </a:r>
            <a:endParaRPr sz="10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0193C8-BE92-43F1-A2BA-73C7B2EAB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DBB51-8D23-461F-8A9C-C18EB2975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95915" y="0"/>
            <a:ext cx="513064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4668" y="-238297"/>
            <a:ext cx="2673917" cy="241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14"/>
          <p:cNvGrpSpPr/>
          <p:nvPr/>
        </p:nvGrpSpPr>
        <p:grpSpPr>
          <a:xfrm>
            <a:off x="1449812" y="-378434"/>
            <a:ext cx="906486" cy="910549"/>
            <a:chOff x="1813" y="0"/>
            <a:chExt cx="809173" cy="812800"/>
          </a:xfrm>
        </p:grpSpPr>
        <p:sp>
          <p:nvSpPr>
            <p:cNvPr id="342" name="Google Shape;342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72E62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4" name="Google Shape;34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3197" y="1485863"/>
            <a:ext cx="1273943" cy="61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62344" y="5244634"/>
            <a:ext cx="5613206" cy="447653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4"/>
          <p:cNvSpPr txBox="1"/>
          <p:nvPr/>
        </p:nvSpPr>
        <p:spPr>
          <a:xfrm>
            <a:off x="1225366" y="446751"/>
            <a:ext cx="9804802" cy="155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VISUALISASI MATRIK </a:t>
            </a:r>
            <a:endParaRPr dirty="0"/>
          </a:p>
        </p:txBody>
      </p:sp>
      <p:pic>
        <p:nvPicPr>
          <p:cNvPr id="19" name="Picture 18" descr="../../../../../../../../../../yhcp/Desktop/Screen%20Shot%2">
            <a:extLst>
              <a:ext uri="{FF2B5EF4-FFF2-40B4-BE49-F238E27FC236}">
                <a16:creationId xmlns:a16="http://schemas.microsoft.com/office/drawing/2014/main" id="{705CC43C-CE3E-A143-AA32-0DFA59086A2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2" y="2737802"/>
            <a:ext cx="11136090" cy="31676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64;p15">
            <a:extLst>
              <a:ext uri="{FF2B5EF4-FFF2-40B4-BE49-F238E27FC236}">
                <a16:creationId xmlns:a16="http://schemas.microsoft.com/office/drawing/2014/main" id="{13488015-E2FC-BC4E-96D1-785BD8B9736B}"/>
              </a:ext>
            </a:extLst>
          </p:cNvPr>
          <p:cNvSpPr txBox="1"/>
          <p:nvPr/>
        </p:nvSpPr>
        <p:spPr>
          <a:xfrm>
            <a:off x="976952" y="6451748"/>
            <a:ext cx="1113609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Visualisasi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angka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hasil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eksekusi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program.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Angak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berwarna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merah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merupakan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Semisal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ingin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menampilkan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angka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7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mengakses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dimensinya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0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[1][2];</a:t>
            </a:r>
            <a:endParaRPr sz="3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39C060-484A-45C4-9351-A75CF608F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479F4B-E00D-47B9-B4ED-DDBA7B39E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6"/>
          <p:cNvSpPr/>
          <p:nvPr/>
        </p:nvSpPr>
        <p:spPr>
          <a:xfrm>
            <a:off x="-1348238" y="7911360"/>
            <a:ext cx="19636238" cy="3103762"/>
          </a:xfrm>
          <a:custGeom>
            <a:avLst/>
            <a:gdLst/>
            <a:ahLst/>
            <a:cxnLst/>
            <a:rect l="l" t="t" r="r" b="b"/>
            <a:pathLst>
              <a:path w="2507534" h="396348" extrusionOk="0">
                <a:moveTo>
                  <a:pt x="0" y="0"/>
                </a:moveTo>
                <a:lnTo>
                  <a:pt x="2507534" y="0"/>
                </a:lnTo>
                <a:lnTo>
                  <a:pt x="2507534" y="396348"/>
                </a:lnTo>
                <a:lnTo>
                  <a:pt x="0" y="396348"/>
                </a:lnTo>
                <a:close/>
              </a:path>
            </a:pathLst>
          </a:custGeom>
          <a:solidFill>
            <a:srgbClr val="072E62"/>
          </a:solidFill>
          <a:ln>
            <a:noFill/>
          </a:ln>
        </p:spPr>
      </p:sp>
      <p:grpSp>
        <p:nvGrpSpPr>
          <p:cNvPr id="700" name="Google Shape;700;p26"/>
          <p:cNvGrpSpPr/>
          <p:nvPr/>
        </p:nvGrpSpPr>
        <p:grpSpPr>
          <a:xfrm>
            <a:off x="-2047899" y="-2157747"/>
            <a:ext cx="9201200" cy="9700295"/>
            <a:chOff x="0" y="0"/>
            <a:chExt cx="12268266" cy="12933727"/>
          </a:xfrm>
        </p:grpSpPr>
        <p:pic>
          <p:nvPicPr>
            <p:cNvPr id="701" name="Google Shape;701;p26"/>
            <p:cNvPicPr preferRelativeResize="0"/>
            <p:nvPr/>
          </p:nvPicPr>
          <p:blipFill rotWithShape="1">
            <a:blip r:embed="rId3">
              <a:alphaModFix amt="14000"/>
            </a:blip>
            <a:srcRect/>
            <a:stretch/>
          </p:blipFill>
          <p:spPr>
            <a:xfrm>
              <a:off x="1456267" y="2573866"/>
              <a:ext cx="10811999" cy="10359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6"/>
            <p:cNvPicPr preferRelativeResize="0"/>
            <p:nvPr/>
          </p:nvPicPr>
          <p:blipFill rotWithShape="1">
            <a:blip r:embed="rId3">
              <a:alphaModFix amt="14000"/>
            </a:blip>
            <a:srcRect/>
            <a:stretch/>
          </p:blipFill>
          <p:spPr>
            <a:xfrm>
              <a:off x="0" y="0"/>
              <a:ext cx="10811999" cy="103598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3" name="Google Shape;70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68" y="2815218"/>
            <a:ext cx="6195918" cy="5096142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6"/>
          <p:cNvSpPr txBox="1"/>
          <p:nvPr/>
        </p:nvSpPr>
        <p:spPr>
          <a:xfrm>
            <a:off x="7696353" y="2815218"/>
            <a:ext cx="9122422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mengidentifikasikan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kapasitas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penyimpanan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array.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karena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terdiri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siku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([][]) yang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mengidentifikasikan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kolom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baris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arraynya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juga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yaitu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baris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kolom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</p:txBody>
      </p:sp>
      <p:sp>
        <p:nvSpPr>
          <p:cNvPr id="10" name="Google Shape;355;p14">
            <a:extLst>
              <a:ext uri="{FF2B5EF4-FFF2-40B4-BE49-F238E27FC236}">
                <a16:creationId xmlns:a16="http://schemas.microsoft.com/office/drawing/2014/main" id="{7C2A2785-19FF-F94B-A5D5-F89B8638EC27}"/>
              </a:ext>
            </a:extLst>
          </p:cNvPr>
          <p:cNvSpPr txBox="1"/>
          <p:nvPr/>
        </p:nvSpPr>
        <p:spPr>
          <a:xfrm>
            <a:off x="1225366" y="446751"/>
            <a:ext cx="9804802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 ARRAY 2 DIMENSI</a:t>
            </a:r>
            <a:endParaRPr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209E7-32E2-448B-86FC-9F9F927C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DA048-05EC-4130-AAC7-C0EC95706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5"/>
          <p:cNvPicPr preferRelativeResize="0"/>
          <p:nvPr/>
        </p:nvPicPr>
        <p:blipFill rotWithShape="1">
          <a:blip r:embed="rId3">
            <a:alphaModFix/>
          </a:blip>
          <a:srcRect l="27953" r="12656" b="56215"/>
          <a:stretch/>
        </p:blipFill>
        <p:spPr>
          <a:xfrm>
            <a:off x="-38140" y="2375320"/>
            <a:ext cx="18745240" cy="1015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4668" y="-238297"/>
            <a:ext cx="2673917" cy="241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179546">
            <a:off x="11128664" y="6441385"/>
            <a:ext cx="13250056" cy="121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73315" y="5606487"/>
            <a:ext cx="6114685" cy="46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 txBox="1"/>
          <p:nvPr/>
        </p:nvSpPr>
        <p:spPr>
          <a:xfrm>
            <a:off x="1939249" y="3269701"/>
            <a:ext cx="9414551" cy="5454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73991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mengetahui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pertama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menginisiasi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langsung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menuliskan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diperlukan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Cara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atribut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length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sesuai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penjelasan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bab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sebelumnya</a:t>
            </a:r>
            <a:endParaRPr dirty="0"/>
          </a:p>
        </p:txBody>
      </p:sp>
      <p:sp>
        <p:nvSpPr>
          <p:cNvPr id="365" name="Google Shape;365;p15"/>
          <p:cNvSpPr txBox="1"/>
          <p:nvPr/>
        </p:nvSpPr>
        <p:spPr>
          <a:xfrm>
            <a:off x="2320249" y="433991"/>
            <a:ext cx="10687182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 ARRAY 2 DIMENSI </a:t>
            </a:r>
            <a:endParaRPr sz="6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F0FEC-ED7F-42E8-8B93-6196840FD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14012-B0CF-4A1B-8F4F-9BC706053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14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27"/>
          <p:cNvPicPr preferRelativeResize="0"/>
          <p:nvPr/>
        </p:nvPicPr>
        <p:blipFill rotWithShape="1">
          <a:blip r:embed="rId3">
            <a:alphaModFix amt="9999"/>
          </a:blip>
          <a:srcRect r="35292"/>
          <a:stretch/>
        </p:blipFill>
        <p:spPr>
          <a:xfrm rot="5658904">
            <a:off x="847116" y="-1310028"/>
            <a:ext cx="12648684" cy="2020885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7"/>
          <p:cNvSpPr txBox="1"/>
          <p:nvPr/>
        </p:nvSpPr>
        <p:spPr>
          <a:xfrm>
            <a:off x="971655" y="1148606"/>
            <a:ext cx="641924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 ARRAY </a:t>
            </a:r>
          </a:p>
          <a:p>
            <a:pPr marL="0" marR="0" lvl="0" indent="0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 DIMENSI</a:t>
            </a:r>
            <a:endParaRPr sz="6000" dirty="0"/>
          </a:p>
        </p:txBody>
      </p:sp>
      <p:sp>
        <p:nvSpPr>
          <p:cNvPr id="713" name="Google Shape;713;p27"/>
          <p:cNvSpPr/>
          <p:nvPr/>
        </p:nvSpPr>
        <p:spPr>
          <a:xfrm>
            <a:off x="16204067" y="-1310337"/>
            <a:ext cx="3038056" cy="303805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FB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100" y="4273787"/>
            <a:ext cx="8362550" cy="587469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7"/>
          <p:cNvSpPr txBox="1"/>
          <p:nvPr/>
        </p:nvSpPr>
        <p:spPr>
          <a:xfrm>
            <a:off x="9358880" y="2885091"/>
            <a:ext cx="8263339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21"/>
              </a:lnSpc>
            </a:pP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menuliskan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dilihat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penjelasan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dibawah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lvl="0">
              <a:lnSpc>
                <a:spcPct val="150021"/>
              </a:lnSpc>
            </a:pPr>
            <a:r>
              <a:rPr lang="en-US" sz="3200" b="1" dirty="0">
                <a:solidFill>
                  <a:schemeClr val="bg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Pseudocode :</a:t>
            </a:r>
          </a:p>
          <a:p>
            <a:pPr lvl="0">
              <a:lnSpc>
                <a:spcPct val="150021"/>
              </a:lnSpc>
            </a:pP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[][]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nama_array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ukuran_baris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][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ukuran_kolom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];</a:t>
            </a:r>
          </a:p>
          <a:p>
            <a:pPr lvl="0">
              <a:lnSpc>
                <a:spcPct val="150021"/>
              </a:lnSpc>
            </a:pPr>
            <a:r>
              <a:rPr lang="en-US" sz="3200" b="1" dirty="0">
                <a:solidFill>
                  <a:schemeClr val="bg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 :</a:t>
            </a:r>
          </a:p>
          <a:p>
            <a:pPr lvl="0">
              <a:lnSpc>
                <a:spcPct val="150021"/>
              </a:lnSpc>
            </a:pP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[][]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angka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[2][3];</a:t>
            </a:r>
          </a:p>
          <a:p>
            <a:pPr lvl="0">
              <a:lnSpc>
                <a:spcPct val="150021"/>
              </a:lnSpc>
            </a:pPr>
            <a:endParaRPr lang="en-US" sz="3200" dirty="0" err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B88B5-2594-4B96-B0C0-0190658B3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44762-5C0E-4776-907D-1E187A173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3376315"/>
            <a:ext cx="6792606" cy="53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4"/>
          <p:cNvSpPr txBox="1"/>
          <p:nvPr/>
        </p:nvSpPr>
        <p:spPr>
          <a:xfrm>
            <a:off x="1028700" y="759354"/>
            <a:ext cx="7439435" cy="240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99" b="1" i="0" u="none" strike="noStrike" cap="none" dirty="0">
                <a:solidFill>
                  <a:srgbClr val="1D4E8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MULTIDIMENSI</a:t>
            </a:r>
            <a:endParaRPr dirty="0"/>
          </a:p>
        </p:txBody>
      </p:sp>
      <p:sp>
        <p:nvSpPr>
          <p:cNvPr id="24" name="Google Shape;364;p15">
            <a:extLst>
              <a:ext uri="{FF2B5EF4-FFF2-40B4-BE49-F238E27FC236}">
                <a16:creationId xmlns:a16="http://schemas.microsoft.com/office/drawing/2014/main" id="{085C26C8-3346-384B-86F3-26F28763CA06}"/>
              </a:ext>
            </a:extLst>
          </p:cNvPr>
          <p:cNvSpPr txBox="1"/>
          <p:nvPr/>
        </p:nvSpPr>
        <p:spPr>
          <a:xfrm>
            <a:off x="8353835" y="1792569"/>
            <a:ext cx="9414551" cy="727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73991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merupakan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bentuk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rumit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tidak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umum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jarang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oleh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karena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materi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kita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berkonsentrasi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pengimplementasian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tiga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biasa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memvisualisasikan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warna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biasa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disebut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RGB (Red Green Blue).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8BFB-4354-4D76-A9F1-1B8EAD1D7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35950-98DA-417C-887C-32C870D5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01530">
            <a:off x="15998042" y="-688383"/>
            <a:ext cx="4770493" cy="5645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16"/>
          <p:cNvGrpSpPr/>
          <p:nvPr/>
        </p:nvGrpSpPr>
        <p:grpSpPr>
          <a:xfrm>
            <a:off x="-2334848" y="6839262"/>
            <a:ext cx="6261496" cy="6879780"/>
            <a:chOff x="1" y="0"/>
            <a:chExt cx="8348661" cy="9173041"/>
          </a:xfrm>
        </p:grpSpPr>
        <p:pic>
          <p:nvPicPr>
            <p:cNvPr id="389" name="Google Shape;389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01530">
              <a:off x="867003" y="695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901530">
              <a:off x="1121003" y="949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119CB32-CC0E-9A4E-ABB3-F0A8A21ECD5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49" y="1905794"/>
            <a:ext cx="10968639" cy="6247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37707-8400-4426-B453-492AE6A89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B9B43-F793-4BEE-BD8B-B32222C9D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4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3245" y="0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14491" y="-9277176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80573" flipH="1">
            <a:off x="-4663380" y="312021"/>
            <a:ext cx="15346502" cy="5573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2"/>
          <p:cNvGrpSpPr/>
          <p:nvPr/>
        </p:nvGrpSpPr>
        <p:grpSpPr>
          <a:xfrm>
            <a:off x="10895150" y="3813640"/>
            <a:ext cx="6103721" cy="2060145"/>
            <a:chOff x="0" y="-38100"/>
            <a:chExt cx="2521016" cy="850900"/>
          </a:xfrm>
        </p:grpSpPr>
        <p:sp>
          <p:nvSpPr>
            <p:cNvPr id="102" name="Google Shape;102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4491974" y="3813640"/>
            <a:ext cx="6103721" cy="2060145"/>
            <a:chOff x="0" y="-38100"/>
            <a:chExt cx="2521016" cy="850900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10895150" y="4982608"/>
            <a:ext cx="6103721" cy="2060145"/>
            <a:chOff x="0" y="-38100"/>
            <a:chExt cx="2521016" cy="850900"/>
          </a:xfrm>
        </p:grpSpPr>
        <p:sp>
          <p:nvSpPr>
            <p:cNvPr id="108" name="Google Shape;108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491974" y="4982608"/>
            <a:ext cx="6103721" cy="2060145"/>
            <a:chOff x="0" y="-38100"/>
            <a:chExt cx="2521016" cy="850900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4491974" y="6151577"/>
            <a:ext cx="6103721" cy="2060145"/>
            <a:chOff x="0" y="-38100"/>
            <a:chExt cx="2521016" cy="850900"/>
          </a:xfrm>
        </p:grpSpPr>
        <p:sp>
          <p:nvSpPr>
            <p:cNvPr id="117" name="Google Shape;117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2"/>
          <p:cNvSpPr txBox="1"/>
          <p:nvPr/>
        </p:nvSpPr>
        <p:spPr>
          <a:xfrm>
            <a:off x="15906964" y="4113829"/>
            <a:ext cx="759911" cy="5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05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9503787" y="4113829"/>
            <a:ext cx="759911" cy="52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01</a:t>
            </a:r>
            <a:endParaRPr/>
          </a:p>
        </p:txBody>
      </p:sp>
      <p:sp>
        <p:nvSpPr>
          <p:cNvPr id="124" name="Google Shape;124;p2"/>
          <p:cNvSpPr txBox="1"/>
          <p:nvPr/>
        </p:nvSpPr>
        <p:spPr>
          <a:xfrm>
            <a:off x="15906964" y="5282797"/>
            <a:ext cx="759911" cy="5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06</a:t>
            </a:r>
            <a:endParaRPr/>
          </a:p>
        </p:txBody>
      </p:sp>
      <p:sp>
        <p:nvSpPr>
          <p:cNvPr id="125" name="Google Shape;125;p2"/>
          <p:cNvSpPr txBox="1"/>
          <p:nvPr/>
        </p:nvSpPr>
        <p:spPr>
          <a:xfrm>
            <a:off x="9503787" y="5282797"/>
            <a:ext cx="759911" cy="52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02</a:t>
            </a:r>
            <a:endParaRPr/>
          </a:p>
        </p:txBody>
      </p:sp>
      <p:sp>
        <p:nvSpPr>
          <p:cNvPr id="127" name="Google Shape;127;p2"/>
          <p:cNvSpPr txBox="1"/>
          <p:nvPr/>
        </p:nvSpPr>
        <p:spPr>
          <a:xfrm>
            <a:off x="9503787" y="6451766"/>
            <a:ext cx="759911" cy="52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03</a:t>
            </a:r>
            <a:endParaRPr/>
          </a:p>
        </p:txBody>
      </p:sp>
      <p:grpSp>
        <p:nvGrpSpPr>
          <p:cNvPr id="133" name="Google Shape;133;p2"/>
          <p:cNvGrpSpPr/>
          <p:nvPr/>
        </p:nvGrpSpPr>
        <p:grpSpPr>
          <a:xfrm>
            <a:off x="9362771" y="202308"/>
            <a:ext cx="10439484" cy="2060143"/>
            <a:chOff x="0" y="-38100"/>
            <a:chExt cx="4311814" cy="850900"/>
          </a:xfrm>
        </p:grpSpPr>
        <p:sp>
          <p:nvSpPr>
            <p:cNvPr id="134" name="Google Shape;134;p2"/>
            <p:cNvSpPr/>
            <p:nvPr/>
          </p:nvSpPr>
          <p:spPr>
            <a:xfrm>
              <a:off x="0" y="0"/>
              <a:ext cx="4311814" cy="635971"/>
            </a:xfrm>
            <a:custGeom>
              <a:avLst/>
              <a:gdLst/>
              <a:ahLst/>
              <a:cxnLst/>
              <a:rect l="l" t="t" r="r" b="b"/>
              <a:pathLst>
                <a:path w="4311814" h="635971" extrusionOk="0">
                  <a:moveTo>
                    <a:pt x="74160" y="0"/>
                  </a:moveTo>
                  <a:lnTo>
                    <a:pt x="4237654" y="0"/>
                  </a:lnTo>
                  <a:cubicBezTo>
                    <a:pt x="4278611" y="0"/>
                    <a:pt x="4311814" y="33203"/>
                    <a:pt x="4311814" y="74160"/>
                  </a:cubicBezTo>
                  <a:lnTo>
                    <a:pt x="4311814" y="561811"/>
                  </a:lnTo>
                  <a:cubicBezTo>
                    <a:pt x="4311814" y="602768"/>
                    <a:pt x="4278611" y="635971"/>
                    <a:pt x="4237654" y="635971"/>
                  </a:cubicBezTo>
                  <a:lnTo>
                    <a:pt x="74160" y="635971"/>
                  </a:lnTo>
                  <a:cubicBezTo>
                    <a:pt x="33203" y="635971"/>
                    <a:pt x="0" y="602768"/>
                    <a:pt x="0" y="561811"/>
                  </a:cubicBezTo>
                  <a:lnTo>
                    <a:pt x="0" y="74160"/>
                  </a:lnTo>
                  <a:cubicBezTo>
                    <a:pt x="0" y="33203"/>
                    <a:pt x="33203" y="0"/>
                    <a:pt x="74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2"/>
          <p:cNvSpPr txBox="1"/>
          <p:nvPr/>
        </p:nvSpPr>
        <p:spPr>
          <a:xfrm>
            <a:off x="9826593" y="458913"/>
            <a:ext cx="7746727" cy="113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9" b="1" i="0" u="none" strike="noStrike" cap="none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TABLE OF CONTENT</a:t>
            </a:r>
            <a:endParaRPr/>
          </a:p>
        </p:txBody>
      </p:sp>
      <p:sp>
        <p:nvSpPr>
          <p:cNvPr id="137" name="Google Shape;137;p2"/>
          <p:cNvSpPr txBox="1"/>
          <p:nvPr/>
        </p:nvSpPr>
        <p:spPr>
          <a:xfrm>
            <a:off x="4965031" y="4094779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Konsep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endParaRPr dirty="0"/>
          </a:p>
        </p:txBody>
      </p:sp>
      <p:sp>
        <p:nvSpPr>
          <p:cNvPr id="138" name="Google Shape;138;p2"/>
          <p:cNvSpPr txBox="1"/>
          <p:nvPr/>
        </p:nvSpPr>
        <p:spPr>
          <a:xfrm>
            <a:off x="4965031" y="5248233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Pengertian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endParaRPr dirty="0"/>
          </a:p>
        </p:txBody>
      </p:sp>
      <p:sp>
        <p:nvSpPr>
          <p:cNvPr id="139" name="Google Shape;139;p2"/>
          <p:cNvSpPr txBox="1"/>
          <p:nvPr/>
        </p:nvSpPr>
        <p:spPr>
          <a:xfrm>
            <a:off x="4965031" y="6433649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 Array Multi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dirty="0"/>
          </a:p>
        </p:txBody>
      </p:sp>
      <p:sp>
        <p:nvSpPr>
          <p:cNvPr id="141" name="Google Shape;141;p2"/>
          <p:cNvSpPr txBox="1"/>
          <p:nvPr/>
        </p:nvSpPr>
        <p:spPr>
          <a:xfrm>
            <a:off x="11463457" y="5237679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5. </a:t>
            </a:r>
            <a:r>
              <a:rPr lang="en-US" sz="3200" b="0" i="0" u="none" strike="noStrike" cap="none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Implementasi</a:t>
            </a:r>
            <a:r>
              <a:rPr lang="en-US" sz="3200" b="0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2 </a:t>
            </a:r>
            <a:r>
              <a:rPr lang="en-US" sz="3200" b="0" i="0" u="none" strike="noStrike" cap="none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endParaRPr dirty="0"/>
          </a:p>
        </p:txBody>
      </p:sp>
      <p:sp>
        <p:nvSpPr>
          <p:cNvPr id="142" name="Google Shape;142;p2"/>
          <p:cNvSpPr txBox="1"/>
          <p:nvPr/>
        </p:nvSpPr>
        <p:spPr>
          <a:xfrm>
            <a:off x="11492032" y="4125122"/>
            <a:ext cx="5630664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endParaRPr lang="en-US" sz="3200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>
              <a:lnSpc>
                <a:spcPct val="140000"/>
              </a:lnSpc>
            </a:pPr>
            <a:endParaRPr lang="en-US" sz="3200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73F9A4-8FD5-4BAC-87A1-4D7688FF3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34C0F3-E2A3-486D-AA09-203F91A05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945959" y="2257754"/>
            <a:ext cx="12302334" cy="725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55558" y="9765043"/>
            <a:ext cx="6127319" cy="52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6"/>
          <p:cNvGrpSpPr/>
          <p:nvPr/>
        </p:nvGrpSpPr>
        <p:grpSpPr>
          <a:xfrm>
            <a:off x="16851080" y="421635"/>
            <a:ext cx="892742" cy="607066"/>
            <a:chOff x="0" y="0"/>
            <a:chExt cx="1190323" cy="809420"/>
          </a:xfrm>
        </p:grpSpPr>
        <p:pic>
          <p:nvPicPr>
            <p:cNvPr id="195" name="Google Shape;19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07065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404710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202355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6"/>
          <p:cNvGrpSpPr/>
          <p:nvPr/>
        </p:nvGrpSpPr>
        <p:grpSpPr>
          <a:xfrm>
            <a:off x="-919066" y="438573"/>
            <a:ext cx="12425265" cy="2060145"/>
            <a:chOff x="0" y="-38100"/>
            <a:chExt cx="4049671" cy="850900"/>
          </a:xfrm>
        </p:grpSpPr>
        <p:sp>
          <p:nvSpPr>
            <p:cNvPr id="200" name="Google Shape;200;p6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6"/>
          <p:cNvSpPr txBox="1"/>
          <p:nvPr/>
        </p:nvSpPr>
        <p:spPr>
          <a:xfrm>
            <a:off x="452306" y="564241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MULTIDIMENSI</a:t>
            </a:r>
            <a:endParaRPr dirty="0"/>
          </a:p>
        </p:txBody>
      </p:sp>
      <p:sp>
        <p:nvSpPr>
          <p:cNvPr id="203" name="Google Shape;203;p6"/>
          <p:cNvSpPr txBox="1"/>
          <p:nvPr/>
        </p:nvSpPr>
        <p:spPr>
          <a:xfrm>
            <a:off x="1574780" y="2752237"/>
            <a:ext cx="15276300" cy="626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tiga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array-array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sebelumnya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yaitu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menambahkan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siku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([])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menjadi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tiga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umum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tiga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395" dirty="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][ ][ ] </a:t>
            </a:r>
            <a:r>
              <a:rPr lang="en-US" sz="3395" dirty="0" err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nama_array</a:t>
            </a:r>
            <a:r>
              <a:rPr lang="en-US" sz="3395" dirty="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</a:t>
            </a:r>
            <a:r>
              <a:rPr lang="en-US" sz="3395" dirty="0" err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395" dirty="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[a][b][c];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dimana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= index array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 =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baris</a:t>
            </a: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 =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kolom</a:t>
            </a: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" name="Google Shape;364;p15">
            <a:extLst>
              <a:ext uri="{FF2B5EF4-FFF2-40B4-BE49-F238E27FC236}">
                <a16:creationId xmlns:a16="http://schemas.microsoft.com/office/drawing/2014/main" id="{557F827A-7914-3247-AA02-CA28B9160BA2}"/>
              </a:ext>
            </a:extLst>
          </p:cNvPr>
          <p:cNvSpPr txBox="1"/>
          <p:nvPr/>
        </p:nvSpPr>
        <p:spPr>
          <a:xfrm>
            <a:off x="5549832" y="5886941"/>
            <a:ext cx="9414551" cy="156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contohnya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][ ][ ]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angka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[3][4][5]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45D703-D17C-4007-9482-D40D89FE2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81B7E-9979-47F2-8884-65E3997B3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68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2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>
            <a:off x="-17020994" y="-133082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9845" y="-6141078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2"/>
          <p:cNvSpPr txBox="1"/>
          <p:nvPr/>
        </p:nvSpPr>
        <p:spPr>
          <a:xfrm>
            <a:off x="2277765" y="3692423"/>
            <a:ext cx="578081" cy="60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97" name="Google Shape;597;p22"/>
          <p:cNvSpPr txBox="1"/>
          <p:nvPr/>
        </p:nvSpPr>
        <p:spPr>
          <a:xfrm>
            <a:off x="5566362" y="3692423"/>
            <a:ext cx="578081" cy="60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04" name="Google Shape;604;p22"/>
          <p:cNvSpPr txBox="1"/>
          <p:nvPr/>
        </p:nvSpPr>
        <p:spPr>
          <a:xfrm>
            <a:off x="8144888" y="5652902"/>
            <a:ext cx="1998225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Lanjut ke bayar barang</a:t>
            </a:r>
            <a:endParaRPr/>
          </a:p>
        </p:txBody>
      </p:sp>
      <p:grpSp>
        <p:nvGrpSpPr>
          <p:cNvPr id="612" name="Google Shape;612;p22"/>
          <p:cNvGrpSpPr/>
          <p:nvPr/>
        </p:nvGrpSpPr>
        <p:grpSpPr>
          <a:xfrm>
            <a:off x="-919066" y="438573"/>
            <a:ext cx="14025465" cy="2060145"/>
            <a:chOff x="0" y="-38100"/>
            <a:chExt cx="4049671" cy="850900"/>
          </a:xfrm>
        </p:grpSpPr>
        <p:sp>
          <p:nvSpPr>
            <p:cNvPr id="613" name="Google Shape;613;p22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072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5" name="Google Shape;615;p22"/>
          <p:cNvSpPr txBox="1"/>
          <p:nvPr/>
        </p:nvSpPr>
        <p:spPr>
          <a:xfrm>
            <a:off x="-309466" y="568201"/>
            <a:ext cx="13573839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IMPLEMENTASI ARRAY 2 DIMENSI</a:t>
            </a: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lang="en-US" dirty="0"/>
          </a:p>
        </p:txBody>
      </p:sp>
      <p:sp>
        <p:nvSpPr>
          <p:cNvPr id="33" name="Google Shape;364;p15">
            <a:extLst>
              <a:ext uri="{FF2B5EF4-FFF2-40B4-BE49-F238E27FC236}">
                <a16:creationId xmlns:a16="http://schemas.microsoft.com/office/drawing/2014/main" id="{AE79CA7D-839F-094B-BA58-2E48555C23B2}"/>
              </a:ext>
            </a:extLst>
          </p:cNvPr>
          <p:cNvSpPr txBox="1"/>
          <p:nvPr/>
        </p:nvSpPr>
        <p:spPr>
          <a:xfrm>
            <a:off x="859087" y="2727473"/>
            <a:ext cx="8361114" cy="156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SOAL ;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Buatlah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matrix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!</a:t>
            </a:r>
          </a:p>
        </p:txBody>
      </p:sp>
      <p:sp>
        <p:nvSpPr>
          <p:cNvPr id="34" name="Google Shape;364;p15">
            <a:extLst>
              <a:ext uri="{FF2B5EF4-FFF2-40B4-BE49-F238E27FC236}">
                <a16:creationId xmlns:a16="http://schemas.microsoft.com/office/drawing/2014/main" id="{6DB4A190-A520-684C-8F92-8D5F4B79FCE3}"/>
              </a:ext>
            </a:extLst>
          </p:cNvPr>
          <p:cNvSpPr txBox="1"/>
          <p:nvPr/>
        </p:nvSpPr>
        <p:spPr>
          <a:xfrm>
            <a:off x="9755067" y="2691947"/>
            <a:ext cx="6850584" cy="679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Pseudocode: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Mendeklrasikan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matrix [][]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Menginputkan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matrix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Menentukan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baris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loop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=1,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&lt;2,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++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Menentukan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kolom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loop j=1, j&lt;2,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++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Mencetak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matrix [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][j]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Selesai</a:t>
            </a: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CEBEA5-F8BD-4B3B-ADFB-681254A7D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4B6E4-F0A4-45CD-B3D0-EB5256969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7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039549" y="-3430883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8948" y="-8708896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3"/>
          <p:cNvSpPr txBox="1"/>
          <p:nvPr/>
        </p:nvSpPr>
        <p:spPr>
          <a:xfrm>
            <a:off x="3550138" y="1053577"/>
            <a:ext cx="11187724" cy="122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99" b="0" i="0" u="none" strike="noStrike" cap="none" dirty="0">
                <a:solidFill>
                  <a:srgbClr val="13538A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lang="en-US" dirty="0"/>
          </a:p>
        </p:txBody>
      </p:sp>
      <p:grpSp>
        <p:nvGrpSpPr>
          <p:cNvPr id="639" name="Google Shape;639;p23"/>
          <p:cNvGrpSpPr/>
          <p:nvPr/>
        </p:nvGrpSpPr>
        <p:grpSpPr>
          <a:xfrm>
            <a:off x="-2102048" y="7309603"/>
            <a:ext cx="6261496" cy="6879780"/>
            <a:chOff x="1" y="0"/>
            <a:chExt cx="8348661" cy="9173041"/>
          </a:xfrm>
        </p:grpSpPr>
        <p:pic>
          <p:nvPicPr>
            <p:cNvPr id="640" name="Google Shape;640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01530">
              <a:off x="867003" y="695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901530">
              <a:off x="1121003" y="949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2" name="Google Shape;642;p23"/>
          <p:cNvGrpSpPr/>
          <p:nvPr/>
        </p:nvGrpSpPr>
        <p:grpSpPr>
          <a:xfrm rot="-507489">
            <a:off x="15001560" y="-2524653"/>
            <a:ext cx="6261496" cy="6879780"/>
            <a:chOff x="1" y="0"/>
            <a:chExt cx="8348661" cy="9173041"/>
          </a:xfrm>
        </p:grpSpPr>
        <p:pic>
          <p:nvPicPr>
            <p:cNvPr id="643" name="Google Shape;643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01530">
              <a:off x="867003" y="695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901530">
              <a:off x="1121003" y="949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19A3821-7404-8044-81C2-EA180D7DD26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94978"/>
            <a:ext cx="3543300" cy="5653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CCE61B-F0E4-4583-9C0E-96A16547D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973470-216A-4BC6-A924-88B0E07B7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54984" y="-8096076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8"/>
          <p:cNvSpPr/>
          <p:nvPr/>
        </p:nvSpPr>
        <p:spPr>
          <a:xfrm>
            <a:off x="1028700" y="2247900"/>
            <a:ext cx="16230601" cy="7085634"/>
          </a:xfrm>
          <a:custGeom>
            <a:avLst/>
            <a:gdLst/>
            <a:ahLst/>
            <a:cxnLst/>
            <a:rect l="l" t="t" r="r" b="b"/>
            <a:pathLst>
              <a:path w="13095443" h="5716949" extrusionOk="0">
                <a:moveTo>
                  <a:pt x="12790643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5412149"/>
                </a:lnTo>
                <a:cubicBezTo>
                  <a:pt x="0" y="5581059"/>
                  <a:pt x="135890" y="5716949"/>
                  <a:pt x="304800" y="5716949"/>
                </a:cubicBezTo>
                <a:lnTo>
                  <a:pt x="12790643" y="5716949"/>
                </a:lnTo>
                <a:cubicBezTo>
                  <a:pt x="12959552" y="5716949"/>
                  <a:pt x="13095443" y="5581059"/>
                  <a:pt x="13095443" y="5412149"/>
                </a:cubicBezTo>
                <a:lnTo>
                  <a:pt x="13095443" y="304800"/>
                </a:lnTo>
                <a:cubicBezTo>
                  <a:pt x="13095443" y="135890"/>
                  <a:pt x="12959552" y="0"/>
                  <a:pt x="127906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8"/>
          <p:cNvSpPr txBox="1"/>
          <p:nvPr/>
        </p:nvSpPr>
        <p:spPr>
          <a:xfrm>
            <a:off x="1028700" y="758190"/>
            <a:ext cx="94126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 JAVA</a:t>
            </a:r>
            <a:endParaRPr lang="en-US" dirty="0"/>
          </a:p>
        </p:txBody>
      </p:sp>
      <p:sp>
        <p:nvSpPr>
          <p:cNvPr id="14" name="Google Shape;364;p15">
            <a:extLst>
              <a:ext uri="{FF2B5EF4-FFF2-40B4-BE49-F238E27FC236}">
                <a16:creationId xmlns:a16="http://schemas.microsoft.com/office/drawing/2014/main" id="{623DD02D-5F82-AB40-83BA-1FA067B080CA}"/>
              </a:ext>
            </a:extLst>
          </p:cNvPr>
          <p:cNvSpPr txBox="1"/>
          <p:nvPr/>
        </p:nvSpPr>
        <p:spPr>
          <a:xfrm>
            <a:off x="1554456" y="2512263"/>
            <a:ext cx="7343731" cy="626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package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belajar_java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/**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*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* @author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yhcp</a:t>
            </a:r>
            <a:endParaRPr lang="en-US" sz="3395" b="1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*/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public class PnjumlahanArray2 {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public static void main(String[]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args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{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[][] matrix = {{2, 3}, {3, 4}};</a:t>
            </a:r>
          </a:p>
        </p:txBody>
      </p:sp>
      <p:sp>
        <p:nvSpPr>
          <p:cNvPr id="15" name="Google Shape;364;p15">
            <a:extLst>
              <a:ext uri="{FF2B5EF4-FFF2-40B4-BE49-F238E27FC236}">
                <a16:creationId xmlns:a16="http://schemas.microsoft.com/office/drawing/2014/main" id="{06E65932-3137-7A42-AFA9-A374C38CE036}"/>
              </a:ext>
            </a:extLst>
          </p:cNvPr>
          <p:cNvSpPr txBox="1"/>
          <p:nvPr/>
        </p:nvSpPr>
        <p:spPr>
          <a:xfrm>
            <a:off x="9458370" y="2512262"/>
            <a:ext cx="7800931" cy="626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 (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0;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&lt; 2;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++) {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   for (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 = 0; j &lt; 2;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j++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{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      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System.out.print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(matrix[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][j] + " ");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   }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  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System.out.println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(" ");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}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}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AA163-F934-4282-9E54-FBD38725C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43071-BC86-44FF-A545-DF55678CD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54984" y="-8096076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8"/>
          <p:cNvSpPr/>
          <p:nvPr/>
        </p:nvSpPr>
        <p:spPr>
          <a:xfrm>
            <a:off x="1028700" y="2247900"/>
            <a:ext cx="16230601" cy="7085634"/>
          </a:xfrm>
          <a:custGeom>
            <a:avLst/>
            <a:gdLst/>
            <a:ahLst/>
            <a:cxnLst/>
            <a:rect l="l" t="t" r="r" b="b"/>
            <a:pathLst>
              <a:path w="13095443" h="5716949" extrusionOk="0">
                <a:moveTo>
                  <a:pt x="12790643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5412149"/>
                </a:lnTo>
                <a:cubicBezTo>
                  <a:pt x="0" y="5581059"/>
                  <a:pt x="135890" y="5716949"/>
                  <a:pt x="304800" y="5716949"/>
                </a:cubicBezTo>
                <a:lnTo>
                  <a:pt x="12790643" y="5716949"/>
                </a:lnTo>
                <a:cubicBezTo>
                  <a:pt x="12959552" y="5716949"/>
                  <a:pt x="13095443" y="5581059"/>
                  <a:pt x="13095443" y="5412149"/>
                </a:cubicBezTo>
                <a:lnTo>
                  <a:pt x="13095443" y="304800"/>
                </a:lnTo>
                <a:cubicBezTo>
                  <a:pt x="13095443" y="135890"/>
                  <a:pt x="12959552" y="0"/>
                  <a:pt x="127906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8"/>
          <p:cNvSpPr txBox="1"/>
          <p:nvPr/>
        </p:nvSpPr>
        <p:spPr>
          <a:xfrm>
            <a:off x="1028700" y="758190"/>
            <a:ext cx="94126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Roboto Condensed"/>
                <a:ea typeface="Roboto Condensed"/>
                <a:sym typeface="Roboto Condensed"/>
              </a:rPr>
              <a:t>HASIL EKSEKUSI PROGRAM</a:t>
            </a:r>
            <a:endParaRPr lang="en-US" dirty="0"/>
          </a:p>
        </p:txBody>
      </p:sp>
      <p:sp>
        <p:nvSpPr>
          <p:cNvPr id="15" name="Google Shape;364;p15">
            <a:extLst>
              <a:ext uri="{FF2B5EF4-FFF2-40B4-BE49-F238E27FC236}">
                <a16:creationId xmlns:a16="http://schemas.microsoft.com/office/drawing/2014/main" id="{06E65932-3137-7A42-AFA9-A374C38CE036}"/>
              </a:ext>
            </a:extLst>
          </p:cNvPr>
          <p:cNvSpPr txBox="1"/>
          <p:nvPr/>
        </p:nvSpPr>
        <p:spPr>
          <a:xfrm>
            <a:off x="1796447" y="2925889"/>
            <a:ext cx="7800931" cy="313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run: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2 3  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3 4  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 SUCCESSFUL (total time: 0 seconds)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3FC8F-E07B-4626-A3B2-E1369DD89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62AAB-14CE-481E-87BD-8265ED6AC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3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1"/>
          <p:cNvSpPr txBox="1"/>
          <p:nvPr/>
        </p:nvSpPr>
        <p:spPr>
          <a:xfrm>
            <a:off x="11107299" y="1804907"/>
            <a:ext cx="6152001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dua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dimensi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adalah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bentuk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sederhana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dari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array multi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dimensi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400" dirty="0"/>
          </a:p>
        </p:txBody>
      </p:sp>
      <p:pic>
        <p:nvPicPr>
          <p:cNvPr id="559" name="Google Shape;5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74410" y="3405029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1"/>
          <p:cNvSpPr txBox="1"/>
          <p:nvPr/>
        </p:nvSpPr>
        <p:spPr>
          <a:xfrm>
            <a:off x="1195872" y="1695660"/>
            <a:ext cx="7538155" cy="145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072E62"/>
                </a:solidFill>
                <a:latin typeface="Raleway"/>
                <a:ea typeface="Raleway"/>
                <a:cs typeface="Raleway"/>
                <a:sym typeface="Raleway"/>
              </a:rPr>
              <a:t>KESIMPULAN</a:t>
            </a:r>
            <a:endParaRPr lang="en-US" dirty="0"/>
          </a:p>
        </p:txBody>
      </p:sp>
      <p:sp>
        <p:nvSpPr>
          <p:cNvPr id="563" name="Google Shape;563;p21"/>
          <p:cNvSpPr/>
          <p:nvPr/>
        </p:nvSpPr>
        <p:spPr>
          <a:xfrm>
            <a:off x="9844463" y="323850"/>
            <a:ext cx="152400" cy="9639300"/>
          </a:xfrm>
          <a:prstGeom prst="rect">
            <a:avLst/>
          </a:pr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1"/>
          <p:cNvSpPr/>
          <p:nvPr/>
        </p:nvSpPr>
        <p:spPr>
          <a:xfrm>
            <a:off x="9637594" y="1804907"/>
            <a:ext cx="566139" cy="5686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1"/>
          <p:cNvSpPr/>
          <p:nvPr/>
        </p:nvSpPr>
        <p:spPr>
          <a:xfrm>
            <a:off x="9637594" y="3973097"/>
            <a:ext cx="566139" cy="5686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>
            <a:off x="9637594" y="6177500"/>
            <a:ext cx="566139" cy="5686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21"/>
          <p:cNvGrpSpPr/>
          <p:nvPr/>
        </p:nvGrpSpPr>
        <p:grpSpPr>
          <a:xfrm rot="-5400000">
            <a:off x="-1029921" y="8000052"/>
            <a:ext cx="3427449" cy="3386169"/>
            <a:chOff x="0" y="0"/>
            <a:chExt cx="4569931" cy="4514892"/>
          </a:xfrm>
        </p:grpSpPr>
        <p:sp>
          <p:nvSpPr>
            <p:cNvPr id="578" name="Google Shape;578;p21"/>
            <p:cNvSpPr/>
            <p:nvPr/>
          </p:nvSpPr>
          <p:spPr>
            <a:xfrm>
              <a:off x="2199919" y="2134257"/>
              <a:ext cx="2370012" cy="238063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0" y="0"/>
              <a:ext cx="3737854" cy="3737854"/>
            </a:xfrm>
            <a:custGeom>
              <a:avLst/>
              <a:gdLst/>
              <a:ahLst/>
              <a:cxnLst/>
              <a:rect l="l" t="t" r="r" b="b"/>
              <a:pathLst>
                <a:path w="2787650" h="2787650" extrusionOk="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72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558;p21">
            <a:extLst>
              <a:ext uri="{FF2B5EF4-FFF2-40B4-BE49-F238E27FC236}">
                <a16:creationId xmlns:a16="http://schemas.microsoft.com/office/drawing/2014/main" id="{38D7BA56-A811-3145-87C5-6F05BAD1AF4F}"/>
              </a:ext>
            </a:extLst>
          </p:cNvPr>
          <p:cNvSpPr txBox="1"/>
          <p:nvPr/>
        </p:nvSpPr>
        <p:spPr>
          <a:xfrm>
            <a:off x="11107298" y="3973097"/>
            <a:ext cx="6152001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dua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dimensi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tersusun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dari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beberapa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satu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dimensi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400" dirty="0"/>
          </a:p>
        </p:txBody>
      </p:sp>
      <p:sp>
        <p:nvSpPr>
          <p:cNvPr id="28" name="Google Shape;558;p21">
            <a:extLst>
              <a:ext uri="{FF2B5EF4-FFF2-40B4-BE49-F238E27FC236}">
                <a16:creationId xmlns:a16="http://schemas.microsoft.com/office/drawing/2014/main" id="{D064E273-AF0B-B248-BB39-7E92A2BB5022}"/>
              </a:ext>
            </a:extLst>
          </p:cNvPr>
          <p:cNvSpPr txBox="1"/>
          <p:nvPr/>
        </p:nvSpPr>
        <p:spPr>
          <a:xfrm>
            <a:off x="11107298" y="6177500"/>
            <a:ext cx="6152001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Operasi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penjumlahan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ataupun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pengurangan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dapat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dilakukan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asalkan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dua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dimensi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memiliki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ordo yang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sama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5E3C0-01CE-44A9-B746-FB96F0FD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350" y="3973097"/>
            <a:ext cx="1440267" cy="1440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787A5B-834D-4F1C-AF34-85431B2A3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182" y="4126636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9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>
            <a:off x="-5486185" y="-8304655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68;p29">
            <a:extLst>
              <a:ext uri="{FF2B5EF4-FFF2-40B4-BE49-F238E27FC236}">
                <a16:creationId xmlns:a16="http://schemas.microsoft.com/office/drawing/2014/main" id="{612A3A3A-6D49-4657-4EA3-2F3D31AC56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6562" y="3288909"/>
            <a:ext cx="10440755" cy="547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69;p29">
            <a:extLst>
              <a:ext uri="{FF2B5EF4-FFF2-40B4-BE49-F238E27FC236}">
                <a16:creationId xmlns:a16="http://schemas.microsoft.com/office/drawing/2014/main" id="{ED791131-5F6D-199B-C802-09D0A70AE9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3600" y="2770567"/>
            <a:ext cx="962382" cy="96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770;p29">
            <a:extLst>
              <a:ext uri="{FF2B5EF4-FFF2-40B4-BE49-F238E27FC236}">
                <a16:creationId xmlns:a16="http://schemas.microsoft.com/office/drawing/2014/main" id="{A77B1A4C-88A1-EB23-DDEC-F95F380D2677}"/>
              </a:ext>
            </a:extLst>
          </p:cNvPr>
          <p:cNvGrpSpPr/>
          <p:nvPr/>
        </p:nvGrpSpPr>
        <p:grpSpPr>
          <a:xfrm>
            <a:off x="4993776" y="5063320"/>
            <a:ext cx="8781748" cy="1721210"/>
            <a:chOff x="0" y="0"/>
            <a:chExt cx="11708998" cy="2294946"/>
          </a:xfrm>
        </p:grpSpPr>
        <p:sp>
          <p:nvSpPr>
            <p:cNvPr id="5" name="Google Shape;771;p29">
              <a:extLst>
                <a:ext uri="{FF2B5EF4-FFF2-40B4-BE49-F238E27FC236}">
                  <a16:creationId xmlns:a16="http://schemas.microsoft.com/office/drawing/2014/main" id="{11087E0E-5525-04BC-B556-862C4E846C61}"/>
                </a:ext>
              </a:extLst>
            </p:cNvPr>
            <p:cNvSpPr txBox="1"/>
            <p:nvPr/>
          </p:nvSpPr>
          <p:spPr>
            <a:xfrm>
              <a:off x="0" y="0"/>
              <a:ext cx="11708998" cy="17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TERIMA KASIH!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772;p29">
              <a:extLst>
                <a:ext uri="{FF2B5EF4-FFF2-40B4-BE49-F238E27FC236}">
                  <a16:creationId xmlns:a16="http://schemas.microsoft.com/office/drawing/2014/main" id="{F40053AC-D3E9-4D6E-7D71-938C6E49F2A1}"/>
                </a:ext>
              </a:extLst>
            </p:cNvPr>
            <p:cNvSpPr txBox="1"/>
            <p:nvPr/>
          </p:nvSpPr>
          <p:spPr>
            <a:xfrm>
              <a:off x="0" y="1921510"/>
              <a:ext cx="11708998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1A1039-916B-4346-AF14-304522640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333" y="1098763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96E9B-1405-463C-8AAD-11676E428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791" y="1262440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840632">
            <a:off x="9838300" y="-4182798"/>
            <a:ext cx="13250056" cy="121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95706" y="4626619"/>
            <a:ext cx="9449543" cy="5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716879" y="246780"/>
            <a:ext cx="26896308" cy="26896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3"/>
          <p:cNvGrpSpPr/>
          <p:nvPr/>
        </p:nvGrpSpPr>
        <p:grpSpPr>
          <a:xfrm>
            <a:off x="-919065" y="438573"/>
            <a:ext cx="9804802" cy="2060145"/>
            <a:chOff x="0" y="-38100"/>
            <a:chExt cx="4049671" cy="850900"/>
          </a:xfrm>
        </p:grpSpPr>
        <p:sp>
          <p:nvSpPr>
            <p:cNvPr id="153" name="Google Shape;153;p3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3"/>
          <p:cNvSpPr txBox="1"/>
          <p:nvPr/>
        </p:nvSpPr>
        <p:spPr>
          <a:xfrm>
            <a:off x="772160" y="622235"/>
            <a:ext cx="5430105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PRETEST</a:t>
            </a:r>
            <a:endParaRPr dirty="0"/>
          </a:p>
        </p:txBody>
      </p:sp>
      <p:sp>
        <p:nvSpPr>
          <p:cNvPr id="156" name="Google Shape;156;p3"/>
          <p:cNvSpPr txBox="1"/>
          <p:nvPr/>
        </p:nvSpPr>
        <p:spPr>
          <a:xfrm>
            <a:off x="772160" y="2667970"/>
            <a:ext cx="9407269" cy="626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kamu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ketahui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tentang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Bagimana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Selain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aray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sebutkan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macam-macam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perbedaan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aray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perbedaan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aray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multi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19941-23F9-463A-940E-4169AD21E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970D8-4454-4003-8E55-635D93EDA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4"/>
          <p:cNvGrpSpPr/>
          <p:nvPr/>
        </p:nvGrpSpPr>
        <p:grpSpPr>
          <a:xfrm>
            <a:off x="0" y="5107335"/>
            <a:ext cx="5841556" cy="5179665"/>
            <a:chOff x="0" y="-9525"/>
            <a:chExt cx="1538517" cy="1364192"/>
          </a:xfrm>
        </p:grpSpPr>
        <p:sp>
          <p:nvSpPr>
            <p:cNvPr id="163" name="Google Shape;163;p4"/>
            <p:cNvSpPr/>
            <p:nvPr/>
          </p:nvSpPr>
          <p:spPr>
            <a:xfrm>
              <a:off x="0" y="0"/>
              <a:ext cx="1538517" cy="1354667"/>
            </a:xfrm>
            <a:custGeom>
              <a:avLst/>
              <a:gdLst/>
              <a:ahLst/>
              <a:cxnLst/>
              <a:rect l="l" t="t" r="r" b="b"/>
              <a:pathLst>
                <a:path w="1538517" h="1354667" extrusionOk="0">
                  <a:moveTo>
                    <a:pt x="0" y="0"/>
                  </a:moveTo>
                  <a:lnTo>
                    <a:pt x="1538517" y="0"/>
                  </a:lnTo>
                  <a:lnTo>
                    <a:pt x="153851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DCEEF3"/>
            </a:solidFill>
            <a:ln>
              <a:noFill/>
            </a:ln>
          </p:spPr>
        </p:sp>
        <p:sp>
          <p:nvSpPr>
            <p:cNvPr id="164" name="Google Shape;164;p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486905" y="-5803411"/>
            <a:ext cx="18288000" cy="100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1615" y="4214290"/>
            <a:ext cx="6072710" cy="6072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4"/>
          <p:cNvGrpSpPr/>
          <p:nvPr/>
        </p:nvGrpSpPr>
        <p:grpSpPr>
          <a:xfrm>
            <a:off x="9144000" y="149494"/>
            <a:ext cx="9804802" cy="2060145"/>
            <a:chOff x="0" y="-38100"/>
            <a:chExt cx="4049671" cy="850900"/>
          </a:xfrm>
        </p:grpSpPr>
        <p:sp>
          <p:nvSpPr>
            <p:cNvPr id="168" name="Google Shape;168;p4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072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4"/>
          <p:cNvSpPr txBox="1"/>
          <p:nvPr/>
        </p:nvSpPr>
        <p:spPr>
          <a:xfrm>
            <a:off x="8889598" y="398347"/>
            <a:ext cx="980480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KONSEP ARRAY 2 DIMENSI</a:t>
            </a:r>
            <a:endParaRPr sz="6000" dirty="0"/>
          </a:p>
        </p:txBody>
      </p:sp>
      <p:sp>
        <p:nvSpPr>
          <p:cNvPr id="171" name="Google Shape;171;p4"/>
          <p:cNvSpPr txBox="1"/>
          <p:nvPr/>
        </p:nvSpPr>
        <p:spPr>
          <a:xfrm>
            <a:off x="6411190" y="2404704"/>
            <a:ext cx="11099856" cy="705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Secara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konsep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hampir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Keduanya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sama-sama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Tidak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menampung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beragam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dalam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array.</a:t>
            </a:r>
          </a:p>
          <a:p>
            <a:pPr lvl="0" algn="just">
              <a:lnSpc>
                <a:spcPct val="150000"/>
              </a:lnSpc>
            </a:pP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prinsipnya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perkembangan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bentuk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Apabila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belum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memahami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betul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konsep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kesulitan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memahami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315F82-2955-4EE2-8E5A-82ACAEE1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4C8605-45FA-4FFD-A330-2196B0694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491994"/>
            <a:ext cx="18288000" cy="1027453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 txBox="1"/>
          <p:nvPr/>
        </p:nvSpPr>
        <p:spPr>
          <a:xfrm>
            <a:off x="4241599" y="450740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VISUALISASI </a:t>
            </a:r>
            <a:endParaRPr dirty="0"/>
          </a:p>
        </p:txBody>
      </p:sp>
      <p:pic>
        <p:nvPicPr>
          <p:cNvPr id="13" name="Picture 12" descr="../../../../../../../../../../yhcp/">
            <a:extLst>
              <a:ext uri="{FF2B5EF4-FFF2-40B4-BE49-F238E27FC236}">
                <a16:creationId xmlns:a16="http://schemas.microsoft.com/office/drawing/2014/main" id="{BD703623-873D-FC41-A5E9-E9E9B319ACA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12" y="2270685"/>
            <a:ext cx="4723973" cy="401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../../../../../../../../../../yhcp/">
            <a:extLst>
              <a:ext uri="{FF2B5EF4-FFF2-40B4-BE49-F238E27FC236}">
                <a16:creationId xmlns:a16="http://schemas.microsoft.com/office/drawing/2014/main" id="{DF63A73E-F9E7-2742-870A-8EE1D5143B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197" y="2605388"/>
            <a:ext cx="8267311" cy="36814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62;p9">
            <a:extLst>
              <a:ext uri="{FF2B5EF4-FFF2-40B4-BE49-F238E27FC236}">
                <a16:creationId xmlns:a16="http://schemas.microsoft.com/office/drawing/2014/main" id="{65F48F38-3681-ED49-82FA-5AEB97BF9B16}"/>
              </a:ext>
            </a:extLst>
          </p:cNvPr>
          <p:cNvSpPr txBox="1"/>
          <p:nvPr/>
        </p:nvSpPr>
        <p:spPr>
          <a:xfrm>
            <a:off x="2907885" y="6758871"/>
            <a:ext cx="3695700" cy="90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3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5" b="0" i="0" u="none" strike="noStrike" cap="none" dirty="0">
                <a:solidFill>
                  <a:schemeClr val="bg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1 DIMENSI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6" name="Google Shape;262;p9">
            <a:extLst>
              <a:ext uri="{FF2B5EF4-FFF2-40B4-BE49-F238E27FC236}">
                <a16:creationId xmlns:a16="http://schemas.microsoft.com/office/drawing/2014/main" id="{DB43A7B2-7337-7C4B-9497-B9F53FB01E80}"/>
              </a:ext>
            </a:extLst>
          </p:cNvPr>
          <p:cNvSpPr txBox="1"/>
          <p:nvPr/>
        </p:nvSpPr>
        <p:spPr>
          <a:xfrm>
            <a:off x="10769002" y="6758871"/>
            <a:ext cx="3695700" cy="90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3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5" b="0" i="0" u="none" strike="noStrike" cap="none" dirty="0">
                <a:solidFill>
                  <a:schemeClr val="bg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2 DIMENSI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7" name="Google Shape;203;p6">
            <a:extLst>
              <a:ext uri="{FF2B5EF4-FFF2-40B4-BE49-F238E27FC236}">
                <a16:creationId xmlns:a16="http://schemas.microsoft.com/office/drawing/2014/main" id="{332745FA-8076-7443-8B0D-73FA25A4582E}"/>
              </a:ext>
            </a:extLst>
          </p:cNvPr>
          <p:cNvSpPr txBox="1"/>
          <p:nvPr/>
        </p:nvSpPr>
        <p:spPr>
          <a:xfrm>
            <a:off x="2196088" y="8194587"/>
            <a:ext cx="1327251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disimpulkan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bahwa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pemanggilan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dilakukan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namaArray</a:t>
            </a:r>
            <a:r>
              <a:rPr lang="en-US" sz="3200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</a:t>
            </a:r>
            <a:r>
              <a:rPr lang="en-US" sz="3200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baris</a:t>
            </a:r>
            <a:r>
              <a:rPr lang="en-US" sz="3200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200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kolom</a:t>
            </a:r>
            <a:r>
              <a:rPr lang="en-US" sz="3200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].</a:t>
            </a:r>
            <a:endParaRPr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2F4E1-D956-4952-849A-510F9F431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BCEA5D-6D0D-41AA-B4F1-F6A4BDB18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945959" y="2257754"/>
            <a:ext cx="12302334" cy="725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55558" y="9765043"/>
            <a:ext cx="6127319" cy="52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6"/>
          <p:cNvGrpSpPr/>
          <p:nvPr/>
        </p:nvGrpSpPr>
        <p:grpSpPr>
          <a:xfrm>
            <a:off x="16851080" y="421635"/>
            <a:ext cx="892742" cy="607066"/>
            <a:chOff x="0" y="0"/>
            <a:chExt cx="1190323" cy="809420"/>
          </a:xfrm>
        </p:grpSpPr>
        <p:pic>
          <p:nvPicPr>
            <p:cNvPr id="195" name="Google Shape;19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07065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404710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202355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6"/>
          <p:cNvGrpSpPr/>
          <p:nvPr/>
        </p:nvGrpSpPr>
        <p:grpSpPr>
          <a:xfrm>
            <a:off x="-919066" y="438573"/>
            <a:ext cx="12425265" cy="2060145"/>
            <a:chOff x="0" y="-38100"/>
            <a:chExt cx="4049671" cy="850900"/>
          </a:xfrm>
        </p:grpSpPr>
        <p:sp>
          <p:nvSpPr>
            <p:cNvPr id="200" name="Google Shape;200;p6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6"/>
          <p:cNvSpPr txBox="1"/>
          <p:nvPr/>
        </p:nvSpPr>
        <p:spPr>
          <a:xfrm>
            <a:off x="452306" y="564241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Pengertian</a:t>
            </a: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2 </a:t>
            </a:r>
            <a:r>
              <a:rPr lang="en-US" sz="6799" b="1" i="0" u="none" strike="noStrike" cap="none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endParaRPr dirty="0"/>
          </a:p>
        </p:txBody>
      </p:sp>
      <p:sp>
        <p:nvSpPr>
          <p:cNvPr id="203" name="Google Shape;203;p6"/>
          <p:cNvSpPr txBox="1"/>
          <p:nvPr/>
        </p:nvSpPr>
        <p:spPr>
          <a:xfrm>
            <a:off x="884803" y="3199300"/>
            <a:ext cx="11888412" cy="454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73991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penomoran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index-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angka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kata lain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memiliki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Jika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memiliki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saja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memiliki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F7140C-2C4C-4AFF-A0D8-141D1540B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37A4BF-00A2-4794-88B9-D721AA9F1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91404">
            <a:off x="-5003339" y="2772825"/>
            <a:ext cx="11688946" cy="11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027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91404">
            <a:off x="-4815773" y="2715675"/>
            <a:ext cx="11688946" cy="11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91404">
            <a:off x="-5155739" y="2620425"/>
            <a:ext cx="11688946" cy="11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7190" y="4031816"/>
            <a:ext cx="5856416" cy="625518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/>
        </p:nvSpPr>
        <p:spPr>
          <a:xfrm>
            <a:off x="7178884" y="1995345"/>
            <a:ext cx="10232816" cy="705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Analogi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paling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sederhana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ketika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membicarakan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tentang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mirip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titik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koordinat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dalam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diagram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kartesius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Diagram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kartesius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diagram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berfungsi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membuat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grafik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Dalam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diagram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kartesius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terdapat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sumbu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yaitu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sumbu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X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sumbu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Y.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Ketika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ingin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titik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didalam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diagram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kartesius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harus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menyebut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sumbu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berpasangan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titik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temu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antara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sumbu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X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sumbu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Y),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misalkan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(1,2)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(3,2). 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2EDB2-F24C-4709-9A0D-8EC44AC1F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5B08B-C6EB-4E3C-B57F-FCFEE4434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37685" y="-1835784"/>
            <a:ext cx="22575955" cy="1268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/>
          <p:nvPr/>
        </p:nvSpPr>
        <p:spPr>
          <a:xfrm>
            <a:off x="0" y="0"/>
            <a:ext cx="18288000" cy="2213321"/>
          </a:xfrm>
          <a:custGeom>
            <a:avLst/>
            <a:gdLst/>
            <a:ahLst/>
            <a:cxnLst/>
            <a:rect l="l" t="t" r="r" b="b"/>
            <a:pathLst>
              <a:path w="6671512" h="807425" extrusionOk="0">
                <a:moveTo>
                  <a:pt x="0" y="0"/>
                </a:moveTo>
                <a:lnTo>
                  <a:pt x="6671512" y="0"/>
                </a:lnTo>
                <a:lnTo>
                  <a:pt x="6671512" y="807425"/>
                </a:lnTo>
                <a:lnTo>
                  <a:pt x="0" y="807425"/>
                </a:lnTo>
                <a:close/>
              </a:path>
            </a:pathLst>
          </a:custGeom>
          <a:solidFill>
            <a:srgbClr val="273E66"/>
          </a:solidFill>
          <a:ln>
            <a:noFill/>
          </a:ln>
        </p:spPr>
      </p:sp>
      <p:pic>
        <p:nvPicPr>
          <p:cNvPr id="235" name="Google Shape;23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6613" y="907627"/>
            <a:ext cx="479665" cy="39558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4645899" y="372109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</a:pPr>
            <a:r>
              <a:rPr lang="en-US" sz="6799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Diagram </a:t>
            </a:r>
            <a:r>
              <a:rPr lang="en-US" sz="6799" b="1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Kartesius</a:t>
            </a:r>
            <a:r>
              <a:rPr lang="en-US" sz="6799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dirty="0"/>
          </a:p>
        </p:txBody>
      </p:sp>
      <p:pic>
        <p:nvPicPr>
          <p:cNvPr id="23" name="Picture 22" descr="../../../../../../../../../../y">
            <a:extLst>
              <a:ext uri="{FF2B5EF4-FFF2-40B4-BE49-F238E27FC236}">
                <a16:creationId xmlns:a16="http://schemas.microsoft.com/office/drawing/2014/main" id="{1BE414D2-4074-494B-AEA3-D167803875D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22" y="2877503"/>
            <a:ext cx="6828479" cy="674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70893-9E21-4B05-B3D3-FAB749486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774FC-FB47-499B-94F6-4519AFFBD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2012" y="8510563"/>
            <a:ext cx="556788" cy="55678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15156576" y="9183623"/>
            <a:ext cx="1911164" cy="40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25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Started</a:t>
            </a:r>
            <a:endParaRPr/>
          </a:p>
        </p:txBody>
      </p:sp>
      <p:pic>
        <p:nvPicPr>
          <p:cNvPr id="249" name="Google Shape;24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938" y="-218425"/>
            <a:ext cx="26099208" cy="1466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91404">
            <a:off x="-5798285" y="-1884957"/>
            <a:ext cx="14044446" cy="1404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91404">
            <a:off x="-6136307" y="-1884957"/>
            <a:ext cx="14044446" cy="1404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91404">
            <a:off x="6712306" y="4070511"/>
            <a:ext cx="2145978" cy="21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/>
          <p:nvPr/>
        </p:nvSpPr>
        <p:spPr>
          <a:xfrm>
            <a:off x="6914134" y="4268433"/>
            <a:ext cx="1742325" cy="17501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91404">
            <a:off x="5918220" y="973549"/>
            <a:ext cx="2145978" cy="21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/>
          <p:nvPr/>
        </p:nvSpPr>
        <p:spPr>
          <a:xfrm>
            <a:off x="6120047" y="1171471"/>
            <a:ext cx="1742325" cy="17501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91404">
            <a:off x="5918220" y="7141226"/>
            <a:ext cx="2145978" cy="21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9"/>
          <p:cNvSpPr/>
          <p:nvPr/>
        </p:nvSpPr>
        <p:spPr>
          <a:xfrm>
            <a:off x="6120047" y="7339149"/>
            <a:ext cx="1742325" cy="17501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91209" y="4642847"/>
            <a:ext cx="1639183" cy="103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9954" y="1445282"/>
            <a:ext cx="1202511" cy="120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9954" y="7651245"/>
            <a:ext cx="1235611" cy="119390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9"/>
          <p:cNvSpPr txBox="1"/>
          <p:nvPr/>
        </p:nvSpPr>
        <p:spPr>
          <a:xfrm>
            <a:off x="443612" y="3844604"/>
            <a:ext cx="7632479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 ARRAY </a:t>
            </a:r>
          </a:p>
          <a:p>
            <a:pPr marL="0" marR="0" lvl="0" indent="0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 DIMENSI</a:t>
            </a:r>
            <a:endParaRPr sz="6000" dirty="0"/>
          </a:p>
        </p:txBody>
      </p:sp>
      <p:sp>
        <p:nvSpPr>
          <p:cNvPr id="262" name="Google Shape;262;p9"/>
          <p:cNvSpPr txBox="1"/>
          <p:nvPr/>
        </p:nvSpPr>
        <p:spPr>
          <a:xfrm>
            <a:off x="9290399" y="1598204"/>
            <a:ext cx="8358325" cy="727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73991"/>
              </a:lnSpc>
            </a:pP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mendeklarasikanya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hampir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mirip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Perbedaan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antara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hanya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terletak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siku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siku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saja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([ ]),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sedangkan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siku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([ ][ ]).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3533E-C4D6-4FFF-98D4-23C02A3C4B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A91791-37B5-4930-9FC9-C70A28397B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1157</Words>
  <Application>Microsoft Macintosh PowerPoint</Application>
  <PresentationFormat>Custom</PresentationFormat>
  <Paragraphs>130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Roboto</vt:lpstr>
      <vt:lpstr>Poppins Medium</vt:lpstr>
      <vt:lpstr>Calibri</vt:lpstr>
      <vt:lpstr>Arial</vt:lpstr>
      <vt:lpstr>Raleway</vt:lpstr>
      <vt:lpstr>Poppins ExtraBold</vt:lpstr>
      <vt:lpstr>Poppins</vt:lpstr>
      <vt:lpstr>Alata</vt:lpstr>
      <vt:lpstr>Montserrat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15</cp:revision>
  <cp:lastPrinted>2022-10-25T17:45:47Z</cp:lastPrinted>
  <dcterms:created xsi:type="dcterms:W3CDTF">2006-08-16T00:00:00Z</dcterms:created>
  <dcterms:modified xsi:type="dcterms:W3CDTF">2022-11-17T03:52:57Z</dcterms:modified>
</cp:coreProperties>
</file>