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vnd.ms-photo" Extension="wdp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7" r:id="rId3"/>
    <p:sldId id="259" r:id="rId4"/>
    <p:sldId id="276" r:id="rId5"/>
    <p:sldId id="298" r:id="rId6"/>
    <p:sldId id="284" r:id="rId7"/>
    <p:sldId id="287" r:id="rId8"/>
    <p:sldId id="291" r:id="rId9"/>
    <p:sldId id="299" r:id="rId10"/>
    <p:sldId id="300" r:id="rId11"/>
    <p:sldId id="301" r:id="rId12"/>
    <p:sldId id="309" r:id="rId13"/>
    <p:sldId id="289" r:id="rId14"/>
    <p:sldId id="310" r:id="rId15"/>
    <p:sldId id="288" r:id="rId16"/>
    <p:sldId id="290" r:id="rId17"/>
    <p:sldId id="292" r:id="rId18"/>
    <p:sldId id="304" r:id="rId19"/>
    <p:sldId id="305" r:id="rId20"/>
    <p:sldId id="303" r:id="rId21"/>
    <p:sldId id="306" r:id="rId22"/>
    <p:sldId id="293" r:id="rId23"/>
    <p:sldId id="277" r:id="rId24"/>
    <p:sldId id="294" r:id="rId25"/>
    <p:sldId id="268" r:id="rId26"/>
    <p:sldId id="285" r:id="rId27"/>
    <p:sldId id="260" r:id="rId28"/>
    <p:sldId id="286" r:id="rId29"/>
    <p:sldId id="307" r:id="rId30"/>
    <p:sldId id="308" r:id="rId31"/>
    <p:sldId id="312" r:id="rId32"/>
    <p:sldId id="313" r:id="rId33"/>
    <p:sldId id="314" r:id="rId34"/>
    <p:sldId id="311" r:id="rId35"/>
    <p:sldId id="258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&lt;&lt;Course&gt;&gt;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Week &lt;&lt;n&gt;&gt; - &lt;&lt;Topic&gt;&gt;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&lt;&lt;Title&gt;&gt;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&lt;&lt;Sub 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&lt;&lt;Title&gt;&gt;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dwardian Script ITC" pitchFamily="66" charset="0"/>
                <a:ea typeface="+mn-ea"/>
                <a:cs typeface="+mn-cs"/>
              </a:rPr>
              <a:t>Thank You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7620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xStyles>
    <p:titleStyle>
      <a:lvl1pPr algn="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3400" y="2568575"/>
            <a:ext cx="7162800" cy="2371725"/>
          </a:xfrm>
        </p:spPr>
        <p:txBody>
          <a:bodyPr/>
          <a:lstStyle/>
          <a:p>
            <a:r>
              <a:rPr lang="en-US" dirty="0" smtClean="0"/>
              <a:t>ISYE6055 – E-Supply Chain Management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TOPIK 2 – </a:t>
            </a:r>
            <a:r>
              <a:rPr lang="en-US" sz="3200" i="1" dirty="0" smtClean="0"/>
              <a:t>TRANSSHIPMENT</a:t>
            </a:r>
            <a:r>
              <a:rPr lang="en-US" sz="3200" dirty="0" smtClean="0"/>
              <a:t> DINAMIS DI ERA DIGITAL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5300" y="5357789"/>
            <a:ext cx="7162800" cy="1059287"/>
          </a:xfrm>
        </p:spPr>
        <p:txBody>
          <a:bodyPr/>
          <a:lstStyle/>
          <a:p>
            <a:r>
              <a:rPr lang="en-US" dirty="0" smtClean="0"/>
              <a:t>D5821 – </a:t>
            </a:r>
            <a:r>
              <a:rPr lang="en-US" dirty="0" err="1" smtClean="0"/>
              <a:t>Fauzi</a:t>
            </a:r>
            <a:r>
              <a:rPr lang="en-US" dirty="0" smtClean="0"/>
              <a:t> </a:t>
            </a:r>
            <a:r>
              <a:rPr lang="en-US" dirty="0" err="1" smtClean="0"/>
              <a:t>Khair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52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Dynamic </a:t>
            </a:r>
            <a:r>
              <a:rPr lang="en-AU" dirty="0" err="1" smtClean="0"/>
              <a:t>Transshipment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406" y="2057400"/>
            <a:ext cx="4876800" cy="3312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79761" y="5456914"/>
            <a:ext cx="40386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Gambar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1.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Amazon DC Network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706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Dynamic </a:t>
            </a:r>
            <a:r>
              <a:rPr lang="en-AU" dirty="0" err="1" smtClean="0"/>
              <a:t>Transshipment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d-ID" dirty="0"/>
              <a:t>Misalkan pelanggan dari Atlanta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pesanan</a:t>
            </a:r>
            <a:r>
              <a:rPr lang="id-ID" dirty="0"/>
              <a:t> di Amazon.com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id-ID" dirty="0"/>
              <a:t>DC lokal di McDonough, Georgia, </a:t>
            </a:r>
            <a:r>
              <a:rPr lang="en-US" dirty="0" err="1"/>
              <a:t>ternyata</a:t>
            </a:r>
            <a:r>
              <a:rPr lang="en-US" dirty="0"/>
              <a:t> </a:t>
            </a:r>
            <a:r>
              <a:rPr lang="id-ID" dirty="0"/>
              <a:t>sudah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stok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persediaan</a:t>
            </a:r>
            <a:r>
              <a:rPr lang="id-ID" dirty="0"/>
              <a:t>. </a:t>
            </a:r>
            <a:endParaRPr lang="en-US" dirty="0" smtClean="0"/>
          </a:p>
          <a:p>
            <a:pPr algn="just"/>
            <a:r>
              <a:rPr lang="id-ID" dirty="0" smtClean="0"/>
              <a:t>Rupanya</a:t>
            </a:r>
            <a:r>
              <a:rPr lang="id-ID" dirty="0"/>
              <a:t>, permintaan pelanggan ini tidak bisa langsung puas dari DC lokal. </a:t>
            </a:r>
            <a:endParaRPr lang="en-US" dirty="0" smtClean="0"/>
          </a:p>
          <a:p>
            <a:pPr algn="just"/>
            <a:r>
              <a:rPr lang="id-ID" dirty="0" smtClean="0"/>
              <a:t>Sekarang </a:t>
            </a:r>
            <a:r>
              <a:rPr lang="id-ID" dirty="0"/>
              <a:t>muncul pertanyaan</a:t>
            </a:r>
            <a:r>
              <a:rPr lang="en-US" dirty="0"/>
              <a:t>, </a:t>
            </a:r>
            <a:r>
              <a:rPr lang="id-ID" dirty="0"/>
              <a:t>bagaimana seharusnya manajer operasi Amazon.com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id-ID" dirty="0"/>
              <a:t>DC </a:t>
            </a:r>
            <a:r>
              <a:rPr lang="id-ID" i="1" dirty="0"/>
              <a:t>transship</a:t>
            </a:r>
            <a:r>
              <a:rPr lang="id-ID" dirty="0"/>
              <a:t> mengirimkan produk keluar dari Kansas, Kentucky, atau bahkan dari Seattle</a:t>
            </a:r>
            <a:r>
              <a:rPr lang="en-US" dirty="0"/>
              <a:t>. </a:t>
            </a:r>
            <a:r>
              <a:rPr lang="id-ID" dirty="0"/>
              <a:t>Solusi naif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id-ID" dirty="0"/>
              <a:t>diadopsi oleh sebagian besar praktisi akan </a:t>
            </a:r>
            <a:r>
              <a:rPr lang="id-ID" i="1" dirty="0"/>
              <a:t>transship</a:t>
            </a:r>
            <a:r>
              <a:rPr lang="id-ID" dirty="0"/>
              <a:t> </a:t>
            </a:r>
            <a:r>
              <a:rPr lang="id-ID" i="1" dirty="0"/>
              <a:t>item</a:t>
            </a:r>
            <a:r>
              <a:rPr lang="id-ID" dirty="0"/>
              <a:t> dari DC terdekat.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9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Dynamic </a:t>
            </a:r>
            <a:r>
              <a:rPr lang="en-AU" dirty="0" err="1" smtClean="0"/>
              <a:t>Transshipment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d-ID" dirty="0"/>
              <a:t>Namun, analisis menunjukkan bahwa dalam kondisi tertentu, teknik ini sering digunakan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tepatnya</a:t>
            </a:r>
            <a:r>
              <a:rPr lang="id-ID" dirty="0"/>
              <a:t> bukan</a:t>
            </a:r>
            <a:r>
              <a:rPr lang="en-US" dirty="0" err="1"/>
              <a:t>lah</a:t>
            </a:r>
            <a:r>
              <a:rPr lang="id-ID" dirty="0"/>
              <a:t> cara yang paling efisien untuk mengurangi biaya pengiriman keseluruhan. </a:t>
            </a:r>
            <a:endParaRPr lang="en-US" dirty="0" smtClean="0"/>
          </a:p>
          <a:p>
            <a:pPr algn="just"/>
            <a:r>
              <a:rPr lang="en-US" dirty="0" err="1" smtClean="0"/>
              <a:t>Sehingga</a:t>
            </a:r>
            <a:r>
              <a:rPr lang="en-US" dirty="0"/>
              <a:t>,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pemodelan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id-ID" dirty="0"/>
              <a:t>menguraikan notasi dan asumsi dasar dari model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id-ID" dirty="0"/>
              <a:t>mengembangkan program dinamis dengan tujuan meminimalkan total biaya pengiriman yang diharapkan. </a:t>
            </a:r>
            <a:endParaRPr lang="en-US" dirty="0" smtClean="0"/>
          </a:p>
          <a:p>
            <a:pPr algn="just"/>
            <a:r>
              <a:rPr lang="id-ID" dirty="0" smtClean="0"/>
              <a:t>Selanjutnya,</a:t>
            </a:r>
            <a:r>
              <a:rPr lang="en-US" dirty="0" err="1"/>
              <a:t>diusulkan</a:t>
            </a:r>
            <a:r>
              <a:rPr lang="id-ID" dirty="0"/>
              <a:t> tiga aturan keputusan heuristik yang </a:t>
            </a:r>
            <a:r>
              <a:rPr lang="en-US" dirty="0"/>
              <a:t>di</a:t>
            </a:r>
            <a:r>
              <a:rPr lang="id-ID" dirty="0"/>
              <a:t>evaluasi dengan simulasi numerik. </a:t>
            </a:r>
            <a:endParaRPr lang="en-US" dirty="0"/>
          </a:p>
          <a:p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Dynamic </a:t>
            </a:r>
            <a:r>
              <a:rPr lang="en-AU" dirty="0" err="1" smtClean="0"/>
              <a:t>Transshipment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Dalam era digital, komunikasi antara DC yang berbeda hampir </a:t>
            </a:r>
            <a:r>
              <a:rPr lang="en-US" sz="2400" dirty="0" err="1"/>
              <a:t>terjadi</a:t>
            </a:r>
            <a:r>
              <a:rPr lang="en-US" sz="2400" dirty="0"/>
              <a:t> </a:t>
            </a:r>
            <a:r>
              <a:rPr lang="id-ID" sz="2400" dirty="0"/>
              <a:t>seketika, dan dengan demikian berbagi persediaan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id-ID" sz="2400" dirty="0"/>
              <a:t>relatif lebih mudah. </a:t>
            </a:r>
            <a:endParaRPr lang="en-US" sz="2400" dirty="0" smtClean="0"/>
          </a:p>
          <a:p>
            <a:pPr algn="just"/>
            <a:r>
              <a:rPr lang="id-ID" sz="2400" i="1" dirty="0" smtClean="0"/>
              <a:t>Transshipment</a:t>
            </a:r>
            <a:r>
              <a:rPr lang="id-ID" sz="2400" dirty="0" smtClean="0"/>
              <a:t> </a:t>
            </a:r>
            <a:r>
              <a:rPr lang="id-ID" sz="2400" dirty="0"/>
              <a:t>terjadi lebih sering </a:t>
            </a:r>
            <a:r>
              <a:rPr lang="en-US" sz="2400" dirty="0" err="1"/>
              <a:t>pada</a:t>
            </a:r>
            <a:r>
              <a:rPr lang="id-ID" sz="2400" dirty="0"/>
              <a:t> toko </a:t>
            </a:r>
            <a:r>
              <a:rPr lang="id-ID" sz="2400" i="1" dirty="0"/>
              <a:t>online</a:t>
            </a:r>
            <a:r>
              <a:rPr lang="id-ID" sz="2400" dirty="0"/>
              <a:t> daripada </a:t>
            </a:r>
            <a:r>
              <a:rPr lang="id-ID" sz="2400" dirty="0" smtClean="0"/>
              <a:t>toko </a:t>
            </a:r>
            <a:r>
              <a:rPr lang="id-ID" sz="2400" dirty="0"/>
              <a:t>tradisional karena pelanggan tidak perlu mengambil kepemilikan sebenarnya dari produk di toko-toko virtual (Harrington, 1999).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Perlu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</a:t>
            </a:r>
            <a:r>
              <a:rPr lang="en-US" sz="2400" dirty="0" smtClean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menargetkan isu yang menonjol ini dihadapi oleh </a:t>
            </a:r>
            <a:r>
              <a:rPr lang="id-ID" sz="2400" i="1" dirty="0"/>
              <a:t>e-retailer</a:t>
            </a:r>
            <a:r>
              <a:rPr lang="id-ID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id-ID" sz="2400" dirty="0"/>
              <a:t>melayani pasar geografis. 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57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Dynamic </a:t>
            </a:r>
            <a:r>
              <a:rPr lang="en-AU" dirty="0" err="1" smtClean="0"/>
              <a:t>Transshipment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d-ID" sz="2400" dirty="0"/>
              <a:t>Dalam situasi </a:t>
            </a:r>
            <a:r>
              <a:rPr lang="en-US" sz="2400" dirty="0" err="1"/>
              <a:t>pemgambilan</a:t>
            </a:r>
            <a:r>
              <a:rPr lang="en-US" sz="2400" dirty="0"/>
              <a:t> </a:t>
            </a:r>
            <a:r>
              <a:rPr lang="id-ID" sz="2400" dirty="0"/>
              <a:t>keputusan yang kompleks, secara matematis sulit untuk menemukan hasil teoritis untuk </a:t>
            </a:r>
            <a:r>
              <a:rPr lang="id-ID" sz="2400" i="1" dirty="0"/>
              <a:t>transshipment</a:t>
            </a:r>
            <a:r>
              <a:rPr lang="id-ID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smtClean="0"/>
              <a:t>A</a:t>
            </a:r>
            <a:r>
              <a:rPr lang="id-ID" sz="2400" dirty="0" smtClean="0"/>
              <a:t>turan </a:t>
            </a:r>
            <a:r>
              <a:rPr lang="id-ID" sz="2400" dirty="0"/>
              <a:t>keputusan heuristik dengan kondisi yang telah ditetapkan </a:t>
            </a:r>
            <a:r>
              <a:rPr lang="en-US" sz="2400" dirty="0" err="1"/>
              <a:t>sebagai</a:t>
            </a:r>
            <a:r>
              <a:rPr lang="id-ID" sz="2400" dirty="0"/>
              <a:t> teknik yang paling umum untuk me</a:t>
            </a:r>
            <a:r>
              <a:rPr lang="en-US" sz="2400" dirty="0" err="1"/>
              <a:t>nyelesaikan</a:t>
            </a:r>
            <a:r>
              <a:rPr lang="id-ID" sz="2400" dirty="0"/>
              <a:t> masalah </a:t>
            </a:r>
            <a:r>
              <a:rPr lang="id-ID" sz="2400" i="1" dirty="0"/>
              <a:t>transshipment</a:t>
            </a:r>
            <a:r>
              <a:rPr lang="id-ID" sz="2400" dirty="0"/>
              <a:t>. </a:t>
            </a:r>
            <a:endParaRPr lang="en-US" sz="2400" dirty="0"/>
          </a:p>
          <a:p>
            <a:pPr algn="just"/>
            <a:r>
              <a:rPr lang="id-ID" sz="2400" dirty="0"/>
              <a:t>Dengan membandingkan aturan heuristik yang berbeda berdasarkan biaya optimal diharapkan, k</a:t>
            </a:r>
            <a:r>
              <a:rPr lang="en-US" sz="2400" dirty="0" err="1"/>
              <a:t>ita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id-ID" sz="2400" dirty="0"/>
              <a:t>menggambarkan bahwa praktik umum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biaya</a:t>
            </a:r>
            <a:r>
              <a:rPr lang="en-US" sz="2400" dirty="0"/>
              <a:t> yang </a:t>
            </a:r>
            <a:r>
              <a:rPr lang="en-US" sz="2400" dirty="0" err="1"/>
              <a:t>cenderung</a:t>
            </a:r>
            <a:r>
              <a:rPr lang="id-ID" sz="2400" dirty="0"/>
              <a:t> tidak efisien dan kemudian mengidentifikasi satu</a:t>
            </a:r>
            <a:r>
              <a:rPr lang="en-US" sz="2400" dirty="0"/>
              <a:t> </a:t>
            </a:r>
            <a:r>
              <a:rPr lang="en-US" sz="2400" dirty="0" err="1"/>
              <a:t>persatu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id-ID" sz="2400" dirty="0"/>
              <a:t> yang sesuai </a:t>
            </a:r>
            <a:r>
              <a:rPr lang="en-US" sz="2400" dirty="0" err="1"/>
              <a:t>dan</a:t>
            </a:r>
            <a:r>
              <a:rPr lang="id-ID" sz="2400" dirty="0"/>
              <a:t> dapat diimplementasikan dengan mudah oleh </a:t>
            </a:r>
            <a:r>
              <a:rPr lang="id-ID" sz="2400" dirty="0" smtClean="0"/>
              <a:t>praktisi </a:t>
            </a:r>
            <a:endParaRPr lang="en-US" sz="2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12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Amazon.com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33600"/>
            <a:ext cx="745807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60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Amazon.com Distribution network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6400800" cy="425001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826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id-ID" dirty="0"/>
              <a:t>model sistem </a:t>
            </a:r>
            <a:r>
              <a:rPr lang="id-ID" i="1" dirty="0"/>
              <a:t>single</a:t>
            </a:r>
            <a:r>
              <a:rPr lang="id-ID" dirty="0"/>
              <a:t> produk untuk analisis satu periode. K</a:t>
            </a:r>
            <a:r>
              <a:rPr lang="en-US" dirty="0" err="1"/>
              <a:t>ita</a:t>
            </a:r>
            <a:r>
              <a:rPr lang="id-ID" dirty="0"/>
              <a:t> menganggap </a:t>
            </a:r>
            <a:r>
              <a:rPr lang="id-ID" i="1" dirty="0"/>
              <a:t>e</a:t>
            </a:r>
            <a:r>
              <a:rPr lang="id-ID" dirty="0"/>
              <a:t>-</a:t>
            </a:r>
            <a:r>
              <a:rPr lang="en-US" i="1" dirty="0"/>
              <a:t>retailer</a:t>
            </a:r>
            <a:r>
              <a:rPr lang="en-US" dirty="0"/>
              <a:t> </a:t>
            </a:r>
            <a:r>
              <a:rPr lang="id-ID" dirty="0"/>
              <a:t>terpusat dengan pasar geografis yang besar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id-ID" dirty="0"/>
              <a:t>dibagi menjadi beberapa pasar regional sesuai dengan lokasi dari DC nya. </a:t>
            </a:r>
            <a:endParaRPr lang="en-US" dirty="0" smtClean="0"/>
          </a:p>
          <a:p>
            <a:pPr algn="just"/>
            <a:r>
              <a:rPr lang="id-ID" dirty="0" smtClean="0"/>
              <a:t>Pertama</a:t>
            </a:r>
            <a:r>
              <a:rPr lang="en-US" dirty="0"/>
              <a:t>,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id-ID" dirty="0"/>
              <a:t>mengasumsikan bahwa tingkat kedatangan permintaan pesanan dari setiap pasar yang independen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id-ID" i="1" dirty="0"/>
              <a:t>Poisson</a:t>
            </a:r>
            <a:r>
              <a:rPr lang="id-ID" dirty="0"/>
              <a:t>. </a:t>
            </a:r>
            <a:endParaRPr lang="en-US" dirty="0" smtClean="0"/>
          </a:p>
          <a:p>
            <a:pPr algn="just"/>
            <a:r>
              <a:rPr lang="id-ID" dirty="0" smtClean="0"/>
              <a:t>Pada </a:t>
            </a:r>
            <a:r>
              <a:rPr lang="id-ID" dirty="0"/>
              <a:t>awal periode, kita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id-ID" dirty="0"/>
              <a:t>mengasumsikan bahwa semua DC diisi ulang pada waktu yang sama (dari pemasok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perhatian</a:t>
            </a:r>
            <a:r>
              <a:rPr lang="id-ID" dirty="0"/>
              <a:t> yang eksogen untuk model ini).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58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d-ID" dirty="0"/>
              <a:t>Tidak ada pengisian </a:t>
            </a:r>
            <a:r>
              <a:rPr lang="en-US" dirty="0"/>
              <a:t>yang </a:t>
            </a:r>
            <a:r>
              <a:rPr lang="id-ID" dirty="0"/>
              <a:t>diperbolehkan dalam jangka waktu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yang</a:t>
            </a:r>
            <a:r>
              <a:rPr lang="id-ID" dirty="0"/>
              <a:t> menyiratkan bahwa hanya dalam DC </a:t>
            </a:r>
            <a:r>
              <a:rPr lang="id-ID" i="1" dirty="0"/>
              <a:t>transshipment</a:t>
            </a:r>
            <a:r>
              <a:rPr lang="id-ID" dirty="0"/>
              <a:t> </a:t>
            </a:r>
            <a:r>
              <a:rPr lang="en-US" dirty="0"/>
              <a:t>yang </a:t>
            </a:r>
            <a:r>
              <a:rPr lang="id-ID" dirty="0"/>
              <a:t>diperbolehkan untuk </a:t>
            </a:r>
            <a:r>
              <a:rPr lang="en-US" dirty="0" err="1"/>
              <a:t>memenuhi</a:t>
            </a:r>
            <a:r>
              <a:rPr lang="id-ID" dirty="0"/>
              <a:t> permintaan ketika stok habis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id-ID" dirty="0"/>
              <a:t>setiap DC. </a:t>
            </a:r>
            <a:endParaRPr lang="en-US" dirty="0" smtClean="0"/>
          </a:p>
          <a:p>
            <a:pPr algn="just"/>
            <a:r>
              <a:rPr lang="id-ID" dirty="0" smtClean="0"/>
              <a:t>Posisi </a:t>
            </a:r>
            <a:r>
              <a:rPr lang="id-ID" dirty="0"/>
              <a:t>persediaan masing-masing DC ditinjau terus menerus untuk tujuan </a:t>
            </a:r>
            <a:r>
              <a:rPr lang="id-ID" i="1" dirty="0"/>
              <a:t>transshipment</a:t>
            </a:r>
            <a:r>
              <a:rPr lang="id-ID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id-ID" dirty="0"/>
              <a:t>biasa. </a:t>
            </a:r>
            <a:endParaRPr lang="en-US" dirty="0" smtClean="0"/>
          </a:p>
          <a:p>
            <a:pPr algn="just"/>
            <a:r>
              <a:rPr lang="id-ID" dirty="0" smtClean="0"/>
              <a:t>Pelanggan </a:t>
            </a:r>
            <a:r>
              <a:rPr lang="id-ID" dirty="0"/>
              <a:t>dapat memesan secara </a:t>
            </a:r>
            <a:r>
              <a:rPr lang="id-ID" i="1" dirty="0"/>
              <a:t>online</a:t>
            </a:r>
            <a:r>
              <a:rPr lang="id-ID" dirty="0"/>
              <a:t> selama sistem memiliki </a:t>
            </a:r>
            <a:r>
              <a:rPr lang="en-US" dirty="0" err="1"/>
              <a:t>stok</a:t>
            </a:r>
            <a:r>
              <a:rPr lang="id-ID" dirty="0"/>
              <a:t> yang tersisa. Namun, setelah persediaan sistem mencapai nol, periode jual saat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id-ID" dirty="0"/>
              <a:t> dan tidak ada pemesanan </a:t>
            </a:r>
            <a:r>
              <a:rPr lang="id-ID" i="1" dirty="0"/>
              <a:t>online</a:t>
            </a:r>
            <a:r>
              <a:rPr lang="id-ID" dirty="0"/>
              <a:t> lebih diperbolehkan.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92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Deskripsi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d-ID" dirty="0"/>
              <a:t>Ketika permintaan diwujudkan </a:t>
            </a:r>
            <a:r>
              <a:rPr lang="id-ID" i="1" dirty="0"/>
              <a:t>online</a:t>
            </a:r>
            <a:r>
              <a:rPr lang="id-ID" dirty="0"/>
              <a:t> dari pasar, permintaan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/>
              <a:t>pemenuhan pesanan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dipenuhi</a:t>
            </a:r>
            <a:r>
              <a:rPr lang="id-ID" dirty="0"/>
              <a:t>. </a:t>
            </a:r>
            <a:endParaRPr lang="en-US" dirty="0" smtClean="0"/>
          </a:p>
          <a:p>
            <a:pPr algn="just"/>
            <a:r>
              <a:rPr lang="id-ID" dirty="0" smtClean="0"/>
              <a:t>Jika </a:t>
            </a:r>
            <a:r>
              <a:rPr lang="id-ID" dirty="0"/>
              <a:t>produk tersedia di DC lokal, item dikirim keluar dari DC lokal kepada pelanggan. Jika tidak ada unit yang tersedia di DC lokal,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id-ID" i="1" dirty="0"/>
              <a:t>transshipment</a:t>
            </a:r>
            <a:r>
              <a:rPr lang="id-ID" dirty="0"/>
              <a:t> diminta untuk DC lainnya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i="1" dirty="0" err="1"/>
              <a:t>stok</a:t>
            </a:r>
            <a:r>
              <a:rPr lang="en-US" i="1" dirty="0"/>
              <a:t> on hand</a:t>
            </a:r>
            <a:r>
              <a:rPr lang="id-ID" dirty="0"/>
              <a:t>. </a:t>
            </a:r>
            <a:endParaRPr lang="en-US" dirty="0" smtClean="0"/>
          </a:p>
          <a:p>
            <a:pPr algn="just"/>
            <a:r>
              <a:rPr lang="id-ID" dirty="0" smtClean="0"/>
              <a:t>Berbeda </a:t>
            </a:r>
            <a:r>
              <a:rPr lang="id-ID" dirty="0"/>
              <a:t>dengan persediaan</a:t>
            </a:r>
            <a:r>
              <a:rPr lang="en-US" dirty="0"/>
              <a:t> t</a:t>
            </a:r>
            <a:r>
              <a:rPr lang="id-ID" dirty="0"/>
              <a:t>radisional </a:t>
            </a:r>
            <a:r>
              <a:rPr lang="en-US" dirty="0"/>
              <a:t>di </a:t>
            </a:r>
            <a:r>
              <a:rPr lang="id-ID" dirty="0"/>
              <a:t>toko </a:t>
            </a:r>
            <a:r>
              <a:rPr lang="id-ID" i="1" dirty="0"/>
              <a:t>offline</a:t>
            </a:r>
            <a:r>
              <a:rPr lang="id-ID" dirty="0"/>
              <a:t>, item dikirim langsung ke pelanggan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id-ID" dirty="0"/>
              <a:t>DC yang dipilih.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id-ID" dirty="0"/>
              <a:t>tujuan </a:t>
            </a:r>
            <a:r>
              <a:rPr lang="en-US" dirty="0" err="1"/>
              <a:t>pada</a:t>
            </a:r>
            <a:r>
              <a:rPr lang="en-US" dirty="0"/>
              <a:t> model </a:t>
            </a:r>
            <a:r>
              <a:rPr lang="en-US" dirty="0" err="1"/>
              <a:t>ini</a:t>
            </a:r>
            <a:r>
              <a:rPr lang="id-ID" dirty="0"/>
              <a:t> adalah untuk meminimalkan total biaya pengiriman yang diharapkan di lingkungan permintaan tidak pasti.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0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20" y="581874"/>
            <a:ext cx="7772400" cy="1362075"/>
          </a:xfrm>
        </p:spPr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3220" y="175170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457200" lvl="0" indent="-457200" algn="just">
              <a:buAutoNum type="arabicPeriod"/>
            </a:pPr>
            <a:r>
              <a:rPr lang="en-US" sz="2400" cap="none" dirty="0" err="1" smtClean="0"/>
              <a:t>Mahasiswa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diharapkan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mampu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mengenali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memahami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isu-isu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kunci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dalam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menciptakan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nilai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dalam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rantai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pasok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menggunakan</a:t>
            </a:r>
            <a:r>
              <a:rPr lang="en-US" sz="2400" cap="none" dirty="0" smtClean="0"/>
              <a:t> ICT </a:t>
            </a:r>
            <a:r>
              <a:rPr lang="en-US" sz="2400" i="1" cap="none" dirty="0" smtClean="0"/>
              <a:t>tools</a:t>
            </a:r>
            <a:r>
              <a:rPr lang="en-US" sz="2400" cap="none" dirty="0" smtClean="0"/>
              <a:t>.</a:t>
            </a:r>
          </a:p>
          <a:p>
            <a:pPr marL="457200" lvl="0" indent="-457200" algn="just">
              <a:buAutoNum type="arabicPeriod"/>
            </a:pPr>
            <a:r>
              <a:rPr lang="en-US" sz="2400" cap="none" dirty="0" err="1" smtClean="0"/>
              <a:t>Mahasiswa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diharapkan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mampu</a:t>
            </a:r>
            <a:r>
              <a:rPr lang="en-US" sz="2400" cap="none" dirty="0" smtClean="0"/>
              <a:t> </a:t>
            </a:r>
            <a:r>
              <a:rPr lang="id-ID" sz="2400" cap="none" dirty="0" smtClean="0"/>
              <a:t>menganalisis </a:t>
            </a:r>
            <a:r>
              <a:rPr lang="en-US" sz="2400" cap="none" dirty="0" err="1" smtClean="0"/>
              <a:t>perubahan</a:t>
            </a:r>
            <a:r>
              <a:rPr lang="en-US" sz="2400" cap="none" dirty="0" smtClean="0"/>
              <a:t> </a:t>
            </a:r>
            <a:r>
              <a:rPr lang="id-ID" sz="2400" cap="none" dirty="0" smtClean="0"/>
              <a:t>lingkungan bisnis yang </a:t>
            </a:r>
            <a:r>
              <a:rPr lang="en-US" sz="2400" cap="none" dirty="0" err="1" smtClean="0"/>
              <a:t>akibat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perkembangan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kemajuan</a:t>
            </a:r>
            <a:r>
              <a:rPr lang="en-US" sz="2400" cap="none" dirty="0" smtClean="0"/>
              <a:t> </a:t>
            </a:r>
            <a:r>
              <a:rPr lang="id-ID" sz="2400" cap="none" dirty="0" smtClean="0"/>
              <a:t>teknologi informasi</a:t>
            </a:r>
            <a:r>
              <a:rPr lang="en-US" sz="2400" cap="none" dirty="0" smtClean="0"/>
              <a:t>.</a:t>
            </a:r>
          </a:p>
          <a:p>
            <a:pPr lvl="0" algn="just"/>
            <a:r>
              <a:rPr lang="id-ID" sz="2400" cap="none" dirty="0" smtClean="0"/>
              <a:t> </a:t>
            </a:r>
            <a:r>
              <a:rPr lang="en-US" sz="2400" cap="none" dirty="0" smtClean="0"/>
              <a:t/>
            </a:r>
            <a:br>
              <a:rPr lang="en-US" sz="2400" cap="none" dirty="0" smtClean="0"/>
            </a:br>
            <a:r>
              <a:rPr lang="en-US" sz="2400" cap="none" dirty="0" smtClean="0"/>
              <a:t/>
            </a:r>
            <a:br>
              <a:rPr lang="en-US" sz="2400" cap="none" dirty="0" smtClean="0"/>
            </a:b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340135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Formulasi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500" y="2365416"/>
            <a:ext cx="2514600" cy="1484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133600"/>
            <a:ext cx="4038600" cy="2945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273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Formulasi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n-US" dirty="0" err="1"/>
              <a:t>Adapun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model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id-ID" dirty="0"/>
              <a:t>berikut:</a:t>
            </a:r>
            <a:endParaRPr lang="en-US" dirty="0"/>
          </a:p>
          <a:p>
            <a:pPr lvl="0" algn="just"/>
            <a:r>
              <a:rPr lang="id-ID" dirty="0"/>
              <a:t>Posisi persediaan awal setiap DC pada awal periode ini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id-ID" dirty="0"/>
              <a:t>diketahui.</a:t>
            </a:r>
            <a:endParaRPr lang="en-US" dirty="0"/>
          </a:p>
          <a:p>
            <a:pPr lvl="0" algn="just"/>
            <a:r>
              <a:rPr lang="id-ID" dirty="0"/>
              <a:t>Biaya pengiriman sudah </a:t>
            </a:r>
            <a:r>
              <a:rPr lang="en-US" dirty="0" err="1"/>
              <a:t>diasumsikan</a:t>
            </a:r>
            <a:r>
              <a:rPr lang="en-US" dirty="0"/>
              <a:t> </a:t>
            </a:r>
            <a:r>
              <a:rPr lang="en-US" dirty="0" err="1"/>
              <a:t>selaras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 </a:t>
            </a:r>
            <a:r>
              <a:rPr lang="id-ID" dirty="0"/>
              <a:t>masalah waktu pengiriman,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id-ID" dirty="0"/>
              <a:t>waktu pengiriman</a:t>
            </a:r>
            <a:r>
              <a:rPr lang="en-US" dirty="0"/>
              <a:t> yang</a:t>
            </a:r>
            <a:r>
              <a:rPr lang="id-ID" dirty="0"/>
              <a:t> lebih lama memerlukan biaya pengiriman yang lebih tinggi.</a:t>
            </a:r>
            <a:endParaRPr lang="en-US" dirty="0"/>
          </a:p>
          <a:p>
            <a:pPr lvl="0" algn="just"/>
            <a:r>
              <a:rPr lang="id-ID" dirty="0"/>
              <a:t>DC </a:t>
            </a:r>
            <a:r>
              <a:rPr lang="en-US" dirty="0"/>
              <a:t>yang </a:t>
            </a:r>
            <a:r>
              <a:rPr lang="id-ID" dirty="0"/>
              <a:t>terletak di pasar regional yang sama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id-ID" dirty="0"/>
              <a:t>dianggap satu, </a:t>
            </a:r>
            <a:r>
              <a:rPr lang="en-US" dirty="0" err="1"/>
              <a:t>sehingga</a:t>
            </a:r>
            <a:r>
              <a:rPr lang="id-ID" dirty="0"/>
              <a:t> menyiratkan bahwa jumlah DC adalah sama dengan jumlah pasar.</a:t>
            </a:r>
            <a:endParaRPr lang="en-US" dirty="0"/>
          </a:p>
          <a:p>
            <a:pPr lvl="0" algn="just"/>
            <a:r>
              <a:rPr lang="id-ID" dirty="0"/>
              <a:t>Pesanan </a:t>
            </a:r>
            <a:r>
              <a:rPr lang="en-US" dirty="0"/>
              <a:t>yang </a:t>
            </a:r>
            <a:r>
              <a:rPr lang="id-ID" dirty="0"/>
              <a:t>diisi pada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id-ID" dirty="0"/>
              <a:t>dilayani pertama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id-ID" dirty="0"/>
              <a:t>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23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Amazon.com Distribution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d-ID" dirty="0"/>
              <a:t>Untuk </a:t>
            </a:r>
            <a:r>
              <a:rPr lang="en-US" dirty="0" err="1" smtClean="0"/>
              <a:t>Sederhananya</a:t>
            </a:r>
            <a:r>
              <a:rPr lang="id-ID" dirty="0" smtClean="0"/>
              <a:t>, gabungkan </a:t>
            </a:r>
            <a:r>
              <a:rPr lang="id-ID" dirty="0"/>
              <a:t>semua pelanggan dari satu pasar regional menjadi satu pelanggan yang berada di DC di pasar </a:t>
            </a:r>
            <a:r>
              <a:rPr lang="id-ID" dirty="0" smtClean="0"/>
              <a:t>tersebut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r>
              <a:rPr lang="id-ID" dirty="0" smtClean="0"/>
              <a:t> menyiratkan </a:t>
            </a:r>
            <a:r>
              <a:rPr lang="id-ID" dirty="0"/>
              <a:t>tidak ada perbedaan jarak di antara pelanggan di pasar yang sama. Dengan demikian, kita bisa </a:t>
            </a:r>
            <a:r>
              <a:rPr lang="id-ID" dirty="0" smtClean="0"/>
              <a:t>mengasumsikan</a:t>
            </a:r>
            <a:r>
              <a:rPr lang="en-US" dirty="0" smtClean="0"/>
              <a:t> </a:t>
            </a:r>
            <a:r>
              <a:rPr lang="id-ID" dirty="0" smtClean="0"/>
              <a:t>biaya </a:t>
            </a:r>
            <a:r>
              <a:rPr lang="id-ID" dirty="0"/>
              <a:t>pengiriman lokal yaitu, C</a:t>
            </a:r>
            <a:r>
              <a:rPr lang="id-ID" baseline="-25000" dirty="0"/>
              <a:t>ii</a:t>
            </a:r>
            <a:r>
              <a:rPr lang="id-ID" dirty="0"/>
              <a:t> = 0.</a:t>
            </a:r>
            <a:r>
              <a:rPr lang="en-US" dirty="0" smtClean="0"/>
              <a:t>. </a:t>
            </a:r>
            <a:endParaRPr lang="en-US" dirty="0"/>
          </a:p>
          <a:p>
            <a:pPr algn="just"/>
            <a:endParaRPr lang="en-US" dirty="0"/>
          </a:p>
          <a:p>
            <a:pPr algn="just"/>
            <a:r>
              <a:rPr lang="id-ID" dirty="0"/>
              <a:t>Matriks biaya pengiriman harus </a:t>
            </a:r>
            <a:r>
              <a:rPr lang="id-ID" dirty="0" smtClean="0"/>
              <a:t>simetris</a:t>
            </a:r>
            <a:r>
              <a:rPr lang="en-US" dirty="0" smtClean="0"/>
              <a:t>. </a:t>
            </a:r>
            <a:r>
              <a:rPr lang="en-US" dirty="0" err="1" smtClean="0"/>
              <a:t>Sedangkan</a:t>
            </a:r>
            <a:r>
              <a:rPr lang="en-US" dirty="0" smtClean="0"/>
              <a:t> u</a:t>
            </a:r>
            <a:r>
              <a:rPr lang="id-ID" dirty="0" smtClean="0"/>
              <a:t>ntuk </a:t>
            </a:r>
            <a:r>
              <a:rPr lang="id-ID" dirty="0"/>
              <a:t>matriks biaya pengiriman simetris tertentu</a:t>
            </a:r>
            <a:r>
              <a:rPr lang="id-ID" dirty="0" smtClean="0"/>
              <a:t>, </a:t>
            </a:r>
            <a:r>
              <a:rPr lang="id-ID" dirty="0"/>
              <a:t>Jika biaya pengiriman mengikuti aksioma geometrik dasar yaitu Cij + Cjk ≥ Cik untuk setiap i, j, dan k</a:t>
            </a:r>
            <a:r>
              <a:rPr lang="id-ID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id-ID" dirty="0" smtClean="0"/>
              <a:t> </a:t>
            </a:r>
            <a:r>
              <a:rPr lang="id-ID" dirty="0"/>
              <a:t>mengacu pada jenis matriks biaya pengiriman ini sebagai matriks realistis, jika tidak</a:t>
            </a:r>
            <a:r>
              <a:rPr lang="id-ID" dirty="0" smtClean="0"/>
              <a:t>,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id-ID" dirty="0" smtClean="0"/>
              <a:t> </a:t>
            </a:r>
            <a:r>
              <a:rPr lang="id-ID" dirty="0"/>
              <a:t>menyebutnya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id-ID" dirty="0" smtClean="0"/>
              <a:t>matriks </a:t>
            </a:r>
            <a:r>
              <a:rPr lang="id-ID" dirty="0"/>
              <a:t>nonrealistik.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26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038600"/>
            <a:ext cx="7772400" cy="1362075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AU" dirty="0"/>
              <a:t>Optimal </a:t>
            </a:r>
            <a:r>
              <a:rPr lang="en-AU" dirty="0" err="1"/>
              <a:t>Transshipment</a:t>
            </a:r>
            <a:r>
              <a:rPr lang="en-AU" dirty="0"/>
              <a:t> rule</a:t>
            </a:r>
            <a:r>
              <a:rPr lang="en-US" dirty="0"/>
              <a:t/>
            </a:r>
            <a:br>
              <a:rPr lang="en-US" dirty="0"/>
            </a:b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5528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d-ID" dirty="0"/>
              <a:t>Untuk setiap posisi persediaan yang diberikan </a:t>
            </a:r>
            <a:r>
              <a:rPr lang="en-US" dirty="0"/>
              <a:t> 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S</a:t>
            </a:r>
            <a:r>
              <a:rPr lang="en-US" baseline="-25000" dirty="0"/>
              <a:t>3</a:t>
            </a:r>
            <a:r>
              <a:rPr lang="en-US" dirty="0"/>
              <a:t>, …, 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baseline="-25000" dirty="0"/>
              <a:t>, </a:t>
            </a:r>
            <a:r>
              <a:rPr lang="en-US" dirty="0" err="1"/>
              <a:t>sehingga</a:t>
            </a:r>
            <a:r>
              <a:rPr lang="en-US" dirty="0"/>
              <a:t> T (S</a:t>
            </a:r>
            <a:r>
              <a:rPr lang="en-US" baseline="-25000" dirty="0"/>
              <a:t>1</a:t>
            </a:r>
            <a:r>
              <a:rPr lang="en-US" dirty="0"/>
              <a:t>, S</a:t>
            </a:r>
            <a:r>
              <a:rPr lang="en-US" baseline="-25000" dirty="0"/>
              <a:t>2</a:t>
            </a:r>
            <a:r>
              <a:rPr lang="en-US" dirty="0"/>
              <a:t>, S</a:t>
            </a:r>
            <a:r>
              <a:rPr lang="en-US" baseline="-25000" dirty="0"/>
              <a:t>3</a:t>
            </a:r>
            <a:r>
              <a:rPr lang="en-US" dirty="0"/>
              <a:t>, …, 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baseline="-25000" dirty="0"/>
              <a:t>)</a:t>
            </a:r>
            <a:r>
              <a:rPr lang="en-US" dirty="0"/>
              <a:t> </a:t>
            </a:r>
            <a:r>
              <a:rPr lang="id-ID" dirty="0"/>
              <a:t>menunjukkan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id-ID" dirty="0"/>
              <a:t>biaya minimum untuk men</a:t>
            </a:r>
            <a:r>
              <a:rPr lang="en-US" dirty="0" err="1"/>
              <a:t>yalurkan</a:t>
            </a:r>
            <a:r>
              <a:rPr lang="id-ID" dirty="0"/>
              <a:t> semua unit sampai periode penjualan berakhir. </a:t>
            </a:r>
            <a:endParaRPr lang="en-US" dirty="0" smtClean="0"/>
          </a:p>
          <a:p>
            <a:pPr algn="just"/>
            <a:r>
              <a:rPr lang="id-ID" dirty="0" smtClean="0"/>
              <a:t>Meskipun </a:t>
            </a:r>
            <a:r>
              <a:rPr lang="id-ID" dirty="0"/>
              <a:t>permintaan pasar yang dinamis dan tidak pasti, </a:t>
            </a:r>
            <a:r>
              <a:rPr lang="en-US" dirty="0"/>
              <a:t>model </a:t>
            </a:r>
            <a:r>
              <a:rPr lang="en-US" dirty="0" err="1"/>
              <a:t>diasumsikan</a:t>
            </a:r>
            <a:r>
              <a:rPr lang="en-US" dirty="0"/>
              <a:t>  </a:t>
            </a:r>
            <a:r>
              <a:rPr lang="id-ID" dirty="0"/>
              <a:t>mengikuti distribusi Poisson dengan tingkat </a:t>
            </a:r>
            <a:r>
              <a:rPr lang="en-US" dirty="0"/>
              <a:t>(rate </a:t>
            </a:r>
            <a:r>
              <a:rPr lang="id-ID" dirty="0"/>
              <a:t>λ</a:t>
            </a:r>
            <a:r>
              <a:rPr lang="en-US" dirty="0"/>
              <a:t> = ) . </a:t>
            </a:r>
            <a:endParaRPr lang="en-US" dirty="0" smtClean="0"/>
          </a:p>
          <a:p>
            <a:pPr algn="just"/>
            <a:r>
              <a:rPr lang="id-ID" dirty="0" smtClean="0"/>
              <a:t>Jadi </a:t>
            </a:r>
            <a:r>
              <a:rPr lang="id-ID" dirty="0"/>
              <a:t>probabilitas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id-ID" dirty="0"/>
              <a:t>permintaan unit berikutnya datang dari pasar </a:t>
            </a:r>
            <a:r>
              <a:rPr lang="id-ID" i="1" dirty="0"/>
              <a:t>j</a:t>
            </a:r>
            <a:r>
              <a:rPr lang="id-ID" dirty="0"/>
              <a:t> adalah λ</a:t>
            </a:r>
            <a:r>
              <a:rPr lang="id-ID" baseline="-25000" dirty="0"/>
              <a:t> </a:t>
            </a:r>
            <a:r>
              <a:rPr lang="en-US" baseline="-25000" dirty="0"/>
              <a:t>j</a:t>
            </a:r>
            <a:r>
              <a:rPr lang="id-ID" dirty="0"/>
              <a:t>/ λ. Oleh karena itu, kita dapat membangun program dinamis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id-ID" dirty="0"/>
              <a:t>berikut</a:t>
            </a:r>
            <a:r>
              <a:rPr lang="en-US" dirty="0"/>
              <a:t>: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05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Amazon.com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Optimal </a:t>
            </a:r>
            <a:r>
              <a:rPr lang="en-AU" dirty="0" err="1"/>
              <a:t>Transshipment</a:t>
            </a:r>
            <a:r>
              <a:rPr lang="en-AU" dirty="0"/>
              <a:t> </a:t>
            </a:r>
            <a:r>
              <a:rPr lang="en-AU" dirty="0" smtClean="0"/>
              <a:t>rule</a:t>
            </a:r>
          </a:p>
          <a:p>
            <a:pPr marL="0" indent="0">
              <a:buNone/>
            </a:pPr>
            <a:r>
              <a:rPr lang="en-AU" b="1" dirty="0" smtClean="0"/>
              <a:t>Dynamic Program</a:t>
            </a:r>
            <a:endParaRPr lang="en-US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200400"/>
            <a:ext cx="671512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207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Optimal </a:t>
            </a:r>
            <a:r>
              <a:rPr lang="en-AU" dirty="0" err="1"/>
              <a:t>Transshipment</a:t>
            </a:r>
            <a:r>
              <a:rPr lang="en-AU" dirty="0"/>
              <a:t> rule</a:t>
            </a:r>
            <a:br>
              <a:rPr lang="en-AU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 Rule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934481"/>
            <a:ext cx="7753350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4251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Heuristic </a:t>
            </a:r>
            <a:r>
              <a:rPr lang="en-AU" dirty="0" err="1"/>
              <a:t>Transshipment</a:t>
            </a:r>
            <a:r>
              <a:rPr lang="en-AU" dirty="0"/>
              <a:t>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3600" dirty="0"/>
              <a:t>Heuristic </a:t>
            </a:r>
            <a:r>
              <a:rPr lang="en-AU" sz="3600" dirty="0" err="1"/>
              <a:t>Transshipment</a:t>
            </a:r>
            <a:r>
              <a:rPr lang="en-AU" sz="3600" dirty="0"/>
              <a:t> rule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pembahasan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jika</a:t>
            </a:r>
            <a:r>
              <a:rPr lang="en-US" sz="2800" dirty="0"/>
              <a:t> b</a:t>
            </a:r>
            <a:r>
              <a:rPr lang="id-ID" sz="2800" dirty="0"/>
              <a:t>iaya pengiriman </a:t>
            </a:r>
            <a:r>
              <a:rPr lang="en-US" sz="2800" dirty="0" err="1"/>
              <a:t>diasumsikan</a:t>
            </a:r>
            <a:r>
              <a:rPr lang="id-ID" sz="2800" dirty="0"/>
              <a:t> sebanding dengan jarak, tampaknya wajar untuk transship dari DC terdekat dengan </a:t>
            </a:r>
            <a:r>
              <a:rPr lang="en-US" sz="2800" i="1" dirty="0"/>
              <a:t>stock on hand</a:t>
            </a:r>
            <a:r>
              <a:rPr lang="id-ID" sz="2800" dirty="0"/>
              <a:t>. </a:t>
            </a:r>
            <a:endParaRPr lang="en-US" sz="2800" dirty="0" smtClean="0"/>
          </a:p>
          <a:p>
            <a:pPr algn="just"/>
            <a:r>
              <a:rPr lang="id-ID" sz="2800" dirty="0" smtClean="0"/>
              <a:t>Pendekatan </a:t>
            </a:r>
            <a:r>
              <a:rPr lang="id-ID" sz="2800" dirty="0"/>
              <a:t>intuitif ini diadopsi secara luas dalam praktek </a:t>
            </a:r>
            <a:r>
              <a:rPr lang="en-US" sz="2800" i="1" dirty="0"/>
              <a:t>transshipment</a:t>
            </a:r>
            <a:r>
              <a:rPr lang="id-ID" sz="2800" dirty="0"/>
              <a:t>. </a:t>
            </a:r>
            <a:r>
              <a:rPr lang="en-US" sz="2800" dirty="0" err="1"/>
              <a:t>Kemudian</a:t>
            </a:r>
            <a:r>
              <a:rPr lang="en-US" sz="2800" dirty="0"/>
              <a:t> </a:t>
            </a:r>
            <a:r>
              <a:rPr lang="en-US" sz="2800" dirty="0" err="1"/>
              <a:t>dikenal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istilah</a:t>
            </a:r>
            <a:r>
              <a:rPr lang="en-US" sz="2800" dirty="0"/>
              <a:t> </a:t>
            </a:r>
            <a:r>
              <a:rPr lang="en-US" sz="2800" i="1" dirty="0"/>
              <a:t>nearest rule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885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3600" dirty="0"/>
              <a:t>Heuristic </a:t>
            </a:r>
            <a:r>
              <a:rPr lang="en-AU" sz="3600" dirty="0" err="1"/>
              <a:t>Transshipment</a:t>
            </a:r>
            <a:r>
              <a:rPr lang="en-AU" sz="3600" dirty="0"/>
              <a:t> rule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err="1"/>
              <a:t>Secara</a:t>
            </a:r>
            <a:r>
              <a:rPr lang="en-US" sz="2800" dirty="0"/>
              <a:t> </a:t>
            </a:r>
            <a:r>
              <a:rPr lang="en-US" sz="2800" dirty="0" err="1"/>
              <a:t>teoritis</a:t>
            </a:r>
            <a:r>
              <a:rPr lang="en-US" sz="2800" dirty="0"/>
              <a:t>, </a:t>
            </a:r>
            <a:r>
              <a:rPr lang="en-US" sz="2800" dirty="0" err="1"/>
              <a:t>pemodelan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metode</a:t>
            </a:r>
            <a:r>
              <a:rPr lang="en-US" sz="2800" dirty="0"/>
              <a:t> linear programming </a:t>
            </a:r>
            <a:r>
              <a:rPr lang="en-US" sz="2800" dirty="0" err="1"/>
              <a:t>atau</a:t>
            </a:r>
            <a:r>
              <a:rPr lang="en-US" sz="2800" dirty="0"/>
              <a:t> LP Model. </a:t>
            </a:r>
            <a:endParaRPr lang="en-US" sz="2800" dirty="0" smtClean="0"/>
          </a:p>
          <a:p>
            <a:pPr algn="just"/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diformulasikan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: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9940" y="4131031"/>
            <a:ext cx="3316287" cy="146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0467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819400"/>
            <a:ext cx="8458200" cy="1362075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en-AU" sz="3200" cap="none" dirty="0" smtClean="0"/>
              <a:t>Dynamic </a:t>
            </a:r>
            <a:r>
              <a:rPr lang="en-AU" sz="3200" cap="none" dirty="0" err="1" smtClean="0"/>
              <a:t>Transshipment</a:t>
            </a:r>
            <a:r>
              <a:rPr lang="en-AU" sz="3200" cap="none" dirty="0" smtClean="0"/>
              <a:t> Model </a:t>
            </a:r>
            <a:br>
              <a:rPr lang="en-AU" sz="3200" cap="none" dirty="0" smtClean="0"/>
            </a:br>
            <a:r>
              <a:rPr lang="en-AU" sz="3200" cap="none" dirty="0" smtClean="0"/>
              <a:t>Optimal </a:t>
            </a:r>
            <a:r>
              <a:rPr lang="en-AU" sz="3200" cap="none" dirty="0" err="1" smtClean="0"/>
              <a:t>Transshipment</a:t>
            </a:r>
            <a:r>
              <a:rPr lang="en-AU" sz="3200" cap="none" dirty="0" smtClean="0"/>
              <a:t> Rule</a:t>
            </a:r>
            <a:br>
              <a:rPr lang="en-AU" sz="3200" cap="none" dirty="0" smtClean="0"/>
            </a:br>
            <a:r>
              <a:rPr lang="en-AU" sz="3200" cap="none" dirty="0" smtClean="0"/>
              <a:t>Heuristic </a:t>
            </a:r>
            <a:r>
              <a:rPr lang="en-AU" sz="3200" cap="none" dirty="0" err="1" smtClean="0"/>
              <a:t>Transshipment</a:t>
            </a:r>
            <a:r>
              <a:rPr lang="en-AU" sz="3200" cap="none" dirty="0" smtClean="0"/>
              <a:t> Rule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33400" y="1639669"/>
            <a:ext cx="830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/>
              <a:t>TRANSSHIPMENT DINAMIS DI ERA DIGITAL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sz="3600" dirty="0"/>
              <a:t>Heuristic </a:t>
            </a:r>
            <a:r>
              <a:rPr lang="en-AU" sz="3600" dirty="0" err="1"/>
              <a:t>Transshipment</a:t>
            </a:r>
            <a:r>
              <a:rPr lang="en-AU" sz="3600" dirty="0"/>
              <a:t> rule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/>
              <a:t>Sehingga</a:t>
            </a:r>
            <a:r>
              <a:rPr lang="en-US" sz="2800" dirty="0"/>
              <a:t> </a:t>
            </a:r>
            <a:r>
              <a:rPr lang="en-US" sz="2800" i="1" dirty="0"/>
              <a:t>transshipment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DC </a:t>
            </a:r>
            <a:r>
              <a:rPr lang="en-US" sz="2800" dirty="0" err="1"/>
              <a:t>dapat</a:t>
            </a:r>
            <a:r>
              <a:rPr lang="en-US" sz="2800" dirty="0"/>
              <a:t> </a:t>
            </a:r>
            <a:r>
              <a:rPr lang="en-US" sz="2800" dirty="0" err="1"/>
              <a:t>digambarkan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:</a:t>
            </a:r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228975" y="3212147"/>
            <a:ext cx="2686050" cy="43370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57400" y="4114800"/>
            <a:ext cx="624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/>
              <a:t>Dimana</a:t>
            </a:r>
            <a:r>
              <a:rPr lang="en-US" sz="2400" b="1" dirty="0"/>
              <a:t> </a:t>
            </a:r>
            <a:r>
              <a:rPr lang="id-ID" sz="2400" b="1" dirty="0"/>
              <a:t>Y</a:t>
            </a:r>
            <a:r>
              <a:rPr lang="id-ID" sz="2400" b="1" baseline="-25000" dirty="0"/>
              <a:t>ij</a:t>
            </a:r>
            <a:r>
              <a:rPr lang="id-ID" sz="2400" b="1" dirty="0"/>
              <a:t> </a:t>
            </a:r>
            <a:r>
              <a:rPr lang="en-US" sz="2400" b="1" dirty="0" err="1"/>
              <a:t>merupakan</a:t>
            </a:r>
            <a:r>
              <a:rPr lang="en-US" sz="2400" b="1" dirty="0"/>
              <a:t> </a:t>
            </a:r>
            <a:r>
              <a:rPr lang="id-ID" sz="2400" b="1" dirty="0"/>
              <a:t>kuantitas yang diharapkan dari unit </a:t>
            </a:r>
            <a:r>
              <a:rPr lang="en-US" sz="2400" b="1" dirty="0"/>
              <a:t>yang </a:t>
            </a:r>
            <a:r>
              <a:rPr lang="id-ID" sz="2400" b="1" dirty="0"/>
              <a:t>dikirim dari DC</a:t>
            </a:r>
            <a:r>
              <a:rPr lang="en-US" sz="2400" b="1" i="1" dirty="0"/>
              <a:t> i</a:t>
            </a:r>
            <a:r>
              <a:rPr lang="en-US" sz="2400" b="1" baseline="-25000" dirty="0"/>
              <a:t> </a:t>
            </a:r>
            <a:r>
              <a:rPr lang="id-ID" sz="2400" b="1" dirty="0"/>
              <a:t>ke pasar </a:t>
            </a:r>
            <a:r>
              <a:rPr lang="id-ID" sz="2400" b="1" i="1" dirty="0"/>
              <a:t>j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0295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Kesimpulan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75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 smtClean="0"/>
              <a:t>Dalam </a:t>
            </a:r>
            <a:r>
              <a:rPr lang="id-ID" sz="2400" dirty="0"/>
              <a:t>era digital, </a:t>
            </a:r>
            <a:r>
              <a:rPr lang="id-ID" sz="2400" i="1" dirty="0"/>
              <a:t>transshipment</a:t>
            </a:r>
            <a:r>
              <a:rPr lang="id-ID" sz="2400" dirty="0"/>
              <a:t> dinamis sering terjadi untuk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id-ID" sz="2400" dirty="0"/>
              <a:t>ritel </a:t>
            </a:r>
            <a:r>
              <a:rPr lang="id-ID" sz="2400" i="1" dirty="0"/>
              <a:t>online</a:t>
            </a:r>
            <a:r>
              <a:rPr lang="id-ID" sz="2400" dirty="0"/>
              <a:t>. </a:t>
            </a:r>
            <a:r>
              <a:rPr lang="en-US" sz="2400" dirty="0" err="1"/>
              <a:t>Sebagian</a:t>
            </a:r>
            <a:r>
              <a:rPr lang="en-US" sz="2400" dirty="0"/>
              <a:t> </a:t>
            </a:r>
            <a:r>
              <a:rPr lang="id-ID" sz="2400" dirty="0"/>
              <a:t>besar </a:t>
            </a:r>
            <a:r>
              <a:rPr lang="id-ID" sz="2400" i="1" dirty="0"/>
              <a:t>e-</a:t>
            </a:r>
            <a:r>
              <a:rPr lang="en-US" sz="2400" i="1" dirty="0"/>
              <a:t>retailer</a:t>
            </a:r>
            <a:r>
              <a:rPr lang="en-US" sz="2400" dirty="0"/>
              <a:t> </a:t>
            </a:r>
            <a:r>
              <a:rPr lang="id-ID" sz="2400" dirty="0"/>
              <a:t>dapat menghemat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mengurangi</a:t>
            </a:r>
            <a:r>
              <a:rPr lang="en-US" sz="2400" dirty="0"/>
              <a:t> </a:t>
            </a:r>
            <a:r>
              <a:rPr lang="id-ID" sz="2400" dirty="0"/>
              <a:t>banyak biaya </a:t>
            </a:r>
            <a:r>
              <a:rPr lang="en-US" sz="2400" dirty="0"/>
              <a:t>yang </a:t>
            </a:r>
            <a:r>
              <a:rPr lang="en-US" sz="2400" dirty="0" err="1"/>
              <a:t>dikeluarkan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id-ID" sz="2400" dirty="0"/>
              <a:t>pemenuhan internal jika mengadopsi strategi </a:t>
            </a:r>
            <a:r>
              <a:rPr lang="id-ID" sz="2400" i="1" dirty="0"/>
              <a:t>transshipping</a:t>
            </a:r>
            <a:r>
              <a:rPr lang="id-ID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id-ID" sz="2400" dirty="0"/>
              <a:t>benar. </a:t>
            </a:r>
            <a:endParaRPr lang="en-US" sz="2400" dirty="0" smtClean="0"/>
          </a:p>
          <a:p>
            <a:pPr algn="just"/>
            <a:r>
              <a:rPr lang="en-US" sz="2400" dirty="0"/>
              <a:t>Model yang </a:t>
            </a:r>
            <a:r>
              <a:rPr lang="en-US" sz="2400" dirty="0" err="1"/>
              <a:t>dibangun</a:t>
            </a:r>
            <a:r>
              <a:rPr lang="en-US" sz="2400" dirty="0"/>
              <a:t>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id-ID" sz="2400" dirty="0"/>
              <a:t>satu periode di mana </a:t>
            </a:r>
            <a:r>
              <a:rPr lang="id-ID" sz="2400" i="1" dirty="0"/>
              <a:t>transshipment</a:t>
            </a:r>
            <a:r>
              <a:rPr lang="id-ID" sz="2400" dirty="0"/>
              <a:t> biasa diperbolehkan. </a:t>
            </a:r>
            <a:endParaRPr lang="en-US" sz="2400" dirty="0" smtClean="0"/>
          </a:p>
          <a:p>
            <a:pPr algn="just"/>
            <a:r>
              <a:rPr lang="en-US" sz="2400" dirty="0" smtClean="0"/>
              <a:t>Model </a:t>
            </a:r>
            <a:r>
              <a:rPr lang="en-US" sz="2400" dirty="0"/>
              <a:t>yang </a:t>
            </a:r>
            <a:r>
              <a:rPr lang="en-US" sz="2400" dirty="0" err="1"/>
              <a:t>dibuat</a:t>
            </a:r>
            <a:r>
              <a:rPr lang="en-US" sz="2400" dirty="0"/>
              <a:t> </a:t>
            </a:r>
            <a:r>
              <a:rPr lang="en-US" sz="2400" dirty="0" err="1"/>
              <a:t>bertujuan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id-ID" sz="2400" dirty="0"/>
              <a:t>meminimalkan </a:t>
            </a:r>
            <a:r>
              <a:rPr lang="en-US" sz="2400" dirty="0"/>
              <a:t>total </a:t>
            </a:r>
            <a:r>
              <a:rPr lang="id-ID" sz="2400" dirty="0"/>
              <a:t>biaya pengiriman, </a:t>
            </a:r>
            <a:r>
              <a:rPr lang="en-US" sz="2400" dirty="0" err="1"/>
              <a:t>sehingga</a:t>
            </a:r>
            <a:r>
              <a:rPr lang="en-US" sz="2400" dirty="0"/>
              <a:t> </a:t>
            </a:r>
            <a:r>
              <a:rPr lang="id-ID" sz="2400" dirty="0"/>
              <a:t>kebijakan </a:t>
            </a:r>
            <a:r>
              <a:rPr lang="id-ID" sz="2400" i="1" dirty="0"/>
              <a:t>transshipment</a:t>
            </a:r>
            <a:r>
              <a:rPr lang="id-ID" sz="2400" dirty="0"/>
              <a:t> optimal diperoleh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id-ID" sz="2400" dirty="0"/>
              <a:t>program dinamis.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53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 smtClean="0"/>
              <a:t>Penggunaan</a:t>
            </a:r>
            <a:r>
              <a:rPr lang="en-US" sz="2400" dirty="0" smtClean="0"/>
              <a:t> </a:t>
            </a:r>
            <a:r>
              <a:rPr lang="id-ID" sz="2400" dirty="0"/>
              <a:t>heuristik </a:t>
            </a:r>
            <a:r>
              <a:rPr lang="en-US" sz="2400" i="1" dirty="0"/>
              <a:t>rule</a:t>
            </a:r>
            <a:r>
              <a:rPr lang="en-US" sz="2400" dirty="0"/>
              <a:t> </a:t>
            </a:r>
            <a:r>
              <a:rPr lang="id-ID" sz="2400" dirty="0"/>
              <a:t>sederhana </a:t>
            </a:r>
            <a:r>
              <a:rPr lang="en-US" sz="2400" dirty="0" err="1"/>
              <a:t>umumnya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/>
              <a:t>pengembangan</a:t>
            </a:r>
            <a:r>
              <a:rPr lang="en-US" sz="2400" dirty="0"/>
              <a:t> model,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i="1" dirty="0"/>
              <a:t>nearest rule</a:t>
            </a:r>
            <a:r>
              <a:rPr lang="en-US" sz="2400" dirty="0"/>
              <a:t> </a:t>
            </a:r>
            <a:r>
              <a:rPr lang="id-ID" sz="2400" dirty="0"/>
              <a:t>yang secara luas digunakan, bukan</a:t>
            </a:r>
            <a:r>
              <a:rPr lang="en-US" sz="2400" dirty="0" err="1"/>
              <a:t>lah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id-ID" sz="2400" dirty="0"/>
              <a:t> pendekatan yang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id-ID" sz="2400" dirty="0"/>
              <a:t>bijaksana untuk pengambilan keputusan </a:t>
            </a:r>
            <a:r>
              <a:rPr lang="id-ID" sz="2400" i="1" dirty="0"/>
              <a:t>transshipment</a:t>
            </a:r>
            <a:r>
              <a:rPr lang="id-ID" sz="2400" dirty="0"/>
              <a:t>. </a:t>
            </a:r>
            <a:endParaRPr lang="en-US" sz="2400" dirty="0" smtClean="0"/>
          </a:p>
          <a:p>
            <a:pPr algn="just"/>
            <a:r>
              <a:rPr lang="id-ID" sz="2400" dirty="0" smtClean="0"/>
              <a:t>Aturan </a:t>
            </a:r>
            <a:r>
              <a:rPr lang="en-US" sz="2400" i="1" dirty="0"/>
              <a:t>dynamic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i="1" dirty="0"/>
              <a:t>l</a:t>
            </a:r>
            <a:r>
              <a:rPr lang="en-US" sz="2400" i="1" dirty="0" err="1"/>
              <a:t>inear</a:t>
            </a:r>
            <a:r>
              <a:rPr lang="en-US" sz="2400" i="1" dirty="0"/>
              <a:t> </a:t>
            </a:r>
            <a:r>
              <a:rPr lang="id-ID" sz="2400" i="1" dirty="0"/>
              <a:t>p</a:t>
            </a:r>
            <a:r>
              <a:rPr lang="en-US" sz="2400" i="1" dirty="0" err="1"/>
              <a:t>rogramming</a:t>
            </a:r>
            <a:r>
              <a:rPr lang="en-US" sz="2400" dirty="0"/>
              <a:t> </a:t>
            </a:r>
            <a:r>
              <a:rPr lang="id-ID" sz="2400" dirty="0"/>
              <a:t>mungkin </a:t>
            </a:r>
            <a:r>
              <a:rPr lang="en-US" sz="2400" dirty="0" err="1"/>
              <a:t>solusi</a:t>
            </a:r>
            <a:r>
              <a:rPr lang="en-US" sz="2400" dirty="0"/>
              <a:t> yang </a:t>
            </a:r>
            <a:r>
              <a:rPr lang="id-ID" sz="2400" dirty="0"/>
              <a:t>terbaik untuk matriks biaya nonrealistic. </a:t>
            </a:r>
            <a:endParaRPr lang="en-US" sz="2400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09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DAFTAR PUSTAKA/SUMBER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86000"/>
            <a:ext cx="8001000" cy="4267200"/>
          </a:xfrm>
        </p:spPr>
        <p:txBody>
          <a:bodyPr/>
          <a:lstStyle/>
          <a:p>
            <a:pPr marL="566738" lvl="0" indent="-566738" algn="just">
              <a:buNone/>
            </a:pPr>
            <a:r>
              <a:rPr lang="en-US" sz="2400" dirty="0" err="1"/>
              <a:t>Qingyu</a:t>
            </a:r>
            <a:r>
              <a:rPr lang="en-US" sz="2400" dirty="0"/>
              <a:t> Zhang. (2007).</a:t>
            </a:r>
            <a:r>
              <a:rPr lang="en-US" sz="2400" b="1" i="1" dirty="0"/>
              <a:t> E-supply Chain technologies and management</a:t>
            </a:r>
            <a:r>
              <a:rPr lang="en-US" sz="2400" dirty="0"/>
              <a:t>. 00. Information Science Publishing. Suite 200 Hershey PA 17033. USA. ISBN : 9781599042558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7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Dynamic </a:t>
            </a:r>
            <a:r>
              <a:rPr lang="en-AU" dirty="0" err="1"/>
              <a:t>Transshipment</a:t>
            </a:r>
            <a:r>
              <a:rPr lang="en-AU" dirty="0"/>
              <a:t>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Dynamic </a:t>
            </a:r>
            <a:r>
              <a:rPr lang="en-AU" dirty="0" err="1" smtClean="0"/>
              <a:t>Transshipment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err="1"/>
              <a:t>Berbagai</a:t>
            </a:r>
            <a:r>
              <a:rPr lang="en-US" dirty="0"/>
              <a:t> data </a:t>
            </a:r>
            <a:r>
              <a:rPr lang="en-US" dirty="0" err="1"/>
              <a:t>riset</a:t>
            </a:r>
            <a:r>
              <a:rPr lang="en-US" dirty="0"/>
              <a:t> </a:t>
            </a:r>
            <a:r>
              <a:rPr lang="en-US" dirty="0" err="1"/>
              <a:t>menunjukan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id-ID" dirty="0"/>
              <a:t>hampir dua pertiga dari seluruh rumah tangga di Amerika Utara telah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transaksi</a:t>
            </a:r>
            <a:r>
              <a:rPr lang="en-US" dirty="0"/>
              <a:t> </a:t>
            </a:r>
            <a:r>
              <a:rPr lang="en-US" dirty="0" err="1"/>
              <a:t>jual</a:t>
            </a:r>
            <a:r>
              <a:rPr lang="en-US" dirty="0"/>
              <a:t> </a:t>
            </a:r>
            <a:r>
              <a:rPr lang="en-US" dirty="0" err="1"/>
              <a:t>beli</a:t>
            </a:r>
            <a:r>
              <a:rPr lang="id-ID" dirty="0"/>
              <a:t> secara </a:t>
            </a:r>
            <a:r>
              <a:rPr lang="id-ID" i="1" dirty="0"/>
              <a:t>online</a:t>
            </a:r>
            <a:r>
              <a:rPr lang="id-ID" dirty="0"/>
              <a:t>. Meskipun mayoritas penjualan ritel masih berlangsung di toko tradisional, penjualan </a:t>
            </a:r>
            <a:r>
              <a:rPr lang="id-ID" i="1" dirty="0"/>
              <a:t>online</a:t>
            </a:r>
            <a:r>
              <a:rPr lang="id-ID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tahun</a:t>
            </a:r>
            <a:r>
              <a:rPr lang="en-US" dirty="0"/>
              <a:t> </a:t>
            </a:r>
            <a:r>
              <a:rPr lang="id-ID" dirty="0"/>
              <a:t>ke depan diperkirakan akan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id-ID" dirty="0"/>
              <a:t>tumbuh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id-ID" dirty="0"/>
              <a:t> tingkat pertumbuhan tahunan sebesar 14% (Forrester, 2005). </a:t>
            </a:r>
            <a:endParaRPr lang="en-US" dirty="0" smtClean="0"/>
          </a:p>
          <a:p>
            <a:pPr algn="just"/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, </a:t>
            </a:r>
            <a:r>
              <a:rPr lang="id-ID" dirty="0"/>
              <a:t>tingkat pertumbuhan yang cepat dari ritel internet memberikan tantangan baru bagi manajemen.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praktiknya</a:t>
            </a:r>
            <a:r>
              <a:rPr lang="en-US" dirty="0"/>
              <a:t>, </a:t>
            </a:r>
            <a:r>
              <a:rPr lang="id-ID" dirty="0"/>
              <a:t>pelanggan </a:t>
            </a:r>
            <a:r>
              <a:rPr lang="id-ID" i="1" dirty="0"/>
              <a:t>online</a:t>
            </a:r>
            <a:r>
              <a:rPr lang="id-ID" dirty="0"/>
              <a:t> tidak </a:t>
            </a:r>
            <a:r>
              <a:rPr lang="en-US" dirty="0" err="1"/>
              <a:t>terlalu</a:t>
            </a:r>
            <a:r>
              <a:rPr lang="id-ID" dirty="0"/>
              <a:t> peduli dari mana pesanan mereka secara fisik dikirimkan.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38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Dynamic </a:t>
            </a:r>
            <a:r>
              <a:rPr lang="en-AU" dirty="0" err="1" smtClean="0"/>
              <a:t>Transshipment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d-ID" sz="3000" dirty="0" smtClean="0"/>
              <a:t>Akibatnya</a:t>
            </a:r>
            <a:r>
              <a:rPr lang="id-ID" sz="3000" dirty="0"/>
              <a:t>, banyak pengecer </a:t>
            </a:r>
            <a:r>
              <a:rPr lang="en-US" sz="3000" dirty="0" err="1"/>
              <a:t>melalui</a:t>
            </a:r>
            <a:r>
              <a:rPr lang="en-US" sz="3000" dirty="0"/>
              <a:t> </a:t>
            </a:r>
            <a:r>
              <a:rPr lang="en-US" sz="3000" dirty="0" err="1"/>
              <a:t>jasa</a:t>
            </a:r>
            <a:r>
              <a:rPr lang="en-US" sz="3000" dirty="0"/>
              <a:t> </a:t>
            </a:r>
            <a:r>
              <a:rPr lang="id-ID" sz="3000" dirty="0"/>
              <a:t>internet dapat meningkatkan pelayanan dan </a:t>
            </a:r>
            <a:r>
              <a:rPr lang="en-US" sz="3000" dirty="0" err="1"/>
              <a:t>dapat</a:t>
            </a:r>
            <a:r>
              <a:rPr lang="en-US" sz="3000" dirty="0"/>
              <a:t> </a:t>
            </a:r>
            <a:r>
              <a:rPr lang="id-ID" sz="3000" dirty="0"/>
              <a:t>mengurangi biaya pengiriman yang diharapkan oleh </a:t>
            </a:r>
            <a:r>
              <a:rPr lang="id-ID" sz="3000" i="1" dirty="0"/>
              <a:t>transshipping</a:t>
            </a:r>
            <a:r>
              <a:rPr lang="id-ID" sz="3000" dirty="0"/>
              <a:t> antara pusat distribusi. </a:t>
            </a:r>
            <a:r>
              <a:rPr lang="id-ID" sz="3000" dirty="0" smtClean="0"/>
              <a:t>Terutama </a:t>
            </a:r>
            <a:r>
              <a:rPr lang="id-ID" sz="3000" dirty="0"/>
              <a:t>untuk pengecer </a:t>
            </a:r>
            <a:r>
              <a:rPr lang="id-ID" sz="3000" i="1" dirty="0"/>
              <a:t>online</a:t>
            </a:r>
            <a:r>
              <a:rPr lang="id-ID" sz="3000" dirty="0"/>
              <a:t> besar dengan jaringan luas</a:t>
            </a:r>
            <a:r>
              <a:rPr lang="en-US" sz="3000" dirty="0"/>
              <a:t>. </a:t>
            </a:r>
            <a:endParaRPr lang="en-US" sz="3000" dirty="0" smtClean="0"/>
          </a:p>
          <a:p>
            <a:pPr algn="just"/>
            <a:r>
              <a:rPr lang="en-US" sz="3000" dirty="0" err="1" smtClean="0"/>
              <a:t>Sehingga</a:t>
            </a:r>
            <a:r>
              <a:rPr lang="en-US" sz="3000" dirty="0"/>
              <a:t>, </a:t>
            </a:r>
            <a:r>
              <a:rPr lang="id-ID" sz="3000" dirty="0"/>
              <a:t>penggunaan </a:t>
            </a:r>
            <a:r>
              <a:rPr lang="id-ID" sz="3000" i="1" dirty="0"/>
              <a:t>transshipment</a:t>
            </a:r>
            <a:r>
              <a:rPr lang="id-ID" sz="3000" dirty="0"/>
              <a:t> memiliki manfaat yang signifikan </a:t>
            </a:r>
            <a:r>
              <a:rPr lang="en-US" sz="3000" dirty="0" err="1"/>
              <a:t>dalam</a:t>
            </a:r>
            <a:r>
              <a:rPr lang="en-US" sz="3000" dirty="0"/>
              <a:t> </a:t>
            </a:r>
            <a:r>
              <a:rPr lang="id-ID" sz="3000" dirty="0"/>
              <a:t>mendistribusikan persediaan antara beberapa pusat distribusi </a:t>
            </a:r>
            <a:r>
              <a:rPr lang="en-US" sz="3000" dirty="0"/>
              <a:t>DC </a:t>
            </a:r>
            <a:r>
              <a:rPr lang="id-ID" sz="3000" dirty="0"/>
              <a:t>(D</a:t>
            </a:r>
            <a:r>
              <a:rPr lang="en-US" sz="3000" dirty="0" err="1"/>
              <a:t>istribution</a:t>
            </a:r>
            <a:r>
              <a:rPr lang="en-US" sz="3000" dirty="0"/>
              <a:t> </a:t>
            </a:r>
            <a:r>
              <a:rPr lang="id-ID" sz="3000" dirty="0"/>
              <a:t>C</a:t>
            </a:r>
            <a:r>
              <a:rPr lang="en-US" sz="3000" dirty="0"/>
              <a:t>enter</a:t>
            </a:r>
            <a:r>
              <a:rPr lang="id-ID" sz="3000" dirty="0"/>
              <a:t>) (Maltz, Rabinovich, &amp; Sinha, 2004). </a:t>
            </a:r>
            <a:endParaRPr lang="en-US" sz="3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12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Dynamic </a:t>
            </a:r>
            <a:r>
              <a:rPr lang="en-AU" dirty="0" err="1" smtClean="0"/>
              <a:t>Transshipment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Namun,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id-ID" sz="2400" dirty="0"/>
              <a:t>praktek </a:t>
            </a:r>
            <a:r>
              <a:rPr lang="en-US" sz="2400" dirty="0"/>
              <a:t>di </a:t>
            </a:r>
            <a:r>
              <a:rPr lang="en-US" sz="2400" dirty="0" err="1"/>
              <a:t>lapangan</a:t>
            </a:r>
            <a:r>
              <a:rPr lang="en-US" sz="2400" dirty="0"/>
              <a:t>,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en-US" sz="2400" i="1" dirty="0"/>
              <a:t>transshipment</a:t>
            </a:r>
            <a:r>
              <a:rPr lang="en-US" sz="2400" dirty="0"/>
              <a:t> </a:t>
            </a:r>
            <a:r>
              <a:rPr lang="id-ID" sz="2400" dirty="0"/>
              <a:t>akan dikenakan biaya transportasi tambahan dibandingkan dengan pengiriman dari DC lokal. </a:t>
            </a:r>
            <a:endParaRPr lang="en-US" sz="2400" dirty="0" smtClean="0"/>
          </a:p>
          <a:p>
            <a:pPr algn="just"/>
            <a:r>
              <a:rPr lang="id-ID" sz="2400" dirty="0" smtClean="0"/>
              <a:t>Di </a:t>
            </a:r>
            <a:r>
              <a:rPr lang="id-ID" sz="2400" dirty="0"/>
              <a:t>sisi lain, me</a:t>
            </a:r>
            <a:r>
              <a:rPr lang="en-US" sz="2400" dirty="0" err="1"/>
              <a:t>nyalurkan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id-ID" sz="2400" i="1" dirty="0"/>
              <a:t>transshipment</a:t>
            </a:r>
            <a:r>
              <a:rPr lang="id-ID" sz="2400" dirty="0"/>
              <a:t> juga akan mengurangi kemampuan sumber DC untuk memenuhi permintaan pelanggan lokal sendiri.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,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pembahasan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diberikan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 </a:t>
            </a:r>
            <a:r>
              <a:rPr lang="id-ID" sz="2400" b="1" dirty="0"/>
              <a:t>Amazon.com</a:t>
            </a:r>
            <a:r>
              <a:rPr lang="id-ID" sz="2400" dirty="0"/>
              <a:t> untuk menggambarkan skenario </a:t>
            </a:r>
            <a:r>
              <a:rPr lang="id-ID" sz="2400" i="1" dirty="0"/>
              <a:t>transshipment</a:t>
            </a:r>
            <a:r>
              <a:rPr lang="id-ID" sz="2400" dirty="0"/>
              <a:t>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01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/>
              <a:t>Dynamic </a:t>
            </a:r>
            <a:r>
              <a:rPr lang="en-AU" dirty="0" err="1" smtClean="0"/>
              <a:t>Transshipment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d-ID" sz="2400" dirty="0"/>
              <a:t>Amazon.com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id-ID" sz="2400" dirty="0"/>
              <a:t>salah satu yang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id-ID" sz="2400" dirty="0"/>
              <a:t>paling sukses </a:t>
            </a:r>
            <a:r>
              <a:rPr lang="en-US" sz="2400" dirty="0" err="1"/>
              <a:t>kategori</a:t>
            </a:r>
            <a:r>
              <a:rPr lang="en-US" sz="2400" dirty="0"/>
              <a:t> </a:t>
            </a:r>
            <a:r>
              <a:rPr lang="id-ID" sz="2400" dirty="0"/>
              <a:t>pengecer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jasa</a:t>
            </a:r>
            <a:r>
              <a:rPr lang="en-US" sz="2400" dirty="0"/>
              <a:t> </a:t>
            </a:r>
            <a:r>
              <a:rPr lang="id-ID" sz="2400" dirty="0"/>
              <a:t>internet murni</a:t>
            </a:r>
            <a:r>
              <a:rPr lang="en-US" sz="2400" dirty="0"/>
              <a:t> yang </a:t>
            </a:r>
            <a:r>
              <a:rPr lang="id-ID" sz="2400" dirty="0"/>
              <a:t>telah berkembang dari sebuah </a:t>
            </a:r>
            <a:r>
              <a:rPr lang="id-ID" sz="2400" i="1" dirty="0"/>
              <a:t>reseller</a:t>
            </a:r>
            <a:r>
              <a:rPr lang="id-ID" sz="2400" dirty="0"/>
              <a:t> buku </a:t>
            </a:r>
            <a:r>
              <a:rPr lang="en-US" sz="2400" dirty="0" err="1"/>
              <a:t>hingga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id-ID" sz="2400" dirty="0"/>
              <a:t> raksasa ritel di Internet. Amazon.com melaporkan laba bersih pada tahun 2005 </a:t>
            </a:r>
            <a:r>
              <a:rPr lang="en-US" sz="2400" dirty="0" err="1"/>
              <a:t>mencapai</a:t>
            </a:r>
            <a:r>
              <a:rPr lang="id-ID" sz="2400" dirty="0"/>
              <a:t> $359.000.000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id-ID" sz="2400" dirty="0"/>
              <a:t>$ 8490</a:t>
            </a:r>
            <a:r>
              <a:rPr lang="en-US" sz="2400" dirty="0"/>
              <a:t>.</a:t>
            </a:r>
            <a:r>
              <a:rPr lang="id-ID" sz="2400" dirty="0"/>
              <a:t>000</a:t>
            </a:r>
            <a:r>
              <a:rPr lang="en-US" sz="2400" dirty="0"/>
              <a:t>.</a:t>
            </a:r>
            <a:r>
              <a:rPr lang="id-ID" sz="2400" dirty="0"/>
              <a:t>000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id-ID" sz="2400" dirty="0"/>
              <a:t>penjualan bersih (Finfacts Team, 2006). </a:t>
            </a:r>
            <a:endParaRPr lang="en-US" sz="2400" dirty="0" smtClean="0"/>
          </a:p>
          <a:p>
            <a:pPr algn="just"/>
            <a:r>
              <a:rPr lang="id-ID" sz="2400" dirty="0" smtClean="0"/>
              <a:t>Dari </a:t>
            </a:r>
            <a:r>
              <a:rPr lang="id-ID" sz="2400" dirty="0"/>
              <a:t>awal yang sederhana menggunakan salah satu pusat distribusi di Seattle, Amazon.com telah memiliki tujuh pusat distribusi di seluruh Amerika Serikat seperti yang tercantum pada </a:t>
            </a:r>
            <a:r>
              <a:rPr lang="en-US" sz="2400" dirty="0" err="1"/>
              <a:t>Tabel</a:t>
            </a:r>
            <a:r>
              <a:rPr lang="en-US" sz="2400" dirty="0"/>
              <a:t> 1. </a:t>
            </a:r>
            <a:r>
              <a:rPr lang="id-ID" sz="2400" dirty="0"/>
              <a:t>Meskipun ada total tujuh DC, dua dari </a:t>
            </a:r>
            <a:r>
              <a:rPr lang="en-US" sz="2400" dirty="0"/>
              <a:t>DC </a:t>
            </a:r>
            <a:r>
              <a:rPr lang="en-US" sz="2400" dirty="0" err="1"/>
              <a:t>tersebut</a:t>
            </a:r>
            <a:r>
              <a:rPr lang="id-ID" sz="2400" dirty="0"/>
              <a:t> berada di negara yang sama. Jadi menurut lokasi fisik mereka, kita kira-kira bisa membagi benua AS menjadi enam wilayah layanan yang berbeda (</a:t>
            </a:r>
            <a:r>
              <a:rPr lang="en-US" sz="2400" dirty="0" err="1"/>
              <a:t>Selengkapnya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dilihat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id-ID" sz="2400" dirty="0"/>
              <a:t>Gambar 1).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3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Dynamic </a:t>
            </a:r>
            <a:r>
              <a:rPr lang="en-AU" dirty="0" err="1" smtClean="0"/>
              <a:t>Transshipment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76400" y="2530228"/>
            <a:ext cx="6182588" cy="29341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983975" y="2133600"/>
            <a:ext cx="38784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sz="2400" b="1" dirty="0" smtClean="0"/>
              <a:t>Tabel 1</a:t>
            </a:r>
            <a:r>
              <a:rPr lang="sv-SE" sz="2400" b="1" dirty="0"/>
              <a:t>. Amazon DC Network</a:t>
            </a:r>
          </a:p>
        </p:txBody>
      </p:sp>
    </p:spTree>
    <p:extLst>
      <p:ext uri="{BB962C8B-B14F-4D97-AF65-F5344CB8AC3E}">
        <p14:creationId xmlns:p14="http://schemas.microsoft.com/office/powerpoint/2010/main" val="296756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1529</Words>
  <Application>Microsoft Office PowerPoint</Application>
  <PresentationFormat>On-screen Show (4:3)</PresentationFormat>
  <Paragraphs>98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ISYE6055 – E-Supply Chain Management  TOPIK 2 – TRANSSHIPMENT DINAMIS DI ERA DIGITAL</vt:lpstr>
      <vt:lpstr>Capaian pembelajaran  </vt:lpstr>
      <vt:lpstr>Dynamic Transshipment Model  Optimal Transshipment Rule Heuristic Transshipment Rule   </vt:lpstr>
      <vt:lpstr>Dynamic Transshipment model</vt:lpstr>
      <vt:lpstr>Dynamic Transshipment</vt:lpstr>
      <vt:lpstr>Dynamic Transshipment</vt:lpstr>
      <vt:lpstr>Dynamic Transshipment</vt:lpstr>
      <vt:lpstr>Dynamic Transshipment</vt:lpstr>
      <vt:lpstr>Dynamic Transshipment</vt:lpstr>
      <vt:lpstr>Dynamic Transshipment</vt:lpstr>
      <vt:lpstr>Dynamic Transshipment</vt:lpstr>
      <vt:lpstr>Dynamic Transshipment</vt:lpstr>
      <vt:lpstr>Dynamic Transshipment</vt:lpstr>
      <vt:lpstr>Dynamic Transshipment</vt:lpstr>
      <vt:lpstr>Amazon.com</vt:lpstr>
      <vt:lpstr>Amazon.com Distribution network</vt:lpstr>
      <vt:lpstr>Deskripsi Model</vt:lpstr>
      <vt:lpstr>Deskripsi Model</vt:lpstr>
      <vt:lpstr>Deskripsi Model</vt:lpstr>
      <vt:lpstr>Formulasi Model</vt:lpstr>
      <vt:lpstr>Formulasi Model</vt:lpstr>
      <vt:lpstr>Amazon.com Distribution network</vt:lpstr>
      <vt:lpstr> Optimal Transshipment rule </vt:lpstr>
      <vt:lpstr>Amazon.com</vt:lpstr>
      <vt:lpstr>Amazon.com</vt:lpstr>
      <vt:lpstr>Optimal Transshipment rule </vt:lpstr>
      <vt:lpstr>Heuristic Transshipment rule</vt:lpstr>
      <vt:lpstr>Heuristic Transshipment rule</vt:lpstr>
      <vt:lpstr>Heuristic Transshipment rule</vt:lpstr>
      <vt:lpstr>Heuristic Transshipment rule</vt:lpstr>
      <vt:lpstr>Kesimpulan</vt:lpstr>
      <vt:lpstr>KESIMPULAN</vt:lpstr>
      <vt:lpstr>KESIMPULAN</vt:lpstr>
      <vt:lpstr>DAFTAR PUSTAKA/SUMBER</vt:lpstr>
      <vt:lpstr>PowerPoint Presentation</vt:lpstr>
    </vt:vector>
  </TitlesOfParts>
  <Company>BINA NUSANTARA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BINUS</dc:creator>
  <cp:lastModifiedBy>Moh. Mujib Khoiri</cp:lastModifiedBy>
  <cp:revision>49</cp:revision>
  <dcterms:created xsi:type="dcterms:W3CDTF">2014-10-15T04:35:38Z</dcterms:created>
  <dcterms:modified xsi:type="dcterms:W3CDTF">2017-08-28T02:56:38Z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490928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