
<file path=[Content_Types].xml><?xml version="1.0" encoding="utf-8"?>
<Types xmlns="http://schemas.openxmlformats.org/package/2006/content-types">
  <Default Extension="fntdata" ContentType="application/x-fontdata"/>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2" r:id="rId16"/>
    <p:sldId id="273" r:id="rId17"/>
    <p:sldId id="274" r:id="rId18"/>
    <p:sldId id="275" r:id="rId19"/>
    <p:sldId id="276" r:id="rId20"/>
    <p:sldId id="277" r:id="rId21"/>
    <p:sldId id="278" r:id="rId22"/>
    <p:sldId id="279" r:id="rId23"/>
    <p:sldId id="280" r:id="rId24"/>
    <p:sldId id="281" r:id="rId25"/>
    <p:sldId id="282" r:id="rId26"/>
    <p:sldId id="283" r:id="rId27"/>
    <p:sldId id="284" r:id="rId28"/>
    <p:sldId id="286" r:id="rId29"/>
    <p:sldId id="287" r:id="rId30"/>
    <p:sldId id="288" r:id="rId31"/>
    <p:sldId id="289" r:id="rId32"/>
    <p:sldId id="290" r:id="rId33"/>
    <p:sldId id="291" r:id="rId34"/>
    <p:sldId id="293" r:id="rId35"/>
    <p:sldId id="294" r:id="rId36"/>
    <p:sldId id="295" r:id="rId37"/>
    <p:sldId id="296" r:id="rId38"/>
    <p:sldId id="297" r:id="rId39"/>
    <p:sldId id="298" r:id="rId40"/>
    <p:sldId id="299" r:id="rId41"/>
    <p:sldId id="300" r:id="rId42"/>
    <p:sldId id="301" r:id="rId43"/>
    <p:sldId id="302" r:id="rId44"/>
    <p:sldId id="303" r:id="rId45"/>
    <p:sldId id="304" r:id="rId46"/>
    <p:sldId id="306" r:id="rId47"/>
    <p:sldId id="307" r:id="rId48"/>
    <p:sldId id="308" r:id="rId49"/>
  </p:sldIdLst>
  <p:sldSz cx="18288000" cy="10287000"/>
  <p:notesSz cx="6858000" cy="9144000"/>
  <p:embeddedFontLst>
    <p:embeddedFont>
      <p:font typeface="Arial" panose="020B0604020202020204" pitchFamily="34" charset="0"/>
      <p:regular r:id="rId50"/>
    </p:embeddedFont>
    <p:embeddedFont>
      <p:font typeface="Arial Bold" panose="020B0704020202020204" pitchFamily="34" charset="0"/>
      <p:regular r:id="rId51"/>
      <p:bold r:id="rId52"/>
    </p:embeddedFont>
    <p:embeddedFont>
      <p:font typeface="Calibri" panose="020F0502020204030204" pitchFamily="34" charset="0"/>
      <p:regular r:id="rId53"/>
      <p:bold r:id="rId54"/>
      <p:italic r:id="rId55"/>
      <p:boldItalic r:id="rId56"/>
    </p:embeddedFont>
    <p:embeddedFont>
      <p:font typeface="Inter Bold" panose="020B0604020202020204" charset="0"/>
      <p:regular r:id="rId57"/>
    </p:embeddedFont>
    <p:embeddedFont>
      <p:font typeface="Poppins" panose="020B0604020202020204" charset="0"/>
      <p:regular r:id="rId58"/>
      <p:bold r:id="rId59"/>
      <p:italic r:id="rId60"/>
      <p:boldItalic r:id="rId61"/>
    </p:embeddedFont>
    <p:embeddedFont>
      <p:font typeface="Poppins Bold" panose="020B0604020202020204" charset="0"/>
      <p:regular r:id="rId62"/>
      <p:bold r:id="rId63"/>
    </p:embeddedFont>
    <p:embeddedFont>
      <p:font typeface="Poppins Bold Italics" panose="020B0604020202020204" charset="0"/>
      <p:regular r:id="rId64"/>
    </p:embeddedFont>
    <p:embeddedFont>
      <p:font typeface="Poppins Italics" panose="020B0604020202020204" charset="0"/>
      <p:regular r:id="rId65"/>
    </p:embeddedFont>
    <p:embeddedFont>
      <p:font typeface="Poppins Light" panose="020B0604020202020204" charset="0"/>
      <p:regular r:id="rId66"/>
      <p:italic r:id="rId67"/>
    </p:embeddedFont>
    <p:embeddedFont>
      <p:font typeface="Poppins Light Italics" panose="020B0604020202020204" charset="0"/>
      <p:regular r:id="rId6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7C33B9B-8575-917C-40EE-EA260C75FECA}" v="186" dt="2023-11-02T02:16:05.050"/>
    <p1510:client id="{5F09B836-5D2E-05B5-9850-681EEF15A4CD}" v="34" dt="2023-11-02T02:15:46.97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2880"/>
      </p:guideLst>
    </p:cSldViewPr>
  </p:slide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14.fntdata"/><Relationship Id="rId68" Type="http://schemas.openxmlformats.org/officeDocument/2006/relationships/font" Target="fonts/font19.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4.fntdata"/><Relationship Id="rId58" Type="http://schemas.openxmlformats.org/officeDocument/2006/relationships/font" Target="fonts/font9.fntdata"/><Relationship Id="rId66" Type="http://schemas.openxmlformats.org/officeDocument/2006/relationships/font" Target="fonts/font17.fntdata"/><Relationship Id="rId74" Type="http://schemas.microsoft.com/office/2015/10/relationships/revisionInfo" Target="revisionInfo.xml"/><Relationship Id="rId5" Type="http://schemas.openxmlformats.org/officeDocument/2006/relationships/slide" Target="slides/slide4.xml"/><Relationship Id="rId61" Type="http://schemas.openxmlformats.org/officeDocument/2006/relationships/font" Target="fonts/font12.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7.fntdata"/><Relationship Id="rId64" Type="http://schemas.openxmlformats.org/officeDocument/2006/relationships/font" Target="fonts/font15.fntdata"/><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font" Target="fonts/font2.fntdata"/><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10.fntdata"/><Relationship Id="rId67" Type="http://schemas.openxmlformats.org/officeDocument/2006/relationships/font" Target="fonts/font18.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5.fntdata"/><Relationship Id="rId62" Type="http://schemas.openxmlformats.org/officeDocument/2006/relationships/font" Target="fonts/font13.fntdata"/><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8.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3.fntdata"/><Relationship Id="rId60" Type="http://schemas.openxmlformats.org/officeDocument/2006/relationships/font" Target="fonts/font11.fntdata"/><Relationship Id="rId65" Type="http://schemas.openxmlformats.org/officeDocument/2006/relationships/font" Target="fonts/font16.fntdata"/><Relationship Id="rId73"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font" Target="fonts/font1.fntdata"/><Relationship Id="rId55" Type="http://schemas.openxmlformats.org/officeDocument/2006/relationships/font" Target="fonts/font6.fntdata"/><Relationship Id="rId7" Type="http://schemas.openxmlformats.org/officeDocument/2006/relationships/slide" Target="slides/slide6.xml"/><Relationship Id="rId71"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LHAM MUHAMMAD SAKTI" userId="S::5027201042@student.its.ac.id::d60e09a8-a34a-4a2b-8037-ad2f42cb1125" providerId="AD" clId="Web-{5F09B836-5D2E-05B5-9850-681EEF15A4CD}"/>
    <pc:docChg chg="addSld delSld modSld">
      <pc:chgData name="ILHAM MUHAMMAD SAKTI" userId="S::5027201042@student.its.ac.id::d60e09a8-a34a-4a2b-8037-ad2f42cb1125" providerId="AD" clId="Web-{5F09B836-5D2E-05B5-9850-681EEF15A4CD}" dt="2023-11-02T02:15:46.970" v="14" actId="1076"/>
      <pc:docMkLst>
        <pc:docMk/>
      </pc:docMkLst>
      <pc:sldChg chg="add del">
        <pc:chgData name="ILHAM MUHAMMAD SAKTI" userId="S::5027201042@student.its.ac.id::d60e09a8-a34a-4a2b-8037-ad2f42cb1125" providerId="AD" clId="Web-{5F09B836-5D2E-05B5-9850-681EEF15A4CD}" dt="2023-11-02T02:14:31.984" v="2"/>
        <pc:sldMkLst>
          <pc:docMk/>
          <pc:sldMk cId="0" sldId="306"/>
        </pc:sldMkLst>
      </pc:sldChg>
      <pc:sldChg chg="modSp">
        <pc:chgData name="ILHAM MUHAMMAD SAKTI" userId="S::5027201042@student.its.ac.id::d60e09a8-a34a-4a2b-8037-ad2f42cb1125" providerId="AD" clId="Web-{5F09B836-5D2E-05B5-9850-681EEF15A4CD}" dt="2023-11-02T02:15:46.970" v="14" actId="1076"/>
        <pc:sldMkLst>
          <pc:docMk/>
          <pc:sldMk cId="2375313889" sldId="308"/>
        </pc:sldMkLst>
        <pc:spChg chg="mod">
          <ac:chgData name="ILHAM MUHAMMAD SAKTI" userId="S::5027201042@student.its.ac.id::d60e09a8-a34a-4a2b-8037-ad2f42cb1125" providerId="AD" clId="Web-{5F09B836-5D2E-05B5-9850-681EEF15A4CD}" dt="2023-11-02T02:14:29.156" v="1" actId="14100"/>
          <ac:spMkLst>
            <pc:docMk/>
            <pc:sldMk cId="2375313889" sldId="308"/>
            <ac:spMk id="82" creationId="{00000000-0000-0000-0000-000000000000}"/>
          </ac:spMkLst>
        </pc:spChg>
        <pc:spChg chg="mod">
          <ac:chgData name="ILHAM MUHAMMAD SAKTI" userId="S::5027201042@student.its.ac.id::d60e09a8-a34a-4a2b-8037-ad2f42cb1125" providerId="AD" clId="Web-{5F09B836-5D2E-05B5-9850-681EEF15A4CD}" dt="2023-11-02T02:15:46.970" v="14" actId="1076"/>
          <ac:spMkLst>
            <pc:docMk/>
            <pc:sldMk cId="2375313889" sldId="308"/>
            <ac:spMk id="90" creationId="{00000000-0000-0000-0000-000000000000}"/>
          </ac:spMkLst>
        </pc:spChg>
      </pc:sldChg>
    </pc:docChg>
  </pc:docChgLst>
  <pc:docChgLst>
    <pc:chgData name="SHARIRA SANIANE" userId="S::5027201016@student.its.ac.id::7be57587-4d2f-46cd-b1a8-d4731494155b" providerId="AD" clId="Web-{07C33B9B-8575-917C-40EE-EA260C75FECA}"/>
    <pc:docChg chg="addSld delSld modSld">
      <pc:chgData name="SHARIRA SANIANE" userId="S::5027201016@student.its.ac.id::7be57587-4d2f-46cd-b1a8-d4731494155b" providerId="AD" clId="Web-{07C33B9B-8575-917C-40EE-EA260C75FECA}" dt="2023-11-02T02:16:05.050" v="146"/>
      <pc:docMkLst>
        <pc:docMk/>
      </pc:docMkLst>
      <pc:sldChg chg="del">
        <pc:chgData name="SHARIRA SANIANE" userId="S::5027201016@student.its.ac.id::7be57587-4d2f-46cd-b1a8-d4731494155b" providerId="AD" clId="Web-{07C33B9B-8575-917C-40EE-EA260C75FECA}" dt="2023-11-02T02:07:40.375" v="0"/>
        <pc:sldMkLst>
          <pc:docMk/>
          <pc:sldMk cId="0" sldId="257"/>
        </pc:sldMkLst>
      </pc:sldChg>
      <pc:sldChg chg="del">
        <pc:chgData name="SHARIRA SANIANE" userId="S::5027201016@student.its.ac.id::7be57587-4d2f-46cd-b1a8-d4731494155b" providerId="AD" clId="Web-{07C33B9B-8575-917C-40EE-EA260C75FECA}" dt="2023-11-02T02:09:58.521" v="2"/>
        <pc:sldMkLst>
          <pc:docMk/>
          <pc:sldMk cId="0" sldId="271"/>
        </pc:sldMkLst>
      </pc:sldChg>
      <pc:sldChg chg="del">
        <pc:chgData name="SHARIRA SANIANE" userId="S::5027201016@student.its.ac.id::7be57587-4d2f-46cd-b1a8-d4731494155b" providerId="AD" clId="Web-{07C33B9B-8575-917C-40EE-EA260C75FECA}" dt="2023-11-02T02:10:22.741" v="3"/>
        <pc:sldMkLst>
          <pc:docMk/>
          <pc:sldMk cId="0" sldId="285"/>
        </pc:sldMkLst>
      </pc:sldChg>
      <pc:sldChg chg="del">
        <pc:chgData name="SHARIRA SANIANE" userId="S::5027201016@student.its.ac.id::7be57587-4d2f-46cd-b1a8-d4731494155b" providerId="AD" clId="Web-{07C33B9B-8575-917C-40EE-EA260C75FECA}" dt="2023-11-02T02:10:30.210" v="4"/>
        <pc:sldMkLst>
          <pc:docMk/>
          <pc:sldMk cId="0" sldId="292"/>
        </pc:sldMkLst>
      </pc:sldChg>
      <pc:sldChg chg="del">
        <pc:chgData name="SHARIRA SANIANE" userId="S::5027201016@student.its.ac.id::7be57587-4d2f-46cd-b1a8-d4731494155b" providerId="AD" clId="Web-{07C33B9B-8575-917C-40EE-EA260C75FECA}" dt="2023-11-02T02:10:35.460" v="5"/>
        <pc:sldMkLst>
          <pc:docMk/>
          <pc:sldMk cId="0" sldId="305"/>
        </pc:sldMkLst>
      </pc:sldChg>
      <pc:sldChg chg="delSp modSp add">
        <pc:chgData name="SHARIRA SANIANE" userId="S::5027201016@student.its.ac.id::7be57587-4d2f-46cd-b1a8-d4731494155b" providerId="AD" clId="Web-{07C33B9B-8575-917C-40EE-EA260C75FECA}" dt="2023-11-02T02:16:05.050" v="146"/>
        <pc:sldMkLst>
          <pc:docMk/>
          <pc:sldMk cId="2375313889" sldId="308"/>
        </pc:sldMkLst>
        <pc:spChg chg="del">
          <ac:chgData name="SHARIRA SANIANE" userId="S::5027201016@student.its.ac.id::7be57587-4d2f-46cd-b1a8-d4731494155b" providerId="AD" clId="Web-{07C33B9B-8575-917C-40EE-EA260C75FECA}" dt="2023-11-02T02:11:41.978" v="52"/>
          <ac:spMkLst>
            <pc:docMk/>
            <pc:sldMk cId="2375313889" sldId="308"/>
            <ac:spMk id="6" creationId="{00000000-0000-0000-0000-000000000000}"/>
          </ac:spMkLst>
        </pc:spChg>
        <pc:spChg chg="del">
          <ac:chgData name="SHARIRA SANIANE" userId="S::5027201016@student.its.ac.id::7be57587-4d2f-46cd-b1a8-d4731494155b" providerId="AD" clId="Web-{07C33B9B-8575-917C-40EE-EA260C75FECA}" dt="2023-11-02T02:11:41.978" v="49"/>
          <ac:spMkLst>
            <pc:docMk/>
            <pc:sldMk cId="2375313889" sldId="308"/>
            <ac:spMk id="14" creationId="{00000000-0000-0000-0000-000000000000}"/>
          </ac:spMkLst>
        </pc:spChg>
        <pc:spChg chg="del">
          <ac:chgData name="SHARIRA SANIANE" userId="S::5027201016@student.its.ac.id::7be57587-4d2f-46cd-b1a8-d4731494155b" providerId="AD" clId="Web-{07C33B9B-8575-917C-40EE-EA260C75FECA}" dt="2023-11-02T02:11:41.978" v="46"/>
          <ac:spMkLst>
            <pc:docMk/>
            <pc:sldMk cId="2375313889" sldId="308"/>
            <ac:spMk id="22" creationId="{00000000-0000-0000-0000-000000000000}"/>
          </ac:spMkLst>
        </pc:spChg>
        <pc:spChg chg="del">
          <ac:chgData name="SHARIRA SANIANE" userId="S::5027201016@student.its.ac.id::7be57587-4d2f-46cd-b1a8-d4731494155b" providerId="AD" clId="Web-{07C33B9B-8575-917C-40EE-EA260C75FECA}" dt="2023-11-02T02:11:41.978" v="43"/>
          <ac:spMkLst>
            <pc:docMk/>
            <pc:sldMk cId="2375313889" sldId="308"/>
            <ac:spMk id="30" creationId="{00000000-0000-0000-0000-000000000000}"/>
          </ac:spMkLst>
        </pc:spChg>
        <pc:spChg chg="del">
          <ac:chgData name="SHARIRA SANIANE" userId="S::5027201016@student.its.ac.id::7be57587-4d2f-46cd-b1a8-d4731494155b" providerId="AD" clId="Web-{07C33B9B-8575-917C-40EE-EA260C75FECA}" dt="2023-11-02T02:11:41.978" v="38"/>
          <ac:spMkLst>
            <pc:docMk/>
            <pc:sldMk cId="2375313889" sldId="308"/>
            <ac:spMk id="56" creationId="{00000000-0000-0000-0000-000000000000}"/>
          </ac:spMkLst>
        </pc:spChg>
        <pc:spChg chg="del">
          <ac:chgData name="SHARIRA SANIANE" userId="S::5027201016@student.its.ac.id::7be57587-4d2f-46cd-b1a8-d4731494155b" providerId="AD" clId="Web-{07C33B9B-8575-917C-40EE-EA260C75FECA}" dt="2023-11-02T02:11:41.962" v="36"/>
          <ac:spMkLst>
            <pc:docMk/>
            <pc:sldMk cId="2375313889" sldId="308"/>
            <ac:spMk id="61" creationId="{00000000-0000-0000-0000-000000000000}"/>
          </ac:spMkLst>
        </pc:spChg>
        <pc:spChg chg="del">
          <ac:chgData name="SHARIRA SANIANE" userId="S::5027201016@student.its.ac.id::7be57587-4d2f-46cd-b1a8-d4731494155b" providerId="AD" clId="Web-{07C33B9B-8575-917C-40EE-EA260C75FECA}" dt="2023-11-02T02:11:41.962" v="33"/>
          <ac:spMkLst>
            <pc:docMk/>
            <pc:sldMk cId="2375313889" sldId="308"/>
            <ac:spMk id="71" creationId="{00000000-0000-0000-0000-000000000000}"/>
          </ac:spMkLst>
        </pc:spChg>
        <pc:spChg chg="del">
          <ac:chgData name="SHARIRA SANIANE" userId="S::5027201016@student.its.ac.id::7be57587-4d2f-46cd-b1a8-d4731494155b" providerId="AD" clId="Web-{07C33B9B-8575-917C-40EE-EA260C75FECA}" dt="2023-11-02T02:11:41.962" v="31"/>
          <ac:spMkLst>
            <pc:docMk/>
            <pc:sldMk cId="2375313889" sldId="308"/>
            <ac:spMk id="74" creationId="{00000000-0000-0000-0000-000000000000}"/>
          </ac:spMkLst>
        </pc:spChg>
        <pc:spChg chg="del">
          <ac:chgData name="SHARIRA SANIANE" userId="S::5027201016@student.its.ac.id::7be57587-4d2f-46cd-b1a8-d4731494155b" providerId="AD" clId="Web-{07C33B9B-8575-917C-40EE-EA260C75FECA}" dt="2023-11-02T02:11:41.962" v="30"/>
          <ac:spMkLst>
            <pc:docMk/>
            <pc:sldMk cId="2375313889" sldId="308"/>
            <ac:spMk id="75" creationId="{00000000-0000-0000-0000-000000000000}"/>
          </ac:spMkLst>
        </pc:spChg>
        <pc:spChg chg="del">
          <ac:chgData name="SHARIRA SANIANE" userId="S::5027201016@student.its.ac.id::7be57587-4d2f-46cd-b1a8-d4731494155b" providerId="AD" clId="Web-{07C33B9B-8575-917C-40EE-EA260C75FECA}" dt="2023-11-02T02:16:05.050" v="141"/>
          <ac:spMkLst>
            <pc:docMk/>
            <pc:sldMk cId="2375313889" sldId="308"/>
            <ac:spMk id="76" creationId="{00000000-0000-0000-0000-000000000000}"/>
          </ac:spMkLst>
        </pc:spChg>
        <pc:spChg chg="mod">
          <ac:chgData name="SHARIRA SANIANE" userId="S::5027201016@student.its.ac.id::7be57587-4d2f-46cd-b1a8-d4731494155b" providerId="AD" clId="Web-{07C33B9B-8575-917C-40EE-EA260C75FECA}" dt="2023-11-02T02:12:38.386" v="83" actId="20577"/>
          <ac:spMkLst>
            <pc:docMk/>
            <pc:sldMk cId="2375313889" sldId="308"/>
            <ac:spMk id="77" creationId="{00000000-0000-0000-0000-000000000000}"/>
          </ac:spMkLst>
        </pc:spChg>
        <pc:spChg chg="mod">
          <ac:chgData name="SHARIRA SANIANE" userId="S::5027201016@student.its.ac.id::7be57587-4d2f-46cd-b1a8-d4731494155b" providerId="AD" clId="Web-{07C33B9B-8575-917C-40EE-EA260C75FECA}" dt="2023-11-02T02:12:53.121" v="86" actId="1076"/>
          <ac:spMkLst>
            <pc:docMk/>
            <pc:sldMk cId="2375313889" sldId="308"/>
            <ac:spMk id="78" creationId="{00000000-0000-0000-0000-000000000000}"/>
          </ac:spMkLst>
        </pc:spChg>
        <pc:spChg chg="mod">
          <ac:chgData name="SHARIRA SANIANE" userId="S::5027201016@student.its.ac.id::7be57587-4d2f-46cd-b1a8-d4731494155b" providerId="AD" clId="Web-{07C33B9B-8575-917C-40EE-EA260C75FECA}" dt="2023-11-02T02:12:15.917" v="69" actId="1076"/>
          <ac:spMkLst>
            <pc:docMk/>
            <pc:sldMk cId="2375313889" sldId="308"/>
            <ac:spMk id="79" creationId="{00000000-0000-0000-0000-000000000000}"/>
          </ac:spMkLst>
        </pc:spChg>
        <pc:spChg chg="mod">
          <ac:chgData name="SHARIRA SANIANE" userId="S::5027201016@student.its.ac.id::7be57587-4d2f-46cd-b1a8-d4731494155b" providerId="AD" clId="Web-{07C33B9B-8575-917C-40EE-EA260C75FECA}" dt="2023-11-02T02:13:06.637" v="92" actId="1076"/>
          <ac:spMkLst>
            <pc:docMk/>
            <pc:sldMk cId="2375313889" sldId="308"/>
            <ac:spMk id="80" creationId="{00000000-0000-0000-0000-000000000000}"/>
          </ac:spMkLst>
        </pc:spChg>
        <pc:spChg chg="mod">
          <ac:chgData name="SHARIRA SANIANE" userId="S::5027201016@student.its.ac.id::7be57587-4d2f-46cd-b1a8-d4731494155b" providerId="AD" clId="Web-{07C33B9B-8575-917C-40EE-EA260C75FECA}" dt="2023-11-02T02:13:24.232" v="97" actId="1076"/>
          <ac:spMkLst>
            <pc:docMk/>
            <pc:sldMk cId="2375313889" sldId="308"/>
            <ac:spMk id="81" creationId="{00000000-0000-0000-0000-000000000000}"/>
          </ac:spMkLst>
        </pc:spChg>
        <pc:spChg chg="mod">
          <ac:chgData name="SHARIRA SANIANE" userId="S::5027201016@student.its.ac.id::7be57587-4d2f-46cd-b1a8-d4731494155b" providerId="AD" clId="Web-{07C33B9B-8575-917C-40EE-EA260C75FECA}" dt="2023-11-02T02:13:44.264" v="103" actId="1076"/>
          <ac:spMkLst>
            <pc:docMk/>
            <pc:sldMk cId="2375313889" sldId="308"/>
            <ac:spMk id="82" creationId="{00000000-0000-0000-0000-000000000000}"/>
          </ac:spMkLst>
        </pc:spChg>
        <pc:spChg chg="mod">
          <ac:chgData name="SHARIRA SANIANE" userId="S::5027201016@student.its.ac.id::7be57587-4d2f-46cd-b1a8-d4731494155b" providerId="AD" clId="Web-{07C33B9B-8575-917C-40EE-EA260C75FECA}" dt="2023-11-02T02:14:15.655" v="110" actId="1076"/>
          <ac:spMkLst>
            <pc:docMk/>
            <pc:sldMk cId="2375313889" sldId="308"/>
            <ac:spMk id="83" creationId="{00000000-0000-0000-0000-000000000000}"/>
          </ac:spMkLst>
        </pc:spChg>
        <pc:spChg chg="mod">
          <ac:chgData name="SHARIRA SANIANE" userId="S::5027201016@student.its.ac.id::7be57587-4d2f-46cd-b1a8-d4731494155b" providerId="AD" clId="Web-{07C33B9B-8575-917C-40EE-EA260C75FECA}" dt="2023-11-02T02:15:23.799" v="126" actId="1076"/>
          <ac:spMkLst>
            <pc:docMk/>
            <pc:sldMk cId="2375313889" sldId="308"/>
            <ac:spMk id="84" creationId="{00000000-0000-0000-0000-000000000000}"/>
          </ac:spMkLst>
        </pc:spChg>
        <pc:spChg chg="mod">
          <ac:chgData name="SHARIRA SANIANE" userId="S::5027201016@student.its.ac.id::7be57587-4d2f-46cd-b1a8-d4731494155b" providerId="AD" clId="Web-{07C33B9B-8575-917C-40EE-EA260C75FECA}" dt="2023-11-02T02:15:38.002" v="131" actId="1076"/>
          <ac:spMkLst>
            <pc:docMk/>
            <pc:sldMk cId="2375313889" sldId="308"/>
            <ac:spMk id="85" creationId="{00000000-0000-0000-0000-000000000000}"/>
          </ac:spMkLst>
        </pc:spChg>
        <pc:spChg chg="del">
          <ac:chgData name="SHARIRA SANIANE" userId="S::5027201016@student.its.ac.id::7be57587-4d2f-46cd-b1a8-d4731494155b" providerId="AD" clId="Web-{07C33B9B-8575-917C-40EE-EA260C75FECA}" dt="2023-11-02T02:16:05.050" v="140"/>
          <ac:spMkLst>
            <pc:docMk/>
            <pc:sldMk cId="2375313889" sldId="308"/>
            <ac:spMk id="86" creationId="{00000000-0000-0000-0000-000000000000}"/>
          </ac:spMkLst>
        </pc:spChg>
        <pc:spChg chg="del">
          <ac:chgData name="SHARIRA SANIANE" userId="S::5027201016@student.its.ac.id::7be57587-4d2f-46cd-b1a8-d4731494155b" providerId="AD" clId="Web-{07C33B9B-8575-917C-40EE-EA260C75FECA}" dt="2023-11-02T02:16:05.050" v="139"/>
          <ac:spMkLst>
            <pc:docMk/>
            <pc:sldMk cId="2375313889" sldId="308"/>
            <ac:spMk id="87" creationId="{00000000-0000-0000-0000-000000000000}"/>
          </ac:spMkLst>
        </pc:spChg>
        <pc:spChg chg="del mod">
          <ac:chgData name="SHARIRA SANIANE" userId="S::5027201016@student.its.ac.id::7be57587-4d2f-46cd-b1a8-d4731494155b" providerId="AD" clId="Web-{07C33B9B-8575-917C-40EE-EA260C75FECA}" dt="2023-11-02T02:14:11.171" v="109"/>
          <ac:spMkLst>
            <pc:docMk/>
            <pc:sldMk cId="2375313889" sldId="308"/>
            <ac:spMk id="88" creationId="{00000000-0000-0000-0000-000000000000}"/>
          </ac:spMkLst>
        </pc:spChg>
        <pc:spChg chg="del">
          <ac:chgData name="SHARIRA SANIANE" userId="S::5027201016@student.its.ac.id::7be57587-4d2f-46cd-b1a8-d4731494155b" providerId="AD" clId="Web-{07C33B9B-8575-917C-40EE-EA260C75FECA}" dt="2023-11-02T02:16:05.050" v="138"/>
          <ac:spMkLst>
            <pc:docMk/>
            <pc:sldMk cId="2375313889" sldId="308"/>
            <ac:spMk id="89" creationId="{00000000-0000-0000-0000-000000000000}"/>
          </ac:spMkLst>
        </pc:spChg>
        <pc:spChg chg="mod">
          <ac:chgData name="SHARIRA SANIANE" userId="S::5027201016@student.its.ac.id::7be57587-4d2f-46cd-b1a8-d4731494155b" providerId="AD" clId="Web-{07C33B9B-8575-917C-40EE-EA260C75FECA}" dt="2023-11-02T02:15:06.907" v="123" actId="20577"/>
          <ac:spMkLst>
            <pc:docMk/>
            <pc:sldMk cId="2375313889" sldId="308"/>
            <ac:spMk id="90" creationId="{00000000-0000-0000-0000-000000000000}"/>
          </ac:spMkLst>
        </pc:spChg>
        <pc:spChg chg="mod">
          <ac:chgData name="SHARIRA SANIANE" userId="S::5027201016@student.its.ac.id::7be57587-4d2f-46cd-b1a8-d4731494155b" providerId="AD" clId="Web-{07C33B9B-8575-917C-40EE-EA260C75FECA}" dt="2023-11-02T02:16:02.222" v="137" actId="1076"/>
          <ac:spMkLst>
            <pc:docMk/>
            <pc:sldMk cId="2375313889" sldId="308"/>
            <ac:spMk id="91" creationId="{00000000-0000-0000-0000-000000000000}"/>
          </ac:spMkLst>
        </pc:spChg>
        <pc:grpChg chg="del mod">
          <ac:chgData name="SHARIRA SANIANE" userId="S::5027201016@student.its.ac.id::7be57587-4d2f-46cd-b1a8-d4731494155b" providerId="AD" clId="Web-{07C33B9B-8575-917C-40EE-EA260C75FECA}" dt="2023-11-02T02:11:45.541" v="59"/>
          <ac:grpSpMkLst>
            <pc:docMk/>
            <pc:sldMk cId="2375313889" sldId="308"/>
            <ac:grpSpMk id="2" creationId="{00000000-0000-0000-0000-000000000000}"/>
          </ac:grpSpMkLst>
        </pc:grpChg>
        <pc:grpChg chg="del">
          <ac:chgData name="SHARIRA SANIANE" userId="S::5027201016@student.its.ac.id::7be57587-4d2f-46cd-b1a8-d4731494155b" providerId="AD" clId="Web-{07C33B9B-8575-917C-40EE-EA260C75FECA}" dt="2023-11-02T02:11:41.978" v="53"/>
          <ac:grpSpMkLst>
            <pc:docMk/>
            <pc:sldMk cId="2375313889" sldId="308"/>
            <ac:grpSpMk id="4" creationId="{00000000-0000-0000-0000-000000000000}"/>
          </ac:grpSpMkLst>
        </pc:grpChg>
        <pc:grpChg chg="del">
          <ac:chgData name="SHARIRA SANIANE" userId="S::5027201016@student.its.ac.id::7be57587-4d2f-46cd-b1a8-d4731494155b" providerId="AD" clId="Web-{07C33B9B-8575-917C-40EE-EA260C75FECA}" dt="2023-11-02T02:11:41.978" v="51"/>
          <ac:grpSpMkLst>
            <pc:docMk/>
            <pc:sldMk cId="2375313889" sldId="308"/>
            <ac:grpSpMk id="7" creationId="{00000000-0000-0000-0000-000000000000}"/>
          </ac:grpSpMkLst>
        </pc:grpChg>
        <pc:grpChg chg="del">
          <ac:chgData name="SHARIRA SANIANE" userId="S::5027201016@student.its.ac.id::7be57587-4d2f-46cd-b1a8-d4731494155b" providerId="AD" clId="Web-{07C33B9B-8575-917C-40EE-EA260C75FECA}" dt="2023-11-02T02:11:45.541" v="58"/>
          <ac:grpSpMkLst>
            <pc:docMk/>
            <pc:sldMk cId="2375313889" sldId="308"/>
            <ac:grpSpMk id="10" creationId="{00000000-0000-0000-0000-000000000000}"/>
          </ac:grpSpMkLst>
        </pc:grpChg>
        <pc:grpChg chg="del">
          <ac:chgData name="SHARIRA SANIANE" userId="S::5027201016@student.its.ac.id::7be57587-4d2f-46cd-b1a8-d4731494155b" providerId="AD" clId="Web-{07C33B9B-8575-917C-40EE-EA260C75FECA}" dt="2023-11-02T02:11:41.978" v="50"/>
          <ac:grpSpMkLst>
            <pc:docMk/>
            <pc:sldMk cId="2375313889" sldId="308"/>
            <ac:grpSpMk id="12" creationId="{00000000-0000-0000-0000-000000000000}"/>
          </ac:grpSpMkLst>
        </pc:grpChg>
        <pc:grpChg chg="del">
          <ac:chgData name="SHARIRA SANIANE" userId="S::5027201016@student.its.ac.id::7be57587-4d2f-46cd-b1a8-d4731494155b" providerId="AD" clId="Web-{07C33B9B-8575-917C-40EE-EA260C75FECA}" dt="2023-11-02T02:11:41.978" v="48"/>
          <ac:grpSpMkLst>
            <pc:docMk/>
            <pc:sldMk cId="2375313889" sldId="308"/>
            <ac:grpSpMk id="15" creationId="{00000000-0000-0000-0000-000000000000}"/>
          </ac:grpSpMkLst>
        </pc:grpChg>
        <pc:grpChg chg="del">
          <ac:chgData name="SHARIRA SANIANE" userId="S::5027201016@student.its.ac.id::7be57587-4d2f-46cd-b1a8-d4731494155b" providerId="AD" clId="Web-{07C33B9B-8575-917C-40EE-EA260C75FECA}" dt="2023-11-02T02:11:45.541" v="57"/>
          <ac:grpSpMkLst>
            <pc:docMk/>
            <pc:sldMk cId="2375313889" sldId="308"/>
            <ac:grpSpMk id="18" creationId="{00000000-0000-0000-0000-000000000000}"/>
          </ac:grpSpMkLst>
        </pc:grpChg>
        <pc:grpChg chg="del">
          <ac:chgData name="SHARIRA SANIANE" userId="S::5027201016@student.its.ac.id::7be57587-4d2f-46cd-b1a8-d4731494155b" providerId="AD" clId="Web-{07C33B9B-8575-917C-40EE-EA260C75FECA}" dt="2023-11-02T02:11:41.978" v="47"/>
          <ac:grpSpMkLst>
            <pc:docMk/>
            <pc:sldMk cId="2375313889" sldId="308"/>
            <ac:grpSpMk id="20" creationId="{00000000-0000-0000-0000-000000000000}"/>
          </ac:grpSpMkLst>
        </pc:grpChg>
        <pc:grpChg chg="del">
          <ac:chgData name="SHARIRA SANIANE" userId="S::5027201016@student.its.ac.id::7be57587-4d2f-46cd-b1a8-d4731494155b" providerId="AD" clId="Web-{07C33B9B-8575-917C-40EE-EA260C75FECA}" dt="2023-11-02T02:11:41.978" v="45"/>
          <ac:grpSpMkLst>
            <pc:docMk/>
            <pc:sldMk cId="2375313889" sldId="308"/>
            <ac:grpSpMk id="23" creationId="{00000000-0000-0000-0000-000000000000}"/>
          </ac:grpSpMkLst>
        </pc:grpChg>
        <pc:grpChg chg="del">
          <ac:chgData name="SHARIRA SANIANE" userId="S::5027201016@student.its.ac.id::7be57587-4d2f-46cd-b1a8-d4731494155b" providerId="AD" clId="Web-{07C33B9B-8575-917C-40EE-EA260C75FECA}" dt="2023-11-02T02:11:45.541" v="56"/>
          <ac:grpSpMkLst>
            <pc:docMk/>
            <pc:sldMk cId="2375313889" sldId="308"/>
            <ac:grpSpMk id="26" creationId="{00000000-0000-0000-0000-000000000000}"/>
          </ac:grpSpMkLst>
        </pc:grpChg>
        <pc:grpChg chg="del">
          <ac:chgData name="SHARIRA SANIANE" userId="S::5027201016@student.its.ac.id::7be57587-4d2f-46cd-b1a8-d4731494155b" providerId="AD" clId="Web-{07C33B9B-8575-917C-40EE-EA260C75FECA}" dt="2023-11-02T02:11:41.978" v="44"/>
          <ac:grpSpMkLst>
            <pc:docMk/>
            <pc:sldMk cId="2375313889" sldId="308"/>
            <ac:grpSpMk id="28" creationId="{00000000-0000-0000-0000-000000000000}"/>
          </ac:grpSpMkLst>
        </pc:grpChg>
        <pc:grpChg chg="del">
          <ac:chgData name="SHARIRA SANIANE" userId="S::5027201016@student.its.ac.id::7be57587-4d2f-46cd-b1a8-d4731494155b" providerId="AD" clId="Web-{07C33B9B-8575-917C-40EE-EA260C75FECA}" dt="2023-11-02T02:11:41.978" v="42"/>
          <ac:grpSpMkLst>
            <pc:docMk/>
            <pc:sldMk cId="2375313889" sldId="308"/>
            <ac:grpSpMk id="31" creationId="{00000000-0000-0000-0000-000000000000}"/>
          </ac:grpSpMkLst>
        </pc:grpChg>
        <pc:grpChg chg="del">
          <ac:chgData name="SHARIRA SANIANE" userId="S::5027201016@student.its.ac.id::7be57587-4d2f-46cd-b1a8-d4731494155b" providerId="AD" clId="Web-{07C33B9B-8575-917C-40EE-EA260C75FECA}" dt="2023-11-02T02:16:05.050" v="146"/>
          <ac:grpSpMkLst>
            <pc:docMk/>
            <pc:sldMk cId="2375313889" sldId="308"/>
            <ac:grpSpMk id="34" creationId="{00000000-0000-0000-0000-000000000000}"/>
          </ac:grpSpMkLst>
        </pc:grpChg>
        <pc:grpChg chg="del">
          <ac:chgData name="SHARIRA SANIANE" userId="S::5027201016@student.its.ac.id::7be57587-4d2f-46cd-b1a8-d4731494155b" providerId="AD" clId="Web-{07C33B9B-8575-917C-40EE-EA260C75FECA}" dt="2023-11-02T02:16:05.050" v="145"/>
          <ac:grpSpMkLst>
            <pc:docMk/>
            <pc:sldMk cId="2375313889" sldId="308"/>
            <ac:grpSpMk id="38" creationId="{00000000-0000-0000-0000-000000000000}"/>
          </ac:grpSpMkLst>
        </pc:grpChg>
        <pc:grpChg chg="del">
          <ac:chgData name="SHARIRA SANIANE" userId="S::5027201016@student.its.ac.id::7be57587-4d2f-46cd-b1a8-d4731494155b" providerId="AD" clId="Web-{07C33B9B-8575-917C-40EE-EA260C75FECA}" dt="2023-11-02T02:16:05.050" v="144"/>
          <ac:grpSpMkLst>
            <pc:docMk/>
            <pc:sldMk cId="2375313889" sldId="308"/>
            <ac:grpSpMk id="42" creationId="{00000000-0000-0000-0000-000000000000}"/>
          </ac:grpSpMkLst>
        </pc:grpChg>
        <pc:grpChg chg="del">
          <ac:chgData name="SHARIRA SANIANE" userId="S::5027201016@student.its.ac.id::7be57587-4d2f-46cd-b1a8-d4731494155b" providerId="AD" clId="Web-{07C33B9B-8575-917C-40EE-EA260C75FECA}" dt="2023-11-02T02:16:05.050" v="143"/>
          <ac:grpSpMkLst>
            <pc:docMk/>
            <pc:sldMk cId="2375313889" sldId="308"/>
            <ac:grpSpMk id="46" creationId="{00000000-0000-0000-0000-000000000000}"/>
          </ac:grpSpMkLst>
        </pc:grpChg>
        <pc:grpChg chg="del">
          <ac:chgData name="SHARIRA SANIANE" userId="S::5027201016@student.its.ac.id::7be57587-4d2f-46cd-b1a8-d4731494155b" providerId="AD" clId="Web-{07C33B9B-8575-917C-40EE-EA260C75FECA}" dt="2023-11-02T02:11:41.978" v="41"/>
          <ac:grpSpMkLst>
            <pc:docMk/>
            <pc:sldMk cId="2375313889" sldId="308"/>
            <ac:grpSpMk id="50" creationId="{00000000-0000-0000-0000-000000000000}"/>
          </ac:grpSpMkLst>
        </pc:grpChg>
        <pc:grpChg chg="del">
          <ac:chgData name="SHARIRA SANIANE" userId="S::5027201016@student.its.ac.id::7be57587-4d2f-46cd-b1a8-d4731494155b" providerId="AD" clId="Web-{07C33B9B-8575-917C-40EE-EA260C75FECA}" dt="2023-11-02T02:11:41.978" v="40"/>
          <ac:grpSpMkLst>
            <pc:docMk/>
            <pc:sldMk cId="2375313889" sldId="308"/>
            <ac:grpSpMk id="52" creationId="{00000000-0000-0000-0000-000000000000}"/>
          </ac:grpSpMkLst>
        </pc:grpChg>
        <pc:grpChg chg="del">
          <ac:chgData name="SHARIRA SANIANE" userId="S::5027201016@student.its.ac.id::7be57587-4d2f-46cd-b1a8-d4731494155b" providerId="AD" clId="Web-{07C33B9B-8575-917C-40EE-EA260C75FECA}" dt="2023-11-02T02:11:41.978" v="39"/>
          <ac:grpSpMkLst>
            <pc:docMk/>
            <pc:sldMk cId="2375313889" sldId="308"/>
            <ac:grpSpMk id="54" creationId="{00000000-0000-0000-0000-000000000000}"/>
          </ac:grpSpMkLst>
        </pc:grpChg>
        <pc:grpChg chg="del">
          <ac:chgData name="SHARIRA SANIANE" userId="S::5027201016@student.its.ac.id::7be57587-4d2f-46cd-b1a8-d4731494155b" providerId="AD" clId="Web-{07C33B9B-8575-917C-40EE-EA260C75FECA}" dt="2023-11-02T02:11:45.541" v="55"/>
          <ac:grpSpMkLst>
            <pc:docMk/>
            <pc:sldMk cId="2375313889" sldId="308"/>
            <ac:grpSpMk id="57" creationId="{00000000-0000-0000-0000-000000000000}"/>
          </ac:grpSpMkLst>
        </pc:grpChg>
        <pc:grpChg chg="del">
          <ac:chgData name="SHARIRA SANIANE" userId="S::5027201016@student.its.ac.id::7be57587-4d2f-46cd-b1a8-d4731494155b" providerId="AD" clId="Web-{07C33B9B-8575-917C-40EE-EA260C75FECA}" dt="2023-11-02T02:11:41.962" v="37"/>
          <ac:grpSpMkLst>
            <pc:docMk/>
            <pc:sldMk cId="2375313889" sldId="308"/>
            <ac:grpSpMk id="59" creationId="{00000000-0000-0000-0000-000000000000}"/>
          </ac:grpSpMkLst>
        </pc:grpChg>
        <pc:grpChg chg="del">
          <ac:chgData name="SHARIRA SANIANE" userId="S::5027201016@student.its.ac.id::7be57587-4d2f-46cd-b1a8-d4731494155b" providerId="AD" clId="Web-{07C33B9B-8575-917C-40EE-EA260C75FECA}" dt="2023-11-02T02:11:41.962" v="35"/>
          <ac:grpSpMkLst>
            <pc:docMk/>
            <pc:sldMk cId="2375313889" sldId="308"/>
            <ac:grpSpMk id="62" creationId="{00000000-0000-0000-0000-000000000000}"/>
          </ac:grpSpMkLst>
        </pc:grpChg>
        <pc:grpChg chg="del">
          <ac:chgData name="SHARIRA SANIANE" userId="S::5027201016@student.its.ac.id::7be57587-4d2f-46cd-b1a8-d4731494155b" providerId="AD" clId="Web-{07C33B9B-8575-917C-40EE-EA260C75FECA}" dt="2023-11-02T02:16:05.050" v="142"/>
          <ac:grpSpMkLst>
            <pc:docMk/>
            <pc:sldMk cId="2375313889" sldId="308"/>
            <ac:grpSpMk id="65" creationId="{00000000-0000-0000-0000-000000000000}"/>
          </ac:grpSpMkLst>
        </pc:grpChg>
        <pc:grpChg chg="del">
          <ac:chgData name="SHARIRA SANIANE" userId="S::5027201016@student.its.ac.id::7be57587-4d2f-46cd-b1a8-d4731494155b" providerId="AD" clId="Web-{07C33B9B-8575-917C-40EE-EA260C75FECA}" dt="2023-11-02T02:11:41.962" v="34"/>
          <ac:grpSpMkLst>
            <pc:docMk/>
            <pc:sldMk cId="2375313889" sldId="308"/>
            <ac:grpSpMk id="69" creationId="{00000000-0000-0000-0000-000000000000}"/>
          </ac:grpSpMkLst>
        </pc:grpChg>
        <pc:grpChg chg="del">
          <ac:chgData name="SHARIRA SANIANE" userId="S::5027201016@student.its.ac.id::7be57587-4d2f-46cd-b1a8-d4731494155b" providerId="AD" clId="Web-{07C33B9B-8575-917C-40EE-EA260C75FECA}" dt="2023-11-02T02:11:41.962" v="32"/>
          <ac:grpSpMkLst>
            <pc:docMk/>
            <pc:sldMk cId="2375313889" sldId="308"/>
            <ac:grpSpMk id="72" creationId="{00000000-0000-0000-0000-000000000000}"/>
          </ac:grpSpMkLst>
        </pc:grpChg>
      </pc:sldChg>
      <pc:sldChg chg="new del">
        <pc:chgData name="SHARIRA SANIANE" userId="S::5027201016@student.its.ac.id::7be57587-4d2f-46cd-b1a8-d4731494155b" providerId="AD" clId="Web-{07C33B9B-8575-917C-40EE-EA260C75FECA}" dt="2023-11-02T02:11:13.399" v="7"/>
        <pc:sldMkLst>
          <pc:docMk/>
          <pc:sldMk cId="1278394277" sldId="309"/>
        </pc:sldMkLst>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11/1/2023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0.jpe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2.svg"/><Relationship Id="rId7" Type="http://schemas.openxmlformats.org/officeDocument/2006/relationships/image" Target="../media/image26.png"/><Relationship Id="rId12" Type="http://schemas.openxmlformats.org/officeDocument/2006/relationships/image" Target="../media/image31.sv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svg"/><Relationship Id="rId10" Type="http://schemas.openxmlformats.org/officeDocument/2006/relationships/image" Target="../media/image29.svg"/><Relationship Id="rId4" Type="http://schemas.openxmlformats.org/officeDocument/2006/relationships/image" Target="../media/image23.png"/><Relationship Id="rId9"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0.jpeg"/><Relationship Id="rId4" Type="http://schemas.openxmlformats.org/officeDocument/2006/relationships/image" Target="../media/image38.gif"/></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40.gif"/></Relationships>
</file>

<file path=ppt/slides/_rels/slide22.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6.svg"/><Relationship Id="rId7" Type="http://schemas.openxmlformats.org/officeDocument/2006/relationships/image" Target="../media/image50.sv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svg"/><Relationship Id="rId4" Type="http://schemas.openxmlformats.org/officeDocument/2006/relationships/image" Target="../media/image47.png"/></Relationships>
</file>

<file path=ppt/slides/_rels/slide25.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53.jpeg"/><Relationship Id="rId4" Type="http://schemas.openxmlformats.org/officeDocument/2006/relationships/image" Target="../media/image38.gif"/></Relationships>
</file>

<file path=ppt/slides/_rels/slide2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55.gif"/></Relationships>
</file>

<file path=ppt/slides/_rels/slide29.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3.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4.svg"/><Relationship Id="rId3" Type="http://schemas.openxmlformats.org/officeDocument/2006/relationships/image" Target="../media/image22.svg"/><Relationship Id="rId7" Type="http://schemas.openxmlformats.org/officeDocument/2006/relationships/image" Target="../media/image58.svg"/><Relationship Id="rId12" Type="http://schemas.openxmlformats.org/officeDocument/2006/relationships/image" Target="../media/image63.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57.png"/><Relationship Id="rId11" Type="http://schemas.openxmlformats.org/officeDocument/2006/relationships/image" Target="../media/image62.svg"/><Relationship Id="rId5" Type="http://schemas.openxmlformats.org/officeDocument/2006/relationships/image" Target="../media/image24.svg"/><Relationship Id="rId10" Type="http://schemas.openxmlformats.org/officeDocument/2006/relationships/image" Target="../media/image61.png"/><Relationship Id="rId4" Type="http://schemas.openxmlformats.org/officeDocument/2006/relationships/image" Target="../media/image23.png"/><Relationship Id="rId9" Type="http://schemas.openxmlformats.org/officeDocument/2006/relationships/image" Target="../media/image60.svg"/></Relationships>
</file>

<file path=ppt/slides/_rels/slide31.xml.rels><?xml version="1.0" encoding="UTF-8" standalone="yes"?>
<Relationships xmlns="http://schemas.openxmlformats.org/package/2006/relationships"><Relationship Id="rId3" Type="http://schemas.openxmlformats.org/officeDocument/2006/relationships/image" Target="../media/image66.svg"/><Relationship Id="rId7" Type="http://schemas.openxmlformats.org/officeDocument/2006/relationships/image" Target="../media/image70.svg"/><Relationship Id="rId2" Type="http://schemas.openxmlformats.org/officeDocument/2006/relationships/image" Target="../media/image65.png"/><Relationship Id="rId1" Type="http://schemas.openxmlformats.org/officeDocument/2006/relationships/slideLayout" Target="../slideLayouts/slideLayout7.xml"/><Relationship Id="rId6" Type="http://schemas.openxmlformats.org/officeDocument/2006/relationships/image" Target="../media/image69.png"/><Relationship Id="rId5" Type="http://schemas.openxmlformats.org/officeDocument/2006/relationships/image" Target="../media/image68.svg"/><Relationship Id="rId4" Type="http://schemas.openxmlformats.org/officeDocument/2006/relationships/image" Target="../media/image67.png"/></Relationships>
</file>

<file path=ppt/slides/_rels/slide32.xml.rels><?xml version="1.0" encoding="UTF-8" standalone="yes"?>
<Relationships xmlns="http://schemas.openxmlformats.org/package/2006/relationships"><Relationship Id="rId8" Type="http://schemas.openxmlformats.org/officeDocument/2006/relationships/image" Target="../media/image77.png"/><Relationship Id="rId13" Type="http://schemas.openxmlformats.org/officeDocument/2006/relationships/image" Target="../media/image82.svg"/><Relationship Id="rId3" Type="http://schemas.openxmlformats.org/officeDocument/2006/relationships/image" Target="../media/image72.svg"/><Relationship Id="rId7" Type="http://schemas.openxmlformats.org/officeDocument/2006/relationships/image" Target="../media/image76.svg"/><Relationship Id="rId12" Type="http://schemas.openxmlformats.org/officeDocument/2006/relationships/image" Target="../media/image81.png"/><Relationship Id="rId2" Type="http://schemas.openxmlformats.org/officeDocument/2006/relationships/image" Target="../media/image71.png"/><Relationship Id="rId1" Type="http://schemas.openxmlformats.org/officeDocument/2006/relationships/slideLayout" Target="../slideLayouts/slideLayout7.xml"/><Relationship Id="rId6" Type="http://schemas.openxmlformats.org/officeDocument/2006/relationships/image" Target="../media/image75.png"/><Relationship Id="rId11" Type="http://schemas.openxmlformats.org/officeDocument/2006/relationships/image" Target="../media/image80.svg"/><Relationship Id="rId5" Type="http://schemas.openxmlformats.org/officeDocument/2006/relationships/image" Target="../media/image74.svg"/><Relationship Id="rId15" Type="http://schemas.openxmlformats.org/officeDocument/2006/relationships/image" Target="../media/image84.svg"/><Relationship Id="rId10" Type="http://schemas.openxmlformats.org/officeDocument/2006/relationships/image" Target="../media/image79.png"/><Relationship Id="rId4" Type="http://schemas.openxmlformats.org/officeDocument/2006/relationships/image" Target="../media/image73.png"/><Relationship Id="rId9" Type="http://schemas.openxmlformats.org/officeDocument/2006/relationships/image" Target="../media/image78.svg"/><Relationship Id="rId14" Type="http://schemas.openxmlformats.org/officeDocument/2006/relationships/image" Target="../media/image83.png"/></Relationships>
</file>

<file path=ppt/slides/_rels/slide33.xml.rels><?xml version="1.0" encoding="UTF-8" standalone="yes"?>
<Relationships xmlns="http://schemas.openxmlformats.org/package/2006/relationships"><Relationship Id="rId3" Type="http://schemas.openxmlformats.org/officeDocument/2006/relationships/image" Target="../media/image86.svg"/><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87.jpeg"/><Relationship Id="rId4" Type="http://schemas.openxmlformats.org/officeDocument/2006/relationships/image" Target="../media/image38.gif"/></Relationships>
</file>

<file path=ppt/slides/_rels/slide35.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7.xml"/><Relationship Id="rId5" Type="http://schemas.openxmlformats.org/officeDocument/2006/relationships/image" Target="../media/image89.gif"/><Relationship Id="rId4" Type="http://schemas.openxmlformats.org/officeDocument/2006/relationships/image" Target="../media/image88.png"/></Relationships>
</file>

<file path=ppt/slides/_rels/slide36.xml.rels><?xml version="1.0" encoding="UTF-8" standalone="yes"?>
<Relationships xmlns="http://schemas.openxmlformats.org/package/2006/relationships"><Relationship Id="rId3" Type="http://schemas.openxmlformats.org/officeDocument/2006/relationships/image" Target="../media/image91.svg"/><Relationship Id="rId2" Type="http://schemas.openxmlformats.org/officeDocument/2006/relationships/image" Target="../media/image90.png"/><Relationship Id="rId1" Type="http://schemas.openxmlformats.org/officeDocument/2006/relationships/slideLayout" Target="../slideLayouts/slideLayout7.xml"/><Relationship Id="rId5" Type="http://schemas.openxmlformats.org/officeDocument/2006/relationships/image" Target="../media/image93.svg"/><Relationship Id="rId4" Type="http://schemas.openxmlformats.org/officeDocument/2006/relationships/image" Target="../media/image92.png"/></Relationships>
</file>

<file path=ppt/slides/_rels/slide37.xml.rels><?xml version="1.0" encoding="UTF-8" standalone="yes"?>
<Relationships xmlns="http://schemas.openxmlformats.org/package/2006/relationships"><Relationship Id="rId3" Type="http://schemas.openxmlformats.org/officeDocument/2006/relationships/image" Target="../media/image95.svg"/><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97.svg"/><Relationship Id="rId7" Type="http://schemas.openxmlformats.org/officeDocument/2006/relationships/image" Target="../media/image101.png"/><Relationship Id="rId2" Type="http://schemas.openxmlformats.org/officeDocument/2006/relationships/image" Target="../media/image96.png"/><Relationship Id="rId1" Type="http://schemas.openxmlformats.org/officeDocument/2006/relationships/slideLayout" Target="../slideLayouts/slideLayout7.xml"/><Relationship Id="rId6" Type="http://schemas.openxmlformats.org/officeDocument/2006/relationships/image" Target="../media/image100.png"/><Relationship Id="rId5" Type="http://schemas.openxmlformats.org/officeDocument/2006/relationships/image" Target="../media/image99.svg"/><Relationship Id="rId4" Type="http://schemas.openxmlformats.org/officeDocument/2006/relationships/image" Target="../media/image98.png"/></Relationships>
</file>

<file path=ppt/slides/_rels/slide4.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103.png"/></Relationships>
</file>

<file path=ppt/slides/_rels/slide42.xml.rels><?xml version="1.0" encoding="UTF-8" standalone="yes"?>
<Relationships xmlns="http://schemas.openxmlformats.org/package/2006/relationships"><Relationship Id="rId3" Type="http://schemas.openxmlformats.org/officeDocument/2006/relationships/image" Target="../media/image105.svg"/><Relationship Id="rId2" Type="http://schemas.openxmlformats.org/officeDocument/2006/relationships/image" Target="../media/image104.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106.jpeg"/></Relationships>
</file>

<file path=ppt/slides/_rels/slide46.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sp>
        <p:nvSpPr>
          <p:cNvPr id="3" name="Freeform 3"/>
          <p:cNvSpPr/>
          <p:nvPr/>
        </p:nvSpPr>
        <p:spPr>
          <a:xfrm>
            <a:off x="4353004" y="8491152"/>
            <a:ext cx="1477880" cy="1477879"/>
          </a:xfrm>
          <a:custGeom>
            <a:avLst/>
            <a:gdLst/>
            <a:ahLst/>
            <a:cxnLst/>
            <a:rect l="l" t="t" r="r" b="b"/>
            <a:pathLst>
              <a:path w="1477880" h="1477879">
                <a:moveTo>
                  <a:pt x="0" y="0"/>
                </a:moveTo>
                <a:lnTo>
                  <a:pt x="1477880" y="0"/>
                </a:lnTo>
                <a:lnTo>
                  <a:pt x="1477880" y="1477880"/>
                </a:lnTo>
                <a:lnTo>
                  <a:pt x="0" y="1477880"/>
                </a:lnTo>
                <a:lnTo>
                  <a:pt x="0" y="0"/>
                </a:lnTo>
                <a:close/>
              </a:path>
            </a:pathLst>
          </a:custGeom>
          <a:blipFill>
            <a:blip r:embed="rId3"/>
            <a:stretch>
              <a:fillRect/>
            </a:stretch>
          </a:blipFill>
        </p:spPr>
      </p:sp>
      <p:sp>
        <p:nvSpPr>
          <p:cNvPr id="4" name="Freeform 4"/>
          <p:cNvSpPr/>
          <p:nvPr/>
        </p:nvSpPr>
        <p:spPr>
          <a:xfrm>
            <a:off x="466928" y="8313010"/>
            <a:ext cx="1656021" cy="1656021"/>
          </a:xfrm>
          <a:custGeom>
            <a:avLst/>
            <a:gdLst/>
            <a:ahLst/>
            <a:cxnLst/>
            <a:rect l="l" t="t" r="r" b="b"/>
            <a:pathLst>
              <a:path w="1656021" h="1656021">
                <a:moveTo>
                  <a:pt x="0" y="0"/>
                </a:moveTo>
                <a:lnTo>
                  <a:pt x="1656020" y="0"/>
                </a:lnTo>
                <a:lnTo>
                  <a:pt x="1656020" y="1656022"/>
                </a:lnTo>
                <a:lnTo>
                  <a:pt x="0" y="1656022"/>
                </a:lnTo>
                <a:lnTo>
                  <a:pt x="0" y="0"/>
                </a:lnTo>
                <a:close/>
              </a:path>
            </a:pathLst>
          </a:custGeom>
          <a:blipFill>
            <a:blip r:embed="rId4"/>
            <a:stretch>
              <a:fillRect/>
            </a:stretch>
          </a:blipFill>
        </p:spPr>
      </p:sp>
      <p:sp>
        <p:nvSpPr>
          <p:cNvPr id="5" name="Freeform 5"/>
          <p:cNvSpPr/>
          <p:nvPr/>
        </p:nvSpPr>
        <p:spPr>
          <a:xfrm>
            <a:off x="2317010" y="8313010"/>
            <a:ext cx="1656021" cy="1656021"/>
          </a:xfrm>
          <a:custGeom>
            <a:avLst/>
            <a:gdLst/>
            <a:ahLst/>
            <a:cxnLst/>
            <a:rect l="l" t="t" r="r" b="b"/>
            <a:pathLst>
              <a:path w="1656021" h="1656021">
                <a:moveTo>
                  <a:pt x="0" y="0"/>
                </a:moveTo>
                <a:lnTo>
                  <a:pt x="1656020" y="0"/>
                </a:lnTo>
                <a:lnTo>
                  <a:pt x="1656020" y="1656022"/>
                </a:lnTo>
                <a:lnTo>
                  <a:pt x="0" y="1656022"/>
                </a:lnTo>
                <a:lnTo>
                  <a:pt x="0" y="0"/>
                </a:lnTo>
                <a:close/>
              </a:path>
            </a:pathLst>
          </a:custGeom>
          <a:blipFill>
            <a:blip r:embed="rId5"/>
            <a:stretch>
              <a:fillRect/>
            </a:stretch>
          </a:blipFill>
        </p:spPr>
      </p:sp>
      <p:sp>
        <p:nvSpPr>
          <p:cNvPr id="6" name="TextBox 6"/>
          <p:cNvSpPr txBox="1"/>
          <p:nvPr/>
        </p:nvSpPr>
        <p:spPr>
          <a:xfrm>
            <a:off x="702614" y="3471687"/>
            <a:ext cx="6149531" cy="2000250"/>
          </a:xfrm>
          <a:prstGeom prst="rect">
            <a:avLst/>
          </a:prstGeom>
        </p:spPr>
        <p:txBody>
          <a:bodyPr lIns="0" tIns="0" rIns="0" bIns="0" rtlCol="0" anchor="t">
            <a:spAutoFit/>
          </a:bodyPr>
          <a:lstStyle/>
          <a:p>
            <a:pPr algn="l">
              <a:lnSpc>
                <a:spcPts val="7679"/>
              </a:lnSpc>
            </a:pPr>
            <a:r>
              <a:rPr lang="en-US" sz="6399">
                <a:solidFill>
                  <a:srgbClr val="FFFFFF"/>
                </a:solidFill>
                <a:latin typeface="Poppins Bold Italics"/>
              </a:rPr>
              <a:t>Cloud Security Mechanism</a:t>
            </a:r>
          </a:p>
        </p:txBody>
      </p:sp>
      <p:sp>
        <p:nvSpPr>
          <p:cNvPr id="7" name="TextBox 7"/>
          <p:cNvSpPr txBox="1"/>
          <p:nvPr/>
        </p:nvSpPr>
        <p:spPr>
          <a:xfrm>
            <a:off x="702613" y="7001915"/>
            <a:ext cx="6149531" cy="447675"/>
          </a:xfrm>
          <a:prstGeom prst="rect">
            <a:avLst/>
          </a:prstGeom>
        </p:spPr>
        <p:txBody>
          <a:bodyPr lIns="0" tIns="0" rIns="0" bIns="0" rtlCol="0" anchor="t">
            <a:spAutoFit/>
          </a:bodyPr>
          <a:lstStyle/>
          <a:p>
            <a:pPr algn="l">
              <a:lnSpc>
                <a:spcPts val="3360"/>
              </a:lnSpc>
            </a:pPr>
            <a:r>
              <a:rPr lang="en-US" sz="2800">
                <a:solidFill>
                  <a:srgbClr val="FFFFFF"/>
                </a:solidFill>
                <a:latin typeface="Poppins"/>
              </a:rPr>
              <a:t>Dosen: Henning Titi Ciptaningtyas</a:t>
            </a:r>
          </a:p>
        </p:txBody>
      </p:sp>
      <p:sp>
        <p:nvSpPr>
          <p:cNvPr id="8" name="TextBox 8"/>
          <p:cNvSpPr txBox="1"/>
          <p:nvPr/>
        </p:nvSpPr>
        <p:spPr>
          <a:xfrm>
            <a:off x="702613" y="962025"/>
            <a:ext cx="6944901" cy="1895475"/>
          </a:xfrm>
          <a:prstGeom prst="rect">
            <a:avLst/>
          </a:prstGeom>
        </p:spPr>
        <p:txBody>
          <a:bodyPr lIns="0" tIns="0" rIns="0" bIns="0" rtlCol="0" anchor="t">
            <a:spAutoFit/>
          </a:bodyPr>
          <a:lstStyle/>
          <a:p>
            <a:pPr algn="l">
              <a:lnSpc>
                <a:spcPts val="7200"/>
              </a:lnSpc>
            </a:pPr>
            <a:r>
              <a:rPr lang="en-US" sz="6000">
                <a:solidFill>
                  <a:srgbClr val="FFFFFF"/>
                </a:solidFill>
                <a:latin typeface="Poppins Bold"/>
              </a:rPr>
              <a:t>MK Teknologi </a:t>
            </a:r>
          </a:p>
          <a:p>
            <a:pPr algn="l">
              <a:lnSpc>
                <a:spcPts val="7200"/>
              </a:lnSpc>
            </a:pPr>
            <a:r>
              <a:rPr lang="en-US" sz="6000">
                <a:solidFill>
                  <a:srgbClr val="FFFFFF"/>
                </a:solidFill>
                <a:latin typeface="Poppins Bold"/>
              </a:rPr>
              <a:t>Komputasi Awan</a:t>
            </a:r>
          </a:p>
        </p:txBody>
      </p:sp>
      <p:sp>
        <p:nvSpPr>
          <p:cNvPr id="9" name="TextBox 9"/>
          <p:cNvSpPr txBox="1"/>
          <p:nvPr/>
        </p:nvSpPr>
        <p:spPr>
          <a:xfrm>
            <a:off x="702613" y="5443362"/>
            <a:ext cx="5945910" cy="409575"/>
          </a:xfrm>
          <a:prstGeom prst="rect">
            <a:avLst/>
          </a:prstGeom>
        </p:spPr>
        <p:txBody>
          <a:bodyPr lIns="0" tIns="0" rIns="0" bIns="0" rtlCol="0" anchor="t">
            <a:spAutoFit/>
          </a:bodyPr>
          <a:lstStyle/>
          <a:p>
            <a:pPr algn="l">
              <a:lnSpc>
                <a:spcPts val="3000"/>
              </a:lnSpc>
            </a:pPr>
            <a:r>
              <a:rPr lang="en-US" sz="2500">
                <a:solidFill>
                  <a:srgbClr val="FFFFFF"/>
                </a:solidFill>
                <a:latin typeface="Poppins Italics"/>
              </a:rPr>
              <a:t>Mekanisme Keamanan Awan</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121544"/>
        </a:solidFill>
        <a:effectLst/>
      </p:bgPr>
    </p:bg>
    <p:spTree>
      <p:nvGrpSpPr>
        <p:cNvPr id="1" name=""/>
        <p:cNvGrpSpPr/>
        <p:nvPr/>
      </p:nvGrpSpPr>
      <p:grpSpPr>
        <a:xfrm>
          <a:off x="0" y="0"/>
          <a:ext cx="0" cy="0"/>
          <a:chOff x="0" y="0"/>
          <a:chExt cx="0" cy="0"/>
        </a:xfrm>
      </p:grpSpPr>
      <p:sp>
        <p:nvSpPr>
          <p:cNvPr id="2" name="Freeform 2"/>
          <p:cNvSpPr/>
          <p:nvPr/>
        </p:nvSpPr>
        <p:spPr>
          <a:xfrm>
            <a:off x="13788158" y="6035407"/>
            <a:ext cx="3703339" cy="3366672"/>
          </a:xfrm>
          <a:custGeom>
            <a:avLst/>
            <a:gdLst/>
            <a:ahLst/>
            <a:cxnLst/>
            <a:rect l="l" t="t" r="r" b="b"/>
            <a:pathLst>
              <a:path w="3703339" h="3366672">
                <a:moveTo>
                  <a:pt x="0" y="0"/>
                </a:moveTo>
                <a:lnTo>
                  <a:pt x="3703339" y="0"/>
                </a:lnTo>
                <a:lnTo>
                  <a:pt x="3703339" y="3366672"/>
                </a:lnTo>
                <a:lnTo>
                  <a:pt x="0" y="336667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TextBox 3"/>
          <p:cNvSpPr txBox="1"/>
          <p:nvPr/>
        </p:nvSpPr>
        <p:spPr>
          <a:xfrm>
            <a:off x="5450636" y="895350"/>
            <a:ext cx="3982425" cy="1226820"/>
          </a:xfrm>
          <a:prstGeom prst="rect">
            <a:avLst/>
          </a:prstGeom>
        </p:spPr>
        <p:txBody>
          <a:bodyPr lIns="0" tIns="0" rIns="0" bIns="0" rtlCol="0" anchor="t">
            <a:spAutoFit/>
          </a:bodyPr>
          <a:lstStyle/>
          <a:p>
            <a:pPr algn="l">
              <a:lnSpc>
                <a:spcPts val="10080"/>
              </a:lnSpc>
            </a:pPr>
            <a:r>
              <a:rPr lang="en-US" sz="7200">
                <a:solidFill>
                  <a:srgbClr val="FFFFFF"/>
                </a:solidFill>
                <a:latin typeface="Inter Bold"/>
              </a:rPr>
              <a:t>Hashing</a:t>
            </a:r>
          </a:p>
        </p:txBody>
      </p:sp>
      <p:sp>
        <p:nvSpPr>
          <p:cNvPr id="4" name="TextBox 4"/>
          <p:cNvSpPr txBox="1"/>
          <p:nvPr/>
        </p:nvSpPr>
        <p:spPr>
          <a:xfrm>
            <a:off x="1028700" y="3037738"/>
            <a:ext cx="11490588" cy="4400550"/>
          </a:xfrm>
          <a:prstGeom prst="rect">
            <a:avLst/>
          </a:prstGeom>
        </p:spPr>
        <p:txBody>
          <a:bodyPr lIns="0" tIns="0" rIns="0" bIns="0" rtlCol="0" anchor="t">
            <a:spAutoFit/>
          </a:bodyPr>
          <a:lstStyle/>
          <a:p>
            <a:pPr marL="690881" lvl="1" indent="-345440" algn="just">
              <a:lnSpc>
                <a:spcPts val="3840"/>
              </a:lnSpc>
              <a:buFont typeface="Arial"/>
              <a:buChar char="•"/>
            </a:pPr>
            <a:r>
              <a:rPr lang="en-US" sz="3200">
                <a:solidFill>
                  <a:srgbClr val="FFFFFF"/>
                </a:solidFill>
                <a:latin typeface="Poppins"/>
              </a:rPr>
              <a:t>Mekanisme atau proses untuk mengubah data atau pesan menjadi serangkaian karakter atau angka yang panjangnya bergantung pada algoritma atau fungsi hash yang digunakan. </a:t>
            </a:r>
          </a:p>
          <a:p>
            <a:pPr marL="690881" lvl="1" indent="-345440" algn="just">
              <a:lnSpc>
                <a:spcPts val="3840"/>
              </a:lnSpc>
              <a:buFont typeface="Arial"/>
              <a:buChar char="•"/>
            </a:pPr>
            <a:r>
              <a:rPr lang="en-US" sz="3200">
                <a:solidFill>
                  <a:srgbClr val="FFFFFF"/>
                </a:solidFill>
                <a:latin typeface="Poppins"/>
              </a:rPr>
              <a:t>Digunakan saat bentuk data satu arah (irreversible) diperlukan untuk melindungi data</a:t>
            </a:r>
          </a:p>
          <a:p>
            <a:pPr marL="690881" lvl="1" indent="-345440" algn="just">
              <a:lnSpc>
                <a:spcPts val="3840"/>
              </a:lnSpc>
              <a:buFont typeface="Arial"/>
              <a:buChar char="•"/>
            </a:pPr>
            <a:r>
              <a:rPr lang="en-US" sz="3200">
                <a:solidFill>
                  <a:srgbClr val="FFFFFF"/>
                </a:solidFill>
                <a:latin typeface="Poppins"/>
              </a:rPr>
              <a:t>Setelah pesan dihashing, tidak ada kunci yg dapat membukanya</a:t>
            </a:r>
          </a:p>
          <a:p>
            <a:pPr marL="690881" lvl="1" indent="-345440" algn="just">
              <a:lnSpc>
                <a:spcPts val="3840"/>
              </a:lnSpc>
              <a:buFont typeface="Arial"/>
              <a:buChar char="•"/>
            </a:pPr>
            <a:r>
              <a:rPr lang="en-US" sz="3200">
                <a:solidFill>
                  <a:srgbClr val="FFFFFF"/>
                </a:solidFill>
                <a:latin typeface="Poppins"/>
              </a:rPr>
              <a:t>Implementasi umum : penyimpanan password</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121544"/>
        </a:solidFill>
        <a:effectLst/>
      </p:bgPr>
    </p:bg>
    <p:spTree>
      <p:nvGrpSpPr>
        <p:cNvPr id="1" name=""/>
        <p:cNvGrpSpPr/>
        <p:nvPr/>
      </p:nvGrpSpPr>
      <p:grpSpPr>
        <a:xfrm>
          <a:off x="0" y="0"/>
          <a:ext cx="0" cy="0"/>
          <a:chOff x="0" y="0"/>
          <a:chExt cx="0" cy="0"/>
        </a:xfrm>
      </p:grpSpPr>
      <p:pic>
        <p:nvPicPr>
          <p:cNvPr id="2" name="Picture 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rcRect l="657" t="328" b="328"/>
          <a:stretch>
            <a:fillRect/>
          </a:stretch>
        </p:blipFill>
        <p:spPr>
          <a:xfrm>
            <a:off x="0" y="0"/>
            <a:ext cx="18288000" cy="10287000"/>
          </a:xfrm>
          <a:prstGeom prst="rect">
            <a:avLst/>
          </a:prstGeom>
        </p:spPr>
      </p:pic>
    </p:spTree>
  </p:cSld>
  <p:clrMapOvr>
    <a:masterClrMapping/>
  </p:clrMapOvr>
  <p:timing>
    <p:tnLst>
      <p:par>
        <p:cTn id="1" dur="indefinite" restart="never" nodeType="tmRoot">
          <p:childTnLst>
            <p:video>
              <p:cMediaNode vol="100000">
                <p:cTn id="2" fill="hold" display="0">
                  <p:stCondLst>
                    <p:cond delay="indefinite"/>
                  </p:stCondLst>
                </p:cTn>
                <p:tgtEl>
                  <p:spTgt spid="2"/>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157129" y="468648"/>
            <a:ext cx="13973741" cy="9349703"/>
          </a:xfrm>
          <a:custGeom>
            <a:avLst/>
            <a:gdLst/>
            <a:ahLst/>
            <a:cxnLst/>
            <a:rect l="l" t="t" r="r" b="b"/>
            <a:pathLst>
              <a:path w="13973741" h="9349703">
                <a:moveTo>
                  <a:pt x="0" y="0"/>
                </a:moveTo>
                <a:lnTo>
                  <a:pt x="13973742" y="0"/>
                </a:lnTo>
                <a:lnTo>
                  <a:pt x="13973742" y="9349704"/>
                </a:lnTo>
                <a:lnTo>
                  <a:pt x="0" y="9349704"/>
                </a:lnTo>
                <a:lnTo>
                  <a:pt x="0" y="0"/>
                </a:lnTo>
                <a:close/>
              </a:path>
            </a:pathLst>
          </a:custGeom>
          <a:blipFill>
            <a:blip r:embed="rId2"/>
            <a:stretch>
              <a:fillRect/>
            </a:stretch>
          </a:blipFill>
        </p:spPr>
      </p:sp>
      <p:grpSp>
        <p:nvGrpSpPr>
          <p:cNvPr id="3" name="Group 3"/>
          <p:cNvGrpSpPr/>
          <p:nvPr/>
        </p:nvGrpSpPr>
        <p:grpSpPr>
          <a:xfrm>
            <a:off x="-1023336" y="8568461"/>
            <a:ext cx="4104072" cy="4104072"/>
            <a:chOff x="0" y="0"/>
            <a:chExt cx="5472096" cy="5472096"/>
          </a:xfrm>
        </p:grpSpPr>
        <p:sp>
          <p:nvSpPr>
            <p:cNvPr id="4" name="Freeform 4"/>
            <p:cNvSpPr/>
            <p:nvPr/>
          </p:nvSpPr>
          <p:spPr>
            <a:xfrm>
              <a:off x="0" y="0"/>
              <a:ext cx="5472049" cy="5472049"/>
            </a:xfrm>
            <a:custGeom>
              <a:avLst/>
              <a:gdLst/>
              <a:ahLst/>
              <a:cxnLst/>
              <a:rect l="l" t="t" r="r" b="b"/>
              <a:pathLst>
                <a:path w="5472049" h="5472049">
                  <a:moveTo>
                    <a:pt x="0" y="0"/>
                  </a:moveTo>
                  <a:lnTo>
                    <a:pt x="5472049" y="0"/>
                  </a:lnTo>
                  <a:lnTo>
                    <a:pt x="5472049" y="5472049"/>
                  </a:lnTo>
                  <a:lnTo>
                    <a:pt x="0" y="5472049"/>
                  </a:lnTo>
                  <a:lnTo>
                    <a:pt x="0" y="0"/>
                  </a:lnTo>
                  <a:close/>
                </a:path>
              </a:pathLst>
            </a:custGeom>
            <a:blipFill>
              <a:blip r:embed="rId3"/>
              <a:stretch>
                <a:fillRect/>
              </a:stretch>
            </a:blipFill>
          </p:spPr>
        </p:sp>
      </p:grpSp>
      <p:grpSp>
        <p:nvGrpSpPr>
          <p:cNvPr id="5" name="Group 5"/>
          <p:cNvGrpSpPr/>
          <p:nvPr/>
        </p:nvGrpSpPr>
        <p:grpSpPr>
          <a:xfrm>
            <a:off x="-1023336" y="8429132"/>
            <a:ext cx="4104072" cy="4104072"/>
            <a:chOff x="0" y="0"/>
            <a:chExt cx="5472096" cy="5472096"/>
          </a:xfrm>
        </p:grpSpPr>
        <p:sp>
          <p:nvSpPr>
            <p:cNvPr id="6" name="Freeform 6"/>
            <p:cNvSpPr/>
            <p:nvPr/>
          </p:nvSpPr>
          <p:spPr>
            <a:xfrm>
              <a:off x="0" y="0"/>
              <a:ext cx="5472049" cy="5472049"/>
            </a:xfrm>
            <a:custGeom>
              <a:avLst/>
              <a:gdLst/>
              <a:ahLst/>
              <a:cxnLst/>
              <a:rect l="l" t="t" r="r" b="b"/>
              <a:pathLst>
                <a:path w="5472049" h="5472049">
                  <a:moveTo>
                    <a:pt x="0" y="0"/>
                  </a:moveTo>
                  <a:lnTo>
                    <a:pt x="5472049" y="0"/>
                  </a:lnTo>
                  <a:lnTo>
                    <a:pt x="5472049" y="5472049"/>
                  </a:lnTo>
                  <a:lnTo>
                    <a:pt x="0" y="5472049"/>
                  </a:lnTo>
                  <a:lnTo>
                    <a:pt x="0" y="0"/>
                  </a:lnTo>
                  <a:close/>
                </a:path>
              </a:pathLst>
            </a:custGeom>
            <a:blipFill>
              <a:blip r:embed="rId3"/>
              <a:stretch>
                <a:fillRect/>
              </a:stretch>
            </a:blipFill>
          </p:spPr>
        </p:sp>
      </p:grpSp>
      <p:grpSp>
        <p:nvGrpSpPr>
          <p:cNvPr id="7" name="Group 7"/>
          <p:cNvGrpSpPr/>
          <p:nvPr/>
        </p:nvGrpSpPr>
        <p:grpSpPr>
          <a:xfrm>
            <a:off x="15639467" y="-1403663"/>
            <a:ext cx="4104072" cy="4104072"/>
            <a:chOff x="0" y="0"/>
            <a:chExt cx="5472096" cy="5472096"/>
          </a:xfrm>
        </p:grpSpPr>
        <p:sp>
          <p:nvSpPr>
            <p:cNvPr id="8" name="Freeform 8"/>
            <p:cNvSpPr/>
            <p:nvPr/>
          </p:nvSpPr>
          <p:spPr>
            <a:xfrm>
              <a:off x="0" y="0"/>
              <a:ext cx="5472049" cy="5472049"/>
            </a:xfrm>
            <a:custGeom>
              <a:avLst/>
              <a:gdLst/>
              <a:ahLst/>
              <a:cxnLst/>
              <a:rect l="l" t="t" r="r" b="b"/>
              <a:pathLst>
                <a:path w="5472049" h="5472049">
                  <a:moveTo>
                    <a:pt x="0" y="0"/>
                  </a:moveTo>
                  <a:lnTo>
                    <a:pt x="5472049" y="0"/>
                  </a:lnTo>
                  <a:lnTo>
                    <a:pt x="5472049" y="5472049"/>
                  </a:lnTo>
                  <a:lnTo>
                    <a:pt x="0" y="5472049"/>
                  </a:lnTo>
                  <a:lnTo>
                    <a:pt x="0" y="0"/>
                  </a:lnTo>
                  <a:close/>
                </a:path>
              </a:pathLst>
            </a:custGeom>
            <a:blipFill>
              <a:blip r:embed="rId3"/>
              <a:stretch>
                <a:fillRect/>
              </a:stretch>
            </a:blipFill>
          </p:spPr>
        </p:sp>
      </p:grpSp>
      <p:grpSp>
        <p:nvGrpSpPr>
          <p:cNvPr id="9" name="Group 9"/>
          <p:cNvGrpSpPr/>
          <p:nvPr/>
        </p:nvGrpSpPr>
        <p:grpSpPr>
          <a:xfrm>
            <a:off x="15639467" y="-1403663"/>
            <a:ext cx="4104072" cy="4104072"/>
            <a:chOff x="0" y="0"/>
            <a:chExt cx="5472096" cy="5472096"/>
          </a:xfrm>
        </p:grpSpPr>
        <p:sp>
          <p:nvSpPr>
            <p:cNvPr id="10" name="Freeform 10"/>
            <p:cNvSpPr/>
            <p:nvPr/>
          </p:nvSpPr>
          <p:spPr>
            <a:xfrm>
              <a:off x="0" y="0"/>
              <a:ext cx="5472049" cy="5472049"/>
            </a:xfrm>
            <a:custGeom>
              <a:avLst/>
              <a:gdLst/>
              <a:ahLst/>
              <a:cxnLst/>
              <a:rect l="l" t="t" r="r" b="b"/>
              <a:pathLst>
                <a:path w="5472049" h="5472049">
                  <a:moveTo>
                    <a:pt x="0" y="0"/>
                  </a:moveTo>
                  <a:lnTo>
                    <a:pt x="5472049" y="0"/>
                  </a:lnTo>
                  <a:lnTo>
                    <a:pt x="5472049" y="5472049"/>
                  </a:lnTo>
                  <a:lnTo>
                    <a:pt x="0" y="5472049"/>
                  </a:lnTo>
                  <a:lnTo>
                    <a:pt x="0" y="0"/>
                  </a:lnTo>
                  <a:close/>
                </a:path>
              </a:pathLst>
            </a:custGeom>
            <a:blipFill>
              <a:blip r:embed="rId3"/>
              <a:stretch>
                <a:fillRect/>
              </a:stretch>
            </a:blipFill>
          </p:spPr>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064572" y="464171"/>
            <a:ext cx="14158856" cy="9358659"/>
          </a:xfrm>
          <a:custGeom>
            <a:avLst/>
            <a:gdLst/>
            <a:ahLst/>
            <a:cxnLst/>
            <a:rect l="l" t="t" r="r" b="b"/>
            <a:pathLst>
              <a:path w="14158856" h="9358659">
                <a:moveTo>
                  <a:pt x="0" y="0"/>
                </a:moveTo>
                <a:lnTo>
                  <a:pt x="14158856" y="0"/>
                </a:lnTo>
                <a:lnTo>
                  <a:pt x="14158856" y="9358658"/>
                </a:lnTo>
                <a:lnTo>
                  <a:pt x="0" y="9358658"/>
                </a:lnTo>
                <a:lnTo>
                  <a:pt x="0" y="0"/>
                </a:lnTo>
                <a:close/>
              </a:path>
            </a:pathLst>
          </a:custGeom>
          <a:blipFill>
            <a:blip r:embed="rId2"/>
            <a:stretch>
              <a:fillRect/>
            </a:stretch>
          </a:blipFill>
        </p:spPr>
      </p:sp>
      <p:grpSp>
        <p:nvGrpSpPr>
          <p:cNvPr id="3" name="Group 3"/>
          <p:cNvGrpSpPr/>
          <p:nvPr/>
        </p:nvGrpSpPr>
        <p:grpSpPr>
          <a:xfrm>
            <a:off x="-1603871" y="-1587865"/>
            <a:ext cx="4104072" cy="4104072"/>
            <a:chOff x="0" y="0"/>
            <a:chExt cx="5472096" cy="5472096"/>
          </a:xfrm>
        </p:grpSpPr>
        <p:sp>
          <p:nvSpPr>
            <p:cNvPr id="4" name="Freeform 4"/>
            <p:cNvSpPr/>
            <p:nvPr/>
          </p:nvSpPr>
          <p:spPr>
            <a:xfrm>
              <a:off x="0" y="0"/>
              <a:ext cx="5472049" cy="5472049"/>
            </a:xfrm>
            <a:custGeom>
              <a:avLst/>
              <a:gdLst/>
              <a:ahLst/>
              <a:cxnLst/>
              <a:rect l="l" t="t" r="r" b="b"/>
              <a:pathLst>
                <a:path w="5472049" h="5472049">
                  <a:moveTo>
                    <a:pt x="0" y="0"/>
                  </a:moveTo>
                  <a:lnTo>
                    <a:pt x="5472049" y="0"/>
                  </a:lnTo>
                  <a:lnTo>
                    <a:pt x="5472049" y="5472049"/>
                  </a:lnTo>
                  <a:lnTo>
                    <a:pt x="0" y="5472049"/>
                  </a:lnTo>
                  <a:lnTo>
                    <a:pt x="0" y="0"/>
                  </a:lnTo>
                  <a:close/>
                </a:path>
              </a:pathLst>
            </a:custGeom>
            <a:blipFill>
              <a:blip r:embed="rId3"/>
              <a:stretch>
                <a:fillRect/>
              </a:stretch>
            </a:blipFill>
          </p:spPr>
        </p:sp>
      </p:grpSp>
      <p:grpSp>
        <p:nvGrpSpPr>
          <p:cNvPr id="5" name="Group 5"/>
          <p:cNvGrpSpPr/>
          <p:nvPr/>
        </p:nvGrpSpPr>
        <p:grpSpPr>
          <a:xfrm>
            <a:off x="15533510" y="8234964"/>
            <a:ext cx="4104072" cy="4104072"/>
            <a:chOff x="0" y="0"/>
            <a:chExt cx="5472096" cy="5472096"/>
          </a:xfrm>
        </p:grpSpPr>
        <p:sp>
          <p:nvSpPr>
            <p:cNvPr id="6" name="Freeform 6"/>
            <p:cNvSpPr/>
            <p:nvPr/>
          </p:nvSpPr>
          <p:spPr>
            <a:xfrm>
              <a:off x="0" y="0"/>
              <a:ext cx="5472049" cy="5472049"/>
            </a:xfrm>
            <a:custGeom>
              <a:avLst/>
              <a:gdLst/>
              <a:ahLst/>
              <a:cxnLst/>
              <a:rect l="l" t="t" r="r" b="b"/>
              <a:pathLst>
                <a:path w="5472049" h="5472049">
                  <a:moveTo>
                    <a:pt x="0" y="0"/>
                  </a:moveTo>
                  <a:lnTo>
                    <a:pt x="5472049" y="0"/>
                  </a:lnTo>
                  <a:lnTo>
                    <a:pt x="5472049" y="5472049"/>
                  </a:lnTo>
                  <a:lnTo>
                    <a:pt x="0" y="5472049"/>
                  </a:lnTo>
                  <a:lnTo>
                    <a:pt x="0" y="0"/>
                  </a:lnTo>
                  <a:close/>
                </a:path>
              </a:pathLst>
            </a:custGeom>
            <a:blipFill>
              <a:blip r:embed="rId3"/>
              <a:stretch>
                <a:fillRect/>
              </a:stretch>
            </a:blipFill>
          </p:spPr>
        </p:sp>
      </p:grpSp>
      <p:grpSp>
        <p:nvGrpSpPr>
          <p:cNvPr id="7" name="Group 7"/>
          <p:cNvGrpSpPr/>
          <p:nvPr/>
        </p:nvGrpSpPr>
        <p:grpSpPr>
          <a:xfrm>
            <a:off x="15533510" y="8234964"/>
            <a:ext cx="4104072" cy="4104072"/>
            <a:chOff x="0" y="0"/>
            <a:chExt cx="5472096" cy="5472096"/>
          </a:xfrm>
        </p:grpSpPr>
        <p:sp>
          <p:nvSpPr>
            <p:cNvPr id="8" name="Freeform 8"/>
            <p:cNvSpPr/>
            <p:nvPr/>
          </p:nvSpPr>
          <p:spPr>
            <a:xfrm>
              <a:off x="0" y="0"/>
              <a:ext cx="5472049" cy="5472049"/>
            </a:xfrm>
            <a:custGeom>
              <a:avLst/>
              <a:gdLst/>
              <a:ahLst/>
              <a:cxnLst/>
              <a:rect l="l" t="t" r="r" b="b"/>
              <a:pathLst>
                <a:path w="5472049" h="5472049">
                  <a:moveTo>
                    <a:pt x="0" y="0"/>
                  </a:moveTo>
                  <a:lnTo>
                    <a:pt x="5472049" y="0"/>
                  </a:lnTo>
                  <a:lnTo>
                    <a:pt x="5472049" y="5472049"/>
                  </a:lnTo>
                  <a:lnTo>
                    <a:pt x="0" y="5472049"/>
                  </a:lnTo>
                  <a:lnTo>
                    <a:pt x="0" y="0"/>
                  </a:lnTo>
                  <a:close/>
                </a:path>
              </a:pathLst>
            </a:custGeom>
            <a:blipFill>
              <a:blip r:embed="rId3"/>
              <a:stretch>
                <a:fillRect/>
              </a:stretch>
            </a:blipFill>
          </p:spPr>
        </p:sp>
      </p:grpSp>
      <p:grpSp>
        <p:nvGrpSpPr>
          <p:cNvPr id="9" name="Group 9"/>
          <p:cNvGrpSpPr/>
          <p:nvPr/>
        </p:nvGrpSpPr>
        <p:grpSpPr>
          <a:xfrm>
            <a:off x="-1603871" y="-1587865"/>
            <a:ext cx="4104072" cy="4104072"/>
            <a:chOff x="0" y="0"/>
            <a:chExt cx="5472096" cy="5472096"/>
          </a:xfrm>
        </p:grpSpPr>
        <p:sp>
          <p:nvSpPr>
            <p:cNvPr id="10" name="Freeform 10"/>
            <p:cNvSpPr/>
            <p:nvPr/>
          </p:nvSpPr>
          <p:spPr>
            <a:xfrm>
              <a:off x="0" y="0"/>
              <a:ext cx="5472049" cy="5472049"/>
            </a:xfrm>
            <a:custGeom>
              <a:avLst/>
              <a:gdLst/>
              <a:ahLst/>
              <a:cxnLst/>
              <a:rect l="l" t="t" r="r" b="b"/>
              <a:pathLst>
                <a:path w="5472049" h="5472049">
                  <a:moveTo>
                    <a:pt x="0" y="0"/>
                  </a:moveTo>
                  <a:lnTo>
                    <a:pt x="5472049" y="0"/>
                  </a:lnTo>
                  <a:lnTo>
                    <a:pt x="5472049" y="5472049"/>
                  </a:lnTo>
                  <a:lnTo>
                    <a:pt x="0" y="5472049"/>
                  </a:lnTo>
                  <a:lnTo>
                    <a:pt x="0" y="0"/>
                  </a:lnTo>
                  <a:close/>
                </a:path>
              </a:pathLst>
            </a:custGeom>
            <a:blipFill>
              <a:blip r:embed="rId3"/>
              <a:stretch>
                <a:fillRect/>
              </a:stretch>
            </a:blipFill>
          </p:spPr>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121544"/>
        </a:solidFill>
        <a:effectLst/>
      </p:bgPr>
    </p:bg>
    <p:spTree>
      <p:nvGrpSpPr>
        <p:cNvPr id="1" name=""/>
        <p:cNvGrpSpPr/>
        <p:nvPr/>
      </p:nvGrpSpPr>
      <p:grpSpPr>
        <a:xfrm>
          <a:off x="0" y="0"/>
          <a:ext cx="0" cy="0"/>
          <a:chOff x="0" y="0"/>
          <a:chExt cx="0" cy="0"/>
        </a:xfrm>
      </p:grpSpPr>
      <p:sp>
        <p:nvSpPr>
          <p:cNvPr id="2" name="Freeform 2"/>
          <p:cNvSpPr/>
          <p:nvPr/>
        </p:nvSpPr>
        <p:spPr>
          <a:xfrm>
            <a:off x="5547367" y="2450643"/>
            <a:ext cx="7197354" cy="7186973"/>
          </a:xfrm>
          <a:custGeom>
            <a:avLst/>
            <a:gdLst/>
            <a:ahLst/>
            <a:cxnLst/>
            <a:rect l="l" t="t" r="r" b="b"/>
            <a:pathLst>
              <a:path w="7197354" h="7186973">
                <a:moveTo>
                  <a:pt x="0" y="0"/>
                </a:moveTo>
                <a:lnTo>
                  <a:pt x="7197354" y="0"/>
                </a:lnTo>
                <a:lnTo>
                  <a:pt x="7197354" y="7186973"/>
                </a:lnTo>
                <a:lnTo>
                  <a:pt x="0" y="718697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8032662" y="4911140"/>
            <a:ext cx="2265057" cy="2263914"/>
          </a:xfrm>
          <a:custGeom>
            <a:avLst/>
            <a:gdLst/>
            <a:ahLst/>
            <a:cxnLst/>
            <a:rect l="l" t="t" r="r" b="b"/>
            <a:pathLst>
              <a:path w="2265057" h="2263914">
                <a:moveTo>
                  <a:pt x="0" y="0"/>
                </a:moveTo>
                <a:lnTo>
                  <a:pt x="2265057" y="0"/>
                </a:lnTo>
                <a:lnTo>
                  <a:pt x="2265057" y="2263914"/>
                </a:lnTo>
                <a:lnTo>
                  <a:pt x="0" y="226391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4" name="Group 4"/>
          <p:cNvGrpSpPr/>
          <p:nvPr/>
        </p:nvGrpSpPr>
        <p:grpSpPr>
          <a:xfrm>
            <a:off x="1371608" y="2536078"/>
            <a:ext cx="3675435" cy="593750"/>
            <a:chOff x="0" y="0"/>
            <a:chExt cx="4900580" cy="791666"/>
          </a:xfrm>
        </p:grpSpPr>
        <p:sp>
          <p:nvSpPr>
            <p:cNvPr id="5" name="Freeform 5"/>
            <p:cNvSpPr/>
            <p:nvPr/>
          </p:nvSpPr>
          <p:spPr>
            <a:xfrm>
              <a:off x="0" y="0"/>
              <a:ext cx="4900549" cy="791658"/>
            </a:xfrm>
            <a:custGeom>
              <a:avLst/>
              <a:gdLst/>
              <a:ahLst/>
              <a:cxnLst/>
              <a:rect l="l" t="t" r="r" b="b"/>
              <a:pathLst>
                <a:path w="4900549" h="791658">
                  <a:moveTo>
                    <a:pt x="0" y="395829"/>
                  </a:moveTo>
                  <a:cubicBezTo>
                    <a:pt x="0" y="177200"/>
                    <a:pt x="174371" y="0"/>
                    <a:pt x="389509" y="0"/>
                  </a:cubicBezTo>
                  <a:lnTo>
                    <a:pt x="4511040" y="0"/>
                  </a:lnTo>
                  <a:cubicBezTo>
                    <a:pt x="4726178" y="0"/>
                    <a:pt x="4900549" y="177200"/>
                    <a:pt x="4900549" y="395829"/>
                  </a:cubicBezTo>
                  <a:cubicBezTo>
                    <a:pt x="4900549" y="614458"/>
                    <a:pt x="4726178" y="791658"/>
                    <a:pt x="4511040" y="791658"/>
                  </a:cubicBezTo>
                  <a:lnTo>
                    <a:pt x="389509" y="791658"/>
                  </a:lnTo>
                  <a:cubicBezTo>
                    <a:pt x="174371" y="791658"/>
                    <a:pt x="0" y="614458"/>
                    <a:pt x="0" y="395829"/>
                  </a:cubicBezTo>
                  <a:close/>
                </a:path>
              </a:pathLst>
            </a:custGeom>
            <a:solidFill>
              <a:srgbClr val="FFC107"/>
            </a:solidFill>
          </p:spPr>
        </p:sp>
        <p:sp>
          <p:nvSpPr>
            <p:cNvPr id="6" name="TextBox 6"/>
            <p:cNvSpPr txBox="1"/>
            <p:nvPr/>
          </p:nvSpPr>
          <p:spPr>
            <a:xfrm>
              <a:off x="0" y="-19050"/>
              <a:ext cx="4900580" cy="798076"/>
            </a:xfrm>
            <a:prstGeom prst="rect">
              <a:avLst/>
            </a:prstGeom>
          </p:spPr>
          <p:txBody>
            <a:bodyPr lIns="50800" tIns="50800" rIns="50800" bIns="50800" rtlCol="0" anchor="ctr"/>
            <a:lstStyle/>
            <a:p>
              <a:pPr algn="ctr">
                <a:lnSpc>
                  <a:spcPts val="2519"/>
                </a:lnSpc>
              </a:pPr>
              <a:r>
                <a:rPr lang="en-US" sz="2099">
                  <a:solidFill>
                    <a:srgbClr val="FFFFFF"/>
                  </a:solidFill>
                  <a:latin typeface="Poppins Bold"/>
                </a:rPr>
                <a:t>Brute Force</a:t>
              </a:r>
            </a:p>
          </p:txBody>
        </p:sp>
      </p:grpSp>
      <p:grpSp>
        <p:nvGrpSpPr>
          <p:cNvPr id="7" name="Group 7"/>
          <p:cNvGrpSpPr/>
          <p:nvPr/>
        </p:nvGrpSpPr>
        <p:grpSpPr>
          <a:xfrm>
            <a:off x="1371605" y="6208188"/>
            <a:ext cx="3671999" cy="593750"/>
            <a:chOff x="0" y="0"/>
            <a:chExt cx="4895999" cy="791666"/>
          </a:xfrm>
        </p:grpSpPr>
        <p:sp>
          <p:nvSpPr>
            <p:cNvPr id="8" name="Freeform 8"/>
            <p:cNvSpPr/>
            <p:nvPr/>
          </p:nvSpPr>
          <p:spPr>
            <a:xfrm>
              <a:off x="0" y="0"/>
              <a:ext cx="4895977" cy="791658"/>
            </a:xfrm>
            <a:custGeom>
              <a:avLst/>
              <a:gdLst/>
              <a:ahLst/>
              <a:cxnLst/>
              <a:rect l="l" t="t" r="r" b="b"/>
              <a:pathLst>
                <a:path w="4895977" h="791658">
                  <a:moveTo>
                    <a:pt x="0" y="395829"/>
                  </a:moveTo>
                  <a:cubicBezTo>
                    <a:pt x="0" y="177200"/>
                    <a:pt x="174371" y="0"/>
                    <a:pt x="389509" y="0"/>
                  </a:cubicBezTo>
                  <a:lnTo>
                    <a:pt x="4506468" y="0"/>
                  </a:lnTo>
                  <a:cubicBezTo>
                    <a:pt x="4721606" y="0"/>
                    <a:pt x="4895977" y="177200"/>
                    <a:pt x="4895977" y="395829"/>
                  </a:cubicBezTo>
                  <a:cubicBezTo>
                    <a:pt x="4895977" y="614458"/>
                    <a:pt x="4721606" y="791658"/>
                    <a:pt x="4506468" y="791658"/>
                  </a:cubicBezTo>
                  <a:lnTo>
                    <a:pt x="389509" y="791658"/>
                  </a:lnTo>
                  <a:cubicBezTo>
                    <a:pt x="174371" y="791658"/>
                    <a:pt x="0" y="614458"/>
                    <a:pt x="0" y="395829"/>
                  </a:cubicBezTo>
                  <a:close/>
                </a:path>
              </a:pathLst>
            </a:custGeom>
            <a:solidFill>
              <a:srgbClr val="54CBA0"/>
            </a:solidFill>
          </p:spPr>
        </p:sp>
        <p:sp>
          <p:nvSpPr>
            <p:cNvPr id="9" name="TextBox 9"/>
            <p:cNvSpPr txBox="1"/>
            <p:nvPr/>
          </p:nvSpPr>
          <p:spPr>
            <a:xfrm>
              <a:off x="0" y="-19050"/>
              <a:ext cx="4895999" cy="798076"/>
            </a:xfrm>
            <a:prstGeom prst="rect">
              <a:avLst/>
            </a:prstGeom>
          </p:spPr>
          <p:txBody>
            <a:bodyPr lIns="50800" tIns="50800" rIns="50800" bIns="50800" rtlCol="0" anchor="ctr"/>
            <a:lstStyle/>
            <a:p>
              <a:pPr algn="ctr">
                <a:lnSpc>
                  <a:spcPts val="2519"/>
                </a:lnSpc>
              </a:pPr>
              <a:r>
                <a:rPr lang="en-US" sz="2099">
                  <a:solidFill>
                    <a:srgbClr val="FFFFFF"/>
                  </a:solidFill>
                  <a:latin typeface="Poppins Bold"/>
                </a:rPr>
                <a:t>Social Engineering</a:t>
              </a:r>
            </a:p>
          </p:txBody>
        </p:sp>
      </p:grpSp>
      <p:grpSp>
        <p:nvGrpSpPr>
          <p:cNvPr id="10" name="Group 10"/>
          <p:cNvGrpSpPr/>
          <p:nvPr/>
        </p:nvGrpSpPr>
        <p:grpSpPr>
          <a:xfrm>
            <a:off x="13209440" y="2536078"/>
            <a:ext cx="3672001" cy="860298"/>
            <a:chOff x="0" y="0"/>
            <a:chExt cx="4896001" cy="1147063"/>
          </a:xfrm>
        </p:grpSpPr>
        <p:sp>
          <p:nvSpPr>
            <p:cNvPr id="11" name="Freeform 11"/>
            <p:cNvSpPr/>
            <p:nvPr/>
          </p:nvSpPr>
          <p:spPr>
            <a:xfrm>
              <a:off x="0" y="0"/>
              <a:ext cx="4895977" cy="1147052"/>
            </a:xfrm>
            <a:custGeom>
              <a:avLst/>
              <a:gdLst/>
              <a:ahLst/>
              <a:cxnLst/>
              <a:rect l="l" t="t" r="r" b="b"/>
              <a:pathLst>
                <a:path w="4895977" h="1147052">
                  <a:moveTo>
                    <a:pt x="0" y="573526"/>
                  </a:moveTo>
                  <a:cubicBezTo>
                    <a:pt x="0" y="256750"/>
                    <a:pt x="174371" y="0"/>
                    <a:pt x="389509" y="0"/>
                  </a:cubicBezTo>
                  <a:lnTo>
                    <a:pt x="4506468" y="0"/>
                  </a:lnTo>
                  <a:cubicBezTo>
                    <a:pt x="4721606" y="0"/>
                    <a:pt x="4895977" y="256750"/>
                    <a:pt x="4895977" y="573526"/>
                  </a:cubicBezTo>
                  <a:cubicBezTo>
                    <a:pt x="4895977" y="890302"/>
                    <a:pt x="4721606" y="1147052"/>
                    <a:pt x="4506468" y="1147052"/>
                  </a:cubicBezTo>
                  <a:lnTo>
                    <a:pt x="389509" y="1147052"/>
                  </a:lnTo>
                  <a:cubicBezTo>
                    <a:pt x="174371" y="1147052"/>
                    <a:pt x="0" y="890302"/>
                    <a:pt x="0" y="573526"/>
                  </a:cubicBezTo>
                  <a:close/>
                </a:path>
              </a:pathLst>
            </a:custGeom>
            <a:solidFill>
              <a:srgbClr val="F79465"/>
            </a:solidFill>
          </p:spPr>
        </p:sp>
        <p:sp>
          <p:nvSpPr>
            <p:cNvPr id="12" name="TextBox 12"/>
            <p:cNvSpPr txBox="1"/>
            <p:nvPr/>
          </p:nvSpPr>
          <p:spPr>
            <a:xfrm>
              <a:off x="0" y="-19050"/>
              <a:ext cx="4896001" cy="798076"/>
            </a:xfrm>
            <a:prstGeom prst="rect">
              <a:avLst/>
            </a:prstGeom>
          </p:spPr>
          <p:txBody>
            <a:bodyPr lIns="50800" tIns="50800" rIns="50800" bIns="50800" rtlCol="0" anchor="ctr"/>
            <a:lstStyle/>
            <a:p>
              <a:pPr algn="ctr">
                <a:lnSpc>
                  <a:spcPts val="2399"/>
                </a:lnSpc>
              </a:pPr>
              <a:r>
                <a:rPr lang="en-US" sz="1999">
                  <a:solidFill>
                    <a:srgbClr val="FFFFFF"/>
                  </a:solidFill>
                  <a:latin typeface="Poppins Bold"/>
                </a:rPr>
                <a:t>Backdoor dan Akses Pihak Ketiga</a:t>
              </a:r>
            </a:p>
          </p:txBody>
        </p:sp>
      </p:grpSp>
      <p:grpSp>
        <p:nvGrpSpPr>
          <p:cNvPr id="13" name="Group 13"/>
          <p:cNvGrpSpPr/>
          <p:nvPr/>
        </p:nvGrpSpPr>
        <p:grpSpPr>
          <a:xfrm>
            <a:off x="13209440" y="6208188"/>
            <a:ext cx="3672001" cy="584270"/>
            <a:chOff x="0" y="0"/>
            <a:chExt cx="4896001" cy="779026"/>
          </a:xfrm>
        </p:grpSpPr>
        <p:sp>
          <p:nvSpPr>
            <p:cNvPr id="14" name="Freeform 14"/>
            <p:cNvSpPr/>
            <p:nvPr/>
          </p:nvSpPr>
          <p:spPr>
            <a:xfrm>
              <a:off x="0" y="0"/>
              <a:ext cx="4895977" cy="779018"/>
            </a:xfrm>
            <a:custGeom>
              <a:avLst/>
              <a:gdLst/>
              <a:ahLst/>
              <a:cxnLst/>
              <a:rect l="l" t="t" r="r" b="b"/>
              <a:pathLst>
                <a:path w="4895977" h="779018">
                  <a:moveTo>
                    <a:pt x="0" y="389509"/>
                  </a:moveTo>
                  <a:cubicBezTo>
                    <a:pt x="0" y="174371"/>
                    <a:pt x="174371" y="0"/>
                    <a:pt x="389509" y="0"/>
                  </a:cubicBezTo>
                  <a:lnTo>
                    <a:pt x="4506468" y="0"/>
                  </a:lnTo>
                  <a:cubicBezTo>
                    <a:pt x="4721606" y="0"/>
                    <a:pt x="4895977" y="174371"/>
                    <a:pt x="4895977" y="389509"/>
                  </a:cubicBezTo>
                  <a:cubicBezTo>
                    <a:pt x="4895977" y="604647"/>
                    <a:pt x="4721606" y="779018"/>
                    <a:pt x="4506468" y="779018"/>
                  </a:cubicBezTo>
                  <a:lnTo>
                    <a:pt x="389509" y="779018"/>
                  </a:lnTo>
                  <a:cubicBezTo>
                    <a:pt x="174371" y="779018"/>
                    <a:pt x="0" y="604647"/>
                    <a:pt x="0" y="389509"/>
                  </a:cubicBezTo>
                  <a:close/>
                </a:path>
              </a:pathLst>
            </a:custGeom>
            <a:solidFill>
              <a:srgbClr val="ED3B55"/>
            </a:solidFill>
          </p:spPr>
        </p:sp>
        <p:sp>
          <p:nvSpPr>
            <p:cNvPr id="15" name="TextBox 15"/>
            <p:cNvSpPr txBox="1"/>
            <p:nvPr/>
          </p:nvSpPr>
          <p:spPr>
            <a:xfrm>
              <a:off x="0" y="-19050"/>
              <a:ext cx="4896001" cy="798076"/>
            </a:xfrm>
            <a:prstGeom prst="rect">
              <a:avLst/>
            </a:prstGeom>
          </p:spPr>
          <p:txBody>
            <a:bodyPr lIns="50800" tIns="50800" rIns="50800" bIns="50800" rtlCol="0" anchor="ctr"/>
            <a:lstStyle/>
            <a:p>
              <a:pPr algn="ctr">
                <a:lnSpc>
                  <a:spcPts val="2399"/>
                </a:lnSpc>
              </a:pPr>
              <a:r>
                <a:rPr lang="en-US" sz="1999">
                  <a:solidFill>
                    <a:srgbClr val="FFFFFF"/>
                  </a:solidFill>
                  <a:latin typeface="Poppins Bold"/>
                </a:rPr>
                <a:t>Quantum Computing</a:t>
              </a:r>
            </a:p>
          </p:txBody>
        </p:sp>
      </p:grpSp>
      <p:sp>
        <p:nvSpPr>
          <p:cNvPr id="16" name="Freeform 16"/>
          <p:cNvSpPr/>
          <p:nvPr/>
        </p:nvSpPr>
        <p:spPr>
          <a:xfrm>
            <a:off x="8032662" y="2183010"/>
            <a:ext cx="1756604" cy="1299887"/>
          </a:xfrm>
          <a:custGeom>
            <a:avLst/>
            <a:gdLst/>
            <a:ahLst/>
            <a:cxnLst/>
            <a:rect l="l" t="t" r="r" b="b"/>
            <a:pathLst>
              <a:path w="1756604" h="1299887">
                <a:moveTo>
                  <a:pt x="0" y="0"/>
                </a:moveTo>
                <a:lnTo>
                  <a:pt x="1756604" y="0"/>
                </a:lnTo>
                <a:lnTo>
                  <a:pt x="1756604" y="1299887"/>
                </a:lnTo>
                <a:lnTo>
                  <a:pt x="0" y="1299887"/>
                </a:lnTo>
                <a:lnTo>
                  <a:pt x="0" y="0"/>
                </a:lnTo>
                <a:close/>
              </a:path>
            </a:pathLst>
          </a:custGeom>
          <a:blipFill>
            <a:blip r:embed="rId6"/>
            <a:stretch>
              <a:fillRect/>
            </a:stretch>
          </a:blipFill>
        </p:spPr>
      </p:sp>
      <p:sp>
        <p:nvSpPr>
          <p:cNvPr id="17" name="Freeform 17"/>
          <p:cNvSpPr/>
          <p:nvPr/>
        </p:nvSpPr>
        <p:spPr>
          <a:xfrm>
            <a:off x="5399262" y="5243620"/>
            <a:ext cx="1548837" cy="1548837"/>
          </a:xfrm>
          <a:custGeom>
            <a:avLst/>
            <a:gdLst/>
            <a:ahLst/>
            <a:cxnLst/>
            <a:rect l="l" t="t" r="r" b="b"/>
            <a:pathLst>
              <a:path w="1548837" h="1548837">
                <a:moveTo>
                  <a:pt x="0" y="0"/>
                </a:moveTo>
                <a:lnTo>
                  <a:pt x="1548837" y="0"/>
                </a:lnTo>
                <a:lnTo>
                  <a:pt x="1548837" y="1548838"/>
                </a:lnTo>
                <a:lnTo>
                  <a:pt x="0" y="154883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8" name="Freeform 18"/>
          <p:cNvSpPr/>
          <p:nvPr/>
        </p:nvSpPr>
        <p:spPr>
          <a:xfrm>
            <a:off x="11383569" y="4937656"/>
            <a:ext cx="1567407" cy="1567407"/>
          </a:xfrm>
          <a:custGeom>
            <a:avLst/>
            <a:gdLst/>
            <a:ahLst/>
            <a:cxnLst/>
            <a:rect l="l" t="t" r="r" b="b"/>
            <a:pathLst>
              <a:path w="1567407" h="1567407">
                <a:moveTo>
                  <a:pt x="0" y="0"/>
                </a:moveTo>
                <a:lnTo>
                  <a:pt x="1567407" y="0"/>
                </a:lnTo>
                <a:lnTo>
                  <a:pt x="1567407" y="1567407"/>
                </a:lnTo>
                <a:lnTo>
                  <a:pt x="0" y="156740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9" name="Freeform 19"/>
          <p:cNvSpPr/>
          <p:nvPr/>
        </p:nvSpPr>
        <p:spPr>
          <a:xfrm>
            <a:off x="8404797" y="8289852"/>
            <a:ext cx="1520788" cy="1346589"/>
          </a:xfrm>
          <a:custGeom>
            <a:avLst/>
            <a:gdLst/>
            <a:ahLst/>
            <a:cxnLst/>
            <a:rect l="l" t="t" r="r" b="b"/>
            <a:pathLst>
              <a:path w="1520788" h="1346589">
                <a:moveTo>
                  <a:pt x="0" y="0"/>
                </a:moveTo>
                <a:lnTo>
                  <a:pt x="1520787" y="0"/>
                </a:lnTo>
                <a:lnTo>
                  <a:pt x="1520787" y="1346589"/>
                </a:lnTo>
                <a:lnTo>
                  <a:pt x="0" y="134658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20" name="TextBox 20"/>
          <p:cNvSpPr txBox="1"/>
          <p:nvPr/>
        </p:nvSpPr>
        <p:spPr>
          <a:xfrm>
            <a:off x="2139284" y="622224"/>
            <a:ext cx="14009431" cy="1209294"/>
          </a:xfrm>
          <a:prstGeom prst="rect">
            <a:avLst/>
          </a:prstGeom>
        </p:spPr>
        <p:txBody>
          <a:bodyPr lIns="0" tIns="0" rIns="0" bIns="0" rtlCol="0" anchor="t">
            <a:spAutoFit/>
          </a:bodyPr>
          <a:lstStyle/>
          <a:p>
            <a:pPr algn="ctr">
              <a:lnSpc>
                <a:spcPts val="8748"/>
              </a:lnSpc>
            </a:pPr>
            <a:r>
              <a:rPr lang="en-US" sz="8100">
                <a:solidFill>
                  <a:srgbClr val="FFFFFF"/>
                </a:solidFill>
                <a:latin typeface="Poppins Bold"/>
              </a:rPr>
              <a:t>Tantangan dan Ancaman</a:t>
            </a:r>
          </a:p>
        </p:txBody>
      </p:sp>
      <p:sp>
        <p:nvSpPr>
          <p:cNvPr id="21" name="TextBox 21"/>
          <p:cNvSpPr txBox="1"/>
          <p:nvPr/>
        </p:nvSpPr>
        <p:spPr>
          <a:xfrm>
            <a:off x="794679" y="3184230"/>
            <a:ext cx="4157489" cy="2219325"/>
          </a:xfrm>
          <a:prstGeom prst="rect">
            <a:avLst/>
          </a:prstGeom>
        </p:spPr>
        <p:txBody>
          <a:bodyPr lIns="0" tIns="0" rIns="0" bIns="0" rtlCol="0" anchor="t">
            <a:spAutoFit/>
          </a:bodyPr>
          <a:lstStyle/>
          <a:p>
            <a:pPr algn="r">
              <a:lnSpc>
                <a:spcPts val="2520"/>
              </a:lnSpc>
            </a:pPr>
            <a:r>
              <a:rPr lang="en-US" sz="2100">
                <a:solidFill>
                  <a:srgbClr val="FFFFFF"/>
                </a:solidFill>
                <a:latin typeface="Poppins Light"/>
              </a:rPr>
              <a:t>Serangan brute force adalah upaya untuk memecahkan enkripsi dengan mencoba semua kemungkinan kombinasi kunci enkripsi sampai menemukan kunci yang benar</a:t>
            </a:r>
          </a:p>
        </p:txBody>
      </p:sp>
      <p:sp>
        <p:nvSpPr>
          <p:cNvPr id="22" name="TextBox 22"/>
          <p:cNvSpPr txBox="1"/>
          <p:nvPr/>
        </p:nvSpPr>
        <p:spPr>
          <a:xfrm>
            <a:off x="794679" y="6856340"/>
            <a:ext cx="4157488" cy="1905000"/>
          </a:xfrm>
          <a:prstGeom prst="rect">
            <a:avLst/>
          </a:prstGeom>
        </p:spPr>
        <p:txBody>
          <a:bodyPr lIns="0" tIns="0" rIns="0" bIns="0" rtlCol="0" anchor="t">
            <a:spAutoFit/>
          </a:bodyPr>
          <a:lstStyle/>
          <a:p>
            <a:pPr algn="r">
              <a:lnSpc>
                <a:spcPts val="2520"/>
              </a:lnSpc>
            </a:pPr>
            <a:r>
              <a:rPr lang="en-US" sz="2100">
                <a:solidFill>
                  <a:srgbClr val="FFFFFF"/>
                </a:solidFill>
                <a:latin typeface="Poppins"/>
              </a:rPr>
              <a:t>Serangan sosial melibatkan manipulasi psikologis untuk mendapatkan akses ke informasi sensitif atau kunci enkripsi dari manusia, bukan melalui pemecahan teknis</a:t>
            </a:r>
          </a:p>
        </p:txBody>
      </p:sp>
      <p:sp>
        <p:nvSpPr>
          <p:cNvPr id="23" name="TextBox 23"/>
          <p:cNvSpPr txBox="1"/>
          <p:nvPr/>
        </p:nvSpPr>
        <p:spPr>
          <a:xfrm>
            <a:off x="13300876" y="3634790"/>
            <a:ext cx="4190899" cy="1276350"/>
          </a:xfrm>
          <a:prstGeom prst="rect">
            <a:avLst/>
          </a:prstGeom>
        </p:spPr>
        <p:txBody>
          <a:bodyPr lIns="0" tIns="0" rIns="0" bIns="0" rtlCol="0" anchor="t">
            <a:spAutoFit/>
          </a:bodyPr>
          <a:lstStyle/>
          <a:p>
            <a:pPr algn="l">
              <a:lnSpc>
                <a:spcPts val="2520"/>
              </a:lnSpc>
            </a:pPr>
            <a:r>
              <a:rPr lang="en-US" sz="2100">
                <a:solidFill>
                  <a:srgbClr val="FFFFFF"/>
                </a:solidFill>
                <a:latin typeface="Poppins"/>
              </a:rPr>
              <a:t>Berkaitan dengan celah dari suatu sistem dan perijinan untuk dapat mengakses atau masuk ke dalam suatu sistem</a:t>
            </a:r>
          </a:p>
        </p:txBody>
      </p:sp>
      <p:sp>
        <p:nvSpPr>
          <p:cNvPr id="24" name="TextBox 24"/>
          <p:cNvSpPr txBox="1"/>
          <p:nvPr/>
        </p:nvSpPr>
        <p:spPr>
          <a:xfrm>
            <a:off x="13300876" y="6856340"/>
            <a:ext cx="4794655" cy="2847975"/>
          </a:xfrm>
          <a:prstGeom prst="rect">
            <a:avLst/>
          </a:prstGeom>
        </p:spPr>
        <p:txBody>
          <a:bodyPr lIns="0" tIns="0" rIns="0" bIns="0" rtlCol="0" anchor="t">
            <a:spAutoFit/>
          </a:bodyPr>
          <a:lstStyle/>
          <a:p>
            <a:pPr algn="l">
              <a:lnSpc>
                <a:spcPts val="2520"/>
              </a:lnSpc>
            </a:pPr>
            <a:r>
              <a:rPr lang="en-US" sz="2100">
                <a:solidFill>
                  <a:srgbClr val="FFFFFF"/>
                </a:solidFill>
                <a:latin typeface="Poppins"/>
              </a:rPr>
              <a:t>Teknologi quantum computing adalah salah satu pengembangan teknologi pada bidang komputer yang berdasarkan pada prinsip fisika kuantum untuk melakukan kekuatan pemrosesan yang jauh lebih besar dibanding dengan kemampuan komputasional yang dimiliki oleh komputer konvensional</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121544"/>
        </a:solidFill>
        <a:effectLst/>
      </p:bgPr>
    </p:bg>
    <p:spTree>
      <p:nvGrpSpPr>
        <p:cNvPr id="1" name=""/>
        <p:cNvGrpSpPr/>
        <p:nvPr/>
      </p:nvGrpSpPr>
      <p:grpSpPr>
        <a:xfrm>
          <a:off x="0" y="0"/>
          <a:ext cx="0" cy="0"/>
          <a:chOff x="0" y="0"/>
          <a:chExt cx="0" cy="0"/>
        </a:xfrm>
      </p:grpSpPr>
      <p:sp>
        <p:nvSpPr>
          <p:cNvPr id="2" name="Freeform 2"/>
          <p:cNvSpPr/>
          <p:nvPr/>
        </p:nvSpPr>
        <p:spPr>
          <a:xfrm rot="-1304237">
            <a:off x="-1462669" y="955309"/>
            <a:ext cx="21010625" cy="7602026"/>
          </a:xfrm>
          <a:custGeom>
            <a:avLst/>
            <a:gdLst/>
            <a:ahLst/>
            <a:cxnLst/>
            <a:rect l="l" t="t" r="r" b="b"/>
            <a:pathLst>
              <a:path w="21010625" h="7602026">
                <a:moveTo>
                  <a:pt x="0" y="0"/>
                </a:moveTo>
                <a:lnTo>
                  <a:pt x="21010625" y="0"/>
                </a:lnTo>
                <a:lnTo>
                  <a:pt x="21010625" y="7602026"/>
                </a:lnTo>
                <a:lnTo>
                  <a:pt x="0" y="7602026"/>
                </a:lnTo>
                <a:lnTo>
                  <a:pt x="0" y="0"/>
                </a:lnTo>
                <a:close/>
              </a:path>
            </a:pathLst>
          </a:custGeom>
          <a:blipFill>
            <a:blip r:embed="rId2">
              <a:alphaModFix amt="30000"/>
              <a:extLst>
                <a:ext uri="{96DAC541-7B7A-43D3-8B79-37D633B846F1}">
                  <asvg:svgBlip xmlns:asvg="http://schemas.microsoft.com/office/drawing/2016/SVG/main" r:embed="rId3"/>
                </a:ext>
              </a:extLst>
            </a:blip>
            <a:stretch>
              <a:fillRect/>
            </a:stretch>
          </a:blipFill>
        </p:spPr>
      </p:sp>
      <p:sp>
        <p:nvSpPr>
          <p:cNvPr id="3" name="Freeform 3"/>
          <p:cNvSpPr/>
          <p:nvPr/>
        </p:nvSpPr>
        <p:spPr>
          <a:xfrm>
            <a:off x="9979697" y="2400286"/>
            <a:ext cx="5246397" cy="5486428"/>
          </a:xfrm>
          <a:custGeom>
            <a:avLst/>
            <a:gdLst/>
            <a:ahLst/>
            <a:cxnLst/>
            <a:rect l="l" t="t" r="r" b="b"/>
            <a:pathLst>
              <a:path w="5246397" h="5486428">
                <a:moveTo>
                  <a:pt x="0" y="0"/>
                </a:moveTo>
                <a:lnTo>
                  <a:pt x="5246397" y="0"/>
                </a:lnTo>
                <a:lnTo>
                  <a:pt x="5246397" y="5486428"/>
                </a:lnTo>
                <a:lnTo>
                  <a:pt x="0" y="5486428"/>
                </a:lnTo>
                <a:lnTo>
                  <a:pt x="0" y="0"/>
                </a:lnTo>
                <a:close/>
              </a:path>
            </a:pathLst>
          </a:custGeom>
          <a:blipFill>
            <a:blip r:embed="rId4"/>
            <a:stretch>
              <a:fillRect/>
            </a:stretch>
          </a:blipFill>
        </p:spPr>
      </p:sp>
      <p:sp>
        <p:nvSpPr>
          <p:cNvPr id="4" name="TextBox 4"/>
          <p:cNvSpPr txBox="1"/>
          <p:nvPr/>
        </p:nvSpPr>
        <p:spPr>
          <a:xfrm>
            <a:off x="1984672" y="3642752"/>
            <a:ext cx="7612108" cy="3087221"/>
          </a:xfrm>
          <a:prstGeom prst="rect">
            <a:avLst/>
          </a:prstGeom>
        </p:spPr>
        <p:txBody>
          <a:bodyPr lIns="0" tIns="0" rIns="0" bIns="0" rtlCol="0" anchor="t">
            <a:spAutoFit/>
          </a:bodyPr>
          <a:lstStyle/>
          <a:p>
            <a:pPr algn="r">
              <a:lnSpc>
                <a:spcPts val="11525"/>
              </a:lnSpc>
            </a:pPr>
            <a:r>
              <a:rPr lang="en-US" sz="11299">
                <a:solidFill>
                  <a:srgbClr val="FFFFFF"/>
                </a:solidFill>
                <a:latin typeface="Poppins Bold"/>
              </a:rPr>
              <a:t>Digital Signature</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121544"/>
        </a:solidFill>
        <a:effectLst/>
      </p:bgPr>
    </p:bg>
    <p:spTree>
      <p:nvGrpSpPr>
        <p:cNvPr id="1" name=""/>
        <p:cNvGrpSpPr/>
        <p:nvPr/>
      </p:nvGrpSpPr>
      <p:grpSpPr>
        <a:xfrm>
          <a:off x="0" y="0"/>
          <a:ext cx="0" cy="0"/>
          <a:chOff x="0" y="0"/>
          <a:chExt cx="0" cy="0"/>
        </a:xfrm>
      </p:grpSpPr>
      <p:sp>
        <p:nvSpPr>
          <p:cNvPr id="2" name="TextBox 2"/>
          <p:cNvSpPr txBox="1"/>
          <p:nvPr/>
        </p:nvSpPr>
        <p:spPr>
          <a:xfrm>
            <a:off x="1028700" y="895350"/>
            <a:ext cx="11490588" cy="1226820"/>
          </a:xfrm>
          <a:prstGeom prst="rect">
            <a:avLst/>
          </a:prstGeom>
        </p:spPr>
        <p:txBody>
          <a:bodyPr lIns="0" tIns="0" rIns="0" bIns="0" rtlCol="0" anchor="t">
            <a:spAutoFit/>
          </a:bodyPr>
          <a:lstStyle/>
          <a:p>
            <a:pPr algn="ctr">
              <a:lnSpc>
                <a:spcPts val="10080"/>
              </a:lnSpc>
            </a:pPr>
            <a:r>
              <a:rPr lang="en-US" sz="7200">
                <a:solidFill>
                  <a:srgbClr val="FFFFFF"/>
                </a:solidFill>
                <a:latin typeface="Inter Bold"/>
              </a:rPr>
              <a:t>Digital Signature</a:t>
            </a:r>
          </a:p>
        </p:txBody>
      </p:sp>
      <p:sp>
        <p:nvSpPr>
          <p:cNvPr id="3" name="TextBox 3"/>
          <p:cNvSpPr txBox="1"/>
          <p:nvPr/>
        </p:nvSpPr>
        <p:spPr>
          <a:xfrm>
            <a:off x="1028700" y="2428875"/>
            <a:ext cx="11490588" cy="6829425"/>
          </a:xfrm>
          <a:prstGeom prst="rect">
            <a:avLst/>
          </a:prstGeom>
        </p:spPr>
        <p:txBody>
          <a:bodyPr lIns="0" tIns="0" rIns="0" bIns="0" rtlCol="0" anchor="t">
            <a:spAutoFit/>
          </a:bodyPr>
          <a:lstStyle/>
          <a:p>
            <a:pPr marL="690881" lvl="1" indent="-345440" algn="just">
              <a:lnSpc>
                <a:spcPts val="3840"/>
              </a:lnSpc>
              <a:buFont typeface="Arial"/>
              <a:buChar char="•"/>
            </a:pPr>
            <a:r>
              <a:rPr lang="en-US" sz="3200">
                <a:solidFill>
                  <a:srgbClr val="FFFFFF"/>
                </a:solidFill>
                <a:latin typeface="Poppins"/>
              </a:rPr>
              <a:t>Tanda tangan digital adalah semacam cap atau tanda yang ditempelkan pada pesan sebelum dikirim. Ini seperti mengunci pesan agar tidak bisa diubah oleh orang lain.</a:t>
            </a:r>
          </a:p>
          <a:p>
            <a:pPr algn="just">
              <a:lnSpc>
                <a:spcPts val="3840"/>
              </a:lnSpc>
            </a:pPr>
            <a:endParaRPr lang="en-US" sz="3200">
              <a:solidFill>
                <a:srgbClr val="FFFFFF"/>
              </a:solidFill>
              <a:latin typeface="Poppins"/>
            </a:endParaRPr>
          </a:p>
          <a:p>
            <a:pPr marL="690881" lvl="1" indent="-345440" algn="just">
              <a:lnSpc>
                <a:spcPts val="3840"/>
              </a:lnSpc>
              <a:buFont typeface="Arial"/>
              <a:buChar char="•"/>
            </a:pPr>
            <a:r>
              <a:rPr lang="en-US" sz="3200">
                <a:solidFill>
                  <a:srgbClr val="FFFFFF"/>
                </a:solidFill>
                <a:latin typeface="Poppins"/>
              </a:rPr>
              <a:t>Pesan dengan tanda tangan digital dianggap tidak sah jika ada perubahan yang tidak diizinkan. Jadi, pesan akan tetap sama seperti saat dikirim jika tidak ada yang mengubahnya.</a:t>
            </a:r>
          </a:p>
          <a:p>
            <a:pPr algn="just">
              <a:lnSpc>
                <a:spcPts val="3840"/>
              </a:lnSpc>
            </a:pPr>
            <a:endParaRPr lang="en-US" sz="3200">
              <a:solidFill>
                <a:srgbClr val="FFFFFF"/>
              </a:solidFill>
              <a:latin typeface="Poppins"/>
            </a:endParaRPr>
          </a:p>
          <a:p>
            <a:pPr marL="690881" lvl="1" indent="-345440" algn="just">
              <a:lnSpc>
                <a:spcPts val="3840"/>
              </a:lnSpc>
              <a:buFont typeface="Arial"/>
              <a:buChar char="•"/>
            </a:pPr>
            <a:r>
              <a:rPr lang="en-US" sz="3200">
                <a:solidFill>
                  <a:srgbClr val="FFFFFF"/>
                </a:solidFill>
                <a:latin typeface="Poppins"/>
              </a:rPr>
              <a:t>Tanda tangan digital adalah bukti bahwa pesan itu dibuat oleh orang yang sah atau memiliki izin. Ini menghindari seseorang mengingkari bahwa mereka yang membuat pesan.</a:t>
            </a:r>
          </a:p>
        </p:txBody>
      </p:sp>
      <p:sp>
        <p:nvSpPr>
          <p:cNvPr id="4" name="Freeform 4"/>
          <p:cNvSpPr/>
          <p:nvPr/>
        </p:nvSpPr>
        <p:spPr>
          <a:xfrm>
            <a:off x="14071606" y="6173536"/>
            <a:ext cx="3092444" cy="1982662"/>
          </a:xfrm>
          <a:custGeom>
            <a:avLst/>
            <a:gdLst/>
            <a:ahLst/>
            <a:cxnLst/>
            <a:rect l="l" t="t" r="r" b="b"/>
            <a:pathLst>
              <a:path w="3092444" h="1982662">
                <a:moveTo>
                  <a:pt x="0" y="0"/>
                </a:moveTo>
                <a:lnTo>
                  <a:pt x="3092444" y="0"/>
                </a:lnTo>
                <a:lnTo>
                  <a:pt x="3092444" y="1982662"/>
                </a:lnTo>
                <a:lnTo>
                  <a:pt x="0" y="198266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sp>
        <p:nvSpPr>
          <p:cNvPr id="3" name="TextBox 3"/>
          <p:cNvSpPr txBox="1"/>
          <p:nvPr/>
        </p:nvSpPr>
        <p:spPr>
          <a:xfrm>
            <a:off x="836315" y="4287874"/>
            <a:ext cx="4735859" cy="1885950"/>
          </a:xfrm>
          <a:prstGeom prst="rect">
            <a:avLst/>
          </a:prstGeom>
        </p:spPr>
        <p:txBody>
          <a:bodyPr lIns="0" tIns="0" rIns="0" bIns="0" rtlCol="0" anchor="t">
            <a:spAutoFit/>
          </a:bodyPr>
          <a:lstStyle/>
          <a:p>
            <a:pPr algn="l">
              <a:lnSpc>
                <a:spcPts val="7260"/>
              </a:lnSpc>
            </a:pPr>
            <a:r>
              <a:rPr lang="en-US" sz="6050">
                <a:solidFill>
                  <a:srgbClr val="FFFFFF"/>
                </a:solidFill>
                <a:latin typeface="Poppins Bold"/>
              </a:rPr>
              <a:t>Proses Pembuatan</a:t>
            </a:r>
          </a:p>
        </p:txBody>
      </p:sp>
      <p:sp>
        <p:nvSpPr>
          <p:cNvPr id="4" name="TextBox 4"/>
          <p:cNvSpPr txBox="1"/>
          <p:nvPr/>
        </p:nvSpPr>
        <p:spPr>
          <a:xfrm>
            <a:off x="7300590" y="2744825"/>
            <a:ext cx="4153989" cy="3914775"/>
          </a:xfrm>
          <a:prstGeom prst="rect">
            <a:avLst/>
          </a:prstGeom>
        </p:spPr>
        <p:txBody>
          <a:bodyPr lIns="0" tIns="0" rIns="0" bIns="0" rtlCol="0" anchor="t">
            <a:spAutoFit/>
          </a:bodyPr>
          <a:lstStyle/>
          <a:p>
            <a:pPr algn="l">
              <a:lnSpc>
                <a:spcPts val="3839"/>
              </a:lnSpc>
            </a:pPr>
            <a:r>
              <a:rPr lang="en-US" sz="3199">
                <a:solidFill>
                  <a:srgbClr val="FFFFFF"/>
                </a:solidFill>
                <a:latin typeface="Poppins"/>
              </a:rPr>
              <a:t>Ini adalah proses di mana pesan asli diubah menjadi kode singkat yang disebut hash. Ini seperti membuat "sidik jari" dari pesan.</a:t>
            </a:r>
          </a:p>
        </p:txBody>
      </p:sp>
      <p:sp>
        <p:nvSpPr>
          <p:cNvPr id="5" name="TextBox 5"/>
          <p:cNvSpPr txBox="1"/>
          <p:nvPr/>
        </p:nvSpPr>
        <p:spPr>
          <a:xfrm>
            <a:off x="7300590" y="1655060"/>
            <a:ext cx="4153989" cy="552450"/>
          </a:xfrm>
          <a:prstGeom prst="rect">
            <a:avLst/>
          </a:prstGeom>
        </p:spPr>
        <p:txBody>
          <a:bodyPr lIns="0" tIns="0" rIns="0" bIns="0" rtlCol="0" anchor="t">
            <a:spAutoFit/>
          </a:bodyPr>
          <a:lstStyle/>
          <a:p>
            <a:pPr algn="l">
              <a:lnSpc>
                <a:spcPts val="4079"/>
              </a:lnSpc>
            </a:pPr>
            <a:r>
              <a:rPr lang="en-US" sz="3399">
                <a:solidFill>
                  <a:srgbClr val="FFFFFF"/>
                </a:solidFill>
                <a:latin typeface="Poppins Bold"/>
              </a:rPr>
              <a:t>Hashing</a:t>
            </a:r>
          </a:p>
        </p:txBody>
      </p:sp>
      <p:sp>
        <p:nvSpPr>
          <p:cNvPr id="6" name="TextBox 6"/>
          <p:cNvSpPr txBox="1"/>
          <p:nvPr/>
        </p:nvSpPr>
        <p:spPr>
          <a:xfrm>
            <a:off x="6139671" y="1516544"/>
            <a:ext cx="978038" cy="876300"/>
          </a:xfrm>
          <a:prstGeom prst="rect">
            <a:avLst/>
          </a:prstGeom>
        </p:spPr>
        <p:txBody>
          <a:bodyPr lIns="0" tIns="0" rIns="0" bIns="0" rtlCol="0" anchor="t">
            <a:spAutoFit/>
          </a:bodyPr>
          <a:lstStyle/>
          <a:p>
            <a:pPr algn="l">
              <a:lnSpc>
                <a:spcPts val="6480"/>
              </a:lnSpc>
            </a:pPr>
            <a:r>
              <a:rPr lang="en-US" sz="5400">
                <a:solidFill>
                  <a:srgbClr val="FFFFFF"/>
                </a:solidFill>
                <a:latin typeface="Poppins Bold"/>
              </a:rPr>
              <a:t>01</a:t>
            </a:r>
          </a:p>
        </p:txBody>
      </p:sp>
      <p:sp>
        <p:nvSpPr>
          <p:cNvPr id="7" name="TextBox 7"/>
          <p:cNvSpPr txBox="1"/>
          <p:nvPr/>
        </p:nvSpPr>
        <p:spPr>
          <a:xfrm>
            <a:off x="12984478" y="2744825"/>
            <a:ext cx="4153989" cy="3429000"/>
          </a:xfrm>
          <a:prstGeom prst="rect">
            <a:avLst/>
          </a:prstGeom>
        </p:spPr>
        <p:txBody>
          <a:bodyPr lIns="0" tIns="0" rIns="0" bIns="0" rtlCol="0" anchor="t">
            <a:spAutoFit/>
          </a:bodyPr>
          <a:lstStyle/>
          <a:p>
            <a:pPr algn="l">
              <a:lnSpc>
                <a:spcPts val="3839"/>
              </a:lnSpc>
            </a:pPr>
            <a:r>
              <a:rPr lang="en-US" sz="3199">
                <a:solidFill>
                  <a:srgbClr val="FFFFFF"/>
                </a:solidFill>
                <a:latin typeface="Poppins"/>
              </a:rPr>
              <a:t>Hash pesan ini dienkripsi dengan kunci pribadi. Ini adalah langkah yang menjadikan tanda tangan digital unik.</a:t>
            </a:r>
          </a:p>
        </p:txBody>
      </p:sp>
      <p:sp>
        <p:nvSpPr>
          <p:cNvPr id="8" name="TextBox 8"/>
          <p:cNvSpPr txBox="1"/>
          <p:nvPr/>
        </p:nvSpPr>
        <p:spPr>
          <a:xfrm>
            <a:off x="12984478" y="1649449"/>
            <a:ext cx="4153989" cy="552450"/>
          </a:xfrm>
          <a:prstGeom prst="rect">
            <a:avLst/>
          </a:prstGeom>
        </p:spPr>
        <p:txBody>
          <a:bodyPr lIns="0" tIns="0" rIns="0" bIns="0" rtlCol="0" anchor="t">
            <a:spAutoFit/>
          </a:bodyPr>
          <a:lstStyle/>
          <a:p>
            <a:pPr algn="l">
              <a:lnSpc>
                <a:spcPts val="4079"/>
              </a:lnSpc>
            </a:pPr>
            <a:r>
              <a:rPr lang="en-US" sz="3399">
                <a:solidFill>
                  <a:srgbClr val="FFFFFF"/>
                </a:solidFill>
                <a:latin typeface="Poppins Bold"/>
              </a:rPr>
              <a:t>Enkripsi Asimetris</a:t>
            </a:r>
          </a:p>
        </p:txBody>
      </p:sp>
      <p:sp>
        <p:nvSpPr>
          <p:cNvPr id="9" name="TextBox 9"/>
          <p:cNvSpPr txBox="1"/>
          <p:nvPr/>
        </p:nvSpPr>
        <p:spPr>
          <a:xfrm>
            <a:off x="11823560" y="1516544"/>
            <a:ext cx="978038" cy="876300"/>
          </a:xfrm>
          <a:prstGeom prst="rect">
            <a:avLst/>
          </a:prstGeom>
        </p:spPr>
        <p:txBody>
          <a:bodyPr lIns="0" tIns="0" rIns="0" bIns="0" rtlCol="0" anchor="t">
            <a:spAutoFit/>
          </a:bodyPr>
          <a:lstStyle/>
          <a:p>
            <a:pPr algn="l">
              <a:lnSpc>
                <a:spcPts val="6480"/>
              </a:lnSpc>
            </a:pPr>
            <a:r>
              <a:rPr lang="en-US" sz="5400">
                <a:solidFill>
                  <a:srgbClr val="FFFFFF"/>
                </a:solidFill>
                <a:latin typeface="Poppins Bold"/>
              </a:rPr>
              <a:t>02</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121544"/>
        </a:solidFill>
        <a:effectLst/>
      </p:bgPr>
    </p:bg>
    <p:spTree>
      <p:nvGrpSpPr>
        <p:cNvPr id="1" name=""/>
        <p:cNvGrpSpPr/>
        <p:nvPr/>
      </p:nvGrpSpPr>
      <p:grpSpPr>
        <a:xfrm>
          <a:off x="0" y="0"/>
          <a:ext cx="0" cy="0"/>
          <a:chOff x="0" y="0"/>
          <a:chExt cx="0" cy="0"/>
        </a:xfrm>
      </p:grpSpPr>
      <p:sp>
        <p:nvSpPr>
          <p:cNvPr id="2" name="TextBox 2"/>
          <p:cNvSpPr txBox="1"/>
          <p:nvPr/>
        </p:nvSpPr>
        <p:spPr>
          <a:xfrm>
            <a:off x="576734" y="592772"/>
            <a:ext cx="17176916" cy="1005078"/>
          </a:xfrm>
          <a:prstGeom prst="rect">
            <a:avLst/>
          </a:prstGeom>
        </p:spPr>
        <p:txBody>
          <a:bodyPr lIns="0" tIns="0" rIns="0" bIns="0" rtlCol="0" anchor="t">
            <a:spAutoFit/>
          </a:bodyPr>
          <a:lstStyle/>
          <a:p>
            <a:pPr algn="ctr">
              <a:lnSpc>
                <a:spcPts val="7776"/>
              </a:lnSpc>
            </a:pPr>
            <a:r>
              <a:rPr lang="en-US" sz="7200">
                <a:solidFill>
                  <a:srgbClr val="FFFFFF"/>
                </a:solidFill>
                <a:latin typeface="Inter Bold"/>
              </a:rPr>
              <a:t>Manfaat Digital Signature</a:t>
            </a:r>
          </a:p>
        </p:txBody>
      </p:sp>
      <p:grpSp>
        <p:nvGrpSpPr>
          <p:cNvPr id="3" name="Group 3"/>
          <p:cNvGrpSpPr/>
          <p:nvPr/>
        </p:nvGrpSpPr>
        <p:grpSpPr>
          <a:xfrm rot="5400000">
            <a:off x="6929799" y="7334997"/>
            <a:ext cx="2841110" cy="1642461"/>
            <a:chOff x="0" y="0"/>
            <a:chExt cx="3788146" cy="2189948"/>
          </a:xfrm>
        </p:grpSpPr>
        <p:sp>
          <p:nvSpPr>
            <p:cNvPr id="4" name="Freeform 4"/>
            <p:cNvSpPr/>
            <p:nvPr/>
          </p:nvSpPr>
          <p:spPr>
            <a:xfrm>
              <a:off x="0" y="0"/>
              <a:ext cx="3788156" cy="2189988"/>
            </a:xfrm>
            <a:custGeom>
              <a:avLst/>
              <a:gdLst/>
              <a:ahLst/>
              <a:cxnLst/>
              <a:rect l="l" t="t" r="r" b="b"/>
              <a:pathLst>
                <a:path w="3788156" h="2189988">
                  <a:moveTo>
                    <a:pt x="0" y="2189988"/>
                  </a:moveTo>
                  <a:lnTo>
                    <a:pt x="0" y="1053084"/>
                  </a:lnTo>
                  <a:cubicBezTo>
                    <a:pt x="0" y="471424"/>
                    <a:pt x="471424" y="0"/>
                    <a:pt x="1053084" y="0"/>
                  </a:cubicBezTo>
                  <a:lnTo>
                    <a:pt x="3788156" y="0"/>
                  </a:lnTo>
                  <a:lnTo>
                    <a:pt x="3788156" y="577088"/>
                  </a:lnTo>
                  <a:lnTo>
                    <a:pt x="1178814" y="577088"/>
                  </a:lnTo>
                  <a:cubicBezTo>
                    <a:pt x="846328" y="577088"/>
                    <a:pt x="576707" y="846582"/>
                    <a:pt x="576707" y="1179195"/>
                  </a:cubicBezTo>
                  <a:lnTo>
                    <a:pt x="576707" y="2189988"/>
                  </a:lnTo>
                  <a:close/>
                </a:path>
              </a:pathLst>
            </a:custGeom>
            <a:solidFill>
              <a:srgbClr val="F0D23F"/>
            </a:solidFill>
          </p:spPr>
        </p:sp>
      </p:grpSp>
      <p:grpSp>
        <p:nvGrpSpPr>
          <p:cNvPr id="5" name="Group 5"/>
          <p:cNvGrpSpPr/>
          <p:nvPr/>
        </p:nvGrpSpPr>
        <p:grpSpPr>
          <a:xfrm rot="5400000">
            <a:off x="6403654" y="4585810"/>
            <a:ext cx="4719825" cy="2530466"/>
            <a:chOff x="0" y="0"/>
            <a:chExt cx="6293100" cy="3373954"/>
          </a:xfrm>
        </p:grpSpPr>
        <p:sp>
          <p:nvSpPr>
            <p:cNvPr id="6" name="Freeform 6"/>
            <p:cNvSpPr/>
            <p:nvPr/>
          </p:nvSpPr>
          <p:spPr>
            <a:xfrm>
              <a:off x="0" y="0"/>
              <a:ext cx="6293104" cy="3374009"/>
            </a:xfrm>
            <a:custGeom>
              <a:avLst/>
              <a:gdLst/>
              <a:ahLst/>
              <a:cxnLst/>
              <a:rect l="l" t="t" r="r" b="b"/>
              <a:pathLst>
                <a:path w="6293104" h="3374009">
                  <a:moveTo>
                    <a:pt x="0" y="3235579"/>
                  </a:moveTo>
                  <a:lnTo>
                    <a:pt x="0" y="1053084"/>
                  </a:lnTo>
                  <a:cubicBezTo>
                    <a:pt x="0" y="471424"/>
                    <a:pt x="495808" y="0"/>
                    <a:pt x="1107313" y="0"/>
                  </a:cubicBezTo>
                  <a:lnTo>
                    <a:pt x="6263513" y="0"/>
                  </a:lnTo>
                  <a:lnTo>
                    <a:pt x="6263513" y="28194"/>
                  </a:lnTo>
                  <a:lnTo>
                    <a:pt x="6293104" y="28194"/>
                  </a:lnTo>
                  <a:lnTo>
                    <a:pt x="6293104" y="577088"/>
                  </a:lnTo>
                  <a:lnTo>
                    <a:pt x="1239520" y="577088"/>
                  </a:lnTo>
                  <a:cubicBezTo>
                    <a:pt x="889889" y="577088"/>
                    <a:pt x="606425" y="846582"/>
                    <a:pt x="606425" y="1179195"/>
                  </a:cubicBezTo>
                  <a:lnTo>
                    <a:pt x="606425" y="3374009"/>
                  </a:lnTo>
                  <a:lnTo>
                    <a:pt x="37592" y="3374009"/>
                  </a:lnTo>
                  <a:lnTo>
                    <a:pt x="35560" y="3345815"/>
                  </a:lnTo>
                  <a:lnTo>
                    <a:pt x="8001" y="3345815"/>
                  </a:lnTo>
                  <a:cubicBezTo>
                    <a:pt x="2032" y="3309747"/>
                    <a:pt x="0" y="3272917"/>
                    <a:pt x="0" y="3235706"/>
                  </a:cubicBezTo>
                  <a:close/>
                </a:path>
              </a:pathLst>
            </a:custGeom>
            <a:solidFill>
              <a:srgbClr val="ED3B55"/>
            </a:solidFill>
          </p:spPr>
        </p:sp>
      </p:grpSp>
      <p:grpSp>
        <p:nvGrpSpPr>
          <p:cNvPr id="7" name="Group 7"/>
          <p:cNvGrpSpPr/>
          <p:nvPr/>
        </p:nvGrpSpPr>
        <p:grpSpPr>
          <a:xfrm rot="-5400000">
            <a:off x="8183047" y="5659260"/>
            <a:ext cx="4488490" cy="2530465"/>
            <a:chOff x="0" y="0"/>
            <a:chExt cx="5984654" cy="3373954"/>
          </a:xfrm>
        </p:grpSpPr>
        <p:sp>
          <p:nvSpPr>
            <p:cNvPr id="8" name="Freeform 8"/>
            <p:cNvSpPr/>
            <p:nvPr/>
          </p:nvSpPr>
          <p:spPr>
            <a:xfrm>
              <a:off x="0" y="0"/>
              <a:ext cx="5984748" cy="3374009"/>
            </a:xfrm>
            <a:custGeom>
              <a:avLst/>
              <a:gdLst/>
              <a:ahLst/>
              <a:cxnLst/>
              <a:rect l="l" t="t" r="r" b="b"/>
              <a:pathLst>
                <a:path w="5984748" h="3374009">
                  <a:moveTo>
                    <a:pt x="5984621" y="3235579"/>
                  </a:moveTo>
                  <a:lnTo>
                    <a:pt x="5984621" y="1053084"/>
                  </a:lnTo>
                  <a:cubicBezTo>
                    <a:pt x="5984621" y="471424"/>
                    <a:pt x="5513197" y="0"/>
                    <a:pt x="4931537" y="0"/>
                  </a:cubicBezTo>
                  <a:lnTo>
                    <a:pt x="28194" y="0"/>
                  </a:lnTo>
                  <a:lnTo>
                    <a:pt x="28194" y="28194"/>
                  </a:lnTo>
                  <a:lnTo>
                    <a:pt x="0" y="28194"/>
                  </a:lnTo>
                  <a:lnTo>
                    <a:pt x="0" y="577088"/>
                  </a:lnTo>
                  <a:lnTo>
                    <a:pt x="4805807" y="577088"/>
                  </a:lnTo>
                  <a:cubicBezTo>
                    <a:pt x="5138293" y="577088"/>
                    <a:pt x="5407914" y="846582"/>
                    <a:pt x="5407914" y="1179195"/>
                  </a:cubicBezTo>
                  <a:lnTo>
                    <a:pt x="5407914" y="3374009"/>
                  </a:lnTo>
                  <a:lnTo>
                    <a:pt x="5948934" y="3374009"/>
                  </a:lnTo>
                  <a:lnTo>
                    <a:pt x="5950839" y="3345815"/>
                  </a:lnTo>
                  <a:lnTo>
                    <a:pt x="5977128" y="3345815"/>
                  </a:lnTo>
                  <a:cubicBezTo>
                    <a:pt x="5982843" y="3309747"/>
                    <a:pt x="5984748" y="3272917"/>
                    <a:pt x="5984748" y="3235706"/>
                  </a:cubicBezTo>
                  <a:close/>
                </a:path>
              </a:pathLst>
            </a:custGeom>
            <a:solidFill>
              <a:srgbClr val="54CBA0"/>
            </a:solidFill>
          </p:spPr>
        </p:sp>
      </p:grpSp>
      <p:grpSp>
        <p:nvGrpSpPr>
          <p:cNvPr id="9" name="Group 9"/>
          <p:cNvGrpSpPr/>
          <p:nvPr/>
        </p:nvGrpSpPr>
        <p:grpSpPr>
          <a:xfrm rot="5400000">
            <a:off x="11426363" y="4473279"/>
            <a:ext cx="1008298" cy="869221"/>
            <a:chOff x="0" y="0"/>
            <a:chExt cx="1344398" cy="1158962"/>
          </a:xfrm>
        </p:grpSpPr>
        <p:sp>
          <p:nvSpPr>
            <p:cNvPr id="10" name="Freeform 10"/>
            <p:cNvSpPr/>
            <p:nvPr/>
          </p:nvSpPr>
          <p:spPr>
            <a:xfrm>
              <a:off x="0" y="0"/>
              <a:ext cx="1344422" cy="1159002"/>
            </a:xfrm>
            <a:custGeom>
              <a:avLst/>
              <a:gdLst/>
              <a:ahLst/>
              <a:cxnLst/>
              <a:rect l="l" t="t" r="r" b="b"/>
              <a:pathLst>
                <a:path w="1344422" h="1159002">
                  <a:moveTo>
                    <a:pt x="0" y="1159002"/>
                  </a:moveTo>
                  <a:lnTo>
                    <a:pt x="672211" y="0"/>
                  </a:lnTo>
                  <a:lnTo>
                    <a:pt x="1344422" y="1159002"/>
                  </a:lnTo>
                  <a:close/>
                </a:path>
              </a:pathLst>
            </a:custGeom>
            <a:solidFill>
              <a:srgbClr val="54CBA0"/>
            </a:solidFill>
          </p:spPr>
        </p:sp>
      </p:grpSp>
      <p:grpSp>
        <p:nvGrpSpPr>
          <p:cNvPr id="11" name="Group 11"/>
          <p:cNvGrpSpPr/>
          <p:nvPr/>
        </p:nvGrpSpPr>
        <p:grpSpPr>
          <a:xfrm rot="-5400000">
            <a:off x="6666519" y="6525602"/>
            <a:ext cx="1008298" cy="869222"/>
            <a:chOff x="0" y="0"/>
            <a:chExt cx="1344398" cy="1158962"/>
          </a:xfrm>
        </p:grpSpPr>
        <p:sp>
          <p:nvSpPr>
            <p:cNvPr id="12" name="Freeform 12"/>
            <p:cNvSpPr/>
            <p:nvPr/>
          </p:nvSpPr>
          <p:spPr>
            <a:xfrm>
              <a:off x="0" y="0"/>
              <a:ext cx="1344422" cy="1159002"/>
            </a:xfrm>
            <a:custGeom>
              <a:avLst/>
              <a:gdLst/>
              <a:ahLst/>
              <a:cxnLst/>
              <a:rect l="l" t="t" r="r" b="b"/>
              <a:pathLst>
                <a:path w="1344422" h="1159002">
                  <a:moveTo>
                    <a:pt x="0" y="1159002"/>
                  </a:moveTo>
                  <a:lnTo>
                    <a:pt x="672211" y="0"/>
                  </a:lnTo>
                  <a:lnTo>
                    <a:pt x="1344422" y="1159002"/>
                  </a:lnTo>
                  <a:close/>
                </a:path>
              </a:pathLst>
            </a:custGeom>
            <a:solidFill>
              <a:srgbClr val="F0D23F"/>
            </a:solidFill>
          </p:spPr>
        </p:sp>
      </p:grpSp>
      <p:grpSp>
        <p:nvGrpSpPr>
          <p:cNvPr id="13" name="Group 13"/>
          <p:cNvGrpSpPr/>
          <p:nvPr/>
        </p:nvGrpSpPr>
        <p:grpSpPr>
          <a:xfrm rot="-5400000">
            <a:off x="6914399" y="3293613"/>
            <a:ext cx="1008298" cy="869222"/>
            <a:chOff x="0" y="0"/>
            <a:chExt cx="1344398" cy="1158962"/>
          </a:xfrm>
        </p:grpSpPr>
        <p:sp>
          <p:nvSpPr>
            <p:cNvPr id="14" name="Freeform 14"/>
            <p:cNvSpPr/>
            <p:nvPr/>
          </p:nvSpPr>
          <p:spPr>
            <a:xfrm>
              <a:off x="0" y="0"/>
              <a:ext cx="1344422" cy="1159002"/>
            </a:xfrm>
            <a:custGeom>
              <a:avLst/>
              <a:gdLst/>
              <a:ahLst/>
              <a:cxnLst/>
              <a:rect l="l" t="t" r="r" b="b"/>
              <a:pathLst>
                <a:path w="1344422" h="1159002">
                  <a:moveTo>
                    <a:pt x="0" y="1159002"/>
                  </a:moveTo>
                  <a:lnTo>
                    <a:pt x="672211" y="0"/>
                  </a:lnTo>
                  <a:lnTo>
                    <a:pt x="1344422" y="1159002"/>
                  </a:lnTo>
                  <a:close/>
                </a:path>
              </a:pathLst>
            </a:custGeom>
            <a:solidFill>
              <a:srgbClr val="ED3B55"/>
            </a:solidFill>
          </p:spPr>
        </p:sp>
      </p:grpSp>
      <p:grpSp>
        <p:nvGrpSpPr>
          <p:cNvPr id="15" name="Group 15"/>
          <p:cNvGrpSpPr/>
          <p:nvPr/>
        </p:nvGrpSpPr>
        <p:grpSpPr>
          <a:xfrm>
            <a:off x="8740631" y="8965443"/>
            <a:ext cx="430953" cy="1321557"/>
            <a:chOff x="0" y="0"/>
            <a:chExt cx="574604" cy="1762076"/>
          </a:xfrm>
        </p:grpSpPr>
        <p:sp>
          <p:nvSpPr>
            <p:cNvPr id="16" name="Freeform 16"/>
            <p:cNvSpPr/>
            <p:nvPr/>
          </p:nvSpPr>
          <p:spPr>
            <a:xfrm>
              <a:off x="0" y="0"/>
              <a:ext cx="574548" cy="1762125"/>
            </a:xfrm>
            <a:custGeom>
              <a:avLst/>
              <a:gdLst/>
              <a:ahLst/>
              <a:cxnLst/>
              <a:rect l="l" t="t" r="r" b="b"/>
              <a:pathLst>
                <a:path w="574548" h="1762125">
                  <a:moveTo>
                    <a:pt x="0" y="0"/>
                  </a:moveTo>
                  <a:lnTo>
                    <a:pt x="574548" y="0"/>
                  </a:lnTo>
                  <a:lnTo>
                    <a:pt x="574548" y="1762125"/>
                  </a:lnTo>
                  <a:lnTo>
                    <a:pt x="0" y="1762125"/>
                  </a:lnTo>
                  <a:close/>
                </a:path>
              </a:pathLst>
            </a:custGeom>
            <a:solidFill>
              <a:srgbClr val="F0D23F"/>
            </a:solidFill>
          </p:spPr>
        </p:sp>
      </p:grpSp>
      <p:grpSp>
        <p:nvGrpSpPr>
          <p:cNvPr id="17" name="Group 17"/>
          <p:cNvGrpSpPr/>
          <p:nvPr/>
        </p:nvGrpSpPr>
        <p:grpSpPr>
          <a:xfrm>
            <a:off x="9162059" y="8965443"/>
            <a:ext cx="430953" cy="1321557"/>
            <a:chOff x="0" y="0"/>
            <a:chExt cx="574604" cy="1762076"/>
          </a:xfrm>
        </p:grpSpPr>
        <p:sp>
          <p:nvSpPr>
            <p:cNvPr id="18" name="Freeform 18"/>
            <p:cNvSpPr/>
            <p:nvPr/>
          </p:nvSpPr>
          <p:spPr>
            <a:xfrm>
              <a:off x="0" y="0"/>
              <a:ext cx="574548" cy="1762125"/>
            </a:xfrm>
            <a:custGeom>
              <a:avLst/>
              <a:gdLst/>
              <a:ahLst/>
              <a:cxnLst/>
              <a:rect l="l" t="t" r="r" b="b"/>
              <a:pathLst>
                <a:path w="574548" h="1762125">
                  <a:moveTo>
                    <a:pt x="0" y="0"/>
                  </a:moveTo>
                  <a:lnTo>
                    <a:pt x="574548" y="0"/>
                  </a:lnTo>
                  <a:lnTo>
                    <a:pt x="574548" y="1762125"/>
                  </a:lnTo>
                  <a:lnTo>
                    <a:pt x="0" y="1762125"/>
                  </a:lnTo>
                  <a:close/>
                </a:path>
              </a:pathLst>
            </a:custGeom>
            <a:solidFill>
              <a:srgbClr val="54CBA0"/>
            </a:solidFill>
          </p:spPr>
        </p:sp>
      </p:grpSp>
      <p:grpSp>
        <p:nvGrpSpPr>
          <p:cNvPr id="19" name="Group 19"/>
          <p:cNvGrpSpPr/>
          <p:nvPr/>
        </p:nvGrpSpPr>
        <p:grpSpPr>
          <a:xfrm>
            <a:off x="9597847" y="8165637"/>
            <a:ext cx="430953" cy="2121363"/>
            <a:chOff x="0" y="0"/>
            <a:chExt cx="574604" cy="2828484"/>
          </a:xfrm>
        </p:grpSpPr>
        <p:sp>
          <p:nvSpPr>
            <p:cNvPr id="20" name="Freeform 20"/>
            <p:cNvSpPr/>
            <p:nvPr/>
          </p:nvSpPr>
          <p:spPr>
            <a:xfrm>
              <a:off x="0" y="0"/>
              <a:ext cx="574548" cy="2828544"/>
            </a:xfrm>
            <a:custGeom>
              <a:avLst/>
              <a:gdLst/>
              <a:ahLst/>
              <a:cxnLst/>
              <a:rect l="l" t="t" r="r" b="b"/>
              <a:pathLst>
                <a:path w="574548" h="2828544">
                  <a:moveTo>
                    <a:pt x="0" y="0"/>
                  </a:moveTo>
                  <a:lnTo>
                    <a:pt x="574548" y="0"/>
                  </a:lnTo>
                  <a:lnTo>
                    <a:pt x="574548" y="2828544"/>
                  </a:lnTo>
                  <a:lnTo>
                    <a:pt x="0" y="2828544"/>
                  </a:lnTo>
                  <a:close/>
                </a:path>
              </a:pathLst>
            </a:custGeom>
            <a:solidFill>
              <a:srgbClr val="ED3B55"/>
            </a:solidFill>
          </p:spPr>
        </p:sp>
      </p:grpSp>
      <p:sp>
        <p:nvSpPr>
          <p:cNvPr id="21" name="TextBox 21"/>
          <p:cNvSpPr txBox="1"/>
          <p:nvPr/>
        </p:nvSpPr>
        <p:spPr>
          <a:xfrm>
            <a:off x="13060519" y="4055402"/>
            <a:ext cx="4198781" cy="1666875"/>
          </a:xfrm>
          <a:prstGeom prst="rect">
            <a:avLst/>
          </a:prstGeom>
        </p:spPr>
        <p:txBody>
          <a:bodyPr lIns="0" tIns="0" rIns="0" bIns="0" rtlCol="0" anchor="t">
            <a:spAutoFit/>
          </a:bodyPr>
          <a:lstStyle/>
          <a:p>
            <a:pPr algn="ctr">
              <a:lnSpc>
                <a:spcPts val="4320"/>
              </a:lnSpc>
              <a:spcBef>
                <a:spcPct val="0"/>
              </a:spcBef>
            </a:pPr>
            <a:r>
              <a:rPr lang="en-US" sz="3600">
                <a:solidFill>
                  <a:srgbClr val="FFFFFF"/>
                </a:solidFill>
                <a:latin typeface="Poppins"/>
              </a:rPr>
              <a:t>Mengatasi otoritas yang tdiak memadai</a:t>
            </a:r>
          </a:p>
        </p:txBody>
      </p:sp>
      <p:sp>
        <p:nvSpPr>
          <p:cNvPr id="22" name="TextBox 22"/>
          <p:cNvSpPr txBox="1"/>
          <p:nvPr/>
        </p:nvSpPr>
        <p:spPr>
          <a:xfrm>
            <a:off x="1146400" y="2875736"/>
            <a:ext cx="5140384" cy="1666875"/>
          </a:xfrm>
          <a:prstGeom prst="rect">
            <a:avLst/>
          </a:prstGeom>
        </p:spPr>
        <p:txBody>
          <a:bodyPr lIns="0" tIns="0" rIns="0" bIns="0" rtlCol="0" anchor="t">
            <a:spAutoFit/>
          </a:bodyPr>
          <a:lstStyle/>
          <a:p>
            <a:pPr algn="ctr">
              <a:lnSpc>
                <a:spcPts val="4320"/>
              </a:lnSpc>
              <a:spcBef>
                <a:spcPct val="0"/>
              </a:spcBef>
            </a:pPr>
            <a:r>
              <a:rPr lang="en-US" sz="3600">
                <a:solidFill>
                  <a:srgbClr val="FFFFFF"/>
                </a:solidFill>
                <a:latin typeface="Poppins"/>
              </a:rPr>
              <a:t>Membantu mengurangi perantara jahat</a:t>
            </a:r>
          </a:p>
        </p:txBody>
      </p:sp>
      <p:sp>
        <p:nvSpPr>
          <p:cNvPr id="23" name="TextBox 23"/>
          <p:cNvSpPr txBox="1"/>
          <p:nvPr/>
        </p:nvSpPr>
        <p:spPr>
          <a:xfrm>
            <a:off x="1028700" y="5836263"/>
            <a:ext cx="5375785" cy="2209800"/>
          </a:xfrm>
          <a:prstGeom prst="rect">
            <a:avLst/>
          </a:prstGeom>
        </p:spPr>
        <p:txBody>
          <a:bodyPr lIns="0" tIns="0" rIns="0" bIns="0" rtlCol="0" anchor="t">
            <a:spAutoFit/>
          </a:bodyPr>
          <a:lstStyle/>
          <a:p>
            <a:pPr algn="ctr">
              <a:lnSpc>
                <a:spcPts val="4320"/>
              </a:lnSpc>
              <a:spcBef>
                <a:spcPct val="0"/>
              </a:spcBef>
            </a:pPr>
            <a:r>
              <a:rPr lang="en-US" sz="3600">
                <a:solidFill>
                  <a:srgbClr val="FFFFFF"/>
                </a:solidFill>
                <a:latin typeface="Poppins"/>
              </a:rPr>
              <a:t>Mengatasi tumpang tindihnya batas-batas kepercayaan ancaman kejahatan</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121544"/>
        </a:solidFill>
        <a:effectLst/>
      </p:bgPr>
    </p:bg>
    <p:spTree>
      <p:nvGrpSpPr>
        <p:cNvPr id="1" name=""/>
        <p:cNvGrpSpPr/>
        <p:nvPr/>
      </p:nvGrpSpPr>
      <p:grpSpPr>
        <a:xfrm>
          <a:off x="0" y="0"/>
          <a:ext cx="0" cy="0"/>
          <a:chOff x="0" y="0"/>
          <a:chExt cx="0" cy="0"/>
        </a:xfrm>
      </p:grpSpPr>
      <p:sp>
        <p:nvSpPr>
          <p:cNvPr id="2" name="TextBox 2"/>
          <p:cNvSpPr txBox="1"/>
          <p:nvPr/>
        </p:nvSpPr>
        <p:spPr>
          <a:xfrm>
            <a:off x="576734" y="592772"/>
            <a:ext cx="17176916" cy="1005078"/>
          </a:xfrm>
          <a:prstGeom prst="rect">
            <a:avLst/>
          </a:prstGeom>
        </p:spPr>
        <p:txBody>
          <a:bodyPr lIns="0" tIns="0" rIns="0" bIns="0" rtlCol="0" anchor="t">
            <a:spAutoFit/>
          </a:bodyPr>
          <a:lstStyle/>
          <a:p>
            <a:pPr algn="ctr">
              <a:lnSpc>
                <a:spcPts val="7776"/>
              </a:lnSpc>
            </a:pPr>
            <a:r>
              <a:rPr lang="en-US" sz="7200">
                <a:solidFill>
                  <a:srgbClr val="FFFFFF"/>
                </a:solidFill>
                <a:latin typeface="Inter Bold"/>
              </a:rPr>
              <a:t>Digital Signature dalam Cloud</a:t>
            </a:r>
          </a:p>
        </p:txBody>
      </p:sp>
      <p:grpSp>
        <p:nvGrpSpPr>
          <p:cNvPr id="3" name="Group 3"/>
          <p:cNvGrpSpPr/>
          <p:nvPr/>
        </p:nvGrpSpPr>
        <p:grpSpPr>
          <a:xfrm rot="-10800000">
            <a:off x="8401343" y="4442620"/>
            <a:ext cx="3271991" cy="4417188"/>
            <a:chOff x="0" y="0"/>
            <a:chExt cx="4191000" cy="5657850"/>
          </a:xfrm>
        </p:grpSpPr>
        <p:sp>
          <p:nvSpPr>
            <p:cNvPr id="4" name="Freeform 4"/>
            <p:cNvSpPr/>
            <p:nvPr/>
          </p:nvSpPr>
          <p:spPr>
            <a:xfrm>
              <a:off x="0" y="0"/>
              <a:ext cx="4191000" cy="5657850"/>
            </a:xfrm>
            <a:custGeom>
              <a:avLst/>
              <a:gdLst/>
              <a:ahLst/>
              <a:cxnLst/>
              <a:rect l="l" t="t" r="r" b="b"/>
              <a:pathLst>
                <a:path w="4191000" h="5657850">
                  <a:moveTo>
                    <a:pt x="0" y="1752600"/>
                  </a:moveTo>
                  <a:lnTo>
                    <a:pt x="2095500" y="0"/>
                  </a:lnTo>
                  <a:lnTo>
                    <a:pt x="4191000" y="1752600"/>
                  </a:lnTo>
                  <a:lnTo>
                    <a:pt x="3143250" y="1752600"/>
                  </a:lnTo>
                  <a:lnTo>
                    <a:pt x="3143250" y="5657850"/>
                  </a:lnTo>
                  <a:lnTo>
                    <a:pt x="1047750" y="5657850"/>
                  </a:lnTo>
                  <a:lnTo>
                    <a:pt x="1047750" y="1752600"/>
                  </a:lnTo>
                  <a:close/>
                </a:path>
              </a:pathLst>
            </a:custGeom>
            <a:solidFill>
              <a:srgbClr val="31C8D1"/>
            </a:solidFill>
          </p:spPr>
        </p:sp>
      </p:grpSp>
      <p:grpSp>
        <p:nvGrpSpPr>
          <p:cNvPr id="5" name="Group 5"/>
          <p:cNvGrpSpPr/>
          <p:nvPr/>
        </p:nvGrpSpPr>
        <p:grpSpPr>
          <a:xfrm>
            <a:off x="9679666" y="4340419"/>
            <a:ext cx="3508774" cy="3508774"/>
            <a:chOff x="0" y="0"/>
            <a:chExt cx="4678365" cy="4678365"/>
          </a:xfrm>
        </p:grpSpPr>
        <p:grpSp>
          <p:nvGrpSpPr>
            <p:cNvPr id="6" name="Group 6"/>
            <p:cNvGrpSpPr>
              <a:grpSpLocks noChangeAspect="1"/>
            </p:cNvGrpSpPr>
            <p:nvPr/>
          </p:nvGrpSpPr>
          <p:grpSpPr>
            <a:xfrm>
              <a:off x="0" y="0"/>
              <a:ext cx="4678365" cy="4678365"/>
              <a:chOff x="0" y="0"/>
              <a:chExt cx="2540000" cy="2540000"/>
            </a:xfrm>
          </p:grpSpPr>
          <p:sp>
            <p:nvSpPr>
              <p:cNvPr id="7" name="Freeform 7"/>
              <p:cNvSpPr/>
              <p:nvPr/>
            </p:nvSpPr>
            <p:spPr>
              <a:xfrm>
                <a:off x="817672" y="0"/>
                <a:ext cx="1820336" cy="2638102"/>
              </a:xfrm>
              <a:custGeom>
                <a:avLst/>
                <a:gdLst/>
                <a:ahLst/>
                <a:cxnLst/>
                <a:rect l="l" t="t" r="r" b="b"/>
                <a:pathLst>
                  <a:path w="1820336" h="2638102">
                    <a:moveTo>
                      <a:pt x="452328" y="0"/>
                    </a:moveTo>
                    <a:cubicBezTo>
                      <a:pt x="961600" y="0"/>
                      <a:pt x="1421621" y="304221"/>
                      <a:pt x="1620979" y="772852"/>
                    </a:cubicBezTo>
                    <a:cubicBezTo>
                      <a:pt x="1820336" y="1241483"/>
                      <a:pt x="1720470" y="1783882"/>
                      <a:pt x="1367276" y="2150778"/>
                    </a:cubicBezTo>
                    <a:cubicBezTo>
                      <a:pt x="1014083" y="2517674"/>
                      <a:pt x="475876" y="2638102"/>
                      <a:pt x="0" y="2456718"/>
                    </a:cubicBezTo>
                    <a:lnTo>
                      <a:pt x="226164" y="1863359"/>
                    </a:lnTo>
                    <a:cubicBezTo>
                      <a:pt x="464102" y="1954051"/>
                      <a:pt x="733205" y="1893837"/>
                      <a:pt x="909802" y="1710389"/>
                    </a:cubicBezTo>
                    <a:cubicBezTo>
                      <a:pt x="1086399" y="1526941"/>
                      <a:pt x="1136332" y="1255741"/>
                      <a:pt x="1036653" y="1021426"/>
                    </a:cubicBezTo>
                    <a:cubicBezTo>
                      <a:pt x="936975" y="787110"/>
                      <a:pt x="706964" y="635000"/>
                      <a:pt x="452328" y="635000"/>
                    </a:cubicBezTo>
                    <a:close/>
                  </a:path>
                </a:pathLst>
              </a:custGeom>
              <a:solidFill>
                <a:srgbClr val="31C8D1"/>
              </a:solidFill>
            </p:spPr>
          </p:sp>
          <p:sp>
            <p:nvSpPr>
              <p:cNvPr id="8" name="Freeform 8"/>
              <p:cNvSpPr/>
              <p:nvPr/>
            </p:nvSpPr>
            <p:spPr>
              <a:xfrm>
                <a:off x="-82065" y="0"/>
                <a:ext cx="1352001" cy="2477842"/>
              </a:xfrm>
              <a:custGeom>
                <a:avLst/>
                <a:gdLst/>
                <a:ahLst/>
                <a:cxnLst/>
                <a:rect l="l" t="t" r="r" b="b"/>
                <a:pathLst>
                  <a:path w="1352001" h="2477842">
                    <a:moveTo>
                      <a:pt x="959613" y="2477842"/>
                    </a:moveTo>
                    <a:cubicBezTo>
                      <a:pt x="365508" y="2284805"/>
                      <a:pt x="0" y="1688385"/>
                      <a:pt x="97691" y="1071391"/>
                    </a:cubicBezTo>
                    <a:cubicBezTo>
                      <a:pt x="195381" y="454397"/>
                      <a:pt x="727258" y="62"/>
                      <a:pt x="1351938" y="0"/>
                    </a:cubicBezTo>
                    <a:lnTo>
                      <a:pt x="1352002" y="635000"/>
                    </a:lnTo>
                    <a:cubicBezTo>
                      <a:pt x="1039662" y="635031"/>
                      <a:pt x="773723" y="862199"/>
                      <a:pt x="724878" y="1170695"/>
                    </a:cubicBezTo>
                    <a:cubicBezTo>
                      <a:pt x="676033" y="1479192"/>
                      <a:pt x="858786" y="1777403"/>
                      <a:pt x="1155839" y="1873921"/>
                    </a:cubicBezTo>
                    <a:close/>
                  </a:path>
                </a:pathLst>
              </a:custGeom>
              <a:solidFill>
                <a:srgbClr val="77DBE1"/>
              </a:solidFill>
            </p:spPr>
          </p:sp>
        </p:grpSp>
      </p:grpSp>
      <p:grpSp>
        <p:nvGrpSpPr>
          <p:cNvPr id="9" name="Group 9"/>
          <p:cNvGrpSpPr/>
          <p:nvPr/>
        </p:nvGrpSpPr>
        <p:grpSpPr>
          <a:xfrm>
            <a:off x="10116502" y="4777254"/>
            <a:ext cx="2635103" cy="2635103"/>
            <a:chOff x="0" y="0"/>
            <a:chExt cx="3375228" cy="3375228"/>
          </a:xfrm>
        </p:grpSpPr>
        <p:sp>
          <p:nvSpPr>
            <p:cNvPr id="10" name="Freeform 10"/>
            <p:cNvSpPr/>
            <p:nvPr/>
          </p:nvSpPr>
          <p:spPr>
            <a:xfrm>
              <a:off x="0" y="0"/>
              <a:ext cx="3375279" cy="3375279"/>
            </a:xfrm>
            <a:custGeom>
              <a:avLst/>
              <a:gdLst/>
              <a:ahLst/>
              <a:cxnLst/>
              <a:rect l="l" t="t" r="r" b="b"/>
              <a:pathLst>
                <a:path w="3375279" h="3375279">
                  <a:moveTo>
                    <a:pt x="0" y="1687576"/>
                  </a:moveTo>
                  <a:cubicBezTo>
                    <a:pt x="0" y="755523"/>
                    <a:pt x="755523" y="0"/>
                    <a:pt x="1687576" y="0"/>
                  </a:cubicBezTo>
                  <a:cubicBezTo>
                    <a:pt x="2619629" y="0"/>
                    <a:pt x="3375279" y="755523"/>
                    <a:pt x="3375279" y="1687576"/>
                  </a:cubicBezTo>
                  <a:cubicBezTo>
                    <a:pt x="3375279" y="2619629"/>
                    <a:pt x="2619629" y="3375279"/>
                    <a:pt x="1687576" y="3375279"/>
                  </a:cubicBezTo>
                  <a:cubicBezTo>
                    <a:pt x="755523" y="3375279"/>
                    <a:pt x="0" y="2619629"/>
                    <a:pt x="0" y="1687576"/>
                  </a:cubicBezTo>
                  <a:close/>
                </a:path>
              </a:pathLst>
            </a:custGeom>
            <a:solidFill>
              <a:srgbClr val="FFFFFF"/>
            </a:solidFill>
          </p:spPr>
        </p:sp>
      </p:grpSp>
      <p:grpSp>
        <p:nvGrpSpPr>
          <p:cNvPr id="11" name="Group 11"/>
          <p:cNvGrpSpPr/>
          <p:nvPr/>
        </p:nvGrpSpPr>
        <p:grpSpPr>
          <a:xfrm>
            <a:off x="10504161" y="5164914"/>
            <a:ext cx="1859785" cy="1859785"/>
            <a:chOff x="0" y="0"/>
            <a:chExt cx="2382146" cy="2382146"/>
          </a:xfrm>
        </p:grpSpPr>
        <p:sp>
          <p:nvSpPr>
            <p:cNvPr id="12" name="Freeform 12"/>
            <p:cNvSpPr/>
            <p:nvPr/>
          </p:nvSpPr>
          <p:spPr>
            <a:xfrm>
              <a:off x="0" y="0"/>
              <a:ext cx="2382266" cy="2382266"/>
            </a:xfrm>
            <a:custGeom>
              <a:avLst/>
              <a:gdLst/>
              <a:ahLst/>
              <a:cxnLst/>
              <a:rect l="l" t="t" r="r" b="b"/>
              <a:pathLst>
                <a:path w="2382266" h="2382266">
                  <a:moveTo>
                    <a:pt x="0" y="1191133"/>
                  </a:moveTo>
                  <a:cubicBezTo>
                    <a:pt x="0" y="533273"/>
                    <a:pt x="533273" y="0"/>
                    <a:pt x="1191133" y="0"/>
                  </a:cubicBezTo>
                  <a:cubicBezTo>
                    <a:pt x="1848993" y="0"/>
                    <a:pt x="2382266" y="533273"/>
                    <a:pt x="2382266" y="1191133"/>
                  </a:cubicBezTo>
                  <a:cubicBezTo>
                    <a:pt x="2382266" y="1848993"/>
                    <a:pt x="1848993" y="2382266"/>
                    <a:pt x="1191133" y="2382266"/>
                  </a:cubicBezTo>
                  <a:cubicBezTo>
                    <a:pt x="533273" y="2382266"/>
                    <a:pt x="0" y="1848866"/>
                    <a:pt x="0" y="1191133"/>
                  </a:cubicBezTo>
                  <a:close/>
                </a:path>
              </a:pathLst>
            </a:custGeom>
            <a:solidFill>
              <a:srgbClr val="31C8D1"/>
            </a:solidFill>
          </p:spPr>
        </p:sp>
      </p:grpSp>
      <p:grpSp>
        <p:nvGrpSpPr>
          <p:cNvPr id="13" name="Group 13"/>
          <p:cNvGrpSpPr/>
          <p:nvPr/>
        </p:nvGrpSpPr>
        <p:grpSpPr>
          <a:xfrm rot="-10800000">
            <a:off x="6613985" y="2955351"/>
            <a:ext cx="3271991" cy="4417188"/>
            <a:chOff x="0" y="0"/>
            <a:chExt cx="4191000" cy="5657850"/>
          </a:xfrm>
        </p:grpSpPr>
        <p:sp>
          <p:nvSpPr>
            <p:cNvPr id="14" name="Freeform 14"/>
            <p:cNvSpPr/>
            <p:nvPr/>
          </p:nvSpPr>
          <p:spPr>
            <a:xfrm>
              <a:off x="0" y="0"/>
              <a:ext cx="4191000" cy="5657850"/>
            </a:xfrm>
            <a:custGeom>
              <a:avLst/>
              <a:gdLst/>
              <a:ahLst/>
              <a:cxnLst/>
              <a:rect l="l" t="t" r="r" b="b"/>
              <a:pathLst>
                <a:path w="4191000" h="5657850">
                  <a:moveTo>
                    <a:pt x="4191000" y="3905250"/>
                  </a:moveTo>
                  <a:lnTo>
                    <a:pt x="2095500" y="5657850"/>
                  </a:lnTo>
                  <a:lnTo>
                    <a:pt x="0" y="3905250"/>
                  </a:lnTo>
                  <a:lnTo>
                    <a:pt x="1047750" y="3905250"/>
                  </a:lnTo>
                  <a:lnTo>
                    <a:pt x="1047750" y="0"/>
                  </a:lnTo>
                  <a:lnTo>
                    <a:pt x="3143250" y="0"/>
                  </a:lnTo>
                  <a:lnTo>
                    <a:pt x="3143250" y="3905250"/>
                  </a:lnTo>
                  <a:close/>
                </a:path>
              </a:pathLst>
            </a:custGeom>
            <a:solidFill>
              <a:srgbClr val="43A280"/>
            </a:solidFill>
          </p:spPr>
        </p:sp>
      </p:grpSp>
      <p:grpSp>
        <p:nvGrpSpPr>
          <p:cNvPr id="15" name="Group 15"/>
          <p:cNvGrpSpPr/>
          <p:nvPr/>
        </p:nvGrpSpPr>
        <p:grpSpPr>
          <a:xfrm>
            <a:off x="5096965" y="3967129"/>
            <a:ext cx="3507612" cy="3507612"/>
            <a:chOff x="0" y="0"/>
            <a:chExt cx="4676816" cy="4676816"/>
          </a:xfrm>
        </p:grpSpPr>
        <p:grpSp>
          <p:nvGrpSpPr>
            <p:cNvPr id="16" name="Group 16"/>
            <p:cNvGrpSpPr>
              <a:grpSpLocks noChangeAspect="1"/>
            </p:cNvGrpSpPr>
            <p:nvPr/>
          </p:nvGrpSpPr>
          <p:grpSpPr>
            <a:xfrm>
              <a:off x="0" y="0"/>
              <a:ext cx="4676816" cy="4676816"/>
              <a:chOff x="0" y="0"/>
              <a:chExt cx="2540000" cy="2540000"/>
            </a:xfrm>
          </p:grpSpPr>
          <p:sp>
            <p:nvSpPr>
              <p:cNvPr id="17" name="Freeform 17"/>
              <p:cNvSpPr/>
              <p:nvPr/>
            </p:nvSpPr>
            <p:spPr>
              <a:xfrm>
                <a:off x="1270000" y="0"/>
                <a:ext cx="1356684" cy="2066906"/>
              </a:xfrm>
              <a:custGeom>
                <a:avLst/>
                <a:gdLst/>
                <a:ahLst/>
                <a:cxnLst/>
                <a:rect l="l" t="t" r="r" b="b"/>
                <a:pathLst>
                  <a:path w="1356684" h="2066906">
                    <a:moveTo>
                      <a:pt x="0" y="0"/>
                    </a:moveTo>
                    <a:lnTo>
                      <a:pt x="0" y="0"/>
                    </a:lnTo>
                    <a:cubicBezTo>
                      <a:pt x="489015" y="0"/>
                      <a:pt x="934590" y="280770"/>
                      <a:pt x="1145637" y="721899"/>
                    </a:cubicBezTo>
                    <a:cubicBezTo>
                      <a:pt x="1356684" y="1163028"/>
                      <a:pt x="1295708" y="1686145"/>
                      <a:pt x="988859" y="2066906"/>
                    </a:cubicBezTo>
                    <a:lnTo>
                      <a:pt x="494429" y="1668453"/>
                    </a:lnTo>
                    <a:cubicBezTo>
                      <a:pt x="647854" y="1478072"/>
                      <a:pt x="678342" y="1216514"/>
                      <a:pt x="572819" y="995949"/>
                    </a:cubicBezTo>
                    <a:cubicBezTo>
                      <a:pt x="467295" y="775385"/>
                      <a:pt x="244507" y="635000"/>
                      <a:pt x="0" y="635000"/>
                    </a:cubicBezTo>
                    <a:close/>
                  </a:path>
                </a:pathLst>
              </a:custGeom>
              <a:solidFill>
                <a:srgbClr val="54CBA0"/>
              </a:solidFill>
            </p:spPr>
          </p:sp>
          <p:sp>
            <p:nvSpPr>
              <p:cNvPr id="18" name="Freeform 18"/>
              <p:cNvSpPr/>
              <p:nvPr/>
            </p:nvSpPr>
            <p:spPr>
              <a:xfrm>
                <a:off x="-96895" y="0"/>
                <a:ext cx="2394347" cy="2674091"/>
              </a:xfrm>
              <a:custGeom>
                <a:avLst/>
                <a:gdLst/>
                <a:ahLst/>
                <a:cxnLst/>
                <a:rect l="l" t="t" r="r" b="b"/>
                <a:pathLst>
                  <a:path w="2394347" h="2674091">
                    <a:moveTo>
                      <a:pt x="2394347" y="2016487"/>
                    </a:moveTo>
                    <a:cubicBezTo>
                      <a:pt x="2041896" y="2501594"/>
                      <a:pt x="1398171" y="2674091"/>
                      <a:pt x="850378" y="2430220"/>
                    </a:cubicBezTo>
                    <a:cubicBezTo>
                      <a:pt x="302585" y="2186349"/>
                      <a:pt x="0" y="1592565"/>
                      <a:pt x="124630" y="1006035"/>
                    </a:cubicBezTo>
                    <a:cubicBezTo>
                      <a:pt x="249260" y="419505"/>
                      <a:pt x="767143" y="60"/>
                      <a:pt x="1366768" y="0"/>
                    </a:cubicBezTo>
                    <a:lnTo>
                      <a:pt x="1366832" y="635000"/>
                    </a:lnTo>
                    <a:cubicBezTo>
                      <a:pt x="1067019" y="635030"/>
                      <a:pt x="808078" y="844753"/>
                      <a:pt x="745763" y="1138017"/>
                    </a:cubicBezTo>
                    <a:cubicBezTo>
                      <a:pt x="683448" y="1431282"/>
                      <a:pt x="834740" y="1728174"/>
                      <a:pt x="1108637" y="1850110"/>
                    </a:cubicBezTo>
                    <a:cubicBezTo>
                      <a:pt x="1382533" y="1972046"/>
                      <a:pt x="1704395" y="1885797"/>
                      <a:pt x="1880621" y="1643244"/>
                    </a:cubicBezTo>
                    <a:close/>
                  </a:path>
                </a:pathLst>
              </a:custGeom>
              <a:solidFill>
                <a:srgbClr val="43A280"/>
              </a:solidFill>
            </p:spPr>
          </p:sp>
        </p:grpSp>
      </p:grpSp>
      <p:grpSp>
        <p:nvGrpSpPr>
          <p:cNvPr id="19" name="Group 19"/>
          <p:cNvGrpSpPr/>
          <p:nvPr/>
        </p:nvGrpSpPr>
        <p:grpSpPr>
          <a:xfrm rot="-10800000">
            <a:off x="5535714" y="4402802"/>
            <a:ext cx="2635103" cy="2635103"/>
            <a:chOff x="0" y="0"/>
            <a:chExt cx="3375228" cy="3375228"/>
          </a:xfrm>
        </p:grpSpPr>
        <p:sp>
          <p:nvSpPr>
            <p:cNvPr id="20" name="Freeform 20"/>
            <p:cNvSpPr/>
            <p:nvPr/>
          </p:nvSpPr>
          <p:spPr>
            <a:xfrm>
              <a:off x="0" y="0"/>
              <a:ext cx="3375279" cy="3375152"/>
            </a:xfrm>
            <a:custGeom>
              <a:avLst/>
              <a:gdLst/>
              <a:ahLst/>
              <a:cxnLst/>
              <a:rect l="l" t="t" r="r" b="b"/>
              <a:pathLst>
                <a:path w="3375279" h="3375152">
                  <a:moveTo>
                    <a:pt x="3375279" y="1687576"/>
                  </a:moveTo>
                  <a:cubicBezTo>
                    <a:pt x="3375279" y="2619629"/>
                    <a:pt x="2619756" y="3375152"/>
                    <a:pt x="1687703" y="3375152"/>
                  </a:cubicBezTo>
                  <a:cubicBezTo>
                    <a:pt x="755650" y="3375152"/>
                    <a:pt x="0" y="2619629"/>
                    <a:pt x="0" y="1687576"/>
                  </a:cubicBezTo>
                  <a:cubicBezTo>
                    <a:pt x="0" y="755523"/>
                    <a:pt x="755523" y="0"/>
                    <a:pt x="1687576" y="0"/>
                  </a:cubicBezTo>
                  <a:cubicBezTo>
                    <a:pt x="2619629" y="0"/>
                    <a:pt x="3375279" y="755523"/>
                    <a:pt x="3375279" y="1687576"/>
                  </a:cubicBezTo>
                  <a:close/>
                </a:path>
              </a:pathLst>
            </a:custGeom>
            <a:solidFill>
              <a:srgbClr val="FFFFFF"/>
            </a:solidFill>
          </p:spPr>
        </p:sp>
      </p:grpSp>
      <p:grpSp>
        <p:nvGrpSpPr>
          <p:cNvPr id="21" name="Group 21"/>
          <p:cNvGrpSpPr/>
          <p:nvPr/>
        </p:nvGrpSpPr>
        <p:grpSpPr>
          <a:xfrm>
            <a:off x="5923372" y="4790461"/>
            <a:ext cx="1859785" cy="1859785"/>
            <a:chOff x="0" y="0"/>
            <a:chExt cx="2382146" cy="2382146"/>
          </a:xfrm>
        </p:grpSpPr>
        <p:sp>
          <p:nvSpPr>
            <p:cNvPr id="22" name="Freeform 22"/>
            <p:cNvSpPr/>
            <p:nvPr/>
          </p:nvSpPr>
          <p:spPr>
            <a:xfrm>
              <a:off x="0" y="0"/>
              <a:ext cx="2382266" cy="2382266"/>
            </a:xfrm>
            <a:custGeom>
              <a:avLst/>
              <a:gdLst/>
              <a:ahLst/>
              <a:cxnLst/>
              <a:rect l="l" t="t" r="r" b="b"/>
              <a:pathLst>
                <a:path w="2382266" h="2382266">
                  <a:moveTo>
                    <a:pt x="0" y="1191133"/>
                  </a:moveTo>
                  <a:cubicBezTo>
                    <a:pt x="0" y="533273"/>
                    <a:pt x="533273" y="0"/>
                    <a:pt x="1191133" y="0"/>
                  </a:cubicBezTo>
                  <a:cubicBezTo>
                    <a:pt x="1848993" y="0"/>
                    <a:pt x="2382266" y="533273"/>
                    <a:pt x="2382266" y="1191133"/>
                  </a:cubicBezTo>
                  <a:cubicBezTo>
                    <a:pt x="2382266" y="1848993"/>
                    <a:pt x="1848993" y="2382266"/>
                    <a:pt x="1191133" y="2382266"/>
                  </a:cubicBezTo>
                  <a:cubicBezTo>
                    <a:pt x="533273" y="2382266"/>
                    <a:pt x="0" y="1848866"/>
                    <a:pt x="0" y="1191133"/>
                  </a:cubicBezTo>
                  <a:close/>
                </a:path>
              </a:pathLst>
            </a:custGeom>
            <a:solidFill>
              <a:srgbClr val="43A280"/>
            </a:solidFill>
          </p:spPr>
        </p:sp>
      </p:grpSp>
      <p:sp>
        <p:nvSpPr>
          <p:cNvPr id="23" name="AutoShape 23"/>
          <p:cNvSpPr/>
          <p:nvPr/>
        </p:nvSpPr>
        <p:spPr>
          <a:xfrm>
            <a:off x="11681179" y="8922161"/>
            <a:ext cx="5577443" cy="39660"/>
          </a:xfrm>
          <a:prstGeom prst="line">
            <a:avLst/>
          </a:prstGeom>
          <a:ln w="19050" cap="rnd">
            <a:solidFill>
              <a:srgbClr val="77DBE1"/>
            </a:solidFill>
            <a:prstDash val="solid"/>
            <a:headEnd type="oval" w="lg" len="lg"/>
            <a:tailEnd type="oval" w="lg" len="lg"/>
          </a:ln>
        </p:spPr>
      </p:sp>
      <p:sp>
        <p:nvSpPr>
          <p:cNvPr id="24" name="TextBox 24"/>
          <p:cNvSpPr txBox="1"/>
          <p:nvPr/>
        </p:nvSpPr>
        <p:spPr>
          <a:xfrm>
            <a:off x="13417040" y="3491185"/>
            <a:ext cx="3781035" cy="5086350"/>
          </a:xfrm>
          <a:prstGeom prst="rect">
            <a:avLst/>
          </a:prstGeom>
        </p:spPr>
        <p:txBody>
          <a:bodyPr lIns="0" tIns="0" rIns="0" bIns="0" rtlCol="0" anchor="t">
            <a:spAutoFit/>
          </a:bodyPr>
          <a:lstStyle/>
          <a:p>
            <a:pPr algn="r">
              <a:lnSpc>
                <a:spcPts val="2879"/>
              </a:lnSpc>
            </a:pPr>
            <a:r>
              <a:rPr lang="en-US" sz="2400">
                <a:solidFill>
                  <a:srgbClr val="FFFFFF"/>
                </a:solidFill>
                <a:latin typeface="Poppins"/>
              </a:rPr>
              <a:t>Tanda tangan digital adalah metode yang menggunakan kunci kriptografi untuk mengidentifikasi pengirim dan memastikan integritas pesan atau data. Dalam cloud, ini digunakan untuk membuktikan bahwa data atau dokumen belum diubah sejak ditandatangani digital.</a:t>
            </a:r>
          </a:p>
        </p:txBody>
      </p:sp>
      <p:sp>
        <p:nvSpPr>
          <p:cNvPr id="25" name="AutoShape 25"/>
          <p:cNvSpPr/>
          <p:nvPr/>
        </p:nvSpPr>
        <p:spPr>
          <a:xfrm>
            <a:off x="1028698" y="2935521"/>
            <a:ext cx="5577443" cy="39660"/>
          </a:xfrm>
          <a:prstGeom prst="line">
            <a:avLst/>
          </a:prstGeom>
          <a:ln w="19050" cap="rnd">
            <a:solidFill>
              <a:srgbClr val="54CBA0"/>
            </a:solidFill>
            <a:prstDash val="solid"/>
            <a:headEnd type="oval" w="lg" len="lg"/>
            <a:tailEnd type="oval" w="lg" len="lg"/>
          </a:ln>
        </p:spPr>
      </p:sp>
      <p:sp>
        <p:nvSpPr>
          <p:cNvPr id="26" name="TextBox 26"/>
          <p:cNvSpPr txBox="1"/>
          <p:nvPr/>
        </p:nvSpPr>
        <p:spPr>
          <a:xfrm>
            <a:off x="1143716" y="3853135"/>
            <a:ext cx="3724649" cy="4724400"/>
          </a:xfrm>
          <a:prstGeom prst="rect">
            <a:avLst/>
          </a:prstGeom>
        </p:spPr>
        <p:txBody>
          <a:bodyPr lIns="0" tIns="0" rIns="0" bIns="0" rtlCol="0" anchor="t">
            <a:spAutoFit/>
          </a:bodyPr>
          <a:lstStyle/>
          <a:p>
            <a:pPr algn="l">
              <a:lnSpc>
                <a:spcPts val="2879"/>
              </a:lnSpc>
            </a:pPr>
            <a:r>
              <a:rPr lang="en-US" sz="2400">
                <a:solidFill>
                  <a:srgbClr val="FFFFFF"/>
                </a:solidFill>
                <a:latin typeface="Poppins"/>
              </a:rPr>
              <a:t>Dalam cloud computing, data disimpan dan diproses di server yang mungkin diakses oleh berbagai pihak. Tanda tangan digital digunakan untuk memastikan bahwa data tidak diretas atau diubah oleh pihak yang tidak berwenang selama penyimpanan atau transfer.</a:t>
            </a:r>
          </a:p>
        </p:txBody>
      </p:sp>
      <p:sp>
        <p:nvSpPr>
          <p:cNvPr id="27" name="TextBox 27"/>
          <p:cNvSpPr txBox="1"/>
          <p:nvPr/>
        </p:nvSpPr>
        <p:spPr>
          <a:xfrm>
            <a:off x="10636190" y="5679932"/>
            <a:ext cx="1595726" cy="791649"/>
          </a:xfrm>
          <a:prstGeom prst="rect">
            <a:avLst/>
          </a:prstGeom>
        </p:spPr>
        <p:txBody>
          <a:bodyPr lIns="0" tIns="0" rIns="0" bIns="0" rtlCol="0" anchor="t">
            <a:spAutoFit/>
          </a:bodyPr>
          <a:lstStyle/>
          <a:p>
            <a:pPr algn="ctr">
              <a:lnSpc>
                <a:spcPts val="5995"/>
              </a:lnSpc>
            </a:pPr>
            <a:r>
              <a:rPr lang="en-US" sz="4996">
                <a:solidFill>
                  <a:srgbClr val="FFFFFF"/>
                </a:solidFill>
                <a:latin typeface="Poppins Bold"/>
              </a:rPr>
              <a:t>2</a:t>
            </a:r>
          </a:p>
        </p:txBody>
      </p:sp>
      <p:sp>
        <p:nvSpPr>
          <p:cNvPr id="28" name="TextBox 28"/>
          <p:cNvSpPr txBox="1"/>
          <p:nvPr/>
        </p:nvSpPr>
        <p:spPr>
          <a:xfrm>
            <a:off x="6055401" y="5305479"/>
            <a:ext cx="1595726" cy="791649"/>
          </a:xfrm>
          <a:prstGeom prst="rect">
            <a:avLst/>
          </a:prstGeom>
        </p:spPr>
        <p:txBody>
          <a:bodyPr lIns="0" tIns="0" rIns="0" bIns="0" rtlCol="0" anchor="t">
            <a:spAutoFit/>
          </a:bodyPr>
          <a:lstStyle/>
          <a:p>
            <a:pPr algn="ctr">
              <a:lnSpc>
                <a:spcPts val="5995"/>
              </a:lnSpc>
            </a:pPr>
            <a:r>
              <a:rPr lang="en-US" sz="4996">
                <a:solidFill>
                  <a:srgbClr val="FFFFFF"/>
                </a:solidFill>
                <a:latin typeface="Poppins Bold"/>
              </a:rPr>
              <a:t>1</a:t>
            </a:r>
          </a:p>
        </p:txBody>
      </p:sp>
      <p:sp>
        <p:nvSpPr>
          <p:cNvPr id="29" name="TextBox 29"/>
          <p:cNvSpPr txBox="1"/>
          <p:nvPr/>
        </p:nvSpPr>
        <p:spPr>
          <a:xfrm>
            <a:off x="1028631" y="2402121"/>
            <a:ext cx="5388428" cy="447675"/>
          </a:xfrm>
          <a:prstGeom prst="rect">
            <a:avLst/>
          </a:prstGeom>
        </p:spPr>
        <p:txBody>
          <a:bodyPr lIns="0" tIns="0" rIns="0" bIns="0" rtlCol="0" anchor="t">
            <a:spAutoFit/>
          </a:bodyPr>
          <a:lstStyle/>
          <a:p>
            <a:pPr algn="l">
              <a:lnSpc>
                <a:spcPts val="3359"/>
              </a:lnSpc>
            </a:pPr>
            <a:r>
              <a:rPr lang="en-US" sz="2799">
                <a:solidFill>
                  <a:srgbClr val="43A280"/>
                </a:solidFill>
                <a:latin typeface="Poppins Bold"/>
              </a:rPr>
              <a:t>Keamanan Data Cloud</a:t>
            </a:r>
          </a:p>
        </p:txBody>
      </p:sp>
      <p:sp>
        <p:nvSpPr>
          <p:cNvPr id="30" name="TextBox 30"/>
          <p:cNvSpPr txBox="1"/>
          <p:nvPr/>
        </p:nvSpPr>
        <p:spPr>
          <a:xfrm>
            <a:off x="11870261" y="9020175"/>
            <a:ext cx="5388428" cy="447675"/>
          </a:xfrm>
          <a:prstGeom prst="rect">
            <a:avLst/>
          </a:prstGeom>
        </p:spPr>
        <p:txBody>
          <a:bodyPr lIns="0" tIns="0" rIns="0" bIns="0" rtlCol="0" anchor="t">
            <a:spAutoFit/>
          </a:bodyPr>
          <a:lstStyle/>
          <a:p>
            <a:pPr algn="r">
              <a:lnSpc>
                <a:spcPts val="3359"/>
              </a:lnSpc>
            </a:pPr>
            <a:r>
              <a:rPr lang="en-US" sz="2799">
                <a:solidFill>
                  <a:srgbClr val="77DBE1"/>
                </a:solidFill>
                <a:latin typeface="Poppins Bold"/>
              </a:rPr>
              <a:t>Tanda tangan Digital</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sp>
        <p:nvSpPr>
          <p:cNvPr id="3" name="TextBox 3"/>
          <p:cNvSpPr txBox="1"/>
          <p:nvPr/>
        </p:nvSpPr>
        <p:spPr>
          <a:xfrm>
            <a:off x="11854798" y="632015"/>
            <a:ext cx="5097026" cy="2000250"/>
          </a:xfrm>
          <a:prstGeom prst="rect">
            <a:avLst/>
          </a:prstGeom>
        </p:spPr>
        <p:txBody>
          <a:bodyPr lIns="0" tIns="0" rIns="0" bIns="0" rtlCol="0" anchor="t">
            <a:spAutoFit/>
          </a:bodyPr>
          <a:lstStyle/>
          <a:p>
            <a:pPr algn="r">
              <a:lnSpc>
                <a:spcPts val="7679"/>
              </a:lnSpc>
            </a:pPr>
            <a:r>
              <a:rPr lang="en-US" sz="6399">
                <a:solidFill>
                  <a:srgbClr val="FFFFFF"/>
                </a:solidFill>
                <a:latin typeface="Poppins Bold"/>
              </a:rPr>
              <a:t>Topik</a:t>
            </a:r>
          </a:p>
          <a:p>
            <a:pPr algn="r">
              <a:lnSpc>
                <a:spcPts val="7679"/>
              </a:lnSpc>
            </a:pPr>
            <a:r>
              <a:rPr lang="en-US" sz="6399">
                <a:solidFill>
                  <a:srgbClr val="FFFFFF"/>
                </a:solidFill>
                <a:latin typeface="Poppins Bold"/>
              </a:rPr>
              <a:t>Bahasan</a:t>
            </a:r>
          </a:p>
        </p:txBody>
      </p:sp>
      <p:grpSp>
        <p:nvGrpSpPr>
          <p:cNvPr id="4" name="Group 4"/>
          <p:cNvGrpSpPr/>
          <p:nvPr/>
        </p:nvGrpSpPr>
        <p:grpSpPr>
          <a:xfrm>
            <a:off x="1028700" y="812990"/>
            <a:ext cx="7804711" cy="8445310"/>
            <a:chOff x="0" y="0"/>
            <a:chExt cx="10406281" cy="11260413"/>
          </a:xfrm>
        </p:grpSpPr>
        <p:grpSp>
          <p:nvGrpSpPr>
            <p:cNvPr id="5" name="Group 5"/>
            <p:cNvGrpSpPr/>
            <p:nvPr/>
          </p:nvGrpSpPr>
          <p:grpSpPr>
            <a:xfrm>
              <a:off x="0" y="4921281"/>
              <a:ext cx="1413333" cy="1413333"/>
              <a:chOff x="0" y="0"/>
              <a:chExt cx="1463040" cy="1463040"/>
            </a:xfrm>
          </p:grpSpPr>
          <p:sp>
            <p:nvSpPr>
              <p:cNvPr id="6" name="Freeform 6"/>
              <p:cNvSpPr/>
              <p:nvPr/>
            </p:nvSpPr>
            <p:spPr>
              <a:xfrm>
                <a:off x="0" y="0"/>
                <a:ext cx="1463040" cy="1463040"/>
              </a:xfrm>
              <a:custGeom>
                <a:avLst/>
                <a:gdLst/>
                <a:ahLst/>
                <a:cxnLst/>
                <a:rect l="l" t="t" r="r" b="b"/>
                <a:pathLst>
                  <a:path w="1463040" h="1463040">
                    <a:moveTo>
                      <a:pt x="0" y="731520"/>
                    </a:moveTo>
                    <a:cubicBezTo>
                      <a:pt x="0" y="327533"/>
                      <a:pt x="327533" y="0"/>
                      <a:pt x="731520" y="0"/>
                    </a:cubicBezTo>
                    <a:cubicBezTo>
                      <a:pt x="1135507" y="0"/>
                      <a:pt x="1463040" y="327533"/>
                      <a:pt x="1463040" y="731520"/>
                    </a:cubicBezTo>
                    <a:cubicBezTo>
                      <a:pt x="1463040" y="1135507"/>
                      <a:pt x="1135507" y="1463040"/>
                      <a:pt x="731520" y="1463040"/>
                    </a:cubicBezTo>
                    <a:cubicBezTo>
                      <a:pt x="327533" y="1463040"/>
                      <a:pt x="0" y="1135507"/>
                      <a:pt x="0" y="731520"/>
                    </a:cubicBezTo>
                    <a:close/>
                  </a:path>
                </a:pathLst>
              </a:custGeom>
              <a:solidFill>
                <a:srgbClr val="F0D23F"/>
              </a:solidFill>
            </p:spPr>
          </p:sp>
        </p:grpSp>
        <p:grpSp>
          <p:nvGrpSpPr>
            <p:cNvPr id="7" name="Group 7"/>
            <p:cNvGrpSpPr/>
            <p:nvPr/>
          </p:nvGrpSpPr>
          <p:grpSpPr>
            <a:xfrm>
              <a:off x="25482" y="3279348"/>
              <a:ext cx="1413333" cy="1413333"/>
              <a:chOff x="0" y="0"/>
              <a:chExt cx="1463040" cy="1463040"/>
            </a:xfrm>
          </p:grpSpPr>
          <p:sp>
            <p:nvSpPr>
              <p:cNvPr id="8" name="Freeform 8"/>
              <p:cNvSpPr/>
              <p:nvPr/>
            </p:nvSpPr>
            <p:spPr>
              <a:xfrm>
                <a:off x="0" y="0"/>
                <a:ext cx="1463040" cy="1463040"/>
              </a:xfrm>
              <a:custGeom>
                <a:avLst/>
                <a:gdLst/>
                <a:ahLst/>
                <a:cxnLst/>
                <a:rect l="l" t="t" r="r" b="b"/>
                <a:pathLst>
                  <a:path w="1463040" h="1463040">
                    <a:moveTo>
                      <a:pt x="0" y="731520"/>
                    </a:moveTo>
                    <a:cubicBezTo>
                      <a:pt x="0" y="327533"/>
                      <a:pt x="327533" y="0"/>
                      <a:pt x="731520" y="0"/>
                    </a:cubicBezTo>
                    <a:cubicBezTo>
                      <a:pt x="1135507" y="0"/>
                      <a:pt x="1463040" y="327533"/>
                      <a:pt x="1463040" y="731520"/>
                    </a:cubicBezTo>
                    <a:cubicBezTo>
                      <a:pt x="1463040" y="1135507"/>
                      <a:pt x="1135507" y="1463040"/>
                      <a:pt x="731520" y="1463040"/>
                    </a:cubicBezTo>
                    <a:cubicBezTo>
                      <a:pt x="327533" y="1463040"/>
                      <a:pt x="0" y="1135507"/>
                      <a:pt x="0" y="731520"/>
                    </a:cubicBezTo>
                    <a:close/>
                  </a:path>
                </a:pathLst>
              </a:custGeom>
              <a:solidFill>
                <a:srgbClr val="F79465"/>
              </a:solidFill>
            </p:spPr>
          </p:sp>
        </p:grpSp>
        <p:grpSp>
          <p:nvGrpSpPr>
            <p:cNvPr id="9" name="Group 9"/>
            <p:cNvGrpSpPr/>
            <p:nvPr/>
          </p:nvGrpSpPr>
          <p:grpSpPr>
            <a:xfrm>
              <a:off x="25482" y="1637415"/>
              <a:ext cx="1413333" cy="1413333"/>
              <a:chOff x="0" y="0"/>
              <a:chExt cx="1463040" cy="1463040"/>
            </a:xfrm>
          </p:grpSpPr>
          <p:sp>
            <p:nvSpPr>
              <p:cNvPr id="10" name="Freeform 10"/>
              <p:cNvSpPr/>
              <p:nvPr/>
            </p:nvSpPr>
            <p:spPr>
              <a:xfrm>
                <a:off x="0" y="0"/>
                <a:ext cx="1463040" cy="1463040"/>
              </a:xfrm>
              <a:custGeom>
                <a:avLst/>
                <a:gdLst/>
                <a:ahLst/>
                <a:cxnLst/>
                <a:rect l="l" t="t" r="r" b="b"/>
                <a:pathLst>
                  <a:path w="1463040" h="1463040">
                    <a:moveTo>
                      <a:pt x="0" y="731520"/>
                    </a:moveTo>
                    <a:cubicBezTo>
                      <a:pt x="0" y="327533"/>
                      <a:pt x="327533" y="0"/>
                      <a:pt x="731520" y="0"/>
                    </a:cubicBezTo>
                    <a:cubicBezTo>
                      <a:pt x="1135507" y="0"/>
                      <a:pt x="1463040" y="327533"/>
                      <a:pt x="1463040" y="731520"/>
                    </a:cubicBezTo>
                    <a:cubicBezTo>
                      <a:pt x="1463040" y="1135507"/>
                      <a:pt x="1135507" y="1463040"/>
                      <a:pt x="731520" y="1463040"/>
                    </a:cubicBezTo>
                    <a:cubicBezTo>
                      <a:pt x="327533" y="1463040"/>
                      <a:pt x="0" y="1135507"/>
                      <a:pt x="0" y="731520"/>
                    </a:cubicBezTo>
                    <a:close/>
                  </a:path>
                </a:pathLst>
              </a:custGeom>
              <a:solidFill>
                <a:srgbClr val="ED3B55"/>
              </a:solidFill>
            </p:spPr>
          </p:sp>
        </p:grpSp>
        <p:grpSp>
          <p:nvGrpSpPr>
            <p:cNvPr id="11" name="Group 11"/>
            <p:cNvGrpSpPr/>
            <p:nvPr/>
          </p:nvGrpSpPr>
          <p:grpSpPr>
            <a:xfrm>
              <a:off x="25482" y="0"/>
              <a:ext cx="1413333" cy="1413333"/>
              <a:chOff x="0" y="0"/>
              <a:chExt cx="1463040" cy="1463040"/>
            </a:xfrm>
          </p:grpSpPr>
          <p:sp>
            <p:nvSpPr>
              <p:cNvPr id="12" name="Freeform 12"/>
              <p:cNvSpPr/>
              <p:nvPr/>
            </p:nvSpPr>
            <p:spPr>
              <a:xfrm>
                <a:off x="0" y="0"/>
                <a:ext cx="1463040" cy="1463040"/>
              </a:xfrm>
              <a:custGeom>
                <a:avLst/>
                <a:gdLst/>
                <a:ahLst/>
                <a:cxnLst/>
                <a:rect l="l" t="t" r="r" b="b"/>
                <a:pathLst>
                  <a:path w="1463040" h="1463040">
                    <a:moveTo>
                      <a:pt x="0" y="731520"/>
                    </a:moveTo>
                    <a:cubicBezTo>
                      <a:pt x="0" y="327533"/>
                      <a:pt x="327533" y="0"/>
                      <a:pt x="731520" y="0"/>
                    </a:cubicBezTo>
                    <a:cubicBezTo>
                      <a:pt x="1135507" y="0"/>
                      <a:pt x="1463040" y="327533"/>
                      <a:pt x="1463040" y="731520"/>
                    </a:cubicBezTo>
                    <a:cubicBezTo>
                      <a:pt x="1463040" y="1135507"/>
                      <a:pt x="1135507" y="1463040"/>
                      <a:pt x="731520" y="1463040"/>
                    </a:cubicBezTo>
                    <a:cubicBezTo>
                      <a:pt x="327533" y="1463040"/>
                      <a:pt x="0" y="1135507"/>
                      <a:pt x="0" y="731520"/>
                    </a:cubicBezTo>
                    <a:close/>
                  </a:path>
                </a:pathLst>
              </a:custGeom>
              <a:solidFill>
                <a:srgbClr val="54CBA0"/>
              </a:solidFill>
            </p:spPr>
          </p:sp>
        </p:grpSp>
        <p:grpSp>
          <p:nvGrpSpPr>
            <p:cNvPr id="13" name="Group 13"/>
            <p:cNvGrpSpPr/>
            <p:nvPr/>
          </p:nvGrpSpPr>
          <p:grpSpPr>
            <a:xfrm>
              <a:off x="25482" y="6563214"/>
              <a:ext cx="1413333" cy="1413333"/>
              <a:chOff x="0" y="0"/>
              <a:chExt cx="1463040" cy="1463040"/>
            </a:xfrm>
          </p:grpSpPr>
          <p:sp>
            <p:nvSpPr>
              <p:cNvPr id="14" name="Freeform 14"/>
              <p:cNvSpPr/>
              <p:nvPr/>
            </p:nvSpPr>
            <p:spPr>
              <a:xfrm>
                <a:off x="0" y="0"/>
                <a:ext cx="1463040" cy="1463040"/>
              </a:xfrm>
              <a:custGeom>
                <a:avLst/>
                <a:gdLst/>
                <a:ahLst/>
                <a:cxnLst/>
                <a:rect l="l" t="t" r="r" b="b"/>
                <a:pathLst>
                  <a:path w="1463040" h="1463040">
                    <a:moveTo>
                      <a:pt x="0" y="731520"/>
                    </a:moveTo>
                    <a:cubicBezTo>
                      <a:pt x="0" y="327533"/>
                      <a:pt x="327533" y="0"/>
                      <a:pt x="731520" y="0"/>
                    </a:cubicBezTo>
                    <a:cubicBezTo>
                      <a:pt x="1135507" y="0"/>
                      <a:pt x="1463040" y="327533"/>
                      <a:pt x="1463040" y="731520"/>
                    </a:cubicBezTo>
                    <a:cubicBezTo>
                      <a:pt x="1463040" y="1135507"/>
                      <a:pt x="1135507" y="1463040"/>
                      <a:pt x="731520" y="1463040"/>
                    </a:cubicBezTo>
                    <a:cubicBezTo>
                      <a:pt x="327533" y="1463040"/>
                      <a:pt x="0" y="1135507"/>
                      <a:pt x="0" y="731520"/>
                    </a:cubicBezTo>
                    <a:close/>
                  </a:path>
                </a:pathLst>
              </a:custGeom>
              <a:solidFill>
                <a:srgbClr val="31C8D1"/>
              </a:solidFill>
            </p:spPr>
          </p:sp>
        </p:grpSp>
        <p:sp>
          <p:nvSpPr>
            <p:cNvPr id="15" name="TextBox 15"/>
            <p:cNvSpPr txBox="1"/>
            <p:nvPr/>
          </p:nvSpPr>
          <p:spPr>
            <a:xfrm>
              <a:off x="166286" y="202363"/>
              <a:ext cx="1080762" cy="970507"/>
            </a:xfrm>
            <a:prstGeom prst="rect">
              <a:avLst/>
            </a:prstGeom>
          </p:spPr>
          <p:txBody>
            <a:bodyPr lIns="0" tIns="0" rIns="0" bIns="0" rtlCol="0" anchor="t">
              <a:spAutoFit/>
            </a:bodyPr>
            <a:lstStyle/>
            <a:p>
              <a:pPr algn="ctr">
                <a:lnSpc>
                  <a:spcPts val="5564"/>
                </a:lnSpc>
              </a:pPr>
              <a:r>
                <a:rPr lang="en-US" sz="4636">
                  <a:solidFill>
                    <a:srgbClr val="FFFFFF"/>
                  </a:solidFill>
                  <a:latin typeface="Poppins Bold"/>
                </a:rPr>
                <a:t>01</a:t>
              </a:r>
            </a:p>
          </p:txBody>
        </p:sp>
        <p:sp>
          <p:nvSpPr>
            <p:cNvPr id="16" name="TextBox 16"/>
            <p:cNvSpPr txBox="1"/>
            <p:nvPr/>
          </p:nvSpPr>
          <p:spPr>
            <a:xfrm>
              <a:off x="1812255" y="354241"/>
              <a:ext cx="8594026" cy="676275"/>
            </a:xfrm>
            <a:prstGeom prst="rect">
              <a:avLst/>
            </a:prstGeom>
          </p:spPr>
          <p:txBody>
            <a:bodyPr lIns="0" tIns="0" rIns="0" bIns="0" rtlCol="0" anchor="t">
              <a:spAutoFit/>
            </a:bodyPr>
            <a:lstStyle/>
            <a:p>
              <a:pPr algn="l">
                <a:lnSpc>
                  <a:spcPts val="3840"/>
                </a:lnSpc>
              </a:pPr>
              <a:r>
                <a:rPr lang="en-US" sz="3200">
                  <a:solidFill>
                    <a:srgbClr val="54CBA0"/>
                  </a:solidFill>
                  <a:latin typeface="Poppins Bold"/>
                </a:rPr>
                <a:t>Encription</a:t>
              </a:r>
            </a:p>
          </p:txBody>
        </p:sp>
        <p:sp>
          <p:nvSpPr>
            <p:cNvPr id="17" name="TextBox 17"/>
            <p:cNvSpPr txBox="1"/>
            <p:nvPr/>
          </p:nvSpPr>
          <p:spPr>
            <a:xfrm>
              <a:off x="217249" y="1883510"/>
              <a:ext cx="1029798" cy="970507"/>
            </a:xfrm>
            <a:prstGeom prst="rect">
              <a:avLst/>
            </a:prstGeom>
          </p:spPr>
          <p:txBody>
            <a:bodyPr lIns="0" tIns="0" rIns="0" bIns="0" rtlCol="0" anchor="t">
              <a:spAutoFit/>
            </a:bodyPr>
            <a:lstStyle/>
            <a:p>
              <a:pPr algn="ctr">
                <a:lnSpc>
                  <a:spcPts val="5564"/>
                </a:lnSpc>
              </a:pPr>
              <a:r>
                <a:rPr lang="en-US" sz="4636">
                  <a:solidFill>
                    <a:srgbClr val="FFFFFF"/>
                  </a:solidFill>
                  <a:latin typeface="Poppins Bold"/>
                </a:rPr>
                <a:t>02</a:t>
              </a:r>
            </a:p>
          </p:txBody>
        </p:sp>
        <p:sp>
          <p:nvSpPr>
            <p:cNvPr id="18" name="TextBox 18"/>
            <p:cNvSpPr txBox="1"/>
            <p:nvPr/>
          </p:nvSpPr>
          <p:spPr>
            <a:xfrm>
              <a:off x="1846108" y="2035388"/>
              <a:ext cx="8326142" cy="676275"/>
            </a:xfrm>
            <a:prstGeom prst="rect">
              <a:avLst/>
            </a:prstGeom>
          </p:spPr>
          <p:txBody>
            <a:bodyPr lIns="0" tIns="0" rIns="0" bIns="0" rtlCol="0" anchor="t">
              <a:spAutoFit/>
            </a:bodyPr>
            <a:lstStyle/>
            <a:p>
              <a:pPr algn="l">
                <a:lnSpc>
                  <a:spcPts val="3840"/>
                </a:lnSpc>
              </a:pPr>
              <a:r>
                <a:rPr lang="en-US" sz="3200">
                  <a:solidFill>
                    <a:srgbClr val="ED3B55"/>
                  </a:solidFill>
                  <a:latin typeface="Poppins Bold"/>
                </a:rPr>
                <a:t>Hashing</a:t>
              </a:r>
            </a:p>
          </p:txBody>
        </p:sp>
        <p:sp>
          <p:nvSpPr>
            <p:cNvPr id="19" name="TextBox 19"/>
            <p:cNvSpPr txBox="1"/>
            <p:nvPr/>
          </p:nvSpPr>
          <p:spPr>
            <a:xfrm>
              <a:off x="191768" y="3493574"/>
              <a:ext cx="1029798" cy="970507"/>
            </a:xfrm>
            <a:prstGeom prst="rect">
              <a:avLst/>
            </a:prstGeom>
          </p:spPr>
          <p:txBody>
            <a:bodyPr lIns="0" tIns="0" rIns="0" bIns="0" rtlCol="0" anchor="t">
              <a:spAutoFit/>
            </a:bodyPr>
            <a:lstStyle/>
            <a:p>
              <a:pPr algn="ctr">
                <a:lnSpc>
                  <a:spcPts val="5564"/>
                </a:lnSpc>
              </a:pPr>
              <a:r>
                <a:rPr lang="en-US" sz="4636">
                  <a:solidFill>
                    <a:srgbClr val="FFFFFF"/>
                  </a:solidFill>
                  <a:latin typeface="Poppins Bold"/>
                </a:rPr>
                <a:t>03</a:t>
              </a:r>
            </a:p>
          </p:txBody>
        </p:sp>
        <p:sp>
          <p:nvSpPr>
            <p:cNvPr id="20" name="TextBox 20"/>
            <p:cNvSpPr txBox="1"/>
            <p:nvPr/>
          </p:nvSpPr>
          <p:spPr>
            <a:xfrm>
              <a:off x="1812255" y="3633590"/>
              <a:ext cx="8326142" cy="676275"/>
            </a:xfrm>
            <a:prstGeom prst="rect">
              <a:avLst/>
            </a:prstGeom>
          </p:spPr>
          <p:txBody>
            <a:bodyPr lIns="0" tIns="0" rIns="0" bIns="0" rtlCol="0" anchor="t">
              <a:spAutoFit/>
            </a:bodyPr>
            <a:lstStyle/>
            <a:p>
              <a:pPr algn="l">
                <a:lnSpc>
                  <a:spcPts val="3840"/>
                </a:lnSpc>
              </a:pPr>
              <a:r>
                <a:rPr lang="en-US" sz="3200">
                  <a:solidFill>
                    <a:srgbClr val="F79465"/>
                  </a:solidFill>
                  <a:latin typeface="Poppins Bold"/>
                </a:rPr>
                <a:t>Digital Signature</a:t>
              </a:r>
            </a:p>
          </p:txBody>
        </p:sp>
        <p:sp>
          <p:nvSpPr>
            <p:cNvPr id="21" name="TextBox 21"/>
            <p:cNvSpPr txBox="1"/>
            <p:nvPr/>
          </p:nvSpPr>
          <p:spPr>
            <a:xfrm>
              <a:off x="95884" y="5073681"/>
              <a:ext cx="1221565" cy="970507"/>
            </a:xfrm>
            <a:prstGeom prst="rect">
              <a:avLst/>
            </a:prstGeom>
          </p:spPr>
          <p:txBody>
            <a:bodyPr lIns="0" tIns="0" rIns="0" bIns="0" rtlCol="0" anchor="t">
              <a:spAutoFit/>
            </a:bodyPr>
            <a:lstStyle/>
            <a:p>
              <a:pPr algn="ctr">
                <a:lnSpc>
                  <a:spcPts val="5564"/>
                </a:lnSpc>
              </a:pPr>
              <a:r>
                <a:rPr lang="en-US" sz="4636">
                  <a:solidFill>
                    <a:srgbClr val="FFFFFF"/>
                  </a:solidFill>
                  <a:latin typeface="Poppins Bold"/>
                </a:rPr>
                <a:t>04</a:t>
              </a:r>
            </a:p>
          </p:txBody>
        </p:sp>
        <p:sp>
          <p:nvSpPr>
            <p:cNvPr id="22" name="TextBox 22"/>
            <p:cNvSpPr txBox="1"/>
            <p:nvPr/>
          </p:nvSpPr>
          <p:spPr>
            <a:xfrm>
              <a:off x="1812255" y="5225560"/>
              <a:ext cx="7360510" cy="676275"/>
            </a:xfrm>
            <a:prstGeom prst="rect">
              <a:avLst/>
            </a:prstGeom>
          </p:spPr>
          <p:txBody>
            <a:bodyPr lIns="0" tIns="0" rIns="0" bIns="0" rtlCol="0" anchor="t">
              <a:spAutoFit/>
            </a:bodyPr>
            <a:lstStyle/>
            <a:p>
              <a:pPr algn="l">
                <a:lnSpc>
                  <a:spcPts val="3840"/>
                </a:lnSpc>
              </a:pPr>
              <a:r>
                <a:rPr lang="en-US" sz="3200">
                  <a:solidFill>
                    <a:srgbClr val="F0D23F"/>
                  </a:solidFill>
                  <a:latin typeface="Poppins Bold"/>
                </a:rPr>
                <a:t>Public Key Infrastructure</a:t>
              </a:r>
            </a:p>
          </p:txBody>
        </p:sp>
        <p:sp>
          <p:nvSpPr>
            <p:cNvPr id="23" name="TextBox 23"/>
            <p:cNvSpPr txBox="1"/>
            <p:nvPr/>
          </p:nvSpPr>
          <p:spPr>
            <a:xfrm>
              <a:off x="95884" y="6751477"/>
              <a:ext cx="1221565" cy="970507"/>
            </a:xfrm>
            <a:prstGeom prst="rect">
              <a:avLst/>
            </a:prstGeom>
          </p:spPr>
          <p:txBody>
            <a:bodyPr lIns="0" tIns="0" rIns="0" bIns="0" rtlCol="0" anchor="t">
              <a:spAutoFit/>
            </a:bodyPr>
            <a:lstStyle/>
            <a:p>
              <a:pPr algn="ctr">
                <a:lnSpc>
                  <a:spcPts val="5564"/>
                </a:lnSpc>
              </a:pPr>
              <a:r>
                <a:rPr lang="en-US" sz="4636">
                  <a:solidFill>
                    <a:srgbClr val="FFFFFF"/>
                  </a:solidFill>
                  <a:latin typeface="Poppins Bold"/>
                </a:rPr>
                <a:t>05</a:t>
              </a:r>
            </a:p>
          </p:txBody>
        </p:sp>
        <p:sp>
          <p:nvSpPr>
            <p:cNvPr id="24" name="TextBox 24"/>
            <p:cNvSpPr txBox="1"/>
            <p:nvPr/>
          </p:nvSpPr>
          <p:spPr>
            <a:xfrm>
              <a:off x="1812255" y="6579506"/>
              <a:ext cx="6462213" cy="1323975"/>
            </a:xfrm>
            <a:prstGeom prst="rect">
              <a:avLst/>
            </a:prstGeom>
          </p:spPr>
          <p:txBody>
            <a:bodyPr lIns="0" tIns="0" rIns="0" bIns="0" rtlCol="0" anchor="t">
              <a:spAutoFit/>
            </a:bodyPr>
            <a:lstStyle/>
            <a:p>
              <a:pPr algn="l">
                <a:lnSpc>
                  <a:spcPts val="3840"/>
                </a:lnSpc>
              </a:pPr>
              <a:r>
                <a:rPr lang="en-US" sz="3200">
                  <a:solidFill>
                    <a:srgbClr val="77DBE1"/>
                  </a:solidFill>
                  <a:latin typeface="Poppins Bold"/>
                </a:rPr>
                <a:t>Identify and Access Management (IAM)</a:t>
              </a:r>
            </a:p>
          </p:txBody>
        </p:sp>
        <p:grpSp>
          <p:nvGrpSpPr>
            <p:cNvPr id="25" name="Group 25"/>
            <p:cNvGrpSpPr/>
            <p:nvPr/>
          </p:nvGrpSpPr>
          <p:grpSpPr>
            <a:xfrm>
              <a:off x="25482" y="8205147"/>
              <a:ext cx="1413333" cy="1413333"/>
              <a:chOff x="0" y="0"/>
              <a:chExt cx="1463040" cy="1463040"/>
            </a:xfrm>
          </p:grpSpPr>
          <p:sp>
            <p:nvSpPr>
              <p:cNvPr id="26" name="Freeform 26"/>
              <p:cNvSpPr/>
              <p:nvPr/>
            </p:nvSpPr>
            <p:spPr>
              <a:xfrm>
                <a:off x="0" y="0"/>
                <a:ext cx="1463040" cy="1463040"/>
              </a:xfrm>
              <a:custGeom>
                <a:avLst/>
                <a:gdLst/>
                <a:ahLst/>
                <a:cxnLst/>
                <a:rect l="l" t="t" r="r" b="b"/>
                <a:pathLst>
                  <a:path w="1463040" h="1463040">
                    <a:moveTo>
                      <a:pt x="0" y="731520"/>
                    </a:moveTo>
                    <a:cubicBezTo>
                      <a:pt x="0" y="327533"/>
                      <a:pt x="327533" y="0"/>
                      <a:pt x="731520" y="0"/>
                    </a:cubicBezTo>
                    <a:cubicBezTo>
                      <a:pt x="1135507" y="0"/>
                      <a:pt x="1463040" y="327533"/>
                      <a:pt x="1463040" y="731520"/>
                    </a:cubicBezTo>
                    <a:cubicBezTo>
                      <a:pt x="1463040" y="1135507"/>
                      <a:pt x="1135507" y="1463040"/>
                      <a:pt x="731520" y="1463040"/>
                    </a:cubicBezTo>
                    <a:cubicBezTo>
                      <a:pt x="327533" y="1463040"/>
                      <a:pt x="0" y="1135507"/>
                      <a:pt x="0" y="731520"/>
                    </a:cubicBezTo>
                    <a:close/>
                  </a:path>
                </a:pathLst>
              </a:custGeom>
              <a:solidFill>
                <a:srgbClr val="78AAE1"/>
              </a:solidFill>
            </p:spPr>
          </p:sp>
        </p:grpSp>
        <p:grpSp>
          <p:nvGrpSpPr>
            <p:cNvPr id="27" name="Group 27"/>
            <p:cNvGrpSpPr/>
            <p:nvPr/>
          </p:nvGrpSpPr>
          <p:grpSpPr>
            <a:xfrm>
              <a:off x="0" y="9847080"/>
              <a:ext cx="1413333" cy="1413333"/>
              <a:chOff x="0" y="0"/>
              <a:chExt cx="1463040" cy="1463040"/>
            </a:xfrm>
          </p:grpSpPr>
          <p:sp>
            <p:nvSpPr>
              <p:cNvPr id="28" name="Freeform 28"/>
              <p:cNvSpPr/>
              <p:nvPr/>
            </p:nvSpPr>
            <p:spPr>
              <a:xfrm>
                <a:off x="0" y="0"/>
                <a:ext cx="1463040" cy="1463040"/>
              </a:xfrm>
              <a:custGeom>
                <a:avLst/>
                <a:gdLst/>
                <a:ahLst/>
                <a:cxnLst/>
                <a:rect l="l" t="t" r="r" b="b"/>
                <a:pathLst>
                  <a:path w="1463040" h="1463040">
                    <a:moveTo>
                      <a:pt x="0" y="731520"/>
                    </a:moveTo>
                    <a:cubicBezTo>
                      <a:pt x="0" y="327533"/>
                      <a:pt x="327533" y="0"/>
                      <a:pt x="731520" y="0"/>
                    </a:cubicBezTo>
                    <a:cubicBezTo>
                      <a:pt x="1135507" y="0"/>
                      <a:pt x="1463040" y="327533"/>
                      <a:pt x="1463040" y="731520"/>
                    </a:cubicBezTo>
                    <a:cubicBezTo>
                      <a:pt x="1463040" y="1135507"/>
                      <a:pt x="1135507" y="1463040"/>
                      <a:pt x="731520" y="1463040"/>
                    </a:cubicBezTo>
                    <a:cubicBezTo>
                      <a:pt x="327533" y="1463040"/>
                      <a:pt x="0" y="1135507"/>
                      <a:pt x="0" y="731520"/>
                    </a:cubicBezTo>
                    <a:close/>
                  </a:path>
                </a:pathLst>
              </a:custGeom>
              <a:solidFill>
                <a:srgbClr val="38B6FF"/>
              </a:solidFill>
            </p:spPr>
          </p:sp>
        </p:grpSp>
        <p:sp>
          <p:nvSpPr>
            <p:cNvPr id="29" name="TextBox 29"/>
            <p:cNvSpPr txBox="1"/>
            <p:nvPr/>
          </p:nvSpPr>
          <p:spPr>
            <a:xfrm>
              <a:off x="121366" y="8446447"/>
              <a:ext cx="1221565" cy="970507"/>
            </a:xfrm>
            <a:prstGeom prst="rect">
              <a:avLst/>
            </a:prstGeom>
          </p:spPr>
          <p:txBody>
            <a:bodyPr lIns="0" tIns="0" rIns="0" bIns="0" rtlCol="0" anchor="t">
              <a:spAutoFit/>
            </a:bodyPr>
            <a:lstStyle/>
            <a:p>
              <a:pPr algn="ctr">
                <a:lnSpc>
                  <a:spcPts val="5564"/>
                </a:lnSpc>
              </a:pPr>
              <a:r>
                <a:rPr lang="en-US" sz="4636">
                  <a:solidFill>
                    <a:srgbClr val="FFFFFF"/>
                  </a:solidFill>
                  <a:latin typeface="Poppins Bold"/>
                </a:rPr>
                <a:t>06</a:t>
              </a:r>
            </a:p>
          </p:txBody>
        </p:sp>
        <p:sp>
          <p:nvSpPr>
            <p:cNvPr id="30" name="TextBox 30"/>
            <p:cNvSpPr txBox="1"/>
            <p:nvPr/>
          </p:nvSpPr>
          <p:spPr>
            <a:xfrm>
              <a:off x="121366" y="10088380"/>
              <a:ext cx="1221565" cy="970507"/>
            </a:xfrm>
            <a:prstGeom prst="rect">
              <a:avLst/>
            </a:prstGeom>
          </p:spPr>
          <p:txBody>
            <a:bodyPr lIns="0" tIns="0" rIns="0" bIns="0" rtlCol="0" anchor="t">
              <a:spAutoFit/>
            </a:bodyPr>
            <a:lstStyle/>
            <a:p>
              <a:pPr algn="ctr">
                <a:lnSpc>
                  <a:spcPts val="5564"/>
                </a:lnSpc>
              </a:pPr>
              <a:r>
                <a:rPr lang="en-US" sz="4636">
                  <a:solidFill>
                    <a:srgbClr val="FFFFFF"/>
                  </a:solidFill>
                  <a:latin typeface="Poppins Bold"/>
                </a:rPr>
                <a:t>07</a:t>
              </a:r>
            </a:p>
          </p:txBody>
        </p:sp>
        <p:sp>
          <p:nvSpPr>
            <p:cNvPr id="31" name="TextBox 31"/>
            <p:cNvSpPr txBox="1"/>
            <p:nvPr/>
          </p:nvSpPr>
          <p:spPr>
            <a:xfrm>
              <a:off x="1812255" y="8598326"/>
              <a:ext cx="6462213" cy="676275"/>
            </a:xfrm>
            <a:prstGeom prst="rect">
              <a:avLst/>
            </a:prstGeom>
          </p:spPr>
          <p:txBody>
            <a:bodyPr lIns="0" tIns="0" rIns="0" bIns="0" rtlCol="0" anchor="t">
              <a:spAutoFit/>
            </a:bodyPr>
            <a:lstStyle/>
            <a:p>
              <a:pPr algn="l">
                <a:lnSpc>
                  <a:spcPts val="3840"/>
                </a:lnSpc>
              </a:pPr>
              <a:r>
                <a:rPr lang="en-US" sz="3200">
                  <a:solidFill>
                    <a:srgbClr val="78AAE1"/>
                  </a:solidFill>
                  <a:latin typeface="Poppins Bold"/>
                </a:rPr>
                <a:t>Single SIgn On (SSO)</a:t>
              </a:r>
            </a:p>
          </p:txBody>
        </p:sp>
        <p:sp>
          <p:nvSpPr>
            <p:cNvPr id="32" name="TextBox 32"/>
            <p:cNvSpPr txBox="1"/>
            <p:nvPr/>
          </p:nvSpPr>
          <p:spPr>
            <a:xfrm>
              <a:off x="1812255" y="9916409"/>
              <a:ext cx="6462213" cy="1323975"/>
            </a:xfrm>
            <a:prstGeom prst="rect">
              <a:avLst/>
            </a:prstGeom>
          </p:spPr>
          <p:txBody>
            <a:bodyPr lIns="0" tIns="0" rIns="0" bIns="0" rtlCol="0" anchor="t">
              <a:spAutoFit/>
            </a:bodyPr>
            <a:lstStyle/>
            <a:p>
              <a:pPr algn="l">
                <a:lnSpc>
                  <a:spcPts val="3840"/>
                </a:lnSpc>
              </a:pPr>
              <a:r>
                <a:rPr lang="en-US" sz="3200">
                  <a:solidFill>
                    <a:srgbClr val="38B6FF"/>
                  </a:solidFill>
                  <a:latin typeface="Poppins Bold"/>
                </a:rPr>
                <a:t>Hardened Virtual Server Images</a:t>
              </a:r>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4">
            <a:alphaModFix amt="15000"/>
          </a:blip>
          <a:srcRect/>
          <a:stretch>
            <a:fillRect/>
          </a:stretch>
        </p:blipFill>
        <p:spPr>
          <a:xfrm>
            <a:off x="-296967" y="0"/>
            <a:ext cx="18881933" cy="10290654"/>
          </a:xfrm>
          <a:prstGeom prst="rect">
            <a:avLst/>
          </a:prstGeom>
        </p:spPr>
      </p:pic>
      <p:pic>
        <p:nvPicPr>
          <p:cNvPr id="3" name="Picture 3">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rcRect/>
          <a:stretch>
            <a:fillRect/>
          </a:stretch>
        </p:blipFill>
        <p:spPr>
          <a:xfrm>
            <a:off x="0" y="0"/>
            <a:ext cx="18294495" cy="10290654"/>
          </a:xfrm>
          <a:prstGeom prst="rect">
            <a:avLst/>
          </a:prstGeom>
        </p:spPr>
      </p:pic>
    </p:spTree>
  </p:cSld>
  <p:clrMapOvr>
    <a:masterClrMapping/>
  </p:clrMapOvr>
  <p:timing>
    <p:tnLst>
      <p:par>
        <p:cTn id="1" dur="indefinite" restart="never" nodeType="tmRoot">
          <p:childTnLst>
            <p:video>
              <p:cMediaNode vol="100000">
                <p:cTn id="2" fill="hold" display="0">
                  <p:stCondLst>
                    <p:cond delay="indefinite"/>
                  </p:stCondLst>
                </p:cTn>
                <p:tgtEl>
                  <p:spTgt spid="3"/>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121544"/>
        </a:solidFill>
        <a:effectLst/>
      </p:bgPr>
    </p:bg>
    <p:spTree>
      <p:nvGrpSpPr>
        <p:cNvPr id="1" name=""/>
        <p:cNvGrpSpPr/>
        <p:nvPr/>
      </p:nvGrpSpPr>
      <p:grpSpPr>
        <a:xfrm>
          <a:off x="0" y="0"/>
          <a:ext cx="0" cy="0"/>
          <a:chOff x="0" y="0"/>
          <a:chExt cx="0" cy="0"/>
        </a:xfrm>
      </p:grpSpPr>
      <p:grpSp>
        <p:nvGrpSpPr>
          <p:cNvPr id="2" name="Group 2"/>
          <p:cNvGrpSpPr/>
          <p:nvPr/>
        </p:nvGrpSpPr>
        <p:grpSpPr>
          <a:xfrm>
            <a:off x="14598164" y="-2075787"/>
            <a:ext cx="4986990" cy="4986990"/>
            <a:chOff x="0" y="0"/>
            <a:chExt cx="6649320" cy="6649320"/>
          </a:xfrm>
        </p:grpSpPr>
        <p:sp>
          <p:nvSpPr>
            <p:cNvPr id="3" name="Freeform 3"/>
            <p:cNvSpPr/>
            <p:nvPr/>
          </p:nvSpPr>
          <p:spPr>
            <a:xfrm>
              <a:off x="0" y="0"/>
              <a:ext cx="6649339" cy="6649339"/>
            </a:xfrm>
            <a:custGeom>
              <a:avLst/>
              <a:gdLst/>
              <a:ahLst/>
              <a:cxnLst/>
              <a:rect l="l" t="t" r="r" b="b"/>
              <a:pathLst>
                <a:path w="6649339" h="6649339">
                  <a:moveTo>
                    <a:pt x="0" y="0"/>
                  </a:moveTo>
                  <a:lnTo>
                    <a:pt x="6649339" y="0"/>
                  </a:lnTo>
                  <a:lnTo>
                    <a:pt x="6649339" y="6649339"/>
                  </a:lnTo>
                  <a:lnTo>
                    <a:pt x="0" y="6649339"/>
                  </a:lnTo>
                  <a:lnTo>
                    <a:pt x="0" y="0"/>
                  </a:lnTo>
                  <a:close/>
                </a:path>
              </a:pathLst>
            </a:custGeom>
            <a:blipFill>
              <a:blip r:embed="rId2"/>
              <a:stretch>
                <a:fillRect/>
              </a:stretch>
            </a:blipFill>
          </p:spPr>
        </p:sp>
      </p:grpSp>
      <p:grpSp>
        <p:nvGrpSpPr>
          <p:cNvPr id="4" name="Group 4"/>
          <p:cNvGrpSpPr/>
          <p:nvPr/>
        </p:nvGrpSpPr>
        <p:grpSpPr>
          <a:xfrm>
            <a:off x="1513734" y="8475575"/>
            <a:ext cx="4104072" cy="4104072"/>
            <a:chOff x="0" y="0"/>
            <a:chExt cx="5472096" cy="5472096"/>
          </a:xfrm>
        </p:grpSpPr>
        <p:sp>
          <p:nvSpPr>
            <p:cNvPr id="5" name="Freeform 5"/>
            <p:cNvSpPr/>
            <p:nvPr/>
          </p:nvSpPr>
          <p:spPr>
            <a:xfrm>
              <a:off x="0" y="0"/>
              <a:ext cx="5472049" cy="5472049"/>
            </a:xfrm>
            <a:custGeom>
              <a:avLst/>
              <a:gdLst/>
              <a:ahLst/>
              <a:cxnLst/>
              <a:rect l="l" t="t" r="r" b="b"/>
              <a:pathLst>
                <a:path w="5472049" h="5472049">
                  <a:moveTo>
                    <a:pt x="0" y="0"/>
                  </a:moveTo>
                  <a:lnTo>
                    <a:pt x="5472049" y="0"/>
                  </a:lnTo>
                  <a:lnTo>
                    <a:pt x="5472049" y="5472049"/>
                  </a:lnTo>
                  <a:lnTo>
                    <a:pt x="0" y="5472049"/>
                  </a:lnTo>
                  <a:lnTo>
                    <a:pt x="0" y="0"/>
                  </a:lnTo>
                  <a:close/>
                </a:path>
              </a:pathLst>
            </a:custGeom>
            <a:blipFill>
              <a:blip r:embed="rId2"/>
              <a:stretch>
                <a:fillRect/>
              </a:stretch>
            </a:blipFill>
          </p:spPr>
        </p:sp>
      </p:grpSp>
      <p:sp>
        <p:nvSpPr>
          <p:cNvPr id="6" name="Freeform 6"/>
          <p:cNvSpPr/>
          <p:nvPr/>
        </p:nvSpPr>
        <p:spPr>
          <a:xfrm>
            <a:off x="1612200" y="1905864"/>
            <a:ext cx="7285820" cy="6475272"/>
          </a:xfrm>
          <a:custGeom>
            <a:avLst/>
            <a:gdLst/>
            <a:ahLst/>
            <a:cxnLst/>
            <a:rect l="l" t="t" r="r" b="b"/>
            <a:pathLst>
              <a:path w="7285820" h="6475272">
                <a:moveTo>
                  <a:pt x="0" y="0"/>
                </a:moveTo>
                <a:lnTo>
                  <a:pt x="7285820" y="0"/>
                </a:lnTo>
                <a:lnTo>
                  <a:pt x="7285820" y="6475272"/>
                </a:lnTo>
                <a:lnTo>
                  <a:pt x="0" y="6475272"/>
                </a:lnTo>
                <a:lnTo>
                  <a:pt x="0" y="0"/>
                </a:lnTo>
                <a:close/>
              </a:path>
            </a:pathLst>
          </a:custGeom>
          <a:blipFill>
            <a:blip r:embed="rId3"/>
            <a:stretch>
              <a:fillRect/>
            </a:stretch>
          </a:blipFill>
        </p:spPr>
      </p:sp>
      <p:pic>
        <p:nvPicPr>
          <p:cNvPr id="7" name="Picture 7"/>
          <p:cNvPicPr>
            <a:picLocks noChangeAspect="1"/>
          </p:cNvPicPr>
          <p:nvPr/>
        </p:nvPicPr>
        <p:blipFill>
          <a:blip r:embed="rId4"/>
          <a:srcRect/>
          <a:stretch>
            <a:fillRect/>
          </a:stretch>
        </p:blipFill>
        <p:spPr>
          <a:xfrm rot="-2223103">
            <a:off x="14402096" y="1828125"/>
            <a:ext cx="2263994" cy="2727704"/>
          </a:xfrm>
          <a:prstGeom prst="rect">
            <a:avLst/>
          </a:prstGeom>
        </p:spPr>
      </p:pic>
      <p:sp>
        <p:nvSpPr>
          <p:cNvPr id="8" name="TextBox 8"/>
          <p:cNvSpPr txBox="1"/>
          <p:nvPr/>
        </p:nvSpPr>
        <p:spPr>
          <a:xfrm>
            <a:off x="9414907" y="3492500"/>
            <a:ext cx="7676752" cy="2787649"/>
          </a:xfrm>
          <a:prstGeom prst="rect">
            <a:avLst/>
          </a:prstGeom>
        </p:spPr>
        <p:txBody>
          <a:bodyPr lIns="0" tIns="0" rIns="0" bIns="0" rtlCol="0" anchor="t">
            <a:spAutoFit/>
          </a:bodyPr>
          <a:lstStyle/>
          <a:p>
            <a:pPr algn="l">
              <a:lnSpc>
                <a:spcPts val="11200"/>
              </a:lnSpc>
            </a:pPr>
            <a:r>
              <a:rPr lang="en-US" sz="8000">
                <a:solidFill>
                  <a:srgbClr val="FFFFFF"/>
                </a:solidFill>
                <a:latin typeface="Inter Bold"/>
              </a:rPr>
              <a:t>Public Key Infrastructure</a:t>
            </a:r>
          </a:p>
        </p:txBody>
      </p:sp>
      <p:sp>
        <p:nvSpPr>
          <p:cNvPr id="9" name="TextBox 9"/>
          <p:cNvSpPr txBox="1"/>
          <p:nvPr/>
        </p:nvSpPr>
        <p:spPr>
          <a:xfrm>
            <a:off x="9514368" y="6261100"/>
            <a:ext cx="6810016" cy="381000"/>
          </a:xfrm>
          <a:prstGeom prst="rect">
            <a:avLst/>
          </a:prstGeom>
        </p:spPr>
        <p:txBody>
          <a:bodyPr lIns="0" tIns="0" rIns="0" bIns="0" rtlCol="0" anchor="t">
            <a:spAutoFit/>
          </a:bodyPr>
          <a:lstStyle/>
          <a:p>
            <a:pPr>
              <a:lnSpc>
                <a:spcPts val="2879"/>
              </a:lnSpc>
              <a:spcBef>
                <a:spcPct val="0"/>
              </a:spcBef>
            </a:pPr>
            <a:r>
              <a:rPr lang="en-US" sz="2400">
                <a:solidFill>
                  <a:srgbClr val="FFFFFF"/>
                </a:solidFill>
                <a:latin typeface="Poppins Italics"/>
              </a:rPr>
              <a:t>Infrastruktur Kunci Publik dalam Cloud</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121544"/>
        </a:solidFill>
        <a:effectLst/>
      </p:bgPr>
    </p:bg>
    <p:spTree>
      <p:nvGrpSpPr>
        <p:cNvPr id="1" name=""/>
        <p:cNvGrpSpPr/>
        <p:nvPr/>
      </p:nvGrpSpPr>
      <p:grpSpPr>
        <a:xfrm>
          <a:off x="0" y="0"/>
          <a:ext cx="0" cy="0"/>
          <a:chOff x="0" y="0"/>
          <a:chExt cx="0" cy="0"/>
        </a:xfrm>
      </p:grpSpPr>
      <p:sp>
        <p:nvSpPr>
          <p:cNvPr id="2" name="TextBox 2"/>
          <p:cNvSpPr txBox="1"/>
          <p:nvPr/>
        </p:nvSpPr>
        <p:spPr>
          <a:xfrm>
            <a:off x="1028700" y="3265220"/>
            <a:ext cx="11490588" cy="4886325"/>
          </a:xfrm>
          <a:prstGeom prst="rect">
            <a:avLst/>
          </a:prstGeom>
        </p:spPr>
        <p:txBody>
          <a:bodyPr lIns="0" tIns="0" rIns="0" bIns="0" rtlCol="0" anchor="t">
            <a:spAutoFit/>
          </a:bodyPr>
          <a:lstStyle/>
          <a:p>
            <a:pPr marL="690881" lvl="1" indent="-345440" algn="just">
              <a:lnSpc>
                <a:spcPts val="3840"/>
              </a:lnSpc>
              <a:buFont typeface="Arial"/>
              <a:buChar char="•"/>
            </a:pPr>
            <a:r>
              <a:rPr lang="en-US" sz="3200">
                <a:solidFill>
                  <a:srgbClr val="FFFFFF"/>
                </a:solidFill>
                <a:latin typeface="Poppins"/>
              </a:rPr>
              <a:t>Public Key Infrastructrure adalah sistem yang mengatur cara kita menggunakan kriptografi kunci publik. Ini termasuk protokol, format data, aturan, dan praktik yang memastikan penggunaan yang aman.</a:t>
            </a:r>
          </a:p>
          <a:p>
            <a:pPr algn="just">
              <a:lnSpc>
                <a:spcPts val="3840"/>
              </a:lnSpc>
            </a:pPr>
            <a:endParaRPr lang="en-US" sz="3200">
              <a:solidFill>
                <a:srgbClr val="FFFFFF"/>
              </a:solidFill>
              <a:latin typeface="Poppins"/>
            </a:endParaRPr>
          </a:p>
          <a:p>
            <a:pPr marL="690881" lvl="1" indent="-345440" algn="just">
              <a:lnSpc>
                <a:spcPts val="3840"/>
              </a:lnSpc>
              <a:buFont typeface="Arial"/>
              <a:buChar char="•"/>
            </a:pPr>
            <a:r>
              <a:rPr lang="en-US" sz="3200">
                <a:solidFill>
                  <a:srgbClr val="FFFFFF"/>
                </a:solidFill>
                <a:latin typeface="Poppins"/>
              </a:rPr>
              <a:t>Public Key Infrastructure membantu kita menghubungkan kunci publik dengan pemiliknya. Ini membuat kita bisa tahu siapa yang memiliki kunci tersebut (ini disebut identifikasi kunci publik).</a:t>
            </a:r>
          </a:p>
        </p:txBody>
      </p:sp>
      <p:sp>
        <p:nvSpPr>
          <p:cNvPr id="3" name="Freeform 3"/>
          <p:cNvSpPr/>
          <p:nvPr/>
        </p:nvSpPr>
        <p:spPr>
          <a:xfrm>
            <a:off x="14442620" y="5722670"/>
            <a:ext cx="2170206" cy="2884393"/>
          </a:xfrm>
          <a:custGeom>
            <a:avLst/>
            <a:gdLst/>
            <a:ahLst/>
            <a:cxnLst/>
            <a:rect l="l" t="t" r="r" b="b"/>
            <a:pathLst>
              <a:path w="2170206" h="2884393">
                <a:moveTo>
                  <a:pt x="0" y="0"/>
                </a:moveTo>
                <a:lnTo>
                  <a:pt x="2170207" y="0"/>
                </a:lnTo>
                <a:lnTo>
                  <a:pt x="2170207" y="2884393"/>
                </a:lnTo>
                <a:lnTo>
                  <a:pt x="0" y="288439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TextBox 4"/>
          <p:cNvSpPr txBox="1"/>
          <p:nvPr/>
        </p:nvSpPr>
        <p:spPr>
          <a:xfrm>
            <a:off x="1028700" y="895350"/>
            <a:ext cx="11490588" cy="1226820"/>
          </a:xfrm>
          <a:prstGeom prst="rect">
            <a:avLst/>
          </a:prstGeom>
        </p:spPr>
        <p:txBody>
          <a:bodyPr lIns="0" tIns="0" rIns="0" bIns="0" rtlCol="0" anchor="t">
            <a:spAutoFit/>
          </a:bodyPr>
          <a:lstStyle/>
          <a:p>
            <a:pPr algn="ctr">
              <a:lnSpc>
                <a:spcPts val="10080"/>
              </a:lnSpc>
            </a:pPr>
            <a:r>
              <a:rPr lang="en-US" sz="7200">
                <a:solidFill>
                  <a:srgbClr val="FFFFFF"/>
                </a:solidFill>
                <a:latin typeface="Inter Bold"/>
              </a:rPr>
              <a:t>Public Key Infrastructure</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121544"/>
        </a:solidFill>
        <a:effectLst/>
      </p:bgPr>
    </p:bg>
    <p:spTree>
      <p:nvGrpSpPr>
        <p:cNvPr id="1" name=""/>
        <p:cNvGrpSpPr/>
        <p:nvPr/>
      </p:nvGrpSpPr>
      <p:grpSpPr>
        <a:xfrm>
          <a:off x="0" y="0"/>
          <a:ext cx="0" cy="0"/>
          <a:chOff x="0" y="0"/>
          <a:chExt cx="0" cy="0"/>
        </a:xfrm>
      </p:grpSpPr>
      <p:sp>
        <p:nvSpPr>
          <p:cNvPr id="2" name="TextBox 2"/>
          <p:cNvSpPr txBox="1"/>
          <p:nvPr/>
        </p:nvSpPr>
        <p:spPr>
          <a:xfrm>
            <a:off x="5768712" y="4894380"/>
            <a:ext cx="11490588" cy="2943225"/>
          </a:xfrm>
          <a:prstGeom prst="rect">
            <a:avLst/>
          </a:prstGeom>
        </p:spPr>
        <p:txBody>
          <a:bodyPr lIns="0" tIns="0" rIns="0" bIns="0" rtlCol="0" anchor="t">
            <a:spAutoFit/>
          </a:bodyPr>
          <a:lstStyle/>
          <a:p>
            <a:pPr algn="ctr">
              <a:lnSpc>
                <a:spcPts val="3840"/>
              </a:lnSpc>
            </a:pPr>
            <a:r>
              <a:rPr lang="en-US" sz="3200">
                <a:solidFill>
                  <a:srgbClr val="FFFFFF"/>
                </a:solidFill>
                <a:latin typeface="Poppins"/>
              </a:rPr>
              <a:t>Dalam Public Key Infrastructure, kita menggunakan sertifikat digital. Ini adalah dokumen digital yang menandatangani kunci publik dan menghubungkannya dengan pemiliknya. Sertifikat ini juga bisa berisi informasi lain seperti masa berlaku.</a:t>
            </a:r>
          </a:p>
          <a:p>
            <a:pPr algn="ctr">
              <a:lnSpc>
                <a:spcPts val="3840"/>
              </a:lnSpc>
            </a:pPr>
            <a:endParaRPr lang="en-US" sz="3200">
              <a:solidFill>
                <a:srgbClr val="FFFFFF"/>
              </a:solidFill>
              <a:latin typeface="Poppins"/>
            </a:endParaRPr>
          </a:p>
        </p:txBody>
      </p:sp>
      <p:sp>
        <p:nvSpPr>
          <p:cNvPr id="3" name="Freeform 3"/>
          <p:cNvSpPr/>
          <p:nvPr/>
        </p:nvSpPr>
        <p:spPr>
          <a:xfrm>
            <a:off x="1547709" y="3778571"/>
            <a:ext cx="2638785" cy="1871139"/>
          </a:xfrm>
          <a:custGeom>
            <a:avLst/>
            <a:gdLst/>
            <a:ahLst/>
            <a:cxnLst/>
            <a:rect l="l" t="t" r="r" b="b"/>
            <a:pathLst>
              <a:path w="2638785" h="1871139">
                <a:moveTo>
                  <a:pt x="0" y="0"/>
                </a:moveTo>
                <a:lnTo>
                  <a:pt x="2638785" y="0"/>
                </a:lnTo>
                <a:lnTo>
                  <a:pt x="2638785" y="1871138"/>
                </a:lnTo>
                <a:lnTo>
                  <a:pt x="0" y="187113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TextBox 4"/>
          <p:cNvSpPr txBox="1"/>
          <p:nvPr/>
        </p:nvSpPr>
        <p:spPr>
          <a:xfrm>
            <a:off x="5768712" y="2277594"/>
            <a:ext cx="11490588" cy="1226820"/>
          </a:xfrm>
          <a:prstGeom prst="rect">
            <a:avLst/>
          </a:prstGeom>
        </p:spPr>
        <p:txBody>
          <a:bodyPr lIns="0" tIns="0" rIns="0" bIns="0" rtlCol="0" anchor="t">
            <a:spAutoFit/>
          </a:bodyPr>
          <a:lstStyle/>
          <a:p>
            <a:pPr algn="ctr">
              <a:lnSpc>
                <a:spcPts val="10080"/>
              </a:lnSpc>
            </a:pPr>
            <a:r>
              <a:rPr lang="en-US" sz="7200">
                <a:solidFill>
                  <a:srgbClr val="FFFFFF"/>
                </a:solidFill>
                <a:latin typeface="Inter Bold"/>
              </a:rPr>
              <a:t>Sertifikat Digital</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121544"/>
        </a:solidFill>
        <a:effectLst/>
      </p:bgPr>
    </p:bg>
    <p:spTree>
      <p:nvGrpSpPr>
        <p:cNvPr id="1" name=""/>
        <p:cNvGrpSpPr/>
        <p:nvPr/>
      </p:nvGrpSpPr>
      <p:grpSpPr>
        <a:xfrm>
          <a:off x="0" y="0"/>
          <a:ext cx="0" cy="0"/>
          <a:chOff x="0" y="0"/>
          <a:chExt cx="0" cy="0"/>
        </a:xfrm>
      </p:grpSpPr>
      <p:sp>
        <p:nvSpPr>
          <p:cNvPr id="2" name="Freeform 2"/>
          <p:cNvSpPr/>
          <p:nvPr/>
        </p:nvSpPr>
        <p:spPr>
          <a:xfrm>
            <a:off x="4389266" y="5555386"/>
            <a:ext cx="3508161" cy="3566790"/>
          </a:xfrm>
          <a:custGeom>
            <a:avLst/>
            <a:gdLst/>
            <a:ahLst/>
            <a:cxnLst/>
            <a:rect l="l" t="t" r="r" b="b"/>
            <a:pathLst>
              <a:path w="3508161" h="3566790">
                <a:moveTo>
                  <a:pt x="0" y="0"/>
                </a:moveTo>
                <a:lnTo>
                  <a:pt x="3508161" y="0"/>
                </a:lnTo>
                <a:lnTo>
                  <a:pt x="3508161" y="3566790"/>
                </a:lnTo>
                <a:lnTo>
                  <a:pt x="0" y="356679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7410798" y="5555386"/>
            <a:ext cx="3508161" cy="3566790"/>
          </a:xfrm>
          <a:custGeom>
            <a:avLst/>
            <a:gdLst/>
            <a:ahLst/>
            <a:cxnLst/>
            <a:rect l="l" t="t" r="r" b="b"/>
            <a:pathLst>
              <a:path w="3508161" h="3566790">
                <a:moveTo>
                  <a:pt x="0" y="0"/>
                </a:moveTo>
                <a:lnTo>
                  <a:pt x="3508161" y="0"/>
                </a:lnTo>
                <a:lnTo>
                  <a:pt x="3508161" y="3566790"/>
                </a:lnTo>
                <a:lnTo>
                  <a:pt x="0" y="356679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10432956" y="5691510"/>
            <a:ext cx="3508161" cy="3566790"/>
          </a:xfrm>
          <a:custGeom>
            <a:avLst/>
            <a:gdLst/>
            <a:ahLst/>
            <a:cxnLst/>
            <a:rect l="l" t="t" r="r" b="b"/>
            <a:pathLst>
              <a:path w="3508161" h="3566790">
                <a:moveTo>
                  <a:pt x="0" y="0"/>
                </a:moveTo>
                <a:lnTo>
                  <a:pt x="3508161" y="0"/>
                </a:lnTo>
                <a:lnTo>
                  <a:pt x="3508161" y="3566790"/>
                </a:lnTo>
                <a:lnTo>
                  <a:pt x="0" y="356679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TextBox 5"/>
          <p:cNvSpPr txBox="1"/>
          <p:nvPr/>
        </p:nvSpPr>
        <p:spPr>
          <a:xfrm>
            <a:off x="576734" y="592772"/>
            <a:ext cx="17176916" cy="1005078"/>
          </a:xfrm>
          <a:prstGeom prst="rect">
            <a:avLst/>
          </a:prstGeom>
        </p:spPr>
        <p:txBody>
          <a:bodyPr lIns="0" tIns="0" rIns="0" bIns="0" rtlCol="0" anchor="t">
            <a:spAutoFit/>
          </a:bodyPr>
          <a:lstStyle/>
          <a:p>
            <a:pPr algn="ctr">
              <a:lnSpc>
                <a:spcPts val="7776"/>
              </a:lnSpc>
            </a:pPr>
            <a:r>
              <a:rPr lang="en-US" sz="7200">
                <a:solidFill>
                  <a:srgbClr val="FFFFFF"/>
                </a:solidFill>
                <a:latin typeface="Inter Bold"/>
              </a:rPr>
              <a:t>Otoritas Sertifikat (CA)</a:t>
            </a:r>
          </a:p>
        </p:txBody>
      </p:sp>
      <p:sp>
        <p:nvSpPr>
          <p:cNvPr id="6" name="TextBox 6"/>
          <p:cNvSpPr txBox="1"/>
          <p:nvPr/>
        </p:nvSpPr>
        <p:spPr>
          <a:xfrm>
            <a:off x="5089582" y="7331245"/>
            <a:ext cx="1945603" cy="514350"/>
          </a:xfrm>
          <a:prstGeom prst="rect">
            <a:avLst/>
          </a:prstGeom>
        </p:spPr>
        <p:txBody>
          <a:bodyPr lIns="0" tIns="0" rIns="0" bIns="0" rtlCol="0" anchor="t">
            <a:spAutoFit/>
          </a:bodyPr>
          <a:lstStyle/>
          <a:p>
            <a:pPr algn="ctr">
              <a:lnSpc>
                <a:spcPts val="3839"/>
              </a:lnSpc>
            </a:pPr>
            <a:r>
              <a:rPr lang="en-US" sz="3199">
                <a:solidFill>
                  <a:srgbClr val="FFFFFF"/>
                </a:solidFill>
                <a:latin typeface="Poppins Bold"/>
              </a:rPr>
              <a:t>VeriSign</a:t>
            </a:r>
          </a:p>
        </p:txBody>
      </p:sp>
      <p:sp>
        <p:nvSpPr>
          <p:cNvPr id="7" name="TextBox 7"/>
          <p:cNvSpPr txBox="1"/>
          <p:nvPr/>
        </p:nvSpPr>
        <p:spPr>
          <a:xfrm>
            <a:off x="8111427" y="7310206"/>
            <a:ext cx="1945603" cy="514350"/>
          </a:xfrm>
          <a:prstGeom prst="rect">
            <a:avLst/>
          </a:prstGeom>
        </p:spPr>
        <p:txBody>
          <a:bodyPr lIns="0" tIns="0" rIns="0" bIns="0" rtlCol="0" anchor="t">
            <a:spAutoFit/>
          </a:bodyPr>
          <a:lstStyle/>
          <a:p>
            <a:pPr algn="ctr">
              <a:lnSpc>
                <a:spcPts val="3839"/>
              </a:lnSpc>
            </a:pPr>
            <a:r>
              <a:rPr lang="en-US" sz="3199">
                <a:solidFill>
                  <a:srgbClr val="FFFFFF"/>
                </a:solidFill>
                <a:latin typeface="Poppins Bold"/>
              </a:rPr>
              <a:t>Comodo</a:t>
            </a:r>
          </a:p>
        </p:txBody>
      </p:sp>
      <p:sp>
        <p:nvSpPr>
          <p:cNvPr id="8" name="TextBox 8"/>
          <p:cNvSpPr txBox="1"/>
          <p:nvPr/>
        </p:nvSpPr>
        <p:spPr>
          <a:xfrm>
            <a:off x="11261859" y="7076844"/>
            <a:ext cx="2369325" cy="1000125"/>
          </a:xfrm>
          <a:prstGeom prst="rect">
            <a:avLst/>
          </a:prstGeom>
        </p:spPr>
        <p:txBody>
          <a:bodyPr lIns="0" tIns="0" rIns="0" bIns="0" rtlCol="0" anchor="t">
            <a:spAutoFit/>
          </a:bodyPr>
          <a:lstStyle/>
          <a:p>
            <a:pPr algn="ctr">
              <a:lnSpc>
                <a:spcPts val="3839"/>
              </a:lnSpc>
            </a:pPr>
            <a:r>
              <a:rPr lang="en-US" sz="3199">
                <a:solidFill>
                  <a:srgbClr val="FFFFFF"/>
                </a:solidFill>
                <a:latin typeface="Poppins Bold"/>
              </a:rPr>
              <a:t>Organisasi Besar</a:t>
            </a:r>
          </a:p>
        </p:txBody>
      </p:sp>
      <p:sp>
        <p:nvSpPr>
          <p:cNvPr id="9" name="TextBox 9"/>
          <p:cNvSpPr txBox="1"/>
          <p:nvPr/>
        </p:nvSpPr>
        <p:spPr>
          <a:xfrm>
            <a:off x="3317744" y="2336399"/>
            <a:ext cx="11490588" cy="2943225"/>
          </a:xfrm>
          <a:prstGeom prst="rect">
            <a:avLst/>
          </a:prstGeom>
        </p:spPr>
        <p:txBody>
          <a:bodyPr lIns="0" tIns="0" rIns="0" bIns="0" rtlCol="0" anchor="t">
            <a:spAutoFit/>
          </a:bodyPr>
          <a:lstStyle/>
          <a:p>
            <a:pPr algn="ctr">
              <a:lnSpc>
                <a:spcPts val="3840"/>
              </a:lnSpc>
            </a:pPr>
            <a:r>
              <a:rPr lang="en-US" sz="3200">
                <a:solidFill>
                  <a:srgbClr val="FFFFFF"/>
                </a:solidFill>
                <a:latin typeface="Poppins"/>
              </a:rPr>
              <a:t>CA adalah pihak yang bisa diandalkan dan tepercaya yang menandatangani sertifikat digital seperti "penyelenggara kepercayaan" dalam Public Key Infrastructure. </a:t>
            </a:r>
          </a:p>
          <a:p>
            <a:pPr algn="ctr">
              <a:lnSpc>
                <a:spcPts val="3840"/>
              </a:lnSpc>
            </a:pPr>
            <a:endParaRPr lang="en-US" sz="3200">
              <a:solidFill>
                <a:srgbClr val="FFFFFF"/>
              </a:solidFill>
              <a:latin typeface="Poppins"/>
            </a:endParaRPr>
          </a:p>
          <a:p>
            <a:pPr algn="ctr">
              <a:lnSpc>
                <a:spcPts val="3840"/>
              </a:lnSpc>
            </a:pPr>
            <a:r>
              <a:rPr lang="en-US" sz="3200">
                <a:solidFill>
                  <a:srgbClr val="FFFFFF"/>
                </a:solidFill>
                <a:latin typeface="Poppins"/>
              </a:rPr>
              <a:t>Contoh CA :</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121544"/>
        </a:solidFill>
        <a:effectLst/>
      </p:bgPr>
    </p:bg>
    <p:spTree>
      <p:nvGrpSpPr>
        <p:cNvPr id="1" name=""/>
        <p:cNvGrpSpPr/>
        <p:nvPr/>
      </p:nvGrpSpPr>
      <p:grpSpPr>
        <a:xfrm>
          <a:off x="0" y="0"/>
          <a:ext cx="0" cy="0"/>
          <a:chOff x="0" y="0"/>
          <a:chExt cx="0" cy="0"/>
        </a:xfrm>
      </p:grpSpPr>
      <p:sp>
        <p:nvSpPr>
          <p:cNvPr id="2" name="TextBox 2"/>
          <p:cNvSpPr txBox="1"/>
          <p:nvPr/>
        </p:nvSpPr>
        <p:spPr>
          <a:xfrm>
            <a:off x="576734" y="592772"/>
            <a:ext cx="17176916" cy="1005078"/>
          </a:xfrm>
          <a:prstGeom prst="rect">
            <a:avLst/>
          </a:prstGeom>
        </p:spPr>
        <p:txBody>
          <a:bodyPr lIns="0" tIns="0" rIns="0" bIns="0" rtlCol="0" anchor="t">
            <a:spAutoFit/>
          </a:bodyPr>
          <a:lstStyle/>
          <a:p>
            <a:pPr algn="ctr">
              <a:lnSpc>
                <a:spcPts val="7776"/>
              </a:lnSpc>
            </a:pPr>
            <a:r>
              <a:rPr lang="en-US" sz="7200">
                <a:solidFill>
                  <a:srgbClr val="FFFFFF"/>
                </a:solidFill>
                <a:latin typeface="Inter Bold"/>
              </a:rPr>
              <a:t>Penggunaan Public Key Infrastructure</a:t>
            </a:r>
          </a:p>
        </p:txBody>
      </p:sp>
      <p:sp>
        <p:nvSpPr>
          <p:cNvPr id="3" name="Freeform 3"/>
          <p:cNvSpPr/>
          <p:nvPr/>
        </p:nvSpPr>
        <p:spPr>
          <a:xfrm>
            <a:off x="6790617" y="3183589"/>
            <a:ext cx="4706769" cy="5511444"/>
          </a:xfrm>
          <a:custGeom>
            <a:avLst/>
            <a:gdLst/>
            <a:ahLst/>
            <a:cxnLst/>
            <a:rect l="l" t="t" r="r" b="b"/>
            <a:pathLst>
              <a:path w="4706769" h="5511444">
                <a:moveTo>
                  <a:pt x="0" y="0"/>
                </a:moveTo>
                <a:lnTo>
                  <a:pt x="4706769" y="0"/>
                </a:lnTo>
                <a:lnTo>
                  <a:pt x="4706769" y="5511445"/>
                </a:lnTo>
                <a:lnTo>
                  <a:pt x="0" y="551144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TextBox 4"/>
          <p:cNvSpPr txBox="1"/>
          <p:nvPr/>
        </p:nvSpPr>
        <p:spPr>
          <a:xfrm>
            <a:off x="11791337" y="4695825"/>
            <a:ext cx="4833995" cy="866775"/>
          </a:xfrm>
          <a:prstGeom prst="rect">
            <a:avLst/>
          </a:prstGeom>
        </p:spPr>
        <p:txBody>
          <a:bodyPr lIns="0" tIns="0" rIns="0" bIns="0" rtlCol="0" anchor="t">
            <a:spAutoFit/>
          </a:bodyPr>
          <a:lstStyle/>
          <a:p>
            <a:pPr algn="ctr">
              <a:lnSpc>
                <a:spcPts val="3360"/>
              </a:lnSpc>
            </a:pPr>
            <a:r>
              <a:rPr lang="en-US" sz="2800">
                <a:solidFill>
                  <a:srgbClr val="78AAE1"/>
                </a:solidFill>
                <a:latin typeface="Poppins Bold"/>
              </a:rPr>
              <a:t>Mengelola informasi identitas di cloud</a:t>
            </a:r>
          </a:p>
        </p:txBody>
      </p:sp>
      <p:sp>
        <p:nvSpPr>
          <p:cNvPr id="5" name="TextBox 5"/>
          <p:cNvSpPr txBox="1"/>
          <p:nvPr/>
        </p:nvSpPr>
        <p:spPr>
          <a:xfrm>
            <a:off x="1334362" y="2843213"/>
            <a:ext cx="5101341" cy="1285875"/>
          </a:xfrm>
          <a:prstGeom prst="rect">
            <a:avLst/>
          </a:prstGeom>
        </p:spPr>
        <p:txBody>
          <a:bodyPr lIns="0" tIns="0" rIns="0" bIns="0" rtlCol="0" anchor="t">
            <a:spAutoFit/>
          </a:bodyPr>
          <a:lstStyle/>
          <a:p>
            <a:pPr algn="ctr">
              <a:lnSpc>
                <a:spcPts val="3359"/>
              </a:lnSpc>
            </a:pPr>
            <a:r>
              <a:rPr lang="en-US" sz="2799">
                <a:solidFill>
                  <a:srgbClr val="F6E48C"/>
                </a:solidFill>
                <a:latin typeface="Poppins Bold"/>
              </a:rPr>
              <a:t>Membantu melindungi informasi pribadi dan data dari akses yang tidak sah</a:t>
            </a:r>
          </a:p>
        </p:txBody>
      </p:sp>
      <p:sp>
        <p:nvSpPr>
          <p:cNvPr id="6" name="TextBox 6"/>
          <p:cNvSpPr txBox="1"/>
          <p:nvPr/>
        </p:nvSpPr>
        <p:spPr>
          <a:xfrm>
            <a:off x="1511819" y="5910737"/>
            <a:ext cx="4923884" cy="866775"/>
          </a:xfrm>
          <a:prstGeom prst="rect">
            <a:avLst/>
          </a:prstGeom>
        </p:spPr>
        <p:txBody>
          <a:bodyPr lIns="0" tIns="0" rIns="0" bIns="0" rtlCol="0" anchor="t">
            <a:spAutoFit/>
          </a:bodyPr>
          <a:lstStyle/>
          <a:p>
            <a:pPr algn="ctr">
              <a:lnSpc>
                <a:spcPts val="3359"/>
              </a:lnSpc>
            </a:pPr>
            <a:r>
              <a:rPr lang="en-US" sz="2799">
                <a:solidFill>
                  <a:srgbClr val="F79465"/>
                </a:solidFill>
                <a:latin typeface="Poppins Bold"/>
              </a:rPr>
              <a:t>Mengamankan komunikasi online</a:t>
            </a:r>
          </a:p>
        </p:txBody>
      </p:sp>
      <p:sp>
        <p:nvSpPr>
          <p:cNvPr id="7" name="TextBox 7"/>
          <p:cNvSpPr txBox="1"/>
          <p:nvPr/>
        </p:nvSpPr>
        <p:spPr>
          <a:xfrm>
            <a:off x="11791337" y="7804446"/>
            <a:ext cx="6101930" cy="1285875"/>
          </a:xfrm>
          <a:prstGeom prst="rect">
            <a:avLst/>
          </a:prstGeom>
        </p:spPr>
        <p:txBody>
          <a:bodyPr lIns="0" tIns="0" rIns="0" bIns="0" rtlCol="0" anchor="t">
            <a:spAutoFit/>
          </a:bodyPr>
          <a:lstStyle/>
          <a:p>
            <a:pPr algn="ctr">
              <a:lnSpc>
                <a:spcPts val="3359"/>
              </a:lnSpc>
            </a:pPr>
            <a:r>
              <a:rPr lang="en-US" sz="2799">
                <a:solidFill>
                  <a:srgbClr val="54CBA0"/>
                </a:solidFill>
                <a:latin typeface="Poppins Bold"/>
              </a:rPr>
              <a:t>Melindungi dari ancaman keamanan seperti otorisasi yang tidak sah</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121544"/>
        </a:solidFill>
        <a:effectLst/>
      </p:bgPr>
    </p:bg>
    <p:spTree>
      <p:nvGrpSpPr>
        <p:cNvPr id="1" name=""/>
        <p:cNvGrpSpPr/>
        <p:nvPr/>
      </p:nvGrpSpPr>
      <p:grpSpPr>
        <a:xfrm>
          <a:off x="0" y="0"/>
          <a:ext cx="0" cy="0"/>
          <a:chOff x="0" y="0"/>
          <a:chExt cx="0" cy="0"/>
        </a:xfrm>
      </p:grpSpPr>
      <p:sp>
        <p:nvSpPr>
          <p:cNvPr id="2" name="TextBox 2"/>
          <p:cNvSpPr txBox="1"/>
          <p:nvPr/>
        </p:nvSpPr>
        <p:spPr>
          <a:xfrm>
            <a:off x="1203206" y="795115"/>
            <a:ext cx="15858671" cy="1986153"/>
          </a:xfrm>
          <a:prstGeom prst="rect">
            <a:avLst/>
          </a:prstGeom>
        </p:spPr>
        <p:txBody>
          <a:bodyPr lIns="0" tIns="0" rIns="0" bIns="0" rtlCol="0" anchor="t">
            <a:spAutoFit/>
          </a:bodyPr>
          <a:lstStyle/>
          <a:p>
            <a:pPr algn="ctr">
              <a:lnSpc>
                <a:spcPts val="7776"/>
              </a:lnSpc>
            </a:pPr>
            <a:r>
              <a:rPr lang="en-US" sz="7200">
                <a:solidFill>
                  <a:srgbClr val="FFFFFF"/>
                </a:solidFill>
                <a:latin typeface="Inter Bold"/>
              </a:rPr>
              <a:t>Public Key Infrastructure dalam Cloud</a:t>
            </a:r>
          </a:p>
        </p:txBody>
      </p:sp>
      <p:grpSp>
        <p:nvGrpSpPr>
          <p:cNvPr id="3" name="Group 3"/>
          <p:cNvGrpSpPr/>
          <p:nvPr/>
        </p:nvGrpSpPr>
        <p:grpSpPr>
          <a:xfrm>
            <a:off x="1028700" y="3441005"/>
            <a:ext cx="4809799" cy="6066938"/>
            <a:chOff x="0" y="0"/>
            <a:chExt cx="3208834" cy="4047528"/>
          </a:xfrm>
        </p:grpSpPr>
        <p:sp>
          <p:nvSpPr>
            <p:cNvPr id="4" name="Freeform 4"/>
            <p:cNvSpPr/>
            <p:nvPr/>
          </p:nvSpPr>
          <p:spPr>
            <a:xfrm>
              <a:off x="0" y="0"/>
              <a:ext cx="3208782" cy="4047483"/>
            </a:xfrm>
            <a:custGeom>
              <a:avLst/>
              <a:gdLst/>
              <a:ahLst/>
              <a:cxnLst/>
              <a:rect l="l" t="t" r="r" b="b"/>
              <a:pathLst>
                <a:path w="3208782" h="4047483">
                  <a:moveTo>
                    <a:pt x="0" y="674581"/>
                  </a:moveTo>
                  <a:cubicBezTo>
                    <a:pt x="0" y="302006"/>
                    <a:pt x="229362" y="0"/>
                    <a:pt x="512318" y="0"/>
                  </a:cubicBezTo>
                  <a:lnTo>
                    <a:pt x="2696464" y="0"/>
                  </a:lnTo>
                  <a:cubicBezTo>
                    <a:pt x="2979420" y="0"/>
                    <a:pt x="3208782" y="302006"/>
                    <a:pt x="3208782" y="674581"/>
                  </a:cubicBezTo>
                  <a:lnTo>
                    <a:pt x="3208782" y="3372903"/>
                  </a:lnTo>
                  <a:cubicBezTo>
                    <a:pt x="3208782" y="3745477"/>
                    <a:pt x="2979420" y="4047483"/>
                    <a:pt x="2696464" y="4047483"/>
                  </a:cubicBezTo>
                  <a:lnTo>
                    <a:pt x="512318" y="4047483"/>
                  </a:lnTo>
                  <a:cubicBezTo>
                    <a:pt x="229362" y="4047483"/>
                    <a:pt x="0" y="3745477"/>
                    <a:pt x="0" y="3372903"/>
                  </a:cubicBezTo>
                  <a:close/>
                </a:path>
              </a:pathLst>
            </a:custGeom>
            <a:solidFill>
              <a:srgbClr val="F79465"/>
            </a:solidFill>
          </p:spPr>
        </p:sp>
      </p:grpSp>
      <p:grpSp>
        <p:nvGrpSpPr>
          <p:cNvPr id="5" name="Group 5"/>
          <p:cNvGrpSpPr/>
          <p:nvPr/>
        </p:nvGrpSpPr>
        <p:grpSpPr>
          <a:xfrm>
            <a:off x="6760292" y="3441005"/>
            <a:ext cx="4809799" cy="6066938"/>
            <a:chOff x="0" y="0"/>
            <a:chExt cx="3208834" cy="4047528"/>
          </a:xfrm>
        </p:grpSpPr>
        <p:sp>
          <p:nvSpPr>
            <p:cNvPr id="6" name="Freeform 6"/>
            <p:cNvSpPr/>
            <p:nvPr/>
          </p:nvSpPr>
          <p:spPr>
            <a:xfrm>
              <a:off x="0" y="0"/>
              <a:ext cx="3208782" cy="4047483"/>
            </a:xfrm>
            <a:custGeom>
              <a:avLst/>
              <a:gdLst/>
              <a:ahLst/>
              <a:cxnLst/>
              <a:rect l="l" t="t" r="r" b="b"/>
              <a:pathLst>
                <a:path w="3208782" h="4047483">
                  <a:moveTo>
                    <a:pt x="0" y="674581"/>
                  </a:moveTo>
                  <a:cubicBezTo>
                    <a:pt x="0" y="302006"/>
                    <a:pt x="229362" y="0"/>
                    <a:pt x="512318" y="0"/>
                  </a:cubicBezTo>
                  <a:lnTo>
                    <a:pt x="2696464" y="0"/>
                  </a:lnTo>
                  <a:cubicBezTo>
                    <a:pt x="2979420" y="0"/>
                    <a:pt x="3208782" y="302006"/>
                    <a:pt x="3208782" y="674581"/>
                  </a:cubicBezTo>
                  <a:lnTo>
                    <a:pt x="3208782" y="3372903"/>
                  </a:lnTo>
                  <a:cubicBezTo>
                    <a:pt x="3208782" y="3745477"/>
                    <a:pt x="2979420" y="4047483"/>
                    <a:pt x="2696464" y="4047483"/>
                  </a:cubicBezTo>
                  <a:lnTo>
                    <a:pt x="512318" y="4047483"/>
                  </a:lnTo>
                  <a:cubicBezTo>
                    <a:pt x="229362" y="4047483"/>
                    <a:pt x="0" y="3745477"/>
                    <a:pt x="0" y="3372903"/>
                  </a:cubicBezTo>
                  <a:close/>
                </a:path>
              </a:pathLst>
            </a:custGeom>
            <a:solidFill>
              <a:srgbClr val="F0D23F"/>
            </a:solidFill>
          </p:spPr>
        </p:sp>
      </p:grpSp>
      <p:grpSp>
        <p:nvGrpSpPr>
          <p:cNvPr id="7" name="Group 7"/>
          <p:cNvGrpSpPr/>
          <p:nvPr/>
        </p:nvGrpSpPr>
        <p:grpSpPr>
          <a:xfrm>
            <a:off x="12426584" y="3419443"/>
            <a:ext cx="4832716" cy="6088500"/>
            <a:chOff x="0" y="0"/>
            <a:chExt cx="3208834" cy="4042651"/>
          </a:xfrm>
        </p:grpSpPr>
        <p:sp>
          <p:nvSpPr>
            <p:cNvPr id="8" name="Freeform 8"/>
            <p:cNvSpPr/>
            <p:nvPr/>
          </p:nvSpPr>
          <p:spPr>
            <a:xfrm>
              <a:off x="0" y="0"/>
              <a:ext cx="3208782" cy="4042607"/>
            </a:xfrm>
            <a:custGeom>
              <a:avLst/>
              <a:gdLst/>
              <a:ahLst/>
              <a:cxnLst/>
              <a:rect l="l" t="t" r="r" b="b"/>
              <a:pathLst>
                <a:path w="3208782" h="4042607">
                  <a:moveTo>
                    <a:pt x="0" y="673768"/>
                  </a:moveTo>
                  <a:cubicBezTo>
                    <a:pt x="0" y="301642"/>
                    <a:pt x="229362" y="0"/>
                    <a:pt x="512318" y="0"/>
                  </a:cubicBezTo>
                  <a:lnTo>
                    <a:pt x="2696464" y="0"/>
                  </a:lnTo>
                  <a:cubicBezTo>
                    <a:pt x="2979420" y="0"/>
                    <a:pt x="3208782" y="301642"/>
                    <a:pt x="3208782" y="673768"/>
                  </a:cubicBezTo>
                  <a:lnTo>
                    <a:pt x="3208782" y="3368839"/>
                  </a:lnTo>
                  <a:cubicBezTo>
                    <a:pt x="3208782" y="3740964"/>
                    <a:pt x="2979420" y="4042607"/>
                    <a:pt x="2696464" y="4042607"/>
                  </a:cubicBezTo>
                  <a:lnTo>
                    <a:pt x="512318" y="4042607"/>
                  </a:lnTo>
                  <a:cubicBezTo>
                    <a:pt x="229362" y="4042607"/>
                    <a:pt x="0" y="3740964"/>
                    <a:pt x="0" y="3368839"/>
                  </a:cubicBezTo>
                  <a:close/>
                </a:path>
              </a:pathLst>
            </a:custGeom>
            <a:solidFill>
              <a:srgbClr val="54CBA0"/>
            </a:solidFill>
          </p:spPr>
        </p:sp>
      </p:grpSp>
      <p:sp>
        <p:nvSpPr>
          <p:cNvPr id="9" name="TextBox 9"/>
          <p:cNvSpPr txBox="1"/>
          <p:nvPr/>
        </p:nvSpPr>
        <p:spPr>
          <a:xfrm>
            <a:off x="2845700" y="3550108"/>
            <a:ext cx="1175799" cy="676275"/>
          </a:xfrm>
          <a:prstGeom prst="rect">
            <a:avLst/>
          </a:prstGeom>
        </p:spPr>
        <p:txBody>
          <a:bodyPr lIns="0" tIns="0" rIns="0" bIns="0" rtlCol="0" anchor="t">
            <a:spAutoFit/>
          </a:bodyPr>
          <a:lstStyle/>
          <a:p>
            <a:pPr algn="ctr">
              <a:lnSpc>
                <a:spcPts val="5040"/>
              </a:lnSpc>
            </a:pPr>
            <a:r>
              <a:rPr lang="en-US" sz="4200">
                <a:solidFill>
                  <a:srgbClr val="FFFFFF"/>
                </a:solidFill>
                <a:latin typeface="Poppins Bold"/>
              </a:rPr>
              <a:t>01</a:t>
            </a:r>
          </a:p>
        </p:txBody>
      </p:sp>
      <p:sp>
        <p:nvSpPr>
          <p:cNvPr id="10" name="TextBox 10"/>
          <p:cNvSpPr txBox="1"/>
          <p:nvPr/>
        </p:nvSpPr>
        <p:spPr>
          <a:xfrm>
            <a:off x="8544642" y="3550108"/>
            <a:ext cx="1175799" cy="676275"/>
          </a:xfrm>
          <a:prstGeom prst="rect">
            <a:avLst/>
          </a:prstGeom>
        </p:spPr>
        <p:txBody>
          <a:bodyPr lIns="0" tIns="0" rIns="0" bIns="0" rtlCol="0" anchor="t">
            <a:spAutoFit/>
          </a:bodyPr>
          <a:lstStyle/>
          <a:p>
            <a:pPr algn="ctr">
              <a:lnSpc>
                <a:spcPts val="5040"/>
              </a:lnSpc>
            </a:pPr>
            <a:r>
              <a:rPr lang="en-US" sz="4200">
                <a:solidFill>
                  <a:srgbClr val="000000"/>
                </a:solidFill>
                <a:latin typeface="Poppins Bold"/>
              </a:rPr>
              <a:t>02</a:t>
            </a:r>
          </a:p>
        </p:txBody>
      </p:sp>
      <p:sp>
        <p:nvSpPr>
          <p:cNvPr id="11" name="TextBox 11"/>
          <p:cNvSpPr txBox="1"/>
          <p:nvPr/>
        </p:nvSpPr>
        <p:spPr>
          <a:xfrm>
            <a:off x="14255042" y="3550108"/>
            <a:ext cx="1175799" cy="676275"/>
          </a:xfrm>
          <a:prstGeom prst="rect">
            <a:avLst/>
          </a:prstGeom>
        </p:spPr>
        <p:txBody>
          <a:bodyPr lIns="0" tIns="0" rIns="0" bIns="0" rtlCol="0" anchor="t">
            <a:spAutoFit/>
          </a:bodyPr>
          <a:lstStyle/>
          <a:p>
            <a:pPr algn="ctr">
              <a:lnSpc>
                <a:spcPts val="5040"/>
              </a:lnSpc>
            </a:pPr>
            <a:r>
              <a:rPr lang="en-US" sz="4200">
                <a:solidFill>
                  <a:srgbClr val="FFFFFF"/>
                </a:solidFill>
                <a:latin typeface="Poppins Bold"/>
              </a:rPr>
              <a:t>03</a:t>
            </a:r>
          </a:p>
        </p:txBody>
      </p:sp>
      <p:sp>
        <p:nvSpPr>
          <p:cNvPr id="12" name="TextBox 12"/>
          <p:cNvSpPr txBox="1"/>
          <p:nvPr/>
        </p:nvSpPr>
        <p:spPr>
          <a:xfrm>
            <a:off x="1259741" y="4846051"/>
            <a:ext cx="4384740" cy="3276600"/>
          </a:xfrm>
          <a:prstGeom prst="rect">
            <a:avLst/>
          </a:prstGeom>
        </p:spPr>
        <p:txBody>
          <a:bodyPr lIns="0" tIns="0" rIns="0" bIns="0" rtlCol="0" anchor="t">
            <a:spAutoFit/>
          </a:bodyPr>
          <a:lstStyle/>
          <a:p>
            <a:pPr algn="ctr">
              <a:lnSpc>
                <a:spcPts val="2879"/>
              </a:lnSpc>
            </a:pPr>
            <a:r>
              <a:rPr lang="en-US" sz="2399">
                <a:solidFill>
                  <a:srgbClr val="FFFFFF"/>
                </a:solidFill>
                <a:latin typeface="Poppins"/>
              </a:rPr>
              <a:t>PKI dalam cloud mengeluarkan sertifikat digital yang berisi informasi seperti kunci publik, informasi identitas pemilik kunci, dan periode validitas. Sertifikat ini digunakan untuk mengidentifikasi entitas di lingkungan cloud.</a:t>
            </a:r>
          </a:p>
        </p:txBody>
      </p:sp>
      <p:sp>
        <p:nvSpPr>
          <p:cNvPr id="13" name="TextBox 13"/>
          <p:cNvSpPr txBox="1"/>
          <p:nvPr/>
        </p:nvSpPr>
        <p:spPr>
          <a:xfrm>
            <a:off x="2030084" y="4284813"/>
            <a:ext cx="2807030" cy="381000"/>
          </a:xfrm>
          <a:prstGeom prst="rect">
            <a:avLst/>
          </a:prstGeom>
        </p:spPr>
        <p:txBody>
          <a:bodyPr lIns="0" tIns="0" rIns="0" bIns="0" rtlCol="0" anchor="t">
            <a:spAutoFit/>
          </a:bodyPr>
          <a:lstStyle/>
          <a:p>
            <a:pPr algn="ctr">
              <a:lnSpc>
                <a:spcPts val="2879"/>
              </a:lnSpc>
            </a:pPr>
            <a:r>
              <a:rPr lang="en-US" sz="2399">
                <a:solidFill>
                  <a:srgbClr val="FFFFFF"/>
                </a:solidFill>
                <a:latin typeface="Poppins Bold"/>
              </a:rPr>
              <a:t>Sertifikat Digital</a:t>
            </a:r>
          </a:p>
        </p:txBody>
      </p:sp>
      <p:sp>
        <p:nvSpPr>
          <p:cNvPr id="14" name="TextBox 14"/>
          <p:cNvSpPr txBox="1"/>
          <p:nvPr/>
        </p:nvSpPr>
        <p:spPr>
          <a:xfrm>
            <a:off x="7020668" y="4846051"/>
            <a:ext cx="4289046" cy="3638550"/>
          </a:xfrm>
          <a:prstGeom prst="rect">
            <a:avLst/>
          </a:prstGeom>
        </p:spPr>
        <p:txBody>
          <a:bodyPr lIns="0" tIns="0" rIns="0" bIns="0" rtlCol="0" anchor="t">
            <a:spAutoFit/>
          </a:bodyPr>
          <a:lstStyle/>
          <a:p>
            <a:pPr algn="ctr">
              <a:lnSpc>
                <a:spcPts val="2879"/>
              </a:lnSpc>
            </a:pPr>
            <a:r>
              <a:rPr lang="en-US" sz="2399">
                <a:solidFill>
                  <a:srgbClr val="000000"/>
                </a:solidFill>
                <a:latin typeface="Poppins"/>
              </a:rPr>
              <a:t>PKI dalam cloud juga mencakup manajemen kunci, yang melibatkan pembuatan, penyimpanan, dan perlindungan kunci pribadi yang digunakan untuk membuat tanda tangan digital dan mendekripsi data yang dienkripsi.</a:t>
            </a:r>
          </a:p>
        </p:txBody>
      </p:sp>
      <p:sp>
        <p:nvSpPr>
          <p:cNvPr id="15" name="TextBox 15"/>
          <p:cNvSpPr txBox="1"/>
          <p:nvPr/>
        </p:nvSpPr>
        <p:spPr>
          <a:xfrm>
            <a:off x="7678376" y="4284813"/>
            <a:ext cx="2931248" cy="381000"/>
          </a:xfrm>
          <a:prstGeom prst="rect">
            <a:avLst/>
          </a:prstGeom>
        </p:spPr>
        <p:txBody>
          <a:bodyPr lIns="0" tIns="0" rIns="0" bIns="0" rtlCol="0" anchor="t">
            <a:spAutoFit/>
          </a:bodyPr>
          <a:lstStyle/>
          <a:p>
            <a:pPr algn="ctr">
              <a:lnSpc>
                <a:spcPts val="2879"/>
              </a:lnSpc>
            </a:pPr>
            <a:r>
              <a:rPr lang="en-US" sz="2399">
                <a:solidFill>
                  <a:srgbClr val="000000"/>
                </a:solidFill>
                <a:latin typeface="Poppins Bold"/>
              </a:rPr>
              <a:t>Manajemen Kunci</a:t>
            </a:r>
          </a:p>
        </p:txBody>
      </p:sp>
      <p:sp>
        <p:nvSpPr>
          <p:cNvPr id="16" name="TextBox 16"/>
          <p:cNvSpPr txBox="1"/>
          <p:nvPr/>
        </p:nvSpPr>
        <p:spPr>
          <a:xfrm>
            <a:off x="12698419" y="4846051"/>
            <a:ext cx="4289046" cy="3638550"/>
          </a:xfrm>
          <a:prstGeom prst="rect">
            <a:avLst/>
          </a:prstGeom>
        </p:spPr>
        <p:txBody>
          <a:bodyPr lIns="0" tIns="0" rIns="0" bIns="0" rtlCol="0" anchor="t">
            <a:spAutoFit/>
          </a:bodyPr>
          <a:lstStyle/>
          <a:p>
            <a:pPr algn="ctr">
              <a:lnSpc>
                <a:spcPts val="2879"/>
              </a:lnSpc>
            </a:pPr>
            <a:r>
              <a:rPr lang="en-US" sz="2399">
                <a:solidFill>
                  <a:srgbClr val="FFFFFF"/>
                </a:solidFill>
                <a:latin typeface="Poppins"/>
              </a:rPr>
              <a:t>PKI digunakan untuk mengenkripsi data yang disimpan di cloud atau data yang dikirim melalui jaringan. Ini melindungi data dari akses yang tidak sah dan mengamankan komunikasi antara berbagai entitas di lingkungan cloud.</a:t>
            </a:r>
          </a:p>
        </p:txBody>
      </p:sp>
      <p:sp>
        <p:nvSpPr>
          <p:cNvPr id="17" name="TextBox 17"/>
          <p:cNvSpPr txBox="1"/>
          <p:nvPr/>
        </p:nvSpPr>
        <p:spPr>
          <a:xfrm>
            <a:off x="13604591" y="4284813"/>
            <a:ext cx="2476702" cy="381000"/>
          </a:xfrm>
          <a:prstGeom prst="rect">
            <a:avLst/>
          </a:prstGeom>
        </p:spPr>
        <p:txBody>
          <a:bodyPr lIns="0" tIns="0" rIns="0" bIns="0" rtlCol="0" anchor="t">
            <a:spAutoFit/>
          </a:bodyPr>
          <a:lstStyle/>
          <a:p>
            <a:pPr algn="ctr">
              <a:lnSpc>
                <a:spcPts val="2879"/>
              </a:lnSpc>
            </a:pPr>
            <a:r>
              <a:rPr lang="en-US" sz="2399">
                <a:solidFill>
                  <a:srgbClr val="FFFFFF"/>
                </a:solidFill>
                <a:latin typeface="Poppins Bold"/>
              </a:rPr>
              <a:t>Enkripsi Data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4">
            <a:alphaModFix amt="15000"/>
          </a:blip>
          <a:srcRect/>
          <a:stretch>
            <a:fillRect/>
          </a:stretch>
        </p:blipFill>
        <p:spPr>
          <a:xfrm>
            <a:off x="-296967" y="0"/>
            <a:ext cx="18881933" cy="10290654"/>
          </a:xfrm>
          <a:prstGeom prst="rect">
            <a:avLst/>
          </a:prstGeom>
        </p:spPr>
      </p:pic>
      <p:pic>
        <p:nvPicPr>
          <p:cNvPr id="3" name="Picture 3">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rcRect/>
          <a:stretch>
            <a:fillRect/>
          </a:stretch>
        </p:blipFill>
        <p:spPr>
          <a:xfrm>
            <a:off x="0" y="0"/>
            <a:ext cx="18294495" cy="10290654"/>
          </a:xfrm>
          <a:prstGeom prst="rect">
            <a:avLst/>
          </a:prstGeom>
        </p:spPr>
      </p:pic>
    </p:spTree>
  </p:cSld>
  <p:clrMapOvr>
    <a:masterClrMapping/>
  </p:clrMapOvr>
  <p:timing>
    <p:tnLst>
      <p:par>
        <p:cTn id="1" dur="indefinite" restart="never" nodeType="tmRoot">
          <p:childTnLst>
            <p:video>
              <p:cMediaNode vol="100000">
                <p:cTn id="2" fill="hold" display="0">
                  <p:stCondLst>
                    <p:cond delay="indefinite"/>
                  </p:stCondLst>
                </p:cTn>
                <p:tgtEl>
                  <p:spTgt spid="3"/>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121544"/>
        </a:solidFill>
        <a:effectLst/>
      </p:bgPr>
    </p:bg>
    <p:spTree>
      <p:nvGrpSpPr>
        <p:cNvPr id="1" name=""/>
        <p:cNvGrpSpPr/>
        <p:nvPr/>
      </p:nvGrpSpPr>
      <p:grpSpPr>
        <a:xfrm>
          <a:off x="0" y="0"/>
          <a:ext cx="0" cy="0"/>
          <a:chOff x="0" y="0"/>
          <a:chExt cx="0" cy="0"/>
        </a:xfrm>
      </p:grpSpPr>
      <p:grpSp>
        <p:nvGrpSpPr>
          <p:cNvPr id="2" name="Group 2"/>
          <p:cNvGrpSpPr/>
          <p:nvPr/>
        </p:nvGrpSpPr>
        <p:grpSpPr>
          <a:xfrm>
            <a:off x="14598164" y="-2075787"/>
            <a:ext cx="4986990" cy="4986990"/>
            <a:chOff x="0" y="0"/>
            <a:chExt cx="6649320" cy="6649320"/>
          </a:xfrm>
        </p:grpSpPr>
        <p:sp>
          <p:nvSpPr>
            <p:cNvPr id="3" name="Freeform 3"/>
            <p:cNvSpPr/>
            <p:nvPr/>
          </p:nvSpPr>
          <p:spPr>
            <a:xfrm>
              <a:off x="0" y="0"/>
              <a:ext cx="6649339" cy="6649339"/>
            </a:xfrm>
            <a:custGeom>
              <a:avLst/>
              <a:gdLst/>
              <a:ahLst/>
              <a:cxnLst/>
              <a:rect l="l" t="t" r="r" b="b"/>
              <a:pathLst>
                <a:path w="6649339" h="6649339">
                  <a:moveTo>
                    <a:pt x="0" y="0"/>
                  </a:moveTo>
                  <a:lnTo>
                    <a:pt x="6649339" y="0"/>
                  </a:lnTo>
                  <a:lnTo>
                    <a:pt x="6649339" y="6649339"/>
                  </a:lnTo>
                  <a:lnTo>
                    <a:pt x="0" y="6649339"/>
                  </a:lnTo>
                  <a:lnTo>
                    <a:pt x="0" y="0"/>
                  </a:lnTo>
                  <a:close/>
                </a:path>
              </a:pathLst>
            </a:custGeom>
            <a:blipFill>
              <a:blip r:embed="rId2"/>
              <a:stretch>
                <a:fillRect/>
              </a:stretch>
            </a:blipFill>
          </p:spPr>
        </p:sp>
      </p:grpSp>
      <p:grpSp>
        <p:nvGrpSpPr>
          <p:cNvPr id="4" name="Group 4"/>
          <p:cNvGrpSpPr/>
          <p:nvPr/>
        </p:nvGrpSpPr>
        <p:grpSpPr>
          <a:xfrm>
            <a:off x="1513734" y="8475575"/>
            <a:ext cx="4104072" cy="4104072"/>
            <a:chOff x="0" y="0"/>
            <a:chExt cx="5472096" cy="5472096"/>
          </a:xfrm>
        </p:grpSpPr>
        <p:sp>
          <p:nvSpPr>
            <p:cNvPr id="5" name="Freeform 5"/>
            <p:cNvSpPr/>
            <p:nvPr/>
          </p:nvSpPr>
          <p:spPr>
            <a:xfrm>
              <a:off x="0" y="0"/>
              <a:ext cx="5472049" cy="5472049"/>
            </a:xfrm>
            <a:custGeom>
              <a:avLst/>
              <a:gdLst/>
              <a:ahLst/>
              <a:cxnLst/>
              <a:rect l="l" t="t" r="r" b="b"/>
              <a:pathLst>
                <a:path w="5472049" h="5472049">
                  <a:moveTo>
                    <a:pt x="0" y="0"/>
                  </a:moveTo>
                  <a:lnTo>
                    <a:pt x="5472049" y="0"/>
                  </a:lnTo>
                  <a:lnTo>
                    <a:pt x="5472049" y="5472049"/>
                  </a:lnTo>
                  <a:lnTo>
                    <a:pt x="0" y="5472049"/>
                  </a:lnTo>
                  <a:lnTo>
                    <a:pt x="0" y="0"/>
                  </a:lnTo>
                  <a:close/>
                </a:path>
              </a:pathLst>
            </a:custGeom>
            <a:blipFill>
              <a:blip r:embed="rId2"/>
              <a:stretch>
                <a:fillRect/>
              </a:stretch>
            </a:blipFill>
          </p:spPr>
        </p:sp>
      </p:grpSp>
      <p:sp>
        <p:nvSpPr>
          <p:cNvPr id="6" name="Freeform 6"/>
          <p:cNvSpPr/>
          <p:nvPr/>
        </p:nvSpPr>
        <p:spPr>
          <a:xfrm>
            <a:off x="9851209" y="1890506"/>
            <a:ext cx="6866478" cy="6505988"/>
          </a:xfrm>
          <a:custGeom>
            <a:avLst/>
            <a:gdLst/>
            <a:ahLst/>
            <a:cxnLst/>
            <a:rect l="l" t="t" r="r" b="b"/>
            <a:pathLst>
              <a:path w="6866478" h="6505988">
                <a:moveTo>
                  <a:pt x="0" y="0"/>
                </a:moveTo>
                <a:lnTo>
                  <a:pt x="6866478" y="0"/>
                </a:lnTo>
                <a:lnTo>
                  <a:pt x="6866478" y="6505988"/>
                </a:lnTo>
                <a:lnTo>
                  <a:pt x="0" y="6505988"/>
                </a:lnTo>
                <a:lnTo>
                  <a:pt x="0" y="0"/>
                </a:lnTo>
                <a:close/>
              </a:path>
            </a:pathLst>
          </a:custGeom>
          <a:blipFill>
            <a:blip r:embed="rId3"/>
            <a:stretch>
              <a:fillRect/>
            </a:stretch>
          </a:blipFill>
        </p:spPr>
      </p:sp>
      <p:pic>
        <p:nvPicPr>
          <p:cNvPr id="7" name="Picture 7"/>
          <p:cNvPicPr>
            <a:picLocks noChangeAspect="1"/>
          </p:cNvPicPr>
          <p:nvPr/>
        </p:nvPicPr>
        <p:blipFill>
          <a:blip r:embed="rId4"/>
          <a:srcRect/>
          <a:stretch>
            <a:fillRect/>
          </a:stretch>
        </p:blipFill>
        <p:spPr>
          <a:xfrm>
            <a:off x="13284448" y="6808876"/>
            <a:ext cx="2047852" cy="2250386"/>
          </a:xfrm>
          <a:prstGeom prst="rect">
            <a:avLst/>
          </a:prstGeom>
        </p:spPr>
      </p:pic>
      <p:sp>
        <p:nvSpPr>
          <p:cNvPr id="8" name="TextBox 8"/>
          <p:cNvSpPr txBox="1"/>
          <p:nvPr/>
        </p:nvSpPr>
        <p:spPr>
          <a:xfrm>
            <a:off x="1028700" y="3664729"/>
            <a:ext cx="8115300" cy="2228215"/>
          </a:xfrm>
          <a:prstGeom prst="rect">
            <a:avLst/>
          </a:prstGeom>
        </p:spPr>
        <p:txBody>
          <a:bodyPr lIns="0" tIns="0" rIns="0" bIns="0" rtlCol="0" anchor="t">
            <a:spAutoFit/>
          </a:bodyPr>
          <a:lstStyle/>
          <a:p>
            <a:pPr algn="r">
              <a:lnSpc>
                <a:spcPts val="8959"/>
              </a:lnSpc>
            </a:pPr>
            <a:r>
              <a:rPr lang="en-US" sz="6399">
                <a:solidFill>
                  <a:srgbClr val="FFFFFF"/>
                </a:solidFill>
                <a:latin typeface="Inter Bold"/>
              </a:rPr>
              <a:t>Identify and Acces Management (IAM)</a:t>
            </a:r>
          </a:p>
        </p:txBody>
      </p:sp>
      <p:sp>
        <p:nvSpPr>
          <p:cNvPr id="9" name="TextBox 9"/>
          <p:cNvSpPr txBox="1"/>
          <p:nvPr/>
        </p:nvSpPr>
        <p:spPr>
          <a:xfrm>
            <a:off x="1623544" y="6050771"/>
            <a:ext cx="7520456" cy="447675"/>
          </a:xfrm>
          <a:prstGeom prst="rect">
            <a:avLst/>
          </a:prstGeom>
        </p:spPr>
        <p:txBody>
          <a:bodyPr lIns="0" tIns="0" rIns="0" bIns="0" rtlCol="0" anchor="t">
            <a:spAutoFit/>
          </a:bodyPr>
          <a:lstStyle/>
          <a:p>
            <a:pPr algn="r">
              <a:lnSpc>
                <a:spcPts val="3359"/>
              </a:lnSpc>
              <a:spcBef>
                <a:spcPct val="0"/>
              </a:spcBef>
            </a:pPr>
            <a:r>
              <a:rPr lang="en-US" sz="2799">
                <a:solidFill>
                  <a:srgbClr val="FFFFFF"/>
                </a:solidFill>
                <a:latin typeface="Poppins Italics"/>
              </a:rPr>
              <a:t>Identifikasi dan Akses Manajemen (IAM)</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121544"/>
        </a:solidFill>
        <a:effectLst/>
      </p:bgPr>
    </p:bg>
    <p:spTree>
      <p:nvGrpSpPr>
        <p:cNvPr id="1" name=""/>
        <p:cNvGrpSpPr/>
        <p:nvPr/>
      </p:nvGrpSpPr>
      <p:grpSpPr>
        <a:xfrm>
          <a:off x="0" y="0"/>
          <a:ext cx="0" cy="0"/>
          <a:chOff x="0" y="0"/>
          <a:chExt cx="0" cy="0"/>
        </a:xfrm>
      </p:grpSpPr>
      <p:sp>
        <p:nvSpPr>
          <p:cNvPr id="2" name="Freeform 2"/>
          <p:cNvSpPr/>
          <p:nvPr/>
        </p:nvSpPr>
        <p:spPr>
          <a:xfrm rot="-1304237">
            <a:off x="-1462669" y="955309"/>
            <a:ext cx="21010625" cy="7602026"/>
          </a:xfrm>
          <a:custGeom>
            <a:avLst/>
            <a:gdLst/>
            <a:ahLst/>
            <a:cxnLst/>
            <a:rect l="l" t="t" r="r" b="b"/>
            <a:pathLst>
              <a:path w="21010625" h="7602026">
                <a:moveTo>
                  <a:pt x="0" y="0"/>
                </a:moveTo>
                <a:lnTo>
                  <a:pt x="21010625" y="0"/>
                </a:lnTo>
                <a:lnTo>
                  <a:pt x="21010625" y="7602026"/>
                </a:lnTo>
                <a:lnTo>
                  <a:pt x="0" y="7602026"/>
                </a:lnTo>
                <a:lnTo>
                  <a:pt x="0" y="0"/>
                </a:lnTo>
                <a:close/>
              </a:path>
            </a:pathLst>
          </a:custGeom>
          <a:blipFill>
            <a:blip r:embed="rId2">
              <a:alphaModFix amt="30000"/>
              <a:extLst>
                <a:ext uri="{96DAC541-7B7A-43D3-8B79-37D633B846F1}">
                  <asvg:svgBlip xmlns:asvg="http://schemas.microsoft.com/office/drawing/2016/SVG/main" r:embed="rId3"/>
                </a:ext>
              </a:extLst>
            </a:blip>
            <a:stretch>
              <a:fillRect/>
            </a:stretch>
          </a:blipFill>
        </p:spPr>
      </p:sp>
      <p:sp>
        <p:nvSpPr>
          <p:cNvPr id="3" name="Freeform 3"/>
          <p:cNvSpPr/>
          <p:nvPr/>
        </p:nvSpPr>
        <p:spPr>
          <a:xfrm>
            <a:off x="11075637" y="1815644"/>
            <a:ext cx="5873666" cy="6655713"/>
          </a:xfrm>
          <a:custGeom>
            <a:avLst/>
            <a:gdLst/>
            <a:ahLst/>
            <a:cxnLst/>
            <a:rect l="l" t="t" r="r" b="b"/>
            <a:pathLst>
              <a:path w="5873666" h="6655713">
                <a:moveTo>
                  <a:pt x="0" y="0"/>
                </a:moveTo>
                <a:lnTo>
                  <a:pt x="5873667" y="0"/>
                </a:lnTo>
                <a:lnTo>
                  <a:pt x="5873667" y="6655712"/>
                </a:lnTo>
                <a:lnTo>
                  <a:pt x="0" y="6655712"/>
                </a:lnTo>
                <a:lnTo>
                  <a:pt x="0" y="0"/>
                </a:lnTo>
                <a:close/>
              </a:path>
            </a:pathLst>
          </a:custGeom>
          <a:blipFill>
            <a:blip r:embed="rId4"/>
            <a:stretch>
              <a:fillRect/>
            </a:stretch>
          </a:blipFill>
        </p:spPr>
      </p:sp>
      <p:sp>
        <p:nvSpPr>
          <p:cNvPr id="4" name="TextBox 4"/>
          <p:cNvSpPr txBox="1"/>
          <p:nvPr/>
        </p:nvSpPr>
        <p:spPr>
          <a:xfrm>
            <a:off x="1338696" y="3205162"/>
            <a:ext cx="9080967" cy="3295650"/>
          </a:xfrm>
          <a:prstGeom prst="rect">
            <a:avLst/>
          </a:prstGeom>
        </p:spPr>
        <p:txBody>
          <a:bodyPr lIns="0" tIns="0" rIns="0" bIns="0" rtlCol="0" anchor="t">
            <a:spAutoFit/>
          </a:bodyPr>
          <a:lstStyle/>
          <a:p>
            <a:pPr algn="r">
              <a:lnSpc>
                <a:spcPts val="4319"/>
              </a:lnSpc>
            </a:pPr>
            <a:r>
              <a:rPr lang="en-US" sz="3599">
                <a:solidFill>
                  <a:srgbClr val="FFFFFF"/>
                </a:solidFill>
                <a:latin typeface="Poppins"/>
              </a:rPr>
              <a:t>Mekanisme Identitas dan Akses (IAM) mencakup komponen dan kebijakan yang diperlukan untuk mengendalikan dan melacak identitas pengguna serta hak akses untuk sumber daya IT, lingkungan, dan sistem.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pic>
        <p:nvPicPr>
          <p:cNvPr id="3" name="Picture 3"/>
          <p:cNvPicPr>
            <a:picLocks noChangeAspect="1"/>
          </p:cNvPicPr>
          <p:nvPr/>
        </p:nvPicPr>
        <p:blipFill>
          <a:blip r:embed="rId3"/>
          <a:srcRect/>
          <a:stretch>
            <a:fillRect/>
          </a:stretch>
        </p:blipFill>
        <p:spPr>
          <a:xfrm>
            <a:off x="13628799" y="5656822"/>
            <a:ext cx="3630501" cy="3821580"/>
          </a:xfrm>
          <a:prstGeom prst="rect">
            <a:avLst/>
          </a:prstGeom>
        </p:spPr>
      </p:pic>
      <p:sp>
        <p:nvSpPr>
          <p:cNvPr id="4" name="TextBox 4"/>
          <p:cNvSpPr txBox="1"/>
          <p:nvPr/>
        </p:nvSpPr>
        <p:spPr>
          <a:xfrm>
            <a:off x="1028700" y="7377112"/>
            <a:ext cx="8371682" cy="1162050"/>
          </a:xfrm>
          <a:prstGeom prst="rect">
            <a:avLst/>
          </a:prstGeom>
        </p:spPr>
        <p:txBody>
          <a:bodyPr lIns="0" tIns="0" rIns="0" bIns="0" rtlCol="0" anchor="t">
            <a:spAutoFit/>
          </a:bodyPr>
          <a:lstStyle/>
          <a:p>
            <a:pPr algn="just">
              <a:lnSpc>
                <a:spcPts val="8640"/>
              </a:lnSpc>
            </a:pPr>
            <a:r>
              <a:rPr lang="en-US" sz="7200">
                <a:solidFill>
                  <a:srgbClr val="FFFFFF"/>
                </a:solidFill>
                <a:latin typeface="Poppins Bold"/>
              </a:rPr>
              <a:t>Encryption</a:t>
            </a:r>
          </a:p>
        </p:txBody>
      </p:sp>
      <p:sp>
        <p:nvSpPr>
          <p:cNvPr id="5" name="TextBox 5"/>
          <p:cNvSpPr txBox="1"/>
          <p:nvPr/>
        </p:nvSpPr>
        <p:spPr>
          <a:xfrm>
            <a:off x="1028700" y="8501062"/>
            <a:ext cx="6129210" cy="581025"/>
          </a:xfrm>
          <a:prstGeom prst="rect">
            <a:avLst/>
          </a:prstGeom>
        </p:spPr>
        <p:txBody>
          <a:bodyPr lIns="0" tIns="0" rIns="0" bIns="0" rtlCol="0" anchor="t">
            <a:spAutoFit/>
          </a:bodyPr>
          <a:lstStyle/>
          <a:p>
            <a:pPr>
              <a:lnSpc>
                <a:spcPts val="4320"/>
              </a:lnSpc>
              <a:spcBef>
                <a:spcPct val="0"/>
              </a:spcBef>
            </a:pPr>
            <a:r>
              <a:rPr lang="en-US" sz="3600">
                <a:solidFill>
                  <a:srgbClr val="FFFFFF"/>
                </a:solidFill>
                <a:latin typeface="Poppins Light Italics"/>
              </a:rPr>
              <a:t>Enkripsi</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121544"/>
        </a:solidFill>
        <a:effectLst/>
      </p:bgPr>
    </p:bg>
    <p:spTree>
      <p:nvGrpSpPr>
        <p:cNvPr id="1" name=""/>
        <p:cNvGrpSpPr/>
        <p:nvPr/>
      </p:nvGrpSpPr>
      <p:grpSpPr>
        <a:xfrm>
          <a:off x="0" y="0"/>
          <a:ext cx="0" cy="0"/>
          <a:chOff x="0" y="0"/>
          <a:chExt cx="0" cy="0"/>
        </a:xfrm>
      </p:grpSpPr>
      <p:sp>
        <p:nvSpPr>
          <p:cNvPr id="2" name="TextBox 2"/>
          <p:cNvSpPr txBox="1"/>
          <p:nvPr/>
        </p:nvSpPr>
        <p:spPr>
          <a:xfrm>
            <a:off x="2139284" y="622224"/>
            <a:ext cx="14009431" cy="1209294"/>
          </a:xfrm>
          <a:prstGeom prst="rect">
            <a:avLst/>
          </a:prstGeom>
        </p:spPr>
        <p:txBody>
          <a:bodyPr lIns="0" tIns="0" rIns="0" bIns="0" rtlCol="0" anchor="t">
            <a:spAutoFit/>
          </a:bodyPr>
          <a:lstStyle/>
          <a:p>
            <a:pPr algn="ctr">
              <a:lnSpc>
                <a:spcPts val="8748"/>
              </a:lnSpc>
            </a:pPr>
            <a:r>
              <a:rPr lang="en-US" sz="8100">
                <a:solidFill>
                  <a:srgbClr val="FFFFFF"/>
                </a:solidFill>
                <a:latin typeface="Poppins Bold"/>
              </a:rPr>
              <a:t>Komponen Utama IAM</a:t>
            </a:r>
          </a:p>
        </p:txBody>
      </p:sp>
      <p:sp>
        <p:nvSpPr>
          <p:cNvPr id="3" name="Freeform 3"/>
          <p:cNvSpPr/>
          <p:nvPr/>
        </p:nvSpPr>
        <p:spPr>
          <a:xfrm>
            <a:off x="5547367" y="2450643"/>
            <a:ext cx="7197354" cy="7186973"/>
          </a:xfrm>
          <a:custGeom>
            <a:avLst/>
            <a:gdLst/>
            <a:ahLst/>
            <a:cxnLst/>
            <a:rect l="l" t="t" r="r" b="b"/>
            <a:pathLst>
              <a:path w="7197354" h="7186973">
                <a:moveTo>
                  <a:pt x="0" y="0"/>
                </a:moveTo>
                <a:lnTo>
                  <a:pt x="7197354" y="0"/>
                </a:lnTo>
                <a:lnTo>
                  <a:pt x="7197354" y="7186973"/>
                </a:lnTo>
                <a:lnTo>
                  <a:pt x="0" y="718697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8032662" y="4911140"/>
            <a:ext cx="2265057" cy="2263914"/>
          </a:xfrm>
          <a:custGeom>
            <a:avLst/>
            <a:gdLst/>
            <a:ahLst/>
            <a:cxnLst/>
            <a:rect l="l" t="t" r="r" b="b"/>
            <a:pathLst>
              <a:path w="2265057" h="2263914">
                <a:moveTo>
                  <a:pt x="0" y="0"/>
                </a:moveTo>
                <a:lnTo>
                  <a:pt x="2265057" y="0"/>
                </a:lnTo>
                <a:lnTo>
                  <a:pt x="2265057" y="2263914"/>
                </a:lnTo>
                <a:lnTo>
                  <a:pt x="0" y="226391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TextBox 5"/>
          <p:cNvSpPr txBox="1"/>
          <p:nvPr/>
        </p:nvSpPr>
        <p:spPr>
          <a:xfrm>
            <a:off x="794679" y="3184230"/>
            <a:ext cx="4157489" cy="1590675"/>
          </a:xfrm>
          <a:prstGeom prst="rect">
            <a:avLst/>
          </a:prstGeom>
        </p:spPr>
        <p:txBody>
          <a:bodyPr lIns="0" tIns="0" rIns="0" bIns="0" rtlCol="0" anchor="t">
            <a:spAutoFit/>
          </a:bodyPr>
          <a:lstStyle/>
          <a:p>
            <a:pPr algn="r">
              <a:lnSpc>
                <a:spcPts val="2520"/>
              </a:lnSpc>
            </a:pPr>
            <a:r>
              <a:rPr lang="en-US" sz="2100">
                <a:solidFill>
                  <a:srgbClr val="FFFFFF"/>
                </a:solidFill>
                <a:latin typeface="Poppins Light"/>
              </a:rPr>
              <a:t> Kombinasi nama pengguna dan kata sandi tetap menjadi bentuk kredensial otentikasi pengguna yang paling umum dikelola oleh sistem IAM</a:t>
            </a:r>
          </a:p>
        </p:txBody>
      </p:sp>
      <p:grpSp>
        <p:nvGrpSpPr>
          <p:cNvPr id="6" name="Group 6"/>
          <p:cNvGrpSpPr/>
          <p:nvPr/>
        </p:nvGrpSpPr>
        <p:grpSpPr>
          <a:xfrm>
            <a:off x="1371608" y="2536078"/>
            <a:ext cx="3675435" cy="593750"/>
            <a:chOff x="0" y="0"/>
            <a:chExt cx="4900580" cy="791666"/>
          </a:xfrm>
        </p:grpSpPr>
        <p:sp>
          <p:nvSpPr>
            <p:cNvPr id="7" name="Freeform 7"/>
            <p:cNvSpPr/>
            <p:nvPr/>
          </p:nvSpPr>
          <p:spPr>
            <a:xfrm>
              <a:off x="0" y="0"/>
              <a:ext cx="4900549" cy="791658"/>
            </a:xfrm>
            <a:custGeom>
              <a:avLst/>
              <a:gdLst/>
              <a:ahLst/>
              <a:cxnLst/>
              <a:rect l="l" t="t" r="r" b="b"/>
              <a:pathLst>
                <a:path w="4900549" h="791658">
                  <a:moveTo>
                    <a:pt x="0" y="395829"/>
                  </a:moveTo>
                  <a:cubicBezTo>
                    <a:pt x="0" y="177200"/>
                    <a:pt x="174371" y="0"/>
                    <a:pt x="389509" y="0"/>
                  </a:cubicBezTo>
                  <a:lnTo>
                    <a:pt x="4511040" y="0"/>
                  </a:lnTo>
                  <a:cubicBezTo>
                    <a:pt x="4726178" y="0"/>
                    <a:pt x="4900549" y="177200"/>
                    <a:pt x="4900549" y="395829"/>
                  </a:cubicBezTo>
                  <a:cubicBezTo>
                    <a:pt x="4900549" y="614458"/>
                    <a:pt x="4726178" y="791658"/>
                    <a:pt x="4511040" y="791658"/>
                  </a:cubicBezTo>
                  <a:lnTo>
                    <a:pt x="389509" y="791658"/>
                  </a:lnTo>
                  <a:cubicBezTo>
                    <a:pt x="174371" y="791658"/>
                    <a:pt x="0" y="614458"/>
                    <a:pt x="0" y="395829"/>
                  </a:cubicBezTo>
                  <a:close/>
                </a:path>
              </a:pathLst>
            </a:custGeom>
            <a:solidFill>
              <a:srgbClr val="FFC107"/>
            </a:solidFill>
          </p:spPr>
        </p:sp>
        <p:sp>
          <p:nvSpPr>
            <p:cNvPr id="8" name="TextBox 8"/>
            <p:cNvSpPr txBox="1"/>
            <p:nvPr/>
          </p:nvSpPr>
          <p:spPr>
            <a:xfrm>
              <a:off x="0" y="-19050"/>
              <a:ext cx="4900580" cy="798076"/>
            </a:xfrm>
            <a:prstGeom prst="rect">
              <a:avLst/>
            </a:prstGeom>
          </p:spPr>
          <p:txBody>
            <a:bodyPr lIns="50800" tIns="50800" rIns="50800" bIns="50800" rtlCol="0" anchor="ctr"/>
            <a:lstStyle/>
            <a:p>
              <a:pPr algn="ctr">
                <a:lnSpc>
                  <a:spcPts val="2519"/>
                </a:lnSpc>
              </a:pPr>
              <a:r>
                <a:rPr lang="en-US" sz="2099">
                  <a:solidFill>
                    <a:srgbClr val="FFFFFF"/>
                  </a:solidFill>
                  <a:latin typeface="Poppins Bold"/>
                </a:rPr>
                <a:t>Otentikasi</a:t>
              </a:r>
            </a:p>
          </p:txBody>
        </p:sp>
      </p:grpSp>
      <p:sp>
        <p:nvSpPr>
          <p:cNvPr id="9" name="TextBox 9"/>
          <p:cNvSpPr txBox="1"/>
          <p:nvPr/>
        </p:nvSpPr>
        <p:spPr>
          <a:xfrm>
            <a:off x="794679" y="6856340"/>
            <a:ext cx="4157488" cy="2219325"/>
          </a:xfrm>
          <a:prstGeom prst="rect">
            <a:avLst/>
          </a:prstGeom>
        </p:spPr>
        <p:txBody>
          <a:bodyPr lIns="0" tIns="0" rIns="0" bIns="0" rtlCol="0" anchor="t">
            <a:spAutoFit/>
          </a:bodyPr>
          <a:lstStyle/>
          <a:p>
            <a:pPr algn="r">
              <a:lnSpc>
                <a:spcPts val="2520"/>
              </a:lnSpc>
            </a:pPr>
            <a:r>
              <a:rPr lang="en-US" sz="2100">
                <a:solidFill>
                  <a:srgbClr val="FFFFFF"/>
                </a:solidFill>
                <a:latin typeface="Poppins"/>
              </a:rPr>
              <a:t> Komponen otorisasi menentukan granularitas yang benar untuk kontrol akses dan mengawasi hubungan antara identitas, hak kontrol akses, dan ketersediaan sumber daya IT.</a:t>
            </a:r>
          </a:p>
        </p:txBody>
      </p:sp>
      <p:grpSp>
        <p:nvGrpSpPr>
          <p:cNvPr id="10" name="Group 10"/>
          <p:cNvGrpSpPr/>
          <p:nvPr/>
        </p:nvGrpSpPr>
        <p:grpSpPr>
          <a:xfrm>
            <a:off x="1371605" y="6208188"/>
            <a:ext cx="3671999" cy="593750"/>
            <a:chOff x="0" y="0"/>
            <a:chExt cx="4895999" cy="791666"/>
          </a:xfrm>
        </p:grpSpPr>
        <p:sp>
          <p:nvSpPr>
            <p:cNvPr id="11" name="Freeform 11"/>
            <p:cNvSpPr/>
            <p:nvPr/>
          </p:nvSpPr>
          <p:spPr>
            <a:xfrm>
              <a:off x="0" y="0"/>
              <a:ext cx="4895977" cy="791658"/>
            </a:xfrm>
            <a:custGeom>
              <a:avLst/>
              <a:gdLst/>
              <a:ahLst/>
              <a:cxnLst/>
              <a:rect l="l" t="t" r="r" b="b"/>
              <a:pathLst>
                <a:path w="4895977" h="791658">
                  <a:moveTo>
                    <a:pt x="0" y="395829"/>
                  </a:moveTo>
                  <a:cubicBezTo>
                    <a:pt x="0" y="177200"/>
                    <a:pt x="174371" y="0"/>
                    <a:pt x="389509" y="0"/>
                  </a:cubicBezTo>
                  <a:lnTo>
                    <a:pt x="4506468" y="0"/>
                  </a:lnTo>
                  <a:cubicBezTo>
                    <a:pt x="4721606" y="0"/>
                    <a:pt x="4895977" y="177200"/>
                    <a:pt x="4895977" y="395829"/>
                  </a:cubicBezTo>
                  <a:cubicBezTo>
                    <a:pt x="4895977" y="614458"/>
                    <a:pt x="4721606" y="791658"/>
                    <a:pt x="4506468" y="791658"/>
                  </a:cubicBezTo>
                  <a:lnTo>
                    <a:pt x="389509" y="791658"/>
                  </a:lnTo>
                  <a:cubicBezTo>
                    <a:pt x="174371" y="791658"/>
                    <a:pt x="0" y="614458"/>
                    <a:pt x="0" y="395829"/>
                  </a:cubicBezTo>
                  <a:close/>
                </a:path>
              </a:pathLst>
            </a:custGeom>
            <a:solidFill>
              <a:srgbClr val="54CBA0"/>
            </a:solidFill>
          </p:spPr>
        </p:sp>
        <p:sp>
          <p:nvSpPr>
            <p:cNvPr id="12" name="TextBox 12"/>
            <p:cNvSpPr txBox="1"/>
            <p:nvPr/>
          </p:nvSpPr>
          <p:spPr>
            <a:xfrm>
              <a:off x="0" y="-19050"/>
              <a:ext cx="4895999" cy="798076"/>
            </a:xfrm>
            <a:prstGeom prst="rect">
              <a:avLst/>
            </a:prstGeom>
          </p:spPr>
          <p:txBody>
            <a:bodyPr lIns="50800" tIns="50800" rIns="50800" bIns="50800" rtlCol="0" anchor="ctr"/>
            <a:lstStyle/>
            <a:p>
              <a:pPr algn="ctr">
                <a:lnSpc>
                  <a:spcPts val="2519"/>
                </a:lnSpc>
              </a:pPr>
              <a:r>
                <a:rPr lang="en-US" sz="2099">
                  <a:solidFill>
                    <a:srgbClr val="FFFFFF"/>
                  </a:solidFill>
                  <a:latin typeface="Poppins Bold"/>
                </a:rPr>
                <a:t>Otorisasi</a:t>
              </a:r>
            </a:p>
          </p:txBody>
        </p:sp>
      </p:grpSp>
      <p:sp>
        <p:nvSpPr>
          <p:cNvPr id="13" name="TextBox 13"/>
          <p:cNvSpPr txBox="1"/>
          <p:nvPr/>
        </p:nvSpPr>
        <p:spPr>
          <a:xfrm>
            <a:off x="13300876" y="3184230"/>
            <a:ext cx="4190899" cy="1590675"/>
          </a:xfrm>
          <a:prstGeom prst="rect">
            <a:avLst/>
          </a:prstGeom>
        </p:spPr>
        <p:txBody>
          <a:bodyPr lIns="0" tIns="0" rIns="0" bIns="0" rtlCol="0" anchor="t">
            <a:spAutoFit/>
          </a:bodyPr>
          <a:lstStyle/>
          <a:p>
            <a:pPr algn="l">
              <a:lnSpc>
                <a:spcPts val="2520"/>
              </a:lnSpc>
            </a:pPr>
            <a:r>
              <a:rPr lang="en-US" sz="2100">
                <a:solidFill>
                  <a:srgbClr val="FFFFFF"/>
                </a:solidFill>
                <a:latin typeface="Poppins"/>
              </a:rPr>
              <a:t>Terkait dengan kemampuan administratif sistem, program manajemen pengguna bertanggung jawab atas pembuatan identitas</a:t>
            </a:r>
          </a:p>
        </p:txBody>
      </p:sp>
      <p:grpSp>
        <p:nvGrpSpPr>
          <p:cNvPr id="14" name="Group 14"/>
          <p:cNvGrpSpPr/>
          <p:nvPr/>
        </p:nvGrpSpPr>
        <p:grpSpPr>
          <a:xfrm>
            <a:off x="13209440" y="2536078"/>
            <a:ext cx="3672001" cy="584270"/>
            <a:chOff x="0" y="0"/>
            <a:chExt cx="4896001" cy="779026"/>
          </a:xfrm>
        </p:grpSpPr>
        <p:sp>
          <p:nvSpPr>
            <p:cNvPr id="15" name="Freeform 15"/>
            <p:cNvSpPr/>
            <p:nvPr/>
          </p:nvSpPr>
          <p:spPr>
            <a:xfrm>
              <a:off x="0" y="0"/>
              <a:ext cx="4895977" cy="779018"/>
            </a:xfrm>
            <a:custGeom>
              <a:avLst/>
              <a:gdLst/>
              <a:ahLst/>
              <a:cxnLst/>
              <a:rect l="l" t="t" r="r" b="b"/>
              <a:pathLst>
                <a:path w="4895977" h="779018">
                  <a:moveTo>
                    <a:pt x="0" y="389509"/>
                  </a:moveTo>
                  <a:cubicBezTo>
                    <a:pt x="0" y="174371"/>
                    <a:pt x="174371" y="0"/>
                    <a:pt x="389509" y="0"/>
                  </a:cubicBezTo>
                  <a:lnTo>
                    <a:pt x="4506468" y="0"/>
                  </a:lnTo>
                  <a:cubicBezTo>
                    <a:pt x="4721606" y="0"/>
                    <a:pt x="4895977" y="174371"/>
                    <a:pt x="4895977" y="389509"/>
                  </a:cubicBezTo>
                  <a:cubicBezTo>
                    <a:pt x="4895977" y="604647"/>
                    <a:pt x="4721606" y="779018"/>
                    <a:pt x="4506468" y="779018"/>
                  </a:cubicBezTo>
                  <a:lnTo>
                    <a:pt x="389509" y="779018"/>
                  </a:lnTo>
                  <a:cubicBezTo>
                    <a:pt x="174371" y="779018"/>
                    <a:pt x="0" y="604647"/>
                    <a:pt x="0" y="389509"/>
                  </a:cubicBezTo>
                  <a:close/>
                </a:path>
              </a:pathLst>
            </a:custGeom>
            <a:solidFill>
              <a:srgbClr val="F79465"/>
            </a:solidFill>
          </p:spPr>
        </p:sp>
        <p:sp>
          <p:nvSpPr>
            <p:cNvPr id="16" name="TextBox 16"/>
            <p:cNvSpPr txBox="1"/>
            <p:nvPr/>
          </p:nvSpPr>
          <p:spPr>
            <a:xfrm>
              <a:off x="0" y="-19050"/>
              <a:ext cx="4896001" cy="798076"/>
            </a:xfrm>
            <a:prstGeom prst="rect">
              <a:avLst/>
            </a:prstGeom>
          </p:spPr>
          <p:txBody>
            <a:bodyPr lIns="50800" tIns="50800" rIns="50800" bIns="50800" rtlCol="0" anchor="ctr"/>
            <a:lstStyle/>
            <a:p>
              <a:pPr algn="ctr">
                <a:lnSpc>
                  <a:spcPts val="2399"/>
                </a:lnSpc>
              </a:pPr>
              <a:r>
                <a:rPr lang="en-US" sz="1999">
                  <a:solidFill>
                    <a:srgbClr val="FFFFFF"/>
                  </a:solidFill>
                  <a:latin typeface="Poppins Bold"/>
                </a:rPr>
                <a:t>Manajemen Pengguna</a:t>
              </a:r>
            </a:p>
          </p:txBody>
        </p:sp>
      </p:grpSp>
      <p:sp>
        <p:nvSpPr>
          <p:cNvPr id="17" name="TextBox 17"/>
          <p:cNvSpPr txBox="1"/>
          <p:nvPr/>
        </p:nvSpPr>
        <p:spPr>
          <a:xfrm>
            <a:off x="13300876" y="6856340"/>
            <a:ext cx="4190899" cy="2219325"/>
          </a:xfrm>
          <a:prstGeom prst="rect">
            <a:avLst/>
          </a:prstGeom>
        </p:spPr>
        <p:txBody>
          <a:bodyPr lIns="0" tIns="0" rIns="0" bIns="0" rtlCol="0" anchor="t">
            <a:spAutoFit/>
          </a:bodyPr>
          <a:lstStyle/>
          <a:p>
            <a:pPr algn="l">
              <a:lnSpc>
                <a:spcPts val="2520"/>
              </a:lnSpc>
            </a:pPr>
            <a:r>
              <a:rPr lang="en-US" sz="2100">
                <a:solidFill>
                  <a:srgbClr val="FFFFFF"/>
                </a:solidFill>
                <a:latin typeface="Poppins"/>
              </a:rPr>
              <a:t> Sistem manajemen kredensial menetapkan identitas dan aturan kontrol akses untuk akun pengguna yang ditentukan, yang mengurangi ancaman otorisasi yang tidak memadai.</a:t>
            </a:r>
          </a:p>
        </p:txBody>
      </p:sp>
      <p:grpSp>
        <p:nvGrpSpPr>
          <p:cNvPr id="18" name="Group 18"/>
          <p:cNvGrpSpPr/>
          <p:nvPr/>
        </p:nvGrpSpPr>
        <p:grpSpPr>
          <a:xfrm>
            <a:off x="13209440" y="6208188"/>
            <a:ext cx="3672001" cy="584270"/>
            <a:chOff x="0" y="0"/>
            <a:chExt cx="4896001" cy="779026"/>
          </a:xfrm>
        </p:grpSpPr>
        <p:sp>
          <p:nvSpPr>
            <p:cNvPr id="19" name="Freeform 19"/>
            <p:cNvSpPr/>
            <p:nvPr/>
          </p:nvSpPr>
          <p:spPr>
            <a:xfrm>
              <a:off x="0" y="0"/>
              <a:ext cx="4895977" cy="779018"/>
            </a:xfrm>
            <a:custGeom>
              <a:avLst/>
              <a:gdLst/>
              <a:ahLst/>
              <a:cxnLst/>
              <a:rect l="l" t="t" r="r" b="b"/>
              <a:pathLst>
                <a:path w="4895977" h="779018">
                  <a:moveTo>
                    <a:pt x="0" y="389509"/>
                  </a:moveTo>
                  <a:cubicBezTo>
                    <a:pt x="0" y="174371"/>
                    <a:pt x="174371" y="0"/>
                    <a:pt x="389509" y="0"/>
                  </a:cubicBezTo>
                  <a:lnTo>
                    <a:pt x="4506468" y="0"/>
                  </a:lnTo>
                  <a:cubicBezTo>
                    <a:pt x="4721606" y="0"/>
                    <a:pt x="4895977" y="174371"/>
                    <a:pt x="4895977" y="389509"/>
                  </a:cubicBezTo>
                  <a:cubicBezTo>
                    <a:pt x="4895977" y="604647"/>
                    <a:pt x="4721606" y="779018"/>
                    <a:pt x="4506468" y="779018"/>
                  </a:cubicBezTo>
                  <a:lnTo>
                    <a:pt x="389509" y="779018"/>
                  </a:lnTo>
                  <a:cubicBezTo>
                    <a:pt x="174371" y="779018"/>
                    <a:pt x="0" y="604647"/>
                    <a:pt x="0" y="389509"/>
                  </a:cubicBezTo>
                  <a:close/>
                </a:path>
              </a:pathLst>
            </a:custGeom>
            <a:solidFill>
              <a:srgbClr val="ED3B55"/>
            </a:solidFill>
          </p:spPr>
        </p:sp>
        <p:sp>
          <p:nvSpPr>
            <p:cNvPr id="20" name="TextBox 20"/>
            <p:cNvSpPr txBox="1"/>
            <p:nvPr/>
          </p:nvSpPr>
          <p:spPr>
            <a:xfrm>
              <a:off x="0" y="-19050"/>
              <a:ext cx="4896001" cy="798076"/>
            </a:xfrm>
            <a:prstGeom prst="rect">
              <a:avLst/>
            </a:prstGeom>
          </p:spPr>
          <p:txBody>
            <a:bodyPr lIns="50800" tIns="50800" rIns="50800" bIns="50800" rtlCol="0" anchor="ctr"/>
            <a:lstStyle/>
            <a:p>
              <a:pPr algn="ctr">
                <a:lnSpc>
                  <a:spcPts val="2399"/>
                </a:lnSpc>
              </a:pPr>
              <a:r>
                <a:rPr lang="en-US" sz="1999">
                  <a:solidFill>
                    <a:srgbClr val="FFFFFF"/>
                  </a:solidFill>
                  <a:latin typeface="Poppins Bold"/>
                </a:rPr>
                <a:t>Manajemen Kredensial</a:t>
              </a:r>
            </a:p>
          </p:txBody>
        </p:sp>
      </p:grpSp>
      <p:sp>
        <p:nvSpPr>
          <p:cNvPr id="21" name="Freeform 21"/>
          <p:cNvSpPr/>
          <p:nvPr/>
        </p:nvSpPr>
        <p:spPr>
          <a:xfrm>
            <a:off x="5884886" y="5742309"/>
            <a:ext cx="514173" cy="512670"/>
          </a:xfrm>
          <a:custGeom>
            <a:avLst/>
            <a:gdLst/>
            <a:ahLst/>
            <a:cxnLst/>
            <a:rect l="l" t="t" r="r" b="b"/>
            <a:pathLst>
              <a:path w="514173" h="512670">
                <a:moveTo>
                  <a:pt x="0" y="0"/>
                </a:moveTo>
                <a:lnTo>
                  <a:pt x="514172" y="0"/>
                </a:lnTo>
                <a:lnTo>
                  <a:pt x="514172" y="512670"/>
                </a:lnTo>
                <a:lnTo>
                  <a:pt x="0" y="51267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2" name="Freeform 22"/>
          <p:cNvSpPr/>
          <p:nvPr/>
        </p:nvSpPr>
        <p:spPr>
          <a:xfrm>
            <a:off x="8826555" y="2824922"/>
            <a:ext cx="634888" cy="523745"/>
          </a:xfrm>
          <a:custGeom>
            <a:avLst/>
            <a:gdLst/>
            <a:ahLst/>
            <a:cxnLst/>
            <a:rect l="l" t="t" r="r" b="b"/>
            <a:pathLst>
              <a:path w="634888" h="523745">
                <a:moveTo>
                  <a:pt x="0" y="0"/>
                </a:moveTo>
                <a:lnTo>
                  <a:pt x="634889" y="0"/>
                </a:lnTo>
                <a:lnTo>
                  <a:pt x="634889" y="523744"/>
                </a:lnTo>
                <a:lnTo>
                  <a:pt x="0" y="52374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3" name="Freeform 23"/>
          <p:cNvSpPr/>
          <p:nvPr/>
        </p:nvSpPr>
        <p:spPr>
          <a:xfrm>
            <a:off x="11898530" y="5823684"/>
            <a:ext cx="561483" cy="431295"/>
          </a:xfrm>
          <a:custGeom>
            <a:avLst/>
            <a:gdLst/>
            <a:ahLst/>
            <a:cxnLst/>
            <a:rect l="l" t="t" r="r" b="b"/>
            <a:pathLst>
              <a:path w="561483" h="431295">
                <a:moveTo>
                  <a:pt x="0" y="0"/>
                </a:moveTo>
                <a:lnTo>
                  <a:pt x="561482" y="0"/>
                </a:lnTo>
                <a:lnTo>
                  <a:pt x="561482" y="431295"/>
                </a:lnTo>
                <a:lnTo>
                  <a:pt x="0" y="43129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4" name="Freeform 24"/>
          <p:cNvSpPr/>
          <p:nvPr/>
        </p:nvSpPr>
        <p:spPr>
          <a:xfrm>
            <a:off x="8842404" y="8718417"/>
            <a:ext cx="619040" cy="624208"/>
          </a:xfrm>
          <a:custGeom>
            <a:avLst/>
            <a:gdLst/>
            <a:ahLst/>
            <a:cxnLst/>
            <a:rect l="l" t="t" r="r" b="b"/>
            <a:pathLst>
              <a:path w="619040" h="624208">
                <a:moveTo>
                  <a:pt x="0" y="0"/>
                </a:moveTo>
                <a:lnTo>
                  <a:pt x="619040" y="0"/>
                </a:lnTo>
                <a:lnTo>
                  <a:pt x="619040" y="624208"/>
                </a:lnTo>
                <a:lnTo>
                  <a:pt x="0" y="62420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121544"/>
        </a:solidFill>
        <a:effectLst/>
      </p:bgPr>
    </p:bg>
    <p:spTree>
      <p:nvGrpSpPr>
        <p:cNvPr id="1" name=""/>
        <p:cNvGrpSpPr/>
        <p:nvPr/>
      </p:nvGrpSpPr>
      <p:grpSpPr>
        <a:xfrm>
          <a:off x="0" y="0"/>
          <a:ext cx="0" cy="0"/>
          <a:chOff x="0" y="0"/>
          <a:chExt cx="0" cy="0"/>
        </a:xfrm>
      </p:grpSpPr>
      <p:grpSp>
        <p:nvGrpSpPr>
          <p:cNvPr id="2" name="Group 2"/>
          <p:cNvGrpSpPr/>
          <p:nvPr/>
        </p:nvGrpSpPr>
        <p:grpSpPr>
          <a:xfrm>
            <a:off x="4178450" y="2873686"/>
            <a:ext cx="9937455" cy="4239000"/>
            <a:chOff x="0" y="0"/>
            <a:chExt cx="13249940" cy="5652000"/>
          </a:xfrm>
        </p:grpSpPr>
        <p:sp>
          <p:nvSpPr>
            <p:cNvPr id="3" name="Freeform 3"/>
            <p:cNvSpPr/>
            <p:nvPr/>
          </p:nvSpPr>
          <p:spPr>
            <a:xfrm>
              <a:off x="0" y="0"/>
              <a:ext cx="13249911" cy="5652008"/>
            </a:xfrm>
            <a:custGeom>
              <a:avLst/>
              <a:gdLst/>
              <a:ahLst/>
              <a:cxnLst/>
              <a:rect l="l" t="t" r="r" b="b"/>
              <a:pathLst>
                <a:path w="13249911" h="5652008">
                  <a:moveTo>
                    <a:pt x="0" y="0"/>
                  </a:moveTo>
                  <a:lnTo>
                    <a:pt x="13249911" y="0"/>
                  </a:lnTo>
                  <a:lnTo>
                    <a:pt x="13249911" y="5652008"/>
                  </a:lnTo>
                  <a:lnTo>
                    <a:pt x="0" y="5652008"/>
                  </a:lnTo>
                  <a:close/>
                </a:path>
              </a:pathLst>
            </a:custGeom>
            <a:solidFill>
              <a:srgbClr val="F2F2F2"/>
            </a:solidFill>
          </p:spPr>
        </p:sp>
      </p:grpSp>
      <p:sp>
        <p:nvSpPr>
          <p:cNvPr id="4" name="TextBox 4"/>
          <p:cNvSpPr txBox="1"/>
          <p:nvPr/>
        </p:nvSpPr>
        <p:spPr>
          <a:xfrm>
            <a:off x="576733" y="767700"/>
            <a:ext cx="17176915" cy="1209294"/>
          </a:xfrm>
          <a:prstGeom prst="rect">
            <a:avLst/>
          </a:prstGeom>
        </p:spPr>
        <p:txBody>
          <a:bodyPr lIns="0" tIns="0" rIns="0" bIns="0" rtlCol="0" anchor="t">
            <a:spAutoFit/>
          </a:bodyPr>
          <a:lstStyle/>
          <a:p>
            <a:pPr algn="ctr">
              <a:lnSpc>
                <a:spcPts val="8747"/>
              </a:lnSpc>
            </a:pPr>
            <a:r>
              <a:rPr lang="en-US" sz="8099">
                <a:solidFill>
                  <a:srgbClr val="FFFFFF"/>
                </a:solidFill>
                <a:latin typeface="Poppins Bold"/>
              </a:rPr>
              <a:t>IAM dalam Cloud</a:t>
            </a:r>
          </a:p>
        </p:txBody>
      </p:sp>
      <p:grpSp>
        <p:nvGrpSpPr>
          <p:cNvPr id="5" name="Group 5"/>
          <p:cNvGrpSpPr/>
          <p:nvPr/>
        </p:nvGrpSpPr>
        <p:grpSpPr>
          <a:xfrm>
            <a:off x="0" y="2864756"/>
            <a:ext cx="5940000" cy="4257546"/>
            <a:chOff x="0" y="0"/>
            <a:chExt cx="7920000" cy="5676728"/>
          </a:xfrm>
        </p:grpSpPr>
        <p:sp>
          <p:nvSpPr>
            <p:cNvPr id="6" name="Freeform 6"/>
            <p:cNvSpPr/>
            <p:nvPr/>
          </p:nvSpPr>
          <p:spPr>
            <a:xfrm>
              <a:off x="0" y="0"/>
              <a:ext cx="7919974" cy="5676646"/>
            </a:xfrm>
            <a:custGeom>
              <a:avLst/>
              <a:gdLst/>
              <a:ahLst/>
              <a:cxnLst/>
              <a:rect l="l" t="t" r="r" b="b"/>
              <a:pathLst>
                <a:path w="7919974" h="5676646">
                  <a:moveTo>
                    <a:pt x="0" y="0"/>
                  </a:moveTo>
                  <a:lnTo>
                    <a:pt x="6801358" y="0"/>
                  </a:lnTo>
                  <a:lnTo>
                    <a:pt x="7919974" y="2838323"/>
                  </a:lnTo>
                  <a:lnTo>
                    <a:pt x="6801358" y="5676646"/>
                  </a:lnTo>
                  <a:lnTo>
                    <a:pt x="0" y="5676646"/>
                  </a:lnTo>
                  <a:close/>
                </a:path>
              </a:pathLst>
            </a:custGeom>
            <a:solidFill>
              <a:srgbClr val="77DBE1"/>
            </a:solidFill>
          </p:spPr>
        </p:sp>
      </p:grpSp>
      <p:grpSp>
        <p:nvGrpSpPr>
          <p:cNvPr id="7" name="Group 7"/>
          <p:cNvGrpSpPr/>
          <p:nvPr/>
        </p:nvGrpSpPr>
        <p:grpSpPr>
          <a:xfrm rot="-10800000">
            <a:off x="12348000" y="2864759"/>
            <a:ext cx="5940000" cy="4257544"/>
            <a:chOff x="0" y="0"/>
            <a:chExt cx="7920000" cy="5676726"/>
          </a:xfrm>
        </p:grpSpPr>
        <p:sp>
          <p:nvSpPr>
            <p:cNvPr id="8" name="Freeform 8"/>
            <p:cNvSpPr/>
            <p:nvPr/>
          </p:nvSpPr>
          <p:spPr>
            <a:xfrm>
              <a:off x="0" y="0"/>
              <a:ext cx="7919974" cy="5676646"/>
            </a:xfrm>
            <a:custGeom>
              <a:avLst/>
              <a:gdLst/>
              <a:ahLst/>
              <a:cxnLst/>
              <a:rect l="l" t="t" r="r" b="b"/>
              <a:pathLst>
                <a:path w="7919974" h="5676646">
                  <a:moveTo>
                    <a:pt x="0" y="0"/>
                  </a:moveTo>
                  <a:lnTo>
                    <a:pt x="6801358" y="0"/>
                  </a:lnTo>
                  <a:lnTo>
                    <a:pt x="7919974" y="2838323"/>
                  </a:lnTo>
                  <a:lnTo>
                    <a:pt x="6801358" y="5676646"/>
                  </a:lnTo>
                  <a:lnTo>
                    <a:pt x="0" y="5676646"/>
                  </a:lnTo>
                  <a:close/>
                </a:path>
              </a:pathLst>
            </a:custGeom>
            <a:solidFill>
              <a:srgbClr val="77DBE1"/>
            </a:solidFill>
          </p:spPr>
        </p:sp>
      </p:grpSp>
      <p:sp>
        <p:nvSpPr>
          <p:cNvPr id="9" name="TextBox 9"/>
          <p:cNvSpPr txBox="1"/>
          <p:nvPr/>
        </p:nvSpPr>
        <p:spPr>
          <a:xfrm>
            <a:off x="13569730" y="4898240"/>
            <a:ext cx="4106991" cy="1619250"/>
          </a:xfrm>
          <a:prstGeom prst="rect">
            <a:avLst/>
          </a:prstGeom>
        </p:spPr>
        <p:txBody>
          <a:bodyPr lIns="0" tIns="0" rIns="0" bIns="0" rtlCol="0" anchor="t">
            <a:spAutoFit/>
          </a:bodyPr>
          <a:lstStyle/>
          <a:p>
            <a:pPr algn="ctr">
              <a:lnSpc>
                <a:spcPts val="2159"/>
              </a:lnSpc>
            </a:pPr>
            <a:r>
              <a:rPr lang="en-US" sz="1799">
                <a:solidFill>
                  <a:srgbClr val="121544"/>
                </a:solidFill>
                <a:latin typeface="Poppins"/>
              </a:rPr>
              <a:t>menerapkan kontrol akses yang memenuhi persyaratan kepatuhan, seperti General Data Protection Regulation (GDPR) dan Payment Card Industry Data Security Standard (PCI DSS).</a:t>
            </a:r>
          </a:p>
        </p:txBody>
      </p:sp>
      <p:sp>
        <p:nvSpPr>
          <p:cNvPr id="10" name="TextBox 10"/>
          <p:cNvSpPr txBox="1"/>
          <p:nvPr/>
        </p:nvSpPr>
        <p:spPr>
          <a:xfrm>
            <a:off x="13931995" y="4493530"/>
            <a:ext cx="3382461" cy="333375"/>
          </a:xfrm>
          <a:prstGeom prst="rect">
            <a:avLst/>
          </a:prstGeom>
        </p:spPr>
        <p:txBody>
          <a:bodyPr lIns="0" tIns="0" rIns="0" bIns="0" rtlCol="0" anchor="t">
            <a:spAutoFit/>
          </a:bodyPr>
          <a:lstStyle/>
          <a:p>
            <a:pPr algn="ctr">
              <a:lnSpc>
                <a:spcPts val="2399"/>
              </a:lnSpc>
            </a:pPr>
            <a:r>
              <a:rPr lang="en-US" sz="1999">
                <a:solidFill>
                  <a:srgbClr val="121544"/>
                </a:solidFill>
                <a:latin typeface="Arial Bold"/>
              </a:rPr>
              <a:t>Persyaratan Kepatuhan</a:t>
            </a:r>
          </a:p>
        </p:txBody>
      </p:sp>
      <p:sp>
        <p:nvSpPr>
          <p:cNvPr id="11" name="TextBox 11"/>
          <p:cNvSpPr txBox="1"/>
          <p:nvPr/>
        </p:nvSpPr>
        <p:spPr>
          <a:xfrm>
            <a:off x="486904" y="4779280"/>
            <a:ext cx="4384273" cy="1733550"/>
          </a:xfrm>
          <a:prstGeom prst="rect">
            <a:avLst/>
          </a:prstGeom>
        </p:spPr>
        <p:txBody>
          <a:bodyPr lIns="0" tIns="0" rIns="0" bIns="0" rtlCol="0" anchor="t">
            <a:spAutoFit/>
          </a:bodyPr>
          <a:lstStyle/>
          <a:p>
            <a:pPr algn="ctr">
              <a:lnSpc>
                <a:spcPts val="2279"/>
              </a:lnSpc>
            </a:pPr>
            <a:r>
              <a:rPr lang="en-US" sz="1899">
                <a:solidFill>
                  <a:srgbClr val="121544"/>
                </a:solidFill>
                <a:latin typeface="Poppins"/>
              </a:rPr>
              <a:t>IAM memungkinkan organisasi untuk mengendalikan siapa yang dapat mengakses data dan sumber daya cloud. Ini sangat penting untuk melindungi data dan sumber daya dari serangan siber</a:t>
            </a:r>
          </a:p>
        </p:txBody>
      </p:sp>
      <p:sp>
        <p:nvSpPr>
          <p:cNvPr id="12" name="TextBox 12"/>
          <p:cNvSpPr txBox="1"/>
          <p:nvPr/>
        </p:nvSpPr>
        <p:spPr>
          <a:xfrm>
            <a:off x="990712" y="4358777"/>
            <a:ext cx="3382461" cy="333375"/>
          </a:xfrm>
          <a:prstGeom prst="rect">
            <a:avLst/>
          </a:prstGeom>
        </p:spPr>
        <p:txBody>
          <a:bodyPr lIns="0" tIns="0" rIns="0" bIns="0" rtlCol="0" anchor="t">
            <a:spAutoFit/>
          </a:bodyPr>
          <a:lstStyle/>
          <a:p>
            <a:pPr algn="ctr">
              <a:lnSpc>
                <a:spcPts val="2399"/>
              </a:lnSpc>
            </a:pPr>
            <a:r>
              <a:rPr lang="en-US" sz="1999">
                <a:solidFill>
                  <a:srgbClr val="121544"/>
                </a:solidFill>
                <a:latin typeface="Arial Bold"/>
              </a:rPr>
              <a:t>Kunci Keamanan</a:t>
            </a:r>
          </a:p>
        </p:txBody>
      </p:sp>
      <p:sp>
        <p:nvSpPr>
          <p:cNvPr id="13" name="Freeform 13"/>
          <p:cNvSpPr/>
          <p:nvPr/>
        </p:nvSpPr>
        <p:spPr>
          <a:xfrm>
            <a:off x="2319061" y="3571564"/>
            <a:ext cx="719958" cy="593920"/>
          </a:xfrm>
          <a:custGeom>
            <a:avLst/>
            <a:gdLst/>
            <a:ahLst/>
            <a:cxnLst/>
            <a:rect l="l" t="t" r="r" b="b"/>
            <a:pathLst>
              <a:path w="719958" h="593920">
                <a:moveTo>
                  <a:pt x="0" y="0"/>
                </a:moveTo>
                <a:lnTo>
                  <a:pt x="719958" y="0"/>
                </a:lnTo>
                <a:lnTo>
                  <a:pt x="719958" y="593920"/>
                </a:lnTo>
                <a:lnTo>
                  <a:pt x="0" y="59392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4" name="Freeform 14"/>
          <p:cNvSpPr/>
          <p:nvPr/>
        </p:nvSpPr>
        <p:spPr>
          <a:xfrm>
            <a:off x="8823862" y="3552101"/>
            <a:ext cx="634470" cy="593921"/>
          </a:xfrm>
          <a:custGeom>
            <a:avLst/>
            <a:gdLst/>
            <a:ahLst/>
            <a:cxnLst/>
            <a:rect l="l" t="t" r="r" b="b"/>
            <a:pathLst>
              <a:path w="634470" h="593921">
                <a:moveTo>
                  <a:pt x="0" y="0"/>
                </a:moveTo>
                <a:lnTo>
                  <a:pt x="634470" y="0"/>
                </a:lnTo>
                <a:lnTo>
                  <a:pt x="634470" y="593921"/>
                </a:lnTo>
                <a:lnTo>
                  <a:pt x="0" y="59392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5" name="TextBox 15"/>
          <p:cNvSpPr txBox="1"/>
          <p:nvPr/>
        </p:nvSpPr>
        <p:spPr>
          <a:xfrm>
            <a:off x="6685432" y="4898240"/>
            <a:ext cx="4959518" cy="1447800"/>
          </a:xfrm>
          <a:prstGeom prst="rect">
            <a:avLst/>
          </a:prstGeom>
        </p:spPr>
        <p:txBody>
          <a:bodyPr lIns="0" tIns="0" rIns="0" bIns="0" rtlCol="0" anchor="t">
            <a:spAutoFit/>
          </a:bodyPr>
          <a:lstStyle/>
          <a:p>
            <a:pPr algn="ctr">
              <a:lnSpc>
                <a:spcPts val="2279"/>
              </a:lnSpc>
            </a:pPr>
            <a:r>
              <a:rPr lang="en-US" sz="1899">
                <a:solidFill>
                  <a:srgbClr val="121544"/>
                </a:solidFill>
                <a:latin typeface="Poppins"/>
              </a:rPr>
              <a:t>Mengelola identitas dan akses pengguna ke berbagai layanan dan sumber daya cloud. Ini dapat menyederhanakan administrasi cloud dan mengurangi risiko kesalahan.</a:t>
            </a:r>
          </a:p>
        </p:txBody>
      </p:sp>
      <p:sp>
        <p:nvSpPr>
          <p:cNvPr id="16" name="TextBox 16"/>
          <p:cNvSpPr txBox="1"/>
          <p:nvPr/>
        </p:nvSpPr>
        <p:spPr>
          <a:xfrm>
            <a:off x="7473961" y="4358777"/>
            <a:ext cx="3382461" cy="333375"/>
          </a:xfrm>
          <a:prstGeom prst="rect">
            <a:avLst/>
          </a:prstGeom>
        </p:spPr>
        <p:txBody>
          <a:bodyPr lIns="0" tIns="0" rIns="0" bIns="0" rtlCol="0" anchor="t">
            <a:spAutoFit/>
          </a:bodyPr>
          <a:lstStyle/>
          <a:p>
            <a:pPr algn="ctr">
              <a:lnSpc>
                <a:spcPts val="2399"/>
              </a:lnSpc>
            </a:pPr>
            <a:r>
              <a:rPr lang="en-US" sz="1999">
                <a:solidFill>
                  <a:srgbClr val="121544"/>
                </a:solidFill>
                <a:latin typeface="Arial Bold"/>
              </a:rPr>
              <a:t>Pengelolaan Sumber Daya</a:t>
            </a:r>
          </a:p>
        </p:txBody>
      </p:sp>
      <p:sp>
        <p:nvSpPr>
          <p:cNvPr id="17" name="Freeform 17"/>
          <p:cNvSpPr/>
          <p:nvPr/>
        </p:nvSpPr>
        <p:spPr>
          <a:xfrm>
            <a:off x="15141913" y="3483279"/>
            <a:ext cx="962626" cy="962626"/>
          </a:xfrm>
          <a:custGeom>
            <a:avLst/>
            <a:gdLst/>
            <a:ahLst/>
            <a:cxnLst/>
            <a:rect l="l" t="t" r="r" b="b"/>
            <a:pathLst>
              <a:path w="962626" h="962626">
                <a:moveTo>
                  <a:pt x="0" y="0"/>
                </a:moveTo>
                <a:lnTo>
                  <a:pt x="962626" y="0"/>
                </a:lnTo>
                <a:lnTo>
                  <a:pt x="962626" y="962626"/>
                </a:lnTo>
                <a:lnTo>
                  <a:pt x="0" y="96262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8" name="TextBox 18"/>
          <p:cNvSpPr txBox="1"/>
          <p:nvPr/>
        </p:nvSpPr>
        <p:spPr>
          <a:xfrm>
            <a:off x="2162913" y="7791450"/>
            <a:ext cx="13968529" cy="1466850"/>
          </a:xfrm>
          <a:prstGeom prst="rect">
            <a:avLst/>
          </a:prstGeom>
        </p:spPr>
        <p:txBody>
          <a:bodyPr lIns="0" tIns="0" rIns="0" bIns="0" rtlCol="0" anchor="t">
            <a:spAutoFit/>
          </a:bodyPr>
          <a:lstStyle/>
          <a:p>
            <a:pPr algn="ctr">
              <a:lnSpc>
                <a:spcPts val="2879"/>
              </a:lnSpc>
              <a:spcBef>
                <a:spcPct val="0"/>
              </a:spcBef>
            </a:pPr>
            <a:r>
              <a:rPr lang="en-US" sz="2400">
                <a:solidFill>
                  <a:srgbClr val="FFFFFF"/>
                </a:solidFill>
                <a:latin typeface="Poppins"/>
              </a:rPr>
              <a:t>Identity and Access Management (IAM) adalah suatu framework yang digunakan untuk mengelola identitas dan akses pengguna ke suatu sistem, termasuk sistem cloud. IAM berperan penting dalam keamanan cloud, karena memastikan bahwa hanya pengguna yang berwenang saja yang dapat mengakses data dan sumber daya cloud.</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121544"/>
        </a:solidFill>
        <a:effectLst/>
      </p:bgPr>
    </p:bg>
    <p:spTree>
      <p:nvGrpSpPr>
        <p:cNvPr id="1" name=""/>
        <p:cNvGrpSpPr/>
        <p:nvPr/>
      </p:nvGrpSpPr>
      <p:grpSpPr>
        <a:xfrm>
          <a:off x="0" y="0"/>
          <a:ext cx="0" cy="0"/>
          <a:chOff x="0" y="0"/>
          <a:chExt cx="0" cy="0"/>
        </a:xfrm>
      </p:grpSpPr>
      <p:sp>
        <p:nvSpPr>
          <p:cNvPr id="2" name="TextBox 2"/>
          <p:cNvSpPr txBox="1"/>
          <p:nvPr/>
        </p:nvSpPr>
        <p:spPr>
          <a:xfrm>
            <a:off x="10902198" y="600958"/>
            <a:ext cx="6479456" cy="2286762"/>
          </a:xfrm>
          <a:prstGeom prst="rect">
            <a:avLst/>
          </a:prstGeom>
        </p:spPr>
        <p:txBody>
          <a:bodyPr lIns="0" tIns="0" rIns="0" bIns="0" rtlCol="0" anchor="t">
            <a:spAutoFit/>
          </a:bodyPr>
          <a:lstStyle/>
          <a:p>
            <a:pPr algn="r">
              <a:lnSpc>
                <a:spcPts val="8784"/>
              </a:lnSpc>
            </a:pPr>
            <a:r>
              <a:rPr lang="en-US" sz="7200">
                <a:solidFill>
                  <a:srgbClr val="FFFFFF"/>
                </a:solidFill>
                <a:latin typeface="Poppins Bold"/>
              </a:rPr>
              <a:t>Pengunaan IAM di Cloud </a:t>
            </a:r>
          </a:p>
        </p:txBody>
      </p:sp>
      <p:sp>
        <p:nvSpPr>
          <p:cNvPr id="3" name="Freeform 3"/>
          <p:cNvSpPr/>
          <p:nvPr/>
        </p:nvSpPr>
        <p:spPr>
          <a:xfrm>
            <a:off x="5601943" y="2874760"/>
            <a:ext cx="6628541" cy="6248487"/>
          </a:xfrm>
          <a:custGeom>
            <a:avLst/>
            <a:gdLst/>
            <a:ahLst/>
            <a:cxnLst/>
            <a:rect l="l" t="t" r="r" b="b"/>
            <a:pathLst>
              <a:path w="6628541" h="6248487">
                <a:moveTo>
                  <a:pt x="0" y="0"/>
                </a:moveTo>
                <a:lnTo>
                  <a:pt x="6628541" y="0"/>
                </a:lnTo>
                <a:lnTo>
                  <a:pt x="6628541" y="6248487"/>
                </a:lnTo>
                <a:lnTo>
                  <a:pt x="0" y="624848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11566006" y="6867377"/>
            <a:ext cx="469716" cy="439697"/>
          </a:xfrm>
          <a:custGeom>
            <a:avLst/>
            <a:gdLst/>
            <a:ahLst/>
            <a:cxnLst/>
            <a:rect l="l" t="t" r="r" b="b"/>
            <a:pathLst>
              <a:path w="469716" h="439697">
                <a:moveTo>
                  <a:pt x="0" y="0"/>
                </a:moveTo>
                <a:lnTo>
                  <a:pt x="469716" y="0"/>
                </a:lnTo>
                <a:lnTo>
                  <a:pt x="469716" y="439697"/>
                </a:lnTo>
                <a:lnTo>
                  <a:pt x="0" y="43969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a:off x="7591323" y="8135027"/>
            <a:ext cx="871060" cy="590009"/>
          </a:xfrm>
          <a:custGeom>
            <a:avLst/>
            <a:gdLst/>
            <a:ahLst/>
            <a:cxnLst/>
            <a:rect l="l" t="t" r="r" b="b"/>
            <a:pathLst>
              <a:path w="871060" h="590009">
                <a:moveTo>
                  <a:pt x="0" y="0"/>
                </a:moveTo>
                <a:lnTo>
                  <a:pt x="871060" y="0"/>
                </a:lnTo>
                <a:lnTo>
                  <a:pt x="871060" y="590009"/>
                </a:lnTo>
                <a:lnTo>
                  <a:pt x="0" y="59000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a:off x="10016443" y="7958794"/>
            <a:ext cx="885755" cy="885755"/>
          </a:xfrm>
          <a:custGeom>
            <a:avLst/>
            <a:gdLst/>
            <a:ahLst/>
            <a:cxnLst/>
            <a:rect l="l" t="t" r="r" b="b"/>
            <a:pathLst>
              <a:path w="885755" h="885755">
                <a:moveTo>
                  <a:pt x="0" y="0"/>
                </a:moveTo>
                <a:lnTo>
                  <a:pt x="885755" y="0"/>
                </a:lnTo>
                <a:lnTo>
                  <a:pt x="885755" y="885755"/>
                </a:lnTo>
                <a:lnTo>
                  <a:pt x="0" y="88575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7" name="Freeform 7"/>
          <p:cNvSpPr/>
          <p:nvPr/>
        </p:nvSpPr>
        <p:spPr>
          <a:xfrm>
            <a:off x="6084124" y="6046719"/>
            <a:ext cx="790664" cy="652250"/>
          </a:xfrm>
          <a:custGeom>
            <a:avLst/>
            <a:gdLst/>
            <a:ahLst/>
            <a:cxnLst/>
            <a:rect l="l" t="t" r="r" b="b"/>
            <a:pathLst>
              <a:path w="790664" h="652250">
                <a:moveTo>
                  <a:pt x="0" y="0"/>
                </a:moveTo>
                <a:lnTo>
                  <a:pt x="790664" y="0"/>
                </a:lnTo>
                <a:lnTo>
                  <a:pt x="790664" y="652250"/>
                </a:lnTo>
                <a:lnTo>
                  <a:pt x="0" y="65225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8" name="Freeform 8"/>
          <p:cNvSpPr/>
          <p:nvPr/>
        </p:nvSpPr>
        <p:spPr>
          <a:xfrm>
            <a:off x="7358826" y="3324633"/>
            <a:ext cx="1071463" cy="1080413"/>
          </a:xfrm>
          <a:custGeom>
            <a:avLst/>
            <a:gdLst/>
            <a:ahLst/>
            <a:cxnLst/>
            <a:rect l="l" t="t" r="r" b="b"/>
            <a:pathLst>
              <a:path w="1071463" h="1080413">
                <a:moveTo>
                  <a:pt x="0" y="0"/>
                </a:moveTo>
                <a:lnTo>
                  <a:pt x="1071463" y="0"/>
                </a:lnTo>
                <a:lnTo>
                  <a:pt x="1071463" y="1080413"/>
                </a:lnTo>
                <a:lnTo>
                  <a:pt x="0" y="108041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9" name="Freeform 9"/>
          <p:cNvSpPr/>
          <p:nvPr/>
        </p:nvSpPr>
        <p:spPr>
          <a:xfrm>
            <a:off x="8210976" y="4982528"/>
            <a:ext cx="1866045" cy="2463478"/>
          </a:xfrm>
          <a:custGeom>
            <a:avLst/>
            <a:gdLst/>
            <a:ahLst/>
            <a:cxnLst/>
            <a:rect l="l" t="t" r="r" b="b"/>
            <a:pathLst>
              <a:path w="1866045" h="2463478">
                <a:moveTo>
                  <a:pt x="0" y="0"/>
                </a:moveTo>
                <a:lnTo>
                  <a:pt x="1866045" y="0"/>
                </a:lnTo>
                <a:lnTo>
                  <a:pt x="1866045" y="2463478"/>
                </a:lnTo>
                <a:lnTo>
                  <a:pt x="0" y="2463478"/>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0" name="TextBox 10"/>
          <p:cNvSpPr txBox="1"/>
          <p:nvPr/>
        </p:nvSpPr>
        <p:spPr>
          <a:xfrm>
            <a:off x="2064601" y="2616258"/>
            <a:ext cx="4008923" cy="514350"/>
          </a:xfrm>
          <a:prstGeom prst="rect">
            <a:avLst/>
          </a:prstGeom>
        </p:spPr>
        <p:txBody>
          <a:bodyPr lIns="0" tIns="0" rIns="0" bIns="0" rtlCol="0" anchor="t">
            <a:spAutoFit/>
          </a:bodyPr>
          <a:lstStyle/>
          <a:p>
            <a:pPr algn="r">
              <a:lnSpc>
                <a:spcPts val="3840"/>
              </a:lnSpc>
            </a:pPr>
            <a:r>
              <a:rPr lang="en-US" sz="3200">
                <a:solidFill>
                  <a:srgbClr val="F0D23F"/>
                </a:solidFill>
                <a:latin typeface="Poppins Bold"/>
              </a:rPr>
              <a:t>Compute Engine</a:t>
            </a:r>
          </a:p>
        </p:txBody>
      </p:sp>
      <p:sp>
        <p:nvSpPr>
          <p:cNvPr id="11" name="TextBox 11"/>
          <p:cNvSpPr txBox="1"/>
          <p:nvPr/>
        </p:nvSpPr>
        <p:spPr>
          <a:xfrm>
            <a:off x="1550032" y="3118743"/>
            <a:ext cx="4523492" cy="1104900"/>
          </a:xfrm>
          <a:prstGeom prst="rect">
            <a:avLst/>
          </a:prstGeom>
        </p:spPr>
        <p:txBody>
          <a:bodyPr lIns="0" tIns="0" rIns="0" bIns="0" rtlCol="0" anchor="t">
            <a:spAutoFit/>
          </a:bodyPr>
          <a:lstStyle/>
          <a:p>
            <a:pPr algn="r">
              <a:lnSpc>
                <a:spcPts val="2879"/>
              </a:lnSpc>
            </a:pPr>
            <a:r>
              <a:rPr lang="en-US" sz="2400">
                <a:solidFill>
                  <a:srgbClr val="FFFFFF"/>
                </a:solidFill>
                <a:latin typeface="Poppins"/>
              </a:rPr>
              <a:t>Mesin virtual, instance Kubernetes, dan layanan cloud lainnya</a:t>
            </a:r>
          </a:p>
        </p:txBody>
      </p:sp>
      <p:sp>
        <p:nvSpPr>
          <p:cNvPr id="12" name="TextBox 12"/>
          <p:cNvSpPr txBox="1"/>
          <p:nvPr/>
        </p:nvSpPr>
        <p:spPr>
          <a:xfrm>
            <a:off x="1154819" y="5146666"/>
            <a:ext cx="4008923" cy="514350"/>
          </a:xfrm>
          <a:prstGeom prst="rect">
            <a:avLst/>
          </a:prstGeom>
        </p:spPr>
        <p:txBody>
          <a:bodyPr lIns="0" tIns="0" rIns="0" bIns="0" rtlCol="0" anchor="t">
            <a:spAutoFit/>
          </a:bodyPr>
          <a:lstStyle/>
          <a:p>
            <a:pPr algn="r">
              <a:lnSpc>
                <a:spcPts val="3840"/>
              </a:lnSpc>
            </a:pPr>
            <a:r>
              <a:rPr lang="en-US" sz="3200">
                <a:solidFill>
                  <a:srgbClr val="F79465"/>
                </a:solidFill>
                <a:latin typeface="Poppins Bold"/>
              </a:rPr>
              <a:t>Cloud Storage</a:t>
            </a:r>
          </a:p>
        </p:txBody>
      </p:sp>
      <p:sp>
        <p:nvSpPr>
          <p:cNvPr id="13" name="TextBox 13"/>
          <p:cNvSpPr txBox="1"/>
          <p:nvPr/>
        </p:nvSpPr>
        <p:spPr>
          <a:xfrm>
            <a:off x="426264" y="5760969"/>
            <a:ext cx="4737478" cy="381000"/>
          </a:xfrm>
          <a:prstGeom prst="rect">
            <a:avLst/>
          </a:prstGeom>
        </p:spPr>
        <p:txBody>
          <a:bodyPr lIns="0" tIns="0" rIns="0" bIns="0" rtlCol="0" anchor="t">
            <a:spAutoFit/>
          </a:bodyPr>
          <a:lstStyle/>
          <a:p>
            <a:pPr algn="r">
              <a:lnSpc>
                <a:spcPts val="2879"/>
              </a:lnSpc>
            </a:pPr>
            <a:r>
              <a:rPr lang="en-US" sz="2400">
                <a:solidFill>
                  <a:srgbClr val="FFFFFF"/>
                </a:solidFill>
                <a:latin typeface="Poppins"/>
              </a:rPr>
              <a:t>Bucket penyimpanan data</a:t>
            </a:r>
          </a:p>
        </p:txBody>
      </p:sp>
      <p:sp>
        <p:nvSpPr>
          <p:cNvPr id="14" name="TextBox 14"/>
          <p:cNvSpPr txBox="1"/>
          <p:nvPr/>
        </p:nvSpPr>
        <p:spPr>
          <a:xfrm>
            <a:off x="2629900" y="7902932"/>
            <a:ext cx="4008923" cy="514350"/>
          </a:xfrm>
          <a:prstGeom prst="rect">
            <a:avLst/>
          </a:prstGeom>
        </p:spPr>
        <p:txBody>
          <a:bodyPr lIns="0" tIns="0" rIns="0" bIns="0" rtlCol="0" anchor="t">
            <a:spAutoFit/>
          </a:bodyPr>
          <a:lstStyle/>
          <a:p>
            <a:pPr algn="r">
              <a:lnSpc>
                <a:spcPts val="3840"/>
              </a:lnSpc>
            </a:pPr>
            <a:r>
              <a:rPr lang="en-US" sz="3200">
                <a:solidFill>
                  <a:srgbClr val="ED3B55"/>
                </a:solidFill>
                <a:latin typeface="Poppins Bold"/>
              </a:rPr>
              <a:t>Cloud Databases</a:t>
            </a:r>
          </a:p>
        </p:txBody>
      </p:sp>
      <p:sp>
        <p:nvSpPr>
          <p:cNvPr id="15" name="TextBox 15"/>
          <p:cNvSpPr txBox="1"/>
          <p:nvPr/>
        </p:nvSpPr>
        <p:spPr>
          <a:xfrm>
            <a:off x="1550032" y="8316851"/>
            <a:ext cx="5088791" cy="381000"/>
          </a:xfrm>
          <a:prstGeom prst="rect">
            <a:avLst/>
          </a:prstGeom>
        </p:spPr>
        <p:txBody>
          <a:bodyPr lIns="0" tIns="0" rIns="0" bIns="0" rtlCol="0" anchor="t">
            <a:spAutoFit/>
          </a:bodyPr>
          <a:lstStyle/>
          <a:p>
            <a:pPr algn="r">
              <a:lnSpc>
                <a:spcPts val="2879"/>
              </a:lnSpc>
            </a:pPr>
            <a:r>
              <a:rPr lang="en-US" sz="2400">
                <a:solidFill>
                  <a:srgbClr val="FFFFFF"/>
                </a:solidFill>
                <a:latin typeface="Poppins"/>
              </a:rPr>
              <a:t>Database MySQL, PostgreSQL</a:t>
            </a:r>
          </a:p>
        </p:txBody>
      </p:sp>
      <p:sp>
        <p:nvSpPr>
          <p:cNvPr id="16" name="TextBox 16"/>
          <p:cNvSpPr txBox="1"/>
          <p:nvPr/>
        </p:nvSpPr>
        <p:spPr>
          <a:xfrm>
            <a:off x="11531931" y="8307326"/>
            <a:ext cx="4008923" cy="514350"/>
          </a:xfrm>
          <a:prstGeom prst="rect">
            <a:avLst/>
          </a:prstGeom>
        </p:spPr>
        <p:txBody>
          <a:bodyPr lIns="0" tIns="0" rIns="0" bIns="0" rtlCol="0" anchor="t">
            <a:spAutoFit/>
          </a:bodyPr>
          <a:lstStyle/>
          <a:p>
            <a:pPr algn="l">
              <a:lnSpc>
                <a:spcPts val="3840"/>
              </a:lnSpc>
            </a:pPr>
            <a:r>
              <a:rPr lang="en-US" sz="3200">
                <a:solidFill>
                  <a:srgbClr val="54CBA0"/>
                </a:solidFill>
                <a:latin typeface="Poppins Bold"/>
              </a:rPr>
              <a:t>Cloud Networking</a:t>
            </a:r>
          </a:p>
        </p:txBody>
      </p:sp>
      <p:sp>
        <p:nvSpPr>
          <p:cNvPr id="17" name="TextBox 17"/>
          <p:cNvSpPr txBox="1"/>
          <p:nvPr/>
        </p:nvSpPr>
        <p:spPr>
          <a:xfrm>
            <a:off x="11531931" y="8878408"/>
            <a:ext cx="5145626" cy="742950"/>
          </a:xfrm>
          <a:prstGeom prst="rect">
            <a:avLst/>
          </a:prstGeom>
        </p:spPr>
        <p:txBody>
          <a:bodyPr lIns="0" tIns="0" rIns="0" bIns="0" rtlCol="0" anchor="t">
            <a:spAutoFit/>
          </a:bodyPr>
          <a:lstStyle/>
          <a:p>
            <a:pPr algn="l">
              <a:lnSpc>
                <a:spcPts val="2879"/>
              </a:lnSpc>
            </a:pPr>
            <a:r>
              <a:rPr lang="en-US" sz="2400">
                <a:solidFill>
                  <a:srgbClr val="FFFFFF"/>
                </a:solidFill>
                <a:latin typeface="Poppins"/>
              </a:rPr>
              <a:t>Jaringan, firewall, dan load balancer</a:t>
            </a:r>
          </a:p>
        </p:txBody>
      </p:sp>
      <p:sp>
        <p:nvSpPr>
          <p:cNvPr id="18" name="TextBox 18"/>
          <p:cNvSpPr txBox="1"/>
          <p:nvPr/>
        </p:nvSpPr>
        <p:spPr>
          <a:xfrm>
            <a:off x="12668634" y="6018144"/>
            <a:ext cx="4008923" cy="514350"/>
          </a:xfrm>
          <a:prstGeom prst="rect">
            <a:avLst/>
          </a:prstGeom>
        </p:spPr>
        <p:txBody>
          <a:bodyPr lIns="0" tIns="0" rIns="0" bIns="0" rtlCol="0" anchor="t">
            <a:spAutoFit/>
          </a:bodyPr>
          <a:lstStyle/>
          <a:p>
            <a:pPr algn="l">
              <a:lnSpc>
                <a:spcPts val="3840"/>
              </a:lnSpc>
            </a:pPr>
            <a:r>
              <a:rPr lang="en-US" sz="3200">
                <a:solidFill>
                  <a:srgbClr val="78AAE1"/>
                </a:solidFill>
                <a:latin typeface="Poppins Bold"/>
              </a:rPr>
              <a:t>Cloud AI</a:t>
            </a:r>
          </a:p>
        </p:txBody>
      </p:sp>
      <p:sp>
        <p:nvSpPr>
          <p:cNvPr id="19" name="TextBox 19"/>
          <p:cNvSpPr txBox="1"/>
          <p:nvPr/>
        </p:nvSpPr>
        <p:spPr>
          <a:xfrm>
            <a:off x="12668634" y="6596682"/>
            <a:ext cx="4590666" cy="742950"/>
          </a:xfrm>
          <a:prstGeom prst="rect">
            <a:avLst/>
          </a:prstGeom>
        </p:spPr>
        <p:txBody>
          <a:bodyPr lIns="0" tIns="0" rIns="0" bIns="0" rtlCol="0" anchor="t">
            <a:spAutoFit/>
          </a:bodyPr>
          <a:lstStyle/>
          <a:p>
            <a:pPr algn="l">
              <a:lnSpc>
                <a:spcPts val="2879"/>
              </a:lnSpc>
            </a:pPr>
            <a:r>
              <a:rPr lang="en-US" sz="2400">
                <a:solidFill>
                  <a:srgbClr val="FFFFFF"/>
                </a:solidFill>
                <a:latin typeface="Poppins"/>
              </a:rPr>
              <a:t>Layanan machine learning dan artificial intelligence</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121544"/>
        </a:solidFill>
        <a:effectLst/>
      </p:bgPr>
    </p:bg>
    <p:spTree>
      <p:nvGrpSpPr>
        <p:cNvPr id="1" name=""/>
        <p:cNvGrpSpPr/>
        <p:nvPr/>
      </p:nvGrpSpPr>
      <p:grpSpPr>
        <a:xfrm>
          <a:off x="0" y="0"/>
          <a:ext cx="0" cy="0"/>
          <a:chOff x="0" y="0"/>
          <a:chExt cx="0" cy="0"/>
        </a:xfrm>
      </p:grpSpPr>
      <p:sp>
        <p:nvSpPr>
          <p:cNvPr id="2" name="TextBox 2"/>
          <p:cNvSpPr txBox="1"/>
          <p:nvPr/>
        </p:nvSpPr>
        <p:spPr>
          <a:xfrm>
            <a:off x="0" y="860229"/>
            <a:ext cx="18288000" cy="837819"/>
          </a:xfrm>
          <a:prstGeom prst="rect">
            <a:avLst/>
          </a:prstGeom>
        </p:spPr>
        <p:txBody>
          <a:bodyPr lIns="0" tIns="0" rIns="0" bIns="0" rtlCol="0" anchor="t">
            <a:spAutoFit/>
          </a:bodyPr>
          <a:lstStyle/>
          <a:p>
            <a:pPr algn="ctr">
              <a:lnSpc>
                <a:spcPts val="6048"/>
              </a:lnSpc>
            </a:pPr>
            <a:r>
              <a:rPr lang="en-US" sz="5600">
                <a:solidFill>
                  <a:srgbClr val="FFFFFF"/>
                </a:solidFill>
                <a:latin typeface="Poppins Bold"/>
              </a:rPr>
              <a:t>Contoh Implementasi IAM di Cloud </a:t>
            </a:r>
          </a:p>
        </p:txBody>
      </p:sp>
      <p:graphicFrame>
        <p:nvGraphicFramePr>
          <p:cNvPr id="3" name="Table 3"/>
          <p:cNvGraphicFramePr>
            <a:graphicFrameLocks noGrp="1"/>
          </p:cNvGraphicFramePr>
          <p:nvPr/>
        </p:nvGraphicFramePr>
        <p:xfrm>
          <a:off x="1184355" y="2719823"/>
          <a:ext cx="4899119" cy="7013201"/>
        </p:xfrm>
        <a:graphic>
          <a:graphicData uri="http://schemas.openxmlformats.org/drawingml/2006/table">
            <a:tbl>
              <a:tblPr/>
              <a:tblGrid>
                <a:gridCol w="462344">
                  <a:extLst>
                    <a:ext uri="{9D8B030D-6E8A-4147-A177-3AD203B41FA5}">
                      <a16:colId xmlns:a16="http://schemas.microsoft.com/office/drawing/2014/main" val="20000"/>
                    </a:ext>
                  </a:extLst>
                </a:gridCol>
                <a:gridCol w="3998763">
                  <a:extLst>
                    <a:ext uri="{9D8B030D-6E8A-4147-A177-3AD203B41FA5}">
                      <a16:colId xmlns:a16="http://schemas.microsoft.com/office/drawing/2014/main" val="20001"/>
                    </a:ext>
                  </a:extLst>
                </a:gridCol>
                <a:gridCol w="438012">
                  <a:extLst>
                    <a:ext uri="{9D8B030D-6E8A-4147-A177-3AD203B41FA5}">
                      <a16:colId xmlns:a16="http://schemas.microsoft.com/office/drawing/2014/main" val="20002"/>
                    </a:ext>
                  </a:extLst>
                </a:gridCol>
              </a:tblGrid>
              <a:tr h="628279">
                <a:tc>
                  <a:txBody>
                    <a:bodyPr/>
                    <a:lstStyle/>
                    <a:p>
                      <a:pPr algn="l">
                        <a:lnSpc>
                          <a:spcPts val="1691"/>
                        </a:lnSpc>
                        <a:defRPr/>
                      </a:pPr>
                      <a:endParaRPr lang="en-US" sz="1100"/>
                    </a:p>
                  </a:txBody>
                  <a:tcPr marL="57150" marR="57150" marT="57150" marB="57150" anchor="ctr">
                    <a:lnL w="76720" cap="flat" cmpd="sng" algn="ctr">
                      <a:solidFill>
                        <a:srgbClr val="FFFFFF"/>
                      </a:solidFill>
                      <a:prstDash val="solid"/>
                      <a:round/>
                      <a:headEnd type="none" w="med" len="med"/>
                      <a:tailEnd type="none" w="med" len="med"/>
                    </a:lnL>
                    <a:lnR w="76720" cap="flat" cmpd="sng" algn="ctr">
                      <a:solidFill>
                        <a:srgbClr val="FFFFFF"/>
                      </a:solidFill>
                      <a:prstDash val="solid"/>
                      <a:round/>
                      <a:headEnd type="none" w="med" len="med"/>
                      <a:tailEnd type="none" w="med" len="med"/>
                    </a:lnR>
                    <a:lnT w="76720" cap="flat" cmpd="sng" algn="ctr">
                      <a:solidFill>
                        <a:srgbClr val="FFFFFF"/>
                      </a:solidFill>
                      <a:prstDash val="solid"/>
                      <a:round/>
                      <a:headEnd type="none" w="med" len="med"/>
                      <a:tailEnd type="none" w="med" len="med"/>
                    </a:lnT>
                    <a:lnB w="76720" cap="flat" cmpd="sng" algn="ctr">
                      <a:solidFill>
                        <a:srgbClr val="FFFFFF"/>
                      </a:solidFill>
                      <a:prstDash val="solid"/>
                      <a:round/>
                      <a:headEnd type="none" w="med" len="med"/>
                      <a:tailEnd type="none" w="med" len="med"/>
                    </a:lnB>
                    <a:solidFill>
                      <a:srgbClr val="F79465"/>
                    </a:solidFill>
                  </a:tcPr>
                </a:tc>
                <a:tc>
                  <a:txBody>
                    <a:bodyPr/>
                    <a:lstStyle/>
                    <a:p>
                      <a:pPr algn="l">
                        <a:lnSpc>
                          <a:spcPts val="1691"/>
                        </a:lnSpc>
                        <a:defRPr/>
                      </a:pPr>
                      <a:endParaRPr lang="en-US" sz="1100"/>
                    </a:p>
                  </a:txBody>
                  <a:tcPr marL="57150" marR="57150" marT="57150" marB="57150" anchor="ctr">
                    <a:lnL w="76720" cap="flat" cmpd="sng" algn="ctr">
                      <a:solidFill>
                        <a:srgbClr val="FFFFFF"/>
                      </a:solidFill>
                      <a:prstDash val="solid"/>
                      <a:round/>
                      <a:headEnd type="none" w="med" len="med"/>
                      <a:tailEnd type="none" w="med" len="med"/>
                    </a:lnL>
                    <a:lnR w="76720" cap="flat" cmpd="sng" algn="ctr">
                      <a:solidFill>
                        <a:srgbClr val="FFFFFF"/>
                      </a:solidFill>
                      <a:prstDash val="solid"/>
                      <a:round/>
                      <a:headEnd type="none" w="med" len="med"/>
                      <a:tailEnd type="none" w="med" len="med"/>
                    </a:lnR>
                    <a:lnT w="76720" cap="flat" cmpd="sng" algn="ctr">
                      <a:solidFill>
                        <a:srgbClr val="FFFFFF"/>
                      </a:solidFill>
                      <a:prstDash val="solid"/>
                      <a:round/>
                      <a:headEnd type="none" w="med" len="med"/>
                      <a:tailEnd type="none" w="med" len="med"/>
                    </a:lnT>
                    <a:lnB w="28770" cap="flat" cmpd="sng" algn="ctr">
                      <a:solidFill>
                        <a:srgbClr val="FFFFFF"/>
                      </a:solidFill>
                      <a:prstDash val="solid"/>
                      <a:round/>
                      <a:headEnd type="none" w="med" len="med"/>
                      <a:tailEnd type="none" w="med" len="med"/>
                    </a:lnB>
                    <a:solidFill>
                      <a:srgbClr val="F79465"/>
                    </a:solidFill>
                  </a:tcPr>
                </a:tc>
                <a:tc>
                  <a:txBody>
                    <a:bodyPr/>
                    <a:lstStyle/>
                    <a:p>
                      <a:pPr algn="l">
                        <a:lnSpc>
                          <a:spcPts val="1691"/>
                        </a:lnSpc>
                        <a:defRPr/>
                      </a:pPr>
                      <a:endParaRPr lang="en-US" sz="1100"/>
                    </a:p>
                  </a:txBody>
                  <a:tcPr marL="57150" marR="57150" marT="57150" marB="57150" anchor="ctr">
                    <a:lnL w="76720" cap="flat" cmpd="sng" algn="ctr">
                      <a:solidFill>
                        <a:srgbClr val="FFFFFF"/>
                      </a:solidFill>
                      <a:prstDash val="solid"/>
                      <a:round/>
                      <a:headEnd type="none" w="med" len="med"/>
                      <a:tailEnd type="none" w="med" len="med"/>
                    </a:lnL>
                    <a:lnR w="76720" cap="flat" cmpd="sng" algn="ctr">
                      <a:solidFill>
                        <a:srgbClr val="FFFFFF"/>
                      </a:solidFill>
                      <a:prstDash val="solid"/>
                      <a:round/>
                      <a:headEnd type="none" w="med" len="med"/>
                      <a:tailEnd type="none" w="med" len="med"/>
                    </a:lnR>
                    <a:lnT w="76720" cap="flat" cmpd="sng" algn="ctr">
                      <a:solidFill>
                        <a:srgbClr val="FFFFFF"/>
                      </a:solidFill>
                      <a:prstDash val="solid"/>
                      <a:round/>
                      <a:headEnd type="none" w="med" len="med"/>
                      <a:tailEnd type="none" w="med" len="med"/>
                    </a:lnT>
                    <a:lnB w="76720" cap="flat" cmpd="sng" algn="ctr">
                      <a:solidFill>
                        <a:srgbClr val="FFFFFF"/>
                      </a:solidFill>
                      <a:prstDash val="solid"/>
                      <a:round/>
                      <a:headEnd type="none" w="med" len="med"/>
                      <a:tailEnd type="none" w="med" len="med"/>
                    </a:lnB>
                    <a:solidFill>
                      <a:srgbClr val="F79465"/>
                    </a:solidFill>
                  </a:tcPr>
                </a:tc>
                <a:extLst>
                  <a:ext uri="{0D108BD9-81ED-4DB2-BD59-A6C34878D82A}">
                    <a16:rowId xmlns:a16="http://schemas.microsoft.com/office/drawing/2014/main" val="10000"/>
                  </a:ext>
                </a:extLst>
              </a:tr>
              <a:tr h="1531226">
                <a:tc>
                  <a:txBody>
                    <a:bodyPr/>
                    <a:lstStyle/>
                    <a:p>
                      <a:pPr algn="l">
                        <a:lnSpc>
                          <a:spcPts val="1691"/>
                        </a:lnSpc>
                        <a:defRPr/>
                      </a:pPr>
                      <a:endParaRPr lang="en-US" sz="1100"/>
                    </a:p>
                  </a:txBody>
                  <a:tcPr marL="57150" marR="57150" marT="57150" marB="57150" anchor="ctr">
                    <a:lnL w="76720" cap="flat" cmpd="sng" algn="ctr">
                      <a:solidFill>
                        <a:srgbClr val="FFFFFF"/>
                      </a:solidFill>
                      <a:prstDash val="solid"/>
                      <a:round/>
                      <a:headEnd type="none" w="med" len="med"/>
                      <a:tailEnd type="none" w="med" len="med"/>
                    </a:lnL>
                    <a:lnR w="76720" cap="flat" cmpd="sng" algn="ctr">
                      <a:solidFill>
                        <a:srgbClr val="FFFFFF"/>
                      </a:solidFill>
                      <a:prstDash val="solid"/>
                      <a:round/>
                      <a:headEnd type="none" w="med" len="med"/>
                      <a:tailEnd type="none" w="med" len="med"/>
                    </a:lnR>
                    <a:lnT w="76720" cap="flat" cmpd="sng" algn="ctr">
                      <a:solidFill>
                        <a:srgbClr val="FFFFFF"/>
                      </a:solidFill>
                      <a:prstDash val="solid"/>
                      <a:round/>
                      <a:headEnd type="none" w="med" len="med"/>
                      <a:tailEnd type="none" w="med" len="med"/>
                    </a:lnT>
                    <a:lnB w="76720" cap="flat" cmpd="sng" algn="ctr">
                      <a:solidFill>
                        <a:srgbClr val="FFFFFF"/>
                      </a:solidFill>
                      <a:prstDash val="solid"/>
                      <a:round/>
                      <a:headEnd type="none" w="med" len="med"/>
                      <a:tailEnd type="none" w="med" len="med"/>
                    </a:lnB>
                    <a:solidFill>
                      <a:srgbClr val="F79465"/>
                    </a:solidFill>
                  </a:tcPr>
                </a:tc>
                <a:tc>
                  <a:txBody>
                    <a:bodyPr/>
                    <a:lstStyle/>
                    <a:p>
                      <a:pPr algn="ctr">
                        <a:lnSpc>
                          <a:spcPts val="6524"/>
                        </a:lnSpc>
                        <a:defRPr/>
                      </a:pPr>
                      <a:r>
                        <a:rPr lang="en-US" sz="5436">
                          <a:solidFill>
                            <a:srgbClr val="FFFFFF"/>
                          </a:solidFill>
                          <a:latin typeface="Poppins Bold"/>
                        </a:rPr>
                        <a:t>01</a:t>
                      </a:r>
                      <a:endParaRPr lang="en-US" sz="1100"/>
                    </a:p>
                  </a:txBody>
                  <a:tcPr marL="57150" marR="57150" marT="57150" marB="57150" anchor="ctr">
                    <a:lnL w="76720" cap="flat" cmpd="sng" algn="ctr">
                      <a:solidFill>
                        <a:srgbClr val="FFFFFF"/>
                      </a:solidFill>
                      <a:prstDash val="solid"/>
                      <a:round/>
                      <a:headEnd type="none" w="med" len="med"/>
                      <a:tailEnd type="none" w="med" len="med"/>
                    </a:lnL>
                    <a:lnR w="76720" cap="flat" cmpd="sng" algn="ctr">
                      <a:solidFill>
                        <a:srgbClr val="FFFFFF"/>
                      </a:solidFill>
                      <a:prstDash val="solid"/>
                      <a:round/>
                      <a:headEnd type="none" w="med" len="med"/>
                      <a:tailEnd type="none" w="med" len="med"/>
                    </a:lnR>
                    <a:lnT w="28770" cap="flat" cmpd="sng" algn="ctr">
                      <a:solidFill>
                        <a:srgbClr val="FFFFFF"/>
                      </a:solidFill>
                      <a:prstDash val="solid"/>
                      <a:round/>
                      <a:headEnd type="none" w="med" len="med"/>
                      <a:tailEnd type="none" w="med" len="med"/>
                    </a:lnT>
                    <a:lnB w="76720" cap="flat" cmpd="sng" algn="ctr">
                      <a:solidFill>
                        <a:srgbClr val="FFFFFF"/>
                      </a:solidFill>
                      <a:prstDash val="solid"/>
                      <a:round/>
                      <a:headEnd type="none" w="med" len="med"/>
                      <a:tailEnd type="none" w="med" len="med"/>
                    </a:lnB>
                    <a:solidFill>
                      <a:srgbClr val="F79465"/>
                    </a:solidFill>
                  </a:tcPr>
                </a:tc>
                <a:tc>
                  <a:txBody>
                    <a:bodyPr/>
                    <a:lstStyle/>
                    <a:p>
                      <a:pPr algn="l">
                        <a:lnSpc>
                          <a:spcPts val="1691"/>
                        </a:lnSpc>
                        <a:defRPr/>
                      </a:pPr>
                      <a:endParaRPr lang="en-US" sz="1100"/>
                    </a:p>
                  </a:txBody>
                  <a:tcPr marL="57150" marR="57150" marT="57150" marB="57150" anchor="ctr">
                    <a:lnL w="76720" cap="flat" cmpd="sng" algn="ctr">
                      <a:solidFill>
                        <a:srgbClr val="FFFFFF"/>
                      </a:solidFill>
                      <a:prstDash val="solid"/>
                      <a:round/>
                      <a:headEnd type="none" w="med" len="med"/>
                      <a:tailEnd type="none" w="med" len="med"/>
                    </a:lnL>
                    <a:lnR w="76720" cap="flat" cmpd="sng" algn="ctr">
                      <a:solidFill>
                        <a:srgbClr val="FFFFFF"/>
                      </a:solidFill>
                      <a:prstDash val="solid"/>
                      <a:round/>
                      <a:headEnd type="none" w="med" len="med"/>
                      <a:tailEnd type="none" w="med" len="med"/>
                    </a:lnR>
                    <a:lnT w="76720" cap="flat" cmpd="sng" algn="ctr">
                      <a:solidFill>
                        <a:srgbClr val="FFFFFF"/>
                      </a:solidFill>
                      <a:prstDash val="solid"/>
                      <a:round/>
                      <a:headEnd type="none" w="med" len="med"/>
                      <a:tailEnd type="none" w="med" len="med"/>
                    </a:lnT>
                    <a:lnB w="76720" cap="flat" cmpd="sng" algn="ctr">
                      <a:solidFill>
                        <a:srgbClr val="FFFFFF"/>
                      </a:solidFill>
                      <a:prstDash val="solid"/>
                      <a:round/>
                      <a:headEnd type="none" w="med" len="med"/>
                      <a:tailEnd type="none" w="med" len="med"/>
                    </a:lnB>
                    <a:solidFill>
                      <a:srgbClr val="F79465"/>
                    </a:solidFill>
                  </a:tcPr>
                </a:tc>
                <a:extLst>
                  <a:ext uri="{0D108BD9-81ED-4DB2-BD59-A6C34878D82A}">
                    <a16:rowId xmlns:a16="http://schemas.microsoft.com/office/drawing/2014/main" val="10001"/>
                  </a:ext>
                </a:extLst>
              </a:tr>
              <a:tr h="4853696">
                <a:tc>
                  <a:txBody>
                    <a:bodyPr/>
                    <a:lstStyle/>
                    <a:p>
                      <a:pPr algn="l">
                        <a:lnSpc>
                          <a:spcPts val="1691"/>
                        </a:lnSpc>
                        <a:defRPr/>
                      </a:pPr>
                      <a:endParaRPr lang="en-US" sz="1100"/>
                    </a:p>
                  </a:txBody>
                  <a:tcPr marL="57150" marR="57150" marT="57150" marB="57150" anchor="ctr">
                    <a:lnL w="76720" cap="flat" cmpd="sng" algn="ctr">
                      <a:solidFill>
                        <a:srgbClr val="FFFFFF"/>
                      </a:solidFill>
                      <a:prstDash val="solid"/>
                      <a:round/>
                      <a:headEnd type="none" w="med" len="med"/>
                      <a:tailEnd type="none" w="med" len="med"/>
                    </a:lnL>
                    <a:lnR w="76720" cap="flat" cmpd="sng" algn="ctr">
                      <a:solidFill>
                        <a:srgbClr val="FFFFFF"/>
                      </a:solidFill>
                      <a:prstDash val="solid"/>
                      <a:round/>
                      <a:headEnd type="none" w="med" len="med"/>
                      <a:tailEnd type="none" w="med" len="med"/>
                    </a:lnR>
                    <a:lnT w="76720" cap="flat" cmpd="sng" algn="ctr">
                      <a:solidFill>
                        <a:srgbClr val="FFFFFF"/>
                      </a:solidFill>
                      <a:prstDash val="solid"/>
                      <a:round/>
                      <a:headEnd type="none" w="med" len="med"/>
                      <a:tailEnd type="none" w="med" len="med"/>
                    </a:lnT>
                    <a:lnB w="76720" cap="flat" cmpd="sng" algn="ctr">
                      <a:solidFill>
                        <a:srgbClr val="FFFFFF"/>
                      </a:solidFill>
                      <a:prstDash val="solid"/>
                      <a:round/>
                      <a:headEnd type="none" w="med" len="med"/>
                      <a:tailEnd type="none" w="med" len="med"/>
                    </a:lnB>
                    <a:solidFill>
                      <a:srgbClr val="F79465"/>
                    </a:solidFill>
                  </a:tcPr>
                </a:tc>
                <a:tc>
                  <a:txBody>
                    <a:bodyPr/>
                    <a:lstStyle/>
                    <a:p>
                      <a:pPr algn="ctr">
                        <a:lnSpc>
                          <a:spcPts val="2520"/>
                        </a:lnSpc>
                        <a:defRPr/>
                      </a:pPr>
                      <a:r>
                        <a:rPr lang="en-US" sz="2100">
                          <a:solidFill>
                            <a:srgbClr val="FFFFFF"/>
                          </a:solidFill>
                          <a:latin typeface="Poppins"/>
                        </a:rPr>
                        <a:t>Sebuah organisasi memiliki database pelanggan yang berisi informasi pribadi sensitif, seperti nama, alamat, dan nomor kartu kredit. Organisasi tersebut dapat menggunakan IAM untuk membatasi akses ke database tersebut hanya ke karyawan tertentu yang perlu mengaksesnya untuk melakukan pekerjaan mereka.</a:t>
                      </a:r>
                      <a:endParaRPr lang="en-US" sz="1100"/>
                    </a:p>
                  </a:txBody>
                  <a:tcPr marL="57150" marR="57150" marT="57150" marB="57150" anchor="ctr">
                    <a:lnL w="76720" cap="flat" cmpd="sng" algn="ctr">
                      <a:solidFill>
                        <a:srgbClr val="FFFFFF"/>
                      </a:solidFill>
                      <a:prstDash val="solid"/>
                      <a:round/>
                      <a:headEnd type="none" w="med" len="med"/>
                      <a:tailEnd type="none" w="med" len="med"/>
                    </a:lnL>
                    <a:lnR w="76720" cap="flat" cmpd="sng" algn="ctr">
                      <a:solidFill>
                        <a:srgbClr val="FFFFFF"/>
                      </a:solidFill>
                      <a:prstDash val="solid"/>
                      <a:round/>
                      <a:headEnd type="none" w="med" len="med"/>
                      <a:tailEnd type="none" w="med" len="med"/>
                    </a:lnR>
                    <a:lnT w="76720" cap="flat" cmpd="sng" algn="ctr">
                      <a:solidFill>
                        <a:srgbClr val="FFFFFF"/>
                      </a:solidFill>
                      <a:prstDash val="solid"/>
                      <a:round/>
                      <a:headEnd type="none" w="med" len="med"/>
                      <a:tailEnd type="none" w="med" len="med"/>
                    </a:lnT>
                    <a:lnB w="76720" cap="flat" cmpd="sng" algn="ctr">
                      <a:solidFill>
                        <a:srgbClr val="FFFFFF"/>
                      </a:solidFill>
                      <a:prstDash val="solid"/>
                      <a:round/>
                      <a:headEnd type="none" w="med" len="med"/>
                      <a:tailEnd type="none" w="med" len="med"/>
                    </a:lnB>
                    <a:solidFill>
                      <a:srgbClr val="F79465"/>
                    </a:solidFill>
                  </a:tcPr>
                </a:tc>
                <a:tc>
                  <a:txBody>
                    <a:bodyPr/>
                    <a:lstStyle/>
                    <a:p>
                      <a:pPr algn="l">
                        <a:lnSpc>
                          <a:spcPts val="1691"/>
                        </a:lnSpc>
                        <a:defRPr/>
                      </a:pPr>
                      <a:endParaRPr lang="en-US" sz="1100"/>
                    </a:p>
                  </a:txBody>
                  <a:tcPr marL="57150" marR="57150" marT="57150" marB="57150" anchor="ctr">
                    <a:lnL w="76720" cap="flat" cmpd="sng" algn="ctr">
                      <a:solidFill>
                        <a:srgbClr val="FFFFFF"/>
                      </a:solidFill>
                      <a:prstDash val="solid"/>
                      <a:round/>
                      <a:headEnd type="none" w="med" len="med"/>
                      <a:tailEnd type="none" w="med" len="med"/>
                    </a:lnL>
                    <a:lnR w="76720" cap="flat" cmpd="sng" algn="ctr">
                      <a:solidFill>
                        <a:srgbClr val="FFFFFF"/>
                      </a:solidFill>
                      <a:prstDash val="solid"/>
                      <a:round/>
                      <a:headEnd type="none" w="med" len="med"/>
                      <a:tailEnd type="none" w="med" len="med"/>
                    </a:lnR>
                    <a:lnT w="76720" cap="flat" cmpd="sng" algn="ctr">
                      <a:solidFill>
                        <a:srgbClr val="FFFFFF"/>
                      </a:solidFill>
                      <a:prstDash val="solid"/>
                      <a:round/>
                      <a:headEnd type="none" w="med" len="med"/>
                      <a:tailEnd type="none" w="med" len="med"/>
                    </a:lnT>
                    <a:lnB w="76720" cap="flat" cmpd="sng" algn="ctr">
                      <a:solidFill>
                        <a:srgbClr val="FFFFFF"/>
                      </a:solidFill>
                      <a:prstDash val="solid"/>
                      <a:round/>
                      <a:headEnd type="none" w="med" len="med"/>
                      <a:tailEnd type="none" w="med" len="med"/>
                    </a:lnB>
                    <a:solidFill>
                      <a:srgbClr val="F79465"/>
                    </a:solidFill>
                  </a:tcPr>
                </a:tc>
                <a:extLst>
                  <a:ext uri="{0D108BD9-81ED-4DB2-BD59-A6C34878D82A}">
                    <a16:rowId xmlns:a16="http://schemas.microsoft.com/office/drawing/2014/main" val="10002"/>
                  </a:ext>
                </a:extLst>
              </a:tr>
            </a:tbl>
          </a:graphicData>
        </a:graphic>
      </p:graphicFrame>
      <p:sp>
        <p:nvSpPr>
          <p:cNvPr id="4" name="Freeform 4"/>
          <p:cNvSpPr/>
          <p:nvPr/>
        </p:nvSpPr>
        <p:spPr>
          <a:xfrm>
            <a:off x="3033594" y="2119503"/>
            <a:ext cx="1200641" cy="1200641"/>
          </a:xfrm>
          <a:custGeom>
            <a:avLst/>
            <a:gdLst/>
            <a:ahLst/>
            <a:cxnLst/>
            <a:rect l="l" t="t" r="r" b="b"/>
            <a:pathLst>
              <a:path w="1200641" h="1200641">
                <a:moveTo>
                  <a:pt x="0" y="0"/>
                </a:moveTo>
                <a:lnTo>
                  <a:pt x="1200641" y="0"/>
                </a:lnTo>
                <a:lnTo>
                  <a:pt x="1200641" y="1200641"/>
                </a:lnTo>
                <a:lnTo>
                  <a:pt x="0" y="120064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aphicFrame>
        <p:nvGraphicFramePr>
          <p:cNvPr id="5" name="Table 5"/>
          <p:cNvGraphicFramePr>
            <a:graphicFrameLocks noGrp="1"/>
          </p:cNvGraphicFramePr>
          <p:nvPr/>
        </p:nvGraphicFramePr>
        <p:xfrm>
          <a:off x="6695808" y="2719823"/>
          <a:ext cx="4899119" cy="7013201"/>
        </p:xfrm>
        <a:graphic>
          <a:graphicData uri="http://schemas.openxmlformats.org/drawingml/2006/table">
            <a:tbl>
              <a:tblPr/>
              <a:tblGrid>
                <a:gridCol w="462344">
                  <a:extLst>
                    <a:ext uri="{9D8B030D-6E8A-4147-A177-3AD203B41FA5}">
                      <a16:colId xmlns:a16="http://schemas.microsoft.com/office/drawing/2014/main" val="20000"/>
                    </a:ext>
                  </a:extLst>
                </a:gridCol>
                <a:gridCol w="3998763">
                  <a:extLst>
                    <a:ext uri="{9D8B030D-6E8A-4147-A177-3AD203B41FA5}">
                      <a16:colId xmlns:a16="http://schemas.microsoft.com/office/drawing/2014/main" val="20001"/>
                    </a:ext>
                  </a:extLst>
                </a:gridCol>
                <a:gridCol w="438012">
                  <a:extLst>
                    <a:ext uri="{9D8B030D-6E8A-4147-A177-3AD203B41FA5}">
                      <a16:colId xmlns:a16="http://schemas.microsoft.com/office/drawing/2014/main" val="20002"/>
                    </a:ext>
                  </a:extLst>
                </a:gridCol>
              </a:tblGrid>
              <a:tr h="628279">
                <a:tc>
                  <a:txBody>
                    <a:bodyPr/>
                    <a:lstStyle/>
                    <a:p>
                      <a:pPr algn="l">
                        <a:lnSpc>
                          <a:spcPts val="1691"/>
                        </a:lnSpc>
                        <a:defRPr/>
                      </a:pPr>
                      <a:endParaRPr lang="en-US" sz="1100"/>
                    </a:p>
                  </a:txBody>
                  <a:tcPr marL="57150" marR="57150" marT="57150" marB="57150" anchor="ctr">
                    <a:lnL w="76720" cap="flat" cmpd="sng" algn="ctr">
                      <a:solidFill>
                        <a:srgbClr val="FFFFFF"/>
                      </a:solidFill>
                      <a:prstDash val="solid"/>
                      <a:round/>
                      <a:headEnd type="none" w="med" len="med"/>
                      <a:tailEnd type="none" w="med" len="med"/>
                    </a:lnL>
                    <a:lnR w="76720" cap="flat" cmpd="sng" algn="ctr">
                      <a:solidFill>
                        <a:srgbClr val="FFFFFF"/>
                      </a:solidFill>
                      <a:prstDash val="solid"/>
                      <a:round/>
                      <a:headEnd type="none" w="med" len="med"/>
                      <a:tailEnd type="none" w="med" len="med"/>
                    </a:lnR>
                    <a:lnT w="76720" cap="flat" cmpd="sng" algn="ctr">
                      <a:solidFill>
                        <a:srgbClr val="FFFFFF"/>
                      </a:solidFill>
                      <a:prstDash val="solid"/>
                      <a:round/>
                      <a:headEnd type="none" w="med" len="med"/>
                      <a:tailEnd type="none" w="med" len="med"/>
                    </a:lnT>
                    <a:lnB w="76720" cap="flat" cmpd="sng" algn="ctr">
                      <a:solidFill>
                        <a:srgbClr val="FFFFFF"/>
                      </a:solidFill>
                      <a:prstDash val="solid"/>
                      <a:round/>
                      <a:headEnd type="none" w="med" len="med"/>
                      <a:tailEnd type="none" w="med" len="med"/>
                    </a:lnB>
                    <a:solidFill>
                      <a:srgbClr val="ED3B55"/>
                    </a:solidFill>
                  </a:tcPr>
                </a:tc>
                <a:tc>
                  <a:txBody>
                    <a:bodyPr/>
                    <a:lstStyle/>
                    <a:p>
                      <a:pPr algn="l">
                        <a:lnSpc>
                          <a:spcPts val="1691"/>
                        </a:lnSpc>
                        <a:defRPr/>
                      </a:pPr>
                      <a:endParaRPr lang="en-US" sz="1100"/>
                    </a:p>
                  </a:txBody>
                  <a:tcPr marL="57150" marR="57150" marT="57150" marB="57150" anchor="ctr">
                    <a:lnL w="76720" cap="flat" cmpd="sng" algn="ctr">
                      <a:solidFill>
                        <a:srgbClr val="FFFFFF"/>
                      </a:solidFill>
                      <a:prstDash val="solid"/>
                      <a:round/>
                      <a:headEnd type="none" w="med" len="med"/>
                      <a:tailEnd type="none" w="med" len="med"/>
                    </a:lnL>
                    <a:lnR w="76720" cap="flat" cmpd="sng" algn="ctr">
                      <a:solidFill>
                        <a:srgbClr val="FFFFFF"/>
                      </a:solidFill>
                      <a:prstDash val="solid"/>
                      <a:round/>
                      <a:headEnd type="none" w="med" len="med"/>
                      <a:tailEnd type="none" w="med" len="med"/>
                    </a:lnR>
                    <a:lnT w="76720" cap="flat" cmpd="sng" algn="ctr">
                      <a:solidFill>
                        <a:srgbClr val="FFFFFF"/>
                      </a:solidFill>
                      <a:prstDash val="solid"/>
                      <a:round/>
                      <a:headEnd type="none" w="med" len="med"/>
                      <a:tailEnd type="none" w="med" len="med"/>
                    </a:lnT>
                    <a:lnB w="28770" cap="flat" cmpd="sng" algn="ctr">
                      <a:solidFill>
                        <a:srgbClr val="FFFFFF"/>
                      </a:solidFill>
                      <a:prstDash val="solid"/>
                      <a:round/>
                      <a:headEnd type="none" w="med" len="med"/>
                      <a:tailEnd type="none" w="med" len="med"/>
                    </a:lnB>
                    <a:solidFill>
                      <a:srgbClr val="ED3B55"/>
                    </a:solidFill>
                  </a:tcPr>
                </a:tc>
                <a:tc>
                  <a:txBody>
                    <a:bodyPr/>
                    <a:lstStyle/>
                    <a:p>
                      <a:pPr algn="l">
                        <a:lnSpc>
                          <a:spcPts val="1691"/>
                        </a:lnSpc>
                        <a:defRPr/>
                      </a:pPr>
                      <a:endParaRPr lang="en-US" sz="1100"/>
                    </a:p>
                  </a:txBody>
                  <a:tcPr marL="57150" marR="57150" marT="57150" marB="57150" anchor="ctr">
                    <a:lnL w="76720" cap="flat" cmpd="sng" algn="ctr">
                      <a:solidFill>
                        <a:srgbClr val="FFFFFF"/>
                      </a:solidFill>
                      <a:prstDash val="solid"/>
                      <a:round/>
                      <a:headEnd type="none" w="med" len="med"/>
                      <a:tailEnd type="none" w="med" len="med"/>
                    </a:lnL>
                    <a:lnR w="76720" cap="flat" cmpd="sng" algn="ctr">
                      <a:solidFill>
                        <a:srgbClr val="FFFFFF"/>
                      </a:solidFill>
                      <a:prstDash val="solid"/>
                      <a:round/>
                      <a:headEnd type="none" w="med" len="med"/>
                      <a:tailEnd type="none" w="med" len="med"/>
                    </a:lnR>
                    <a:lnT w="76720" cap="flat" cmpd="sng" algn="ctr">
                      <a:solidFill>
                        <a:srgbClr val="FFFFFF"/>
                      </a:solidFill>
                      <a:prstDash val="solid"/>
                      <a:round/>
                      <a:headEnd type="none" w="med" len="med"/>
                      <a:tailEnd type="none" w="med" len="med"/>
                    </a:lnT>
                    <a:lnB w="76720" cap="flat" cmpd="sng" algn="ctr">
                      <a:solidFill>
                        <a:srgbClr val="FFFFFF"/>
                      </a:solidFill>
                      <a:prstDash val="solid"/>
                      <a:round/>
                      <a:headEnd type="none" w="med" len="med"/>
                      <a:tailEnd type="none" w="med" len="med"/>
                    </a:lnB>
                    <a:solidFill>
                      <a:srgbClr val="ED3B55"/>
                    </a:solidFill>
                  </a:tcPr>
                </a:tc>
                <a:extLst>
                  <a:ext uri="{0D108BD9-81ED-4DB2-BD59-A6C34878D82A}">
                    <a16:rowId xmlns:a16="http://schemas.microsoft.com/office/drawing/2014/main" val="10000"/>
                  </a:ext>
                </a:extLst>
              </a:tr>
              <a:tr h="1531226">
                <a:tc>
                  <a:txBody>
                    <a:bodyPr/>
                    <a:lstStyle/>
                    <a:p>
                      <a:pPr algn="l">
                        <a:lnSpc>
                          <a:spcPts val="1691"/>
                        </a:lnSpc>
                        <a:defRPr/>
                      </a:pPr>
                      <a:endParaRPr lang="en-US" sz="1100"/>
                    </a:p>
                  </a:txBody>
                  <a:tcPr marL="57150" marR="57150" marT="57150" marB="57150" anchor="ctr">
                    <a:lnL w="76720" cap="flat" cmpd="sng" algn="ctr">
                      <a:solidFill>
                        <a:srgbClr val="FFFFFF"/>
                      </a:solidFill>
                      <a:prstDash val="solid"/>
                      <a:round/>
                      <a:headEnd type="none" w="med" len="med"/>
                      <a:tailEnd type="none" w="med" len="med"/>
                    </a:lnL>
                    <a:lnR w="76720" cap="flat" cmpd="sng" algn="ctr">
                      <a:solidFill>
                        <a:srgbClr val="FFFFFF"/>
                      </a:solidFill>
                      <a:prstDash val="solid"/>
                      <a:round/>
                      <a:headEnd type="none" w="med" len="med"/>
                      <a:tailEnd type="none" w="med" len="med"/>
                    </a:lnR>
                    <a:lnT w="76720" cap="flat" cmpd="sng" algn="ctr">
                      <a:solidFill>
                        <a:srgbClr val="FFFFFF"/>
                      </a:solidFill>
                      <a:prstDash val="solid"/>
                      <a:round/>
                      <a:headEnd type="none" w="med" len="med"/>
                      <a:tailEnd type="none" w="med" len="med"/>
                    </a:lnT>
                    <a:lnB w="76720" cap="flat" cmpd="sng" algn="ctr">
                      <a:solidFill>
                        <a:srgbClr val="FFFFFF"/>
                      </a:solidFill>
                      <a:prstDash val="solid"/>
                      <a:round/>
                      <a:headEnd type="none" w="med" len="med"/>
                      <a:tailEnd type="none" w="med" len="med"/>
                    </a:lnB>
                    <a:solidFill>
                      <a:srgbClr val="ED3B55"/>
                    </a:solidFill>
                  </a:tcPr>
                </a:tc>
                <a:tc>
                  <a:txBody>
                    <a:bodyPr/>
                    <a:lstStyle/>
                    <a:p>
                      <a:pPr algn="ctr">
                        <a:lnSpc>
                          <a:spcPts val="6524"/>
                        </a:lnSpc>
                        <a:defRPr/>
                      </a:pPr>
                      <a:r>
                        <a:rPr lang="en-US" sz="5436">
                          <a:solidFill>
                            <a:srgbClr val="FFFFFF"/>
                          </a:solidFill>
                          <a:latin typeface="Poppins Bold"/>
                        </a:rPr>
                        <a:t>02</a:t>
                      </a:r>
                      <a:endParaRPr lang="en-US" sz="1100"/>
                    </a:p>
                  </a:txBody>
                  <a:tcPr marL="57150" marR="57150" marT="57150" marB="57150" anchor="ctr">
                    <a:lnL w="76720" cap="flat" cmpd="sng" algn="ctr">
                      <a:solidFill>
                        <a:srgbClr val="FFFFFF"/>
                      </a:solidFill>
                      <a:prstDash val="solid"/>
                      <a:round/>
                      <a:headEnd type="none" w="med" len="med"/>
                      <a:tailEnd type="none" w="med" len="med"/>
                    </a:lnL>
                    <a:lnR w="76720" cap="flat" cmpd="sng" algn="ctr">
                      <a:solidFill>
                        <a:srgbClr val="FFFFFF"/>
                      </a:solidFill>
                      <a:prstDash val="solid"/>
                      <a:round/>
                      <a:headEnd type="none" w="med" len="med"/>
                      <a:tailEnd type="none" w="med" len="med"/>
                    </a:lnR>
                    <a:lnT w="28770" cap="flat" cmpd="sng" algn="ctr">
                      <a:solidFill>
                        <a:srgbClr val="FFFFFF"/>
                      </a:solidFill>
                      <a:prstDash val="solid"/>
                      <a:round/>
                      <a:headEnd type="none" w="med" len="med"/>
                      <a:tailEnd type="none" w="med" len="med"/>
                    </a:lnT>
                    <a:lnB w="76720" cap="flat" cmpd="sng" algn="ctr">
                      <a:solidFill>
                        <a:srgbClr val="FFFFFF"/>
                      </a:solidFill>
                      <a:prstDash val="solid"/>
                      <a:round/>
                      <a:headEnd type="none" w="med" len="med"/>
                      <a:tailEnd type="none" w="med" len="med"/>
                    </a:lnB>
                    <a:solidFill>
                      <a:srgbClr val="ED3B55"/>
                    </a:solidFill>
                  </a:tcPr>
                </a:tc>
                <a:tc>
                  <a:txBody>
                    <a:bodyPr/>
                    <a:lstStyle/>
                    <a:p>
                      <a:pPr algn="l">
                        <a:lnSpc>
                          <a:spcPts val="1691"/>
                        </a:lnSpc>
                        <a:defRPr/>
                      </a:pPr>
                      <a:endParaRPr lang="en-US" sz="1100"/>
                    </a:p>
                  </a:txBody>
                  <a:tcPr marL="57150" marR="57150" marT="57150" marB="57150" anchor="ctr">
                    <a:lnL w="76720" cap="flat" cmpd="sng" algn="ctr">
                      <a:solidFill>
                        <a:srgbClr val="FFFFFF"/>
                      </a:solidFill>
                      <a:prstDash val="solid"/>
                      <a:round/>
                      <a:headEnd type="none" w="med" len="med"/>
                      <a:tailEnd type="none" w="med" len="med"/>
                    </a:lnL>
                    <a:lnR w="76720" cap="flat" cmpd="sng" algn="ctr">
                      <a:solidFill>
                        <a:srgbClr val="FFFFFF"/>
                      </a:solidFill>
                      <a:prstDash val="solid"/>
                      <a:round/>
                      <a:headEnd type="none" w="med" len="med"/>
                      <a:tailEnd type="none" w="med" len="med"/>
                    </a:lnR>
                    <a:lnT w="76720" cap="flat" cmpd="sng" algn="ctr">
                      <a:solidFill>
                        <a:srgbClr val="FFFFFF"/>
                      </a:solidFill>
                      <a:prstDash val="solid"/>
                      <a:round/>
                      <a:headEnd type="none" w="med" len="med"/>
                      <a:tailEnd type="none" w="med" len="med"/>
                    </a:lnT>
                    <a:lnB w="76720" cap="flat" cmpd="sng" algn="ctr">
                      <a:solidFill>
                        <a:srgbClr val="FFFFFF"/>
                      </a:solidFill>
                      <a:prstDash val="solid"/>
                      <a:round/>
                      <a:headEnd type="none" w="med" len="med"/>
                      <a:tailEnd type="none" w="med" len="med"/>
                    </a:lnB>
                    <a:solidFill>
                      <a:srgbClr val="ED3B55"/>
                    </a:solidFill>
                  </a:tcPr>
                </a:tc>
                <a:extLst>
                  <a:ext uri="{0D108BD9-81ED-4DB2-BD59-A6C34878D82A}">
                    <a16:rowId xmlns:a16="http://schemas.microsoft.com/office/drawing/2014/main" val="10001"/>
                  </a:ext>
                </a:extLst>
              </a:tr>
              <a:tr h="4853696">
                <a:tc>
                  <a:txBody>
                    <a:bodyPr/>
                    <a:lstStyle/>
                    <a:p>
                      <a:pPr algn="l">
                        <a:lnSpc>
                          <a:spcPts val="1691"/>
                        </a:lnSpc>
                        <a:defRPr/>
                      </a:pPr>
                      <a:endParaRPr lang="en-US" sz="1100"/>
                    </a:p>
                  </a:txBody>
                  <a:tcPr marL="57150" marR="57150" marT="57150" marB="57150" anchor="ctr">
                    <a:lnL w="76720" cap="flat" cmpd="sng" algn="ctr">
                      <a:solidFill>
                        <a:srgbClr val="FFFFFF"/>
                      </a:solidFill>
                      <a:prstDash val="solid"/>
                      <a:round/>
                      <a:headEnd type="none" w="med" len="med"/>
                      <a:tailEnd type="none" w="med" len="med"/>
                    </a:lnL>
                    <a:lnR w="76720" cap="flat" cmpd="sng" algn="ctr">
                      <a:solidFill>
                        <a:srgbClr val="FFFFFF"/>
                      </a:solidFill>
                      <a:prstDash val="solid"/>
                      <a:round/>
                      <a:headEnd type="none" w="med" len="med"/>
                      <a:tailEnd type="none" w="med" len="med"/>
                    </a:lnR>
                    <a:lnT w="76720" cap="flat" cmpd="sng" algn="ctr">
                      <a:solidFill>
                        <a:srgbClr val="FFFFFF"/>
                      </a:solidFill>
                      <a:prstDash val="solid"/>
                      <a:round/>
                      <a:headEnd type="none" w="med" len="med"/>
                      <a:tailEnd type="none" w="med" len="med"/>
                    </a:lnT>
                    <a:lnB w="76720" cap="flat" cmpd="sng" algn="ctr">
                      <a:solidFill>
                        <a:srgbClr val="FFFFFF"/>
                      </a:solidFill>
                      <a:prstDash val="solid"/>
                      <a:round/>
                      <a:headEnd type="none" w="med" len="med"/>
                      <a:tailEnd type="none" w="med" len="med"/>
                    </a:lnB>
                    <a:solidFill>
                      <a:srgbClr val="ED3B55"/>
                    </a:solidFill>
                  </a:tcPr>
                </a:tc>
                <a:tc>
                  <a:txBody>
                    <a:bodyPr/>
                    <a:lstStyle/>
                    <a:p>
                      <a:pPr algn="ctr">
                        <a:lnSpc>
                          <a:spcPts val="2520"/>
                        </a:lnSpc>
                        <a:defRPr/>
                      </a:pPr>
                      <a:r>
                        <a:rPr lang="en-US" sz="2100">
                          <a:solidFill>
                            <a:srgbClr val="FFFFFF"/>
                          </a:solidFill>
                          <a:latin typeface="Poppins"/>
                        </a:rPr>
                        <a:t>Sebuah perusahaan memiliki tim pengembangan yang menggunakan berbagai layanan dan sumber daya cloud untuk mengembangkan aplikasi. Perusahaan tersebut dapat menggunakan IAM untuk mengelola akses ke sumber daya tersebut sehingga hanya anggota tim pengembangan yang dapat mengaksesnya.</a:t>
                      </a:r>
                      <a:endParaRPr lang="en-US" sz="1100"/>
                    </a:p>
                  </a:txBody>
                  <a:tcPr marL="57150" marR="57150" marT="57150" marB="57150" anchor="ctr">
                    <a:lnL w="76720" cap="flat" cmpd="sng" algn="ctr">
                      <a:solidFill>
                        <a:srgbClr val="FFFFFF"/>
                      </a:solidFill>
                      <a:prstDash val="solid"/>
                      <a:round/>
                      <a:headEnd type="none" w="med" len="med"/>
                      <a:tailEnd type="none" w="med" len="med"/>
                    </a:lnL>
                    <a:lnR w="76720" cap="flat" cmpd="sng" algn="ctr">
                      <a:solidFill>
                        <a:srgbClr val="FFFFFF"/>
                      </a:solidFill>
                      <a:prstDash val="solid"/>
                      <a:round/>
                      <a:headEnd type="none" w="med" len="med"/>
                      <a:tailEnd type="none" w="med" len="med"/>
                    </a:lnR>
                    <a:lnT w="76720" cap="flat" cmpd="sng" algn="ctr">
                      <a:solidFill>
                        <a:srgbClr val="FFFFFF"/>
                      </a:solidFill>
                      <a:prstDash val="solid"/>
                      <a:round/>
                      <a:headEnd type="none" w="med" len="med"/>
                      <a:tailEnd type="none" w="med" len="med"/>
                    </a:lnT>
                    <a:lnB w="76720" cap="flat" cmpd="sng" algn="ctr">
                      <a:solidFill>
                        <a:srgbClr val="FFFFFF"/>
                      </a:solidFill>
                      <a:prstDash val="solid"/>
                      <a:round/>
                      <a:headEnd type="none" w="med" len="med"/>
                      <a:tailEnd type="none" w="med" len="med"/>
                    </a:lnB>
                    <a:solidFill>
                      <a:srgbClr val="ED3B55"/>
                    </a:solidFill>
                  </a:tcPr>
                </a:tc>
                <a:tc>
                  <a:txBody>
                    <a:bodyPr/>
                    <a:lstStyle/>
                    <a:p>
                      <a:pPr algn="l">
                        <a:lnSpc>
                          <a:spcPts val="1691"/>
                        </a:lnSpc>
                        <a:defRPr/>
                      </a:pPr>
                      <a:endParaRPr lang="en-US" sz="1100"/>
                    </a:p>
                  </a:txBody>
                  <a:tcPr marL="57150" marR="57150" marT="57150" marB="57150" anchor="ctr">
                    <a:lnL w="76720" cap="flat" cmpd="sng" algn="ctr">
                      <a:solidFill>
                        <a:srgbClr val="FFFFFF"/>
                      </a:solidFill>
                      <a:prstDash val="solid"/>
                      <a:round/>
                      <a:headEnd type="none" w="med" len="med"/>
                      <a:tailEnd type="none" w="med" len="med"/>
                    </a:lnL>
                    <a:lnR w="76720" cap="flat" cmpd="sng" algn="ctr">
                      <a:solidFill>
                        <a:srgbClr val="FFFFFF"/>
                      </a:solidFill>
                      <a:prstDash val="solid"/>
                      <a:round/>
                      <a:headEnd type="none" w="med" len="med"/>
                      <a:tailEnd type="none" w="med" len="med"/>
                    </a:lnR>
                    <a:lnT w="76720" cap="flat" cmpd="sng" algn="ctr">
                      <a:solidFill>
                        <a:srgbClr val="FFFFFF"/>
                      </a:solidFill>
                      <a:prstDash val="solid"/>
                      <a:round/>
                      <a:headEnd type="none" w="med" len="med"/>
                      <a:tailEnd type="none" w="med" len="med"/>
                    </a:lnT>
                    <a:lnB w="76720" cap="flat" cmpd="sng" algn="ctr">
                      <a:solidFill>
                        <a:srgbClr val="FFFFFF"/>
                      </a:solidFill>
                      <a:prstDash val="solid"/>
                      <a:round/>
                      <a:headEnd type="none" w="med" len="med"/>
                      <a:tailEnd type="none" w="med" len="med"/>
                    </a:lnB>
                    <a:solidFill>
                      <a:srgbClr val="ED3B55"/>
                    </a:solidFill>
                  </a:tcPr>
                </a:tc>
                <a:extLst>
                  <a:ext uri="{0D108BD9-81ED-4DB2-BD59-A6C34878D82A}">
                    <a16:rowId xmlns:a16="http://schemas.microsoft.com/office/drawing/2014/main" val="10002"/>
                  </a:ext>
                </a:extLst>
              </a:tr>
            </a:tbl>
          </a:graphicData>
        </a:graphic>
      </p:graphicFrame>
      <p:sp>
        <p:nvSpPr>
          <p:cNvPr id="6" name="Freeform 6"/>
          <p:cNvSpPr/>
          <p:nvPr/>
        </p:nvSpPr>
        <p:spPr>
          <a:xfrm>
            <a:off x="8545047" y="2119503"/>
            <a:ext cx="1200641" cy="1200641"/>
          </a:xfrm>
          <a:custGeom>
            <a:avLst/>
            <a:gdLst/>
            <a:ahLst/>
            <a:cxnLst/>
            <a:rect l="l" t="t" r="r" b="b"/>
            <a:pathLst>
              <a:path w="1200641" h="1200641">
                <a:moveTo>
                  <a:pt x="0" y="0"/>
                </a:moveTo>
                <a:lnTo>
                  <a:pt x="1200641" y="0"/>
                </a:lnTo>
                <a:lnTo>
                  <a:pt x="1200641" y="1200641"/>
                </a:lnTo>
                <a:lnTo>
                  <a:pt x="0" y="120064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aphicFrame>
        <p:nvGraphicFramePr>
          <p:cNvPr id="7" name="Table 7"/>
          <p:cNvGraphicFramePr>
            <a:graphicFrameLocks noGrp="1"/>
          </p:cNvGraphicFramePr>
          <p:nvPr/>
        </p:nvGraphicFramePr>
        <p:xfrm>
          <a:off x="12204527" y="2719823"/>
          <a:ext cx="4899119" cy="7013201"/>
        </p:xfrm>
        <a:graphic>
          <a:graphicData uri="http://schemas.openxmlformats.org/drawingml/2006/table">
            <a:tbl>
              <a:tblPr/>
              <a:tblGrid>
                <a:gridCol w="462344">
                  <a:extLst>
                    <a:ext uri="{9D8B030D-6E8A-4147-A177-3AD203B41FA5}">
                      <a16:colId xmlns:a16="http://schemas.microsoft.com/office/drawing/2014/main" val="20000"/>
                    </a:ext>
                  </a:extLst>
                </a:gridCol>
                <a:gridCol w="3998763">
                  <a:extLst>
                    <a:ext uri="{9D8B030D-6E8A-4147-A177-3AD203B41FA5}">
                      <a16:colId xmlns:a16="http://schemas.microsoft.com/office/drawing/2014/main" val="20001"/>
                    </a:ext>
                  </a:extLst>
                </a:gridCol>
                <a:gridCol w="438012">
                  <a:extLst>
                    <a:ext uri="{9D8B030D-6E8A-4147-A177-3AD203B41FA5}">
                      <a16:colId xmlns:a16="http://schemas.microsoft.com/office/drawing/2014/main" val="20002"/>
                    </a:ext>
                  </a:extLst>
                </a:gridCol>
              </a:tblGrid>
              <a:tr h="628279">
                <a:tc>
                  <a:txBody>
                    <a:bodyPr/>
                    <a:lstStyle/>
                    <a:p>
                      <a:pPr algn="l">
                        <a:lnSpc>
                          <a:spcPts val="1691"/>
                        </a:lnSpc>
                        <a:defRPr/>
                      </a:pPr>
                      <a:endParaRPr lang="en-US" sz="1100"/>
                    </a:p>
                  </a:txBody>
                  <a:tcPr marL="57150" marR="57150" marT="57150" marB="57150" anchor="ctr">
                    <a:lnL w="76720" cap="flat" cmpd="sng" algn="ctr">
                      <a:solidFill>
                        <a:srgbClr val="FFFFFF"/>
                      </a:solidFill>
                      <a:prstDash val="solid"/>
                      <a:round/>
                      <a:headEnd type="none" w="med" len="med"/>
                      <a:tailEnd type="none" w="med" len="med"/>
                    </a:lnL>
                    <a:lnR w="76720" cap="flat" cmpd="sng" algn="ctr">
                      <a:solidFill>
                        <a:srgbClr val="FFFFFF"/>
                      </a:solidFill>
                      <a:prstDash val="solid"/>
                      <a:round/>
                      <a:headEnd type="none" w="med" len="med"/>
                      <a:tailEnd type="none" w="med" len="med"/>
                    </a:lnR>
                    <a:lnT w="76720" cap="flat" cmpd="sng" algn="ctr">
                      <a:solidFill>
                        <a:srgbClr val="FFFFFF"/>
                      </a:solidFill>
                      <a:prstDash val="solid"/>
                      <a:round/>
                      <a:headEnd type="none" w="med" len="med"/>
                      <a:tailEnd type="none" w="med" len="med"/>
                    </a:lnT>
                    <a:lnB w="76720" cap="flat" cmpd="sng" algn="ctr">
                      <a:solidFill>
                        <a:srgbClr val="FFFFFF"/>
                      </a:solidFill>
                      <a:prstDash val="solid"/>
                      <a:round/>
                      <a:headEnd type="none" w="med" len="med"/>
                      <a:tailEnd type="none" w="med" len="med"/>
                    </a:lnB>
                    <a:solidFill>
                      <a:srgbClr val="54CBA0"/>
                    </a:solidFill>
                  </a:tcPr>
                </a:tc>
                <a:tc>
                  <a:txBody>
                    <a:bodyPr/>
                    <a:lstStyle/>
                    <a:p>
                      <a:pPr algn="l">
                        <a:lnSpc>
                          <a:spcPts val="1691"/>
                        </a:lnSpc>
                        <a:defRPr/>
                      </a:pPr>
                      <a:endParaRPr lang="en-US" sz="1100"/>
                    </a:p>
                  </a:txBody>
                  <a:tcPr marL="57150" marR="57150" marT="57150" marB="57150" anchor="ctr">
                    <a:lnL w="76720" cap="flat" cmpd="sng" algn="ctr">
                      <a:solidFill>
                        <a:srgbClr val="FFFFFF"/>
                      </a:solidFill>
                      <a:prstDash val="solid"/>
                      <a:round/>
                      <a:headEnd type="none" w="med" len="med"/>
                      <a:tailEnd type="none" w="med" len="med"/>
                    </a:lnL>
                    <a:lnR w="76720" cap="flat" cmpd="sng" algn="ctr">
                      <a:solidFill>
                        <a:srgbClr val="FFFFFF"/>
                      </a:solidFill>
                      <a:prstDash val="solid"/>
                      <a:round/>
                      <a:headEnd type="none" w="med" len="med"/>
                      <a:tailEnd type="none" w="med" len="med"/>
                    </a:lnR>
                    <a:lnT w="76720" cap="flat" cmpd="sng" algn="ctr">
                      <a:solidFill>
                        <a:srgbClr val="FFFFFF"/>
                      </a:solidFill>
                      <a:prstDash val="solid"/>
                      <a:round/>
                      <a:headEnd type="none" w="med" len="med"/>
                      <a:tailEnd type="none" w="med" len="med"/>
                    </a:lnT>
                    <a:lnB w="28770" cap="flat" cmpd="sng" algn="ctr">
                      <a:solidFill>
                        <a:srgbClr val="FFFFFF"/>
                      </a:solidFill>
                      <a:prstDash val="solid"/>
                      <a:round/>
                      <a:headEnd type="none" w="med" len="med"/>
                      <a:tailEnd type="none" w="med" len="med"/>
                    </a:lnB>
                    <a:solidFill>
                      <a:srgbClr val="54CBA0"/>
                    </a:solidFill>
                  </a:tcPr>
                </a:tc>
                <a:tc>
                  <a:txBody>
                    <a:bodyPr/>
                    <a:lstStyle/>
                    <a:p>
                      <a:pPr algn="l">
                        <a:lnSpc>
                          <a:spcPts val="1691"/>
                        </a:lnSpc>
                        <a:defRPr/>
                      </a:pPr>
                      <a:endParaRPr lang="en-US" sz="1100"/>
                    </a:p>
                  </a:txBody>
                  <a:tcPr marL="57150" marR="57150" marT="57150" marB="57150" anchor="ctr">
                    <a:lnL w="76720" cap="flat" cmpd="sng" algn="ctr">
                      <a:solidFill>
                        <a:srgbClr val="FFFFFF"/>
                      </a:solidFill>
                      <a:prstDash val="solid"/>
                      <a:round/>
                      <a:headEnd type="none" w="med" len="med"/>
                      <a:tailEnd type="none" w="med" len="med"/>
                    </a:lnL>
                    <a:lnR w="76720" cap="flat" cmpd="sng" algn="ctr">
                      <a:solidFill>
                        <a:srgbClr val="FFFFFF"/>
                      </a:solidFill>
                      <a:prstDash val="solid"/>
                      <a:round/>
                      <a:headEnd type="none" w="med" len="med"/>
                      <a:tailEnd type="none" w="med" len="med"/>
                    </a:lnR>
                    <a:lnT w="76720" cap="flat" cmpd="sng" algn="ctr">
                      <a:solidFill>
                        <a:srgbClr val="FFFFFF"/>
                      </a:solidFill>
                      <a:prstDash val="solid"/>
                      <a:round/>
                      <a:headEnd type="none" w="med" len="med"/>
                      <a:tailEnd type="none" w="med" len="med"/>
                    </a:lnT>
                    <a:lnB w="76720" cap="flat" cmpd="sng" algn="ctr">
                      <a:solidFill>
                        <a:srgbClr val="FFFFFF"/>
                      </a:solidFill>
                      <a:prstDash val="solid"/>
                      <a:round/>
                      <a:headEnd type="none" w="med" len="med"/>
                      <a:tailEnd type="none" w="med" len="med"/>
                    </a:lnB>
                    <a:solidFill>
                      <a:srgbClr val="54CBA0"/>
                    </a:solidFill>
                  </a:tcPr>
                </a:tc>
                <a:extLst>
                  <a:ext uri="{0D108BD9-81ED-4DB2-BD59-A6C34878D82A}">
                    <a16:rowId xmlns:a16="http://schemas.microsoft.com/office/drawing/2014/main" val="10000"/>
                  </a:ext>
                </a:extLst>
              </a:tr>
              <a:tr h="1531226">
                <a:tc>
                  <a:txBody>
                    <a:bodyPr/>
                    <a:lstStyle/>
                    <a:p>
                      <a:pPr algn="l">
                        <a:lnSpc>
                          <a:spcPts val="1691"/>
                        </a:lnSpc>
                        <a:defRPr/>
                      </a:pPr>
                      <a:endParaRPr lang="en-US" sz="1100"/>
                    </a:p>
                  </a:txBody>
                  <a:tcPr marL="57150" marR="57150" marT="57150" marB="57150" anchor="ctr">
                    <a:lnL w="76720" cap="flat" cmpd="sng" algn="ctr">
                      <a:solidFill>
                        <a:srgbClr val="FFFFFF"/>
                      </a:solidFill>
                      <a:prstDash val="solid"/>
                      <a:round/>
                      <a:headEnd type="none" w="med" len="med"/>
                      <a:tailEnd type="none" w="med" len="med"/>
                    </a:lnL>
                    <a:lnR w="76720" cap="flat" cmpd="sng" algn="ctr">
                      <a:solidFill>
                        <a:srgbClr val="FFFFFF"/>
                      </a:solidFill>
                      <a:prstDash val="solid"/>
                      <a:round/>
                      <a:headEnd type="none" w="med" len="med"/>
                      <a:tailEnd type="none" w="med" len="med"/>
                    </a:lnR>
                    <a:lnT w="76720" cap="flat" cmpd="sng" algn="ctr">
                      <a:solidFill>
                        <a:srgbClr val="FFFFFF"/>
                      </a:solidFill>
                      <a:prstDash val="solid"/>
                      <a:round/>
                      <a:headEnd type="none" w="med" len="med"/>
                      <a:tailEnd type="none" w="med" len="med"/>
                    </a:lnT>
                    <a:lnB w="76720" cap="flat" cmpd="sng" algn="ctr">
                      <a:solidFill>
                        <a:srgbClr val="FFFFFF"/>
                      </a:solidFill>
                      <a:prstDash val="solid"/>
                      <a:round/>
                      <a:headEnd type="none" w="med" len="med"/>
                      <a:tailEnd type="none" w="med" len="med"/>
                    </a:lnB>
                    <a:solidFill>
                      <a:srgbClr val="54CBA0"/>
                    </a:solidFill>
                  </a:tcPr>
                </a:tc>
                <a:tc>
                  <a:txBody>
                    <a:bodyPr/>
                    <a:lstStyle/>
                    <a:p>
                      <a:pPr algn="ctr">
                        <a:lnSpc>
                          <a:spcPts val="6524"/>
                        </a:lnSpc>
                        <a:defRPr/>
                      </a:pPr>
                      <a:r>
                        <a:rPr lang="en-US" sz="5436">
                          <a:solidFill>
                            <a:srgbClr val="FFFFFF"/>
                          </a:solidFill>
                          <a:latin typeface="Poppins Bold"/>
                        </a:rPr>
                        <a:t>03</a:t>
                      </a:r>
                      <a:endParaRPr lang="en-US" sz="1100"/>
                    </a:p>
                  </a:txBody>
                  <a:tcPr marL="57150" marR="57150" marT="57150" marB="57150" anchor="ctr">
                    <a:lnL w="76720" cap="flat" cmpd="sng" algn="ctr">
                      <a:solidFill>
                        <a:srgbClr val="FFFFFF"/>
                      </a:solidFill>
                      <a:prstDash val="solid"/>
                      <a:round/>
                      <a:headEnd type="none" w="med" len="med"/>
                      <a:tailEnd type="none" w="med" len="med"/>
                    </a:lnL>
                    <a:lnR w="76720" cap="flat" cmpd="sng" algn="ctr">
                      <a:solidFill>
                        <a:srgbClr val="FFFFFF"/>
                      </a:solidFill>
                      <a:prstDash val="solid"/>
                      <a:round/>
                      <a:headEnd type="none" w="med" len="med"/>
                      <a:tailEnd type="none" w="med" len="med"/>
                    </a:lnR>
                    <a:lnT w="28770" cap="flat" cmpd="sng" algn="ctr">
                      <a:solidFill>
                        <a:srgbClr val="FFFFFF"/>
                      </a:solidFill>
                      <a:prstDash val="solid"/>
                      <a:round/>
                      <a:headEnd type="none" w="med" len="med"/>
                      <a:tailEnd type="none" w="med" len="med"/>
                    </a:lnT>
                    <a:lnB w="76720" cap="flat" cmpd="sng" algn="ctr">
                      <a:solidFill>
                        <a:srgbClr val="FFFFFF"/>
                      </a:solidFill>
                      <a:prstDash val="solid"/>
                      <a:round/>
                      <a:headEnd type="none" w="med" len="med"/>
                      <a:tailEnd type="none" w="med" len="med"/>
                    </a:lnB>
                    <a:solidFill>
                      <a:srgbClr val="54CBA0"/>
                    </a:solidFill>
                  </a:tcPr>
                </a:tc>
                <a:tc>
                  <a:txBody>
                    <a:bodyPr/>
                    <a:lstStyle/>
                    <a:p>
                      <a:pPr algn="l">
                        <a:lnSpc>
                          <a:spcPts val="1691"/>
                        </a:lnSpc>
                        <a:defRPr/>
                      </a:pPr>
                      <a:endParaRPr lang="en-US" sz="1100"/>
                    </a:p>
                  </a:txBody>
                  <a:tcPr marL="57150" marR="57150" marT="57150" marB="57150" anchor="ctr">
                    <a:lnL w="76720" cap="flat" cmpd="sng" algn="ctr">
                      <a:solidFill>
                        <a:srgbClr val="FFFFFF"/>
                      </a:solidFill>
                      <a:prstDash val="solid"/>
                      <a:round/>
                      <a:headEnd type="none" w="med" len="med"/>
                      <a:tailEnd type="none" w="med" len="med"/>
                    </a:lnL>
                    <a:lnR w="76720" cap="flat" cmpd="sng" algn="ctr">
                      <a:solidFill>
                        <a:srgbClr val="FFFFFF"/>
                      </a:solidFill>
                      <a:prstDash val="solid"/>
                      <a:round/>
                      <a:headEnd type="none" w="med" len="med"/>
                      <a:tailEnd type="none" w="med" len="med"/>
                    </a:lnR>
                    <a:lnT w="76720" cap="flat" cmpd="sng" algn="ctr">
                      <a:solidFill>
                        <a:srgbClr val="FFFFFF"/>
                      </a:solidFill>
                      <a:prstDash val="solid"/>
                      <a:round/>
                      <a:headEnd type="none" w="med" len="med"/>
                      <a:tailEnd type="none" w="med" len="med"/>
                    </a:lnT>
                    <a:lnB w="76720" cap="flat" cmpd="sng" algn="ctr">
                      <a:solidFill>
                        <a:srgbClr val="FFFFFF"/>
                      </a:solidFill>
                      <a:prstDash val="solid"/>
                      <a:round/>
                      <a:headEnd type="none" w="med" len="med"/>
                      <a:tailEnd type="none" w="med" len="med"/>
                    </a:lnB>
                    <a:solidFill>
                      <a:srgbClr val="54CBA0"/>
                    </a:solidFill>
                  </a:tcPr>
                </a:tc>
                <a:extLst>
                  <a:ext uri="{0D108BD9-81ED-4DB2-BD59-A6C34878D82A}">
                    <a16:rowId xmlns:a16="http://schemas.microsoft.com/office/drawing/2014/main" val="10001"/>
                  </a:ext>
                </a:extLst>
              </a:tr>
              <a:tr h="4853696">
                <a:tc>
                  <a:txBody>
                    <a:bodyPr/>
                    <a:lstStyle/>
                    <a:p>
                      <a:pPr algn="l">
                        <a:lnSpc>
                          <a:spcPts val="1691"/>
                        </a:lnSpc>
                        <a:defRPr/>
                      </a:pPr>
                      <a:endParaRPr lang="en-US" sz="1100"/>
                    </a:p>
                  </a:txBody>
                  <a:tcPr marL="57150" marR="57150" marT="57150" marB="57150" anchor="ctr">
                    <a:lnL w="76720" cap="flat" cmpd="sng" algn="ctr">
                      <a:solidFill>
                        <a:srgbClr val="FFFFFF"/>
                      </a:solidFill>
                      <a:prstDash val="solid"/>
                      <a:round/>
                      <a:headEnd type="none" w="med" len="med"/>
                      <a:tailEnd type="none" w="med" len="med"/>
                    </a:lnL>
                    <a:lnR w="76720" cap="flat" cmpd="sng" algn="ctr">
                      <a:solidFill>
                        <a:srgbClr val="FFFFFF"/>
                      </a:solidFill>
                      <a:prstDash val="solid"/>
                      <a:round/>
                      <a:headEnd type="none" w="med" len="med"/>
                      <a:tailEnd type="none" w="med" len="med"/>
                    </a:lnR>
                    <a:lnT w="76720" cap="flat" cmpd="sng" algn="ctr">
                      <a:solidFill>
                        <a:srgbClr val="FFFFFF"/>
                      </a:solidFill>
                      <a:prstDash val="solid"/>
                      <a:round/>
                      <a:headEnd type="none" w="med" len="med"/>
                      <a:tailEnd type="none" w="med" len="med"/>
                    </a:lnT>
                    <a:lnB w="76720" cap="flat" cmpd="sng" algn="ctr">
                      <a:solidFill>
                        <a:srgbClr val="FFFFFF"/>
                      </a:solidFill>
                      <a:prstDash val="solid"/>
                      <a:round/>
                      <a:headEnd type="none" w="med" len="med"/>
                      <a:tailEnd type="none" w="med" len="med"/>
                    </a:lnB>
                    <a:solidFill>
                      <a:srgbClr val="54CBA0"/>
                    </a:solidFill>
                  </a:tcPr>
                </a:tc>
                <a:tc>
                  <a:txBody>
                    <a:bodyPr/>
                    <a:lstStyle/>
                    <a:p>
                      <a:pPr algn="ctr">
                        <a:lnSpc>
                          <a:spcPts val="2520"/>
                        </a:lnSpc>
                        <a:defRPr/>
                      </a:pPr>
                      <a:r>
                        <a:rPr lang="en-US" sz="2100">
                          <a:solidFill>
                            <a:srgbClr val="FFFFFF"/>
                          </a:solidFill>
                          <a:latin typeface="Poppins"/>
                        </a:rPr>
                        <a:t>Standar PCI DSS mengharuskan lembaga keuangan untuk menerapkan kontrol akses yang ketat untuk melindungi data kartu kredit. Lembaga keuangan dapat menggunakan IAM untuk menerapkan kontrol akses tersebut sehingga hanya pengguna yang berwenang saja yang dapat mengakses data kartu kredit.</a:t>
                      </a:r>
                      <a:endParaRPr lang="en-US" sz="1100"/>
                    </a:p>
                  </a:txBody>
                  <a:tcPr marL="57150" marR="57150" marT="57150" marB="57150" anchor="ctr">
                    <a:lnL w="76720" cap="flat" cmpd="sng" algn="ctr">
                      <a:solidFill>
                        <a:srgbClr val="FFFFFF"/>
                      </a:solidFill>
                      <a:prstDash val="solid"/>
                      <a:round/>
                      <a:headEnd type="none" w="med" len="med"/>
                      <a:tailEnd type="none" w="med" len="med"/>
                    </a:lnL>
                    <a:lnR w="76720" cap="flat" cmpd="sng" algn="ctr">
                      <a:solidFill>
                        <a:srgbClr val="FFFFFF"/>
                      </a:solidFill>
                      <a:prstDash val="solid"/>
                      <a:round/>
                      <a:headEnd type="none" w="med" len="med"/>
                      <a:tailEnd type="none" w="med" len="med"/>
                    </a:lnR>
                    <a:lnT w="76720" cap="flat" cmpd="sng" algn="ctr">
                      <a:solidFill>
                        <a:srgbClr val="FFFFFF"/>
                      </a:solidFill>
                      <a:prstDash val="solid"/>
                      <a:round/>
                      <a:headEnd type="none" w="med" len="med"/>
                      <a:tailEnd type="none" w="med" len="med"/>
                    </a:lnT>
                    <a:lnB w="76720" cap="flat" cmpd="sng" algn="ctr">
                      <a:solidFill>
                        <a:srgbClr val="FFFFFF"/>
                      </a:solidFill>
                      <a:prstDash val="solid"/>
                      <a:round/>
                      <a:headEnd type="none" w="med" len="med"/>
                      <a:tailEnd type="none" w="med" len="med"/>
                    </a:lnB>
                    <a:solidFill>
                      <a:srgbClr val="54CBA0"/>
                    </a:solidFill>
                  </a:tcPr>
                </a:tc>
                <a:tc>
                  <a:txBody>
                    <a:bodyPr/>
                    <a:lstStyle/>
                    <a:p>
                      <a:pPr algn="l">
                        <a:lnSpc>
                          <a:spcPts val="1691"/>
                        </a:lnSpc>
                        <a:defRPr/>
                      </a:pPr>
                      <a:endParaRPr lang="en-US" sz="1100"/>
                    </a:p>
                  </a:txBody>
                  <a:tcPr marL="57150" marR="57150" marT="57150" marB="57150" anchor="ctr">
                    <a:lnL w="76720" cap="flat" cmpd="sng" algn="ctr">
                      <a:solidFill>
                        <a:srgbClr val="FFFFFF"/>
                      </a:solidFill>
                      <a:prstDash val="solid"/>
                      <a:round/>
                      <a:headEnd type="none" w="med" len="med"/>
                      <a:tailEnd type="none" w="med" len="med"/>
                    </a:lnL>
                    <a:lnR w="76720" cap="flat" cmpd="sng" algn="ctr">
                      <a:solidFill>
                        <a:srgbClr val="FFFFFF"/>
                      </a:solidFill>
                      <a:prstDash val="solid"/>
                      <a:round/>
                      <a:headEnd type="none" w="med" len="med"/>
                      <a:tailEnd type="none" w="med" len="med"/>
                    </a:lnR>
                    <a:lnT w="76720" cap="flat" cmpd="sng" algn="ctr">
                      <a:solidFill>
                        <a:srgbClr val="FFFFFF"/>
                      </a:solidFill>
                      <a:prstDash val="solid"/>
                      <a:round/>
                      <a:headEnd type="none" w="med" len="med"/>
                      <a:tailEnd type="none" w="med" len="med"/>
                    </a:lnT>
                    <a:lnB w="76720" cap="flat" cmpd="sng" algn="ctr">
                      <a:solidFill>
                        <a:srgbClr val="FFFFFF"/>
                      </a:solidFill>
                      <a:prstDash val="solid"/>
                      <a:round/>
                      <a:headEnd type="none" w="med" len="med"/>
                      <a:tailEnd type="none" w="med" len="med"/>
                    </a:lnB>
                    <a:solidFill>
                      <a:srgbClr val="54CBA0"/>
                    </a:solidFill>
                  </a:tcPr>
                </a:tc>
                <a:extLst>
                  <a:ext uri="{0D108BD9-81ED-4DB2-BD59-A6C34878D82A}">
                    <a16:rowId xmlns:a16="http://schemas.microsoft.com/office/drawing/2014/main" val="10002"/>
                  </a:ext>
                </a:extLst>
              </a:tr>
            </a:tbl>
          </a:graphicData>
        </a:graphic>
      </p:graphicFrame>
      <p:sp>
        <p:nvSpPr>
          <p:cNvPr id="8" name="Freeform 8"/>
          <p:cNvSpPr/>
          <p:nvPr/>
        </p:nvSpPr>
        <p:spPr>
          <a:xfrm>
            <a:off x="14053765" y="2119503"/>
            <a:ext cx="1200641" cy="1200641"/>
          </a:xfrm>
          <a:custGeom>
            <a:avLst/>
            <a:gdLst/>
            <a:ahLst/>
            <a:cxnLst/>
            <a:rect l="l" t="t" r="r" b="b"/>
            <a:pathLst>
              <a:path w="1200641" h="1200641">
                <a:moveTo>
                  <a:pt x="0" y="0"/>
                </a:moveTo>
                <a:lnTo>
                  <a:pt x="1200641" y="0"/>
                </a:lnTo>
                <a:lnTo>
                  <a:pt x="1200641" y="1200641"/>
                </a:lnTo>
                <a:lnTo>
                  <a:pt x="0" y="120064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4">
            <a:alphaModFix amt="15000"/>
          </a:blip>
          <a:srcRect/>
          <a:stretch>
            <a:fillRect/>
          </a:stretch>
        </p:blipFill>
        <p:spPr>
          <a:xfrm>
            <a:off x="-296967" y="0"/>
            <a:ext cx="18881933" cy="10290654"/>
          </a:xfrm>
          <a:prstGeom prst="rect">
            <a:avLst/>
          </a:prstGeom>
        </p:spPr>
      </p:pic>
      <p:pic>
        <p:nvPicPr>
          <p:cNvPr id="3" name="Picture 3">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rcRect/>
          <a:stretch>
            <a:fillRect/>
          </a:stretch>
        </p:blipFill>
        <p:spPr>
          <a:xfrm>
            <a:off x="0" y="0"/>
            <a:ext cx="18294495" cy="10290654"/>
          </a:xfrm>
          <a:prstGeom prst="rect">
            <a:avLst/>
          </a:prstGeom>
        </p:spPr>
      </p:pic>
    </p:spTree>
  </p:cSld>
  <p:clrMapOvr>
    <a:masterClrMapping/>
  </p:clrMapOvr>
  <p:timing>
    <p:tnLst>
      <p:par>
        <p:cTn id="1" dur="indefinite" restart="never" nodeType="tmRoot">
          <p:childTnLst>
            <p:video>
              <p:cMediaNode vol="100000">
                <p:cTn id="2" fill="hold" display="0">
                  <p:stCondLst>
                    <p:cond delay="indefinite"/>
                  </p:stCondLst>
                </p:cTn>
                <p:tgtEl>
                  <p:spTgt spid="3"/>
                </p:tgtEl>
              </p:cMediaNode>
            </p:vide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solidFill>
              <a:srgbClr val="121544"/>
            </a:solidFill>
            <a:ln w="12700">
              <a:solidFill>
                <a:srgbClr val="000000"/>
              </a:solidFill>
            </a:ln>
          </p:spPr>
        </p:sp>
      </p:grpSp>
      <p:sp>
        <p:nvSpPr>
          <p:cNvPr id="4" name="Freeform 4"/>
          <p:cNvSpPr/>
          <p:nvPr/>
        </p:nvSpPr>
        <p:spPr>
          <a:xfrm rot="1516913">
            <a:off x="-1462669" y="955309"/>
            <a:ext cx="21010625" cy="7602026"/>
          </a:xfrm>
          <a:custGeom>
            <a:avLst/>
            <a:gdLst/>
            <a:ahLst/>
            <a:cxnLst/>
            <a:rect l="l" t="t" r="r" b="b"/>
            <a:pathLst>
              <a:path w="21010625" h="7602026">
                <a:moveTo>
                  <a:pt x="0" y="0"/>
                </a:moveTo>
                <a:lnTo>
                  <a:pt x="21010625" y="0"/>
                </a:lnTo>
                <a:lnTo>
                  <a:pt x="21010625" y="7602026"/>
                </a:lnTo>
                <a:lnTo>
                  <a:pt x="0" y="7602026"/>
                </a:lnTo>
                <a:lnTo>
                  <a:pt x="0" y="0"/>
                </a:lnTo>
                <a:close/>
              </a:path>
            </a:pathLst>
          </a:custGeom>
          <a:blipFill>
            <a:blip r:embed="rId2">
              <a:alphaModFix amt="30000"/>
              <a:extLst>
                <a:ext uri="{96DAC541-7B7A-43D3-8B79-37D633B846F1}">
                  <asvg:svgBlip xmlns:asvg="http://schemas.microsoft.com/office/drawing/2016/SVG/main" r:embed="rId3"/>
                </a:ext>
              </a:extLst>
            </a:blip>
            <a:stretch>
              <a:fillRect/>
            </a:stretch>
          </a:blipFill>
        </p:spPr>
      </p:sp>
      <p:sp>
        <p:nvSpPr>
          <p:cNvPr id="5" name="Freeform 5"/>
          <p:cNvSpPr/>
          <p:nvPr/>
        </p:nvSpPr>
        <p:spPr>
          <a:xfrm>
            <a:off x="9144000" y="2571599"/>
            <a:ext cx="6285263" cy="5593884"/>
          </a:xfrm>
          <a:custGeom>
            <a:avLst/>
            <a:gdLst/>
            <a:ahLst/>
            <a:cxnLst/>
            <a:rect l="l" t="t" r="r" b="b"/>
            <a:pathLst>
              <a:path w="6285263" h="5593884">
                <a:moveTo>
                  <a:pt x="0" y="0"/>
                </a:moveTo>
                <a:lnTo>
                  <a:pt x="6285263" y="0"/>
                </a:lnTo>
                <a:lnTo>
                  <a:pt x="6285263" y="5593884"/>
                </a:lnTo>
                <a:lnTo>
                  <a:pt x="0" y="5593884"/>
                </a:lnTo>
                <a:lnTo>
                  <a:pt x="0" y="0"/>
                </a:lnTo>
                <a:close/>
              </a:path>
            </a:pathLst>
          </a:custGeom>
          <a:blipFill>
            <a:blip r:embed="rId4"/>
            <a:stretch>
              <a:fillRect/>
            </a:stretch>
          </a:blipFill>
        </p:spPr>
      </p:sp>
      <p:pic>
        <p:nvPicPr>
          <p:cNvPr id="6" name="Picture 6"/>
          <p:cNvPicPr>
            <a:picLocks noChangeAspect="1"/>
          </p:cNvPicPr>
          <p:nvPr/>
        </p:nvPicPr>
        <p:blipFill>
          <a:blip r:embed="rId5"/>
          <a:srcRect/>
          <a:stretch>
            <a:fillRect/>
          </a:stretch>
        </p:blipFill>
        <p:spPr>
          <a:xfrm>
            <a:off x="14322961" y="1448450"/>
            <a:ext cx="2212603" cy="2246298"/>
          </a:xfrm>
          <a:prstGeom prst="rect">
            <a:avLst/>
          </a:prstGeom>
        </p:spPr>
      </p:pic>
      <p:sp>
        <p:nvSpPr>
          <p:cNvPr id="7" name="TextBox 7"/>
          <p:cNvSpPr txBox="1"/>
          <p:nvPr/>
        </p:nvSpPr>
        <p:spPr>
          <a:xfrm>
            <a:off x="1994456" y="3316356"/>
            <a:ext cx="6643519" cy="2689225"/>
          </a:xfrm>
          <a:prstGeom prst="rect">
            <a:avLst/>
          </a:prstGeom>
        </p:spPr>
        <p:txBody>
          <a:bodyPr lIns="0" tIns="0" rIns="0" bIns="0" rtlCol="0" anchor="t">
            <a:spAutoFit/>
          </a:bodyPr>
          <a:lstStyle/>
          <a:p>
            <a:pPr algn="r">
              <a:lnSpc>
                <a:spcPts val="10400"/>
              </a:lnSpc>
            </a:pPr>
            <a:r>
              <a:rPr lang="en-US" sz="8000">
                <a:solidFill>
                  <a:srgbClr val="FFFFFF"/>
                </a:solidFill>
                <a:latin typeface="Poppins Bold"/>
              </a:rPr>
              <a:t>Single Sign On (SSO) </a:t>
            </a:r>
          </a:p>
        </p:txBody>
      </p:sp>
      <p:sp>
        <p:nvSpPr>
          <p:cNvPr id="8" name="TextBox 8"/>
          <p:cNvSpPr txBox="1"/>
          <p:nvPr/>
        </p:nvSpPr>
        <p:spPr>
          <a:xfrm>
            <a:off x="4058722" y="6294369"/>
            <a:ext cx="4579252" cy="514350"/>
          </a:xfrm>
          <a:prstGeom prst="rect">
            <a:avLst/>
          </a:prstGeom>
        </p:spPr>
        <p:txBody>
          <a:bodyPr lIns="0" tIns="0" rIns="0" bIns="0" rtlCol="0" anchor="t">
            <a:spAutoFit/>
          </a:bodyPr>
          <a:lstStyle/>
          <a:p>
            <a:pPr algn="ctr">
              <a:lnSpc>
                <a:spcPts val="3840"/>
              </a:lnSpc>
              <a:spcBef>
                <a:spcPct val="0"/>
              </a:spcBef>
            </a:pPr>
            <a:r>
              <a:rPr lang="en-US" sz="3200">
                <a:solidFill>
                  <a:srgbClr val="FFFFFF"/>
                </a:solidFill>
                <a:latin typeface="Poppins Italics"/>
              </a:rPr>
              <a:t>Sistem Masuk Tunggal</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121544"/>
        </a:solidFill>
        <a:effectLst/>
      </p:bgPr>
    </p:bg>
    <p:spTree>
      <p:nvGrpSpPr>
        <p:cNvPr id="1" name=""/>
        <p:cNvGrpSpPr/>
        <p:nvPr/>
      </p:nvGrpSpPr>
      <p:grpSpPr>
        <a:xfrm>
          <a:off x="0" y="0"/>
          <a:ext cx="0" cy="0"/>
          <a:chOff x="0" y="0"/>
          <a:chExt cx="0" cy="0"/>
        </a:xfrm>
      </p:grpSpPr>
      <p:grpSp>
        <p:nvGrpSpPr>
          <p:cNvPr id="2" name="Group 2"/>
          <p:cNvGrpSpPr/>
          <p:nvPr/>
        </p:nvGrpSpPr>
        <p:grpSpPr>
          <a:xfrm>
            <a:off x="0" y="3252564"/>
            <a:ext cx="7864089" cy="7349358"/>
            <a:chOff x="0" y="0"/>
            <a:chExt cx="10485452" cy="9799144"/>
          </a:xfrm>
        </p:grpSpPr>
        <p:grpSp>
          <p:nvGrpSpPr>
            <p:cNvPr id="3" name="Group 3"/>
            <p:cNvGrpSpPr/>
            <p:nvPr/>
          </p:nvGrpSpPr>
          <p:grpSpPr>
            <a:xfrm>
              <a:off x="0" y="6245026"/>
              <a:ext cx="1497874" cy="3554118"/>
              <a:chOff x="0" y="0"/>
              <a:chExt cx="1497874" cy="3554118"/>
            </a:xfrm>
          </p:grpSpPr>
          <p:sp>
            <p:nvSpPr>
              <p:cNvPr id="4" name="Freeform 4"/>
              <p:cNvSpPr/>
              <p:nvPr/>
            </p:nvSpPr>
            <p:spPr>
              <a:xfrm>
                <a:off x="0" y="0"/>
                <a:ext cx="1497838" cy="3579876"/>
              </a:xfrm>
              <a:custGeom>
                <a:avLst/>
                <a:gdLst/>
                <a:ahLst/>
                <a:cxnLst/>
                <a:rect l="l" t="t" r="r" b="b"/>
                <a:pathLst>
                  <a:path w="1497838" h="3579876">
                    <a:moveTo>
                      <a:pt x="0" y="0"/>
                    </a:moveTo>
                    <a:lnTo>
                      <a:pt x="836041" y="34798"/>
                    </a:lnTo>
                    <a:lnTo>
                      <a:pt x="992759" y="365760"/>
                    </a:lnTo>
                    <a:lnTo>
                      <a:pt x="1497838" y="3167634"/>
                    </a:lnTo>
                    <a:cubicBezTo>
                      <a:pt x="1486281" y="3417316"/>
                      <a:pt x="1352677" y="3579876"/>
                      <a:pt x="1201801" y="3550793"/>
                    </a:cubicBezTo>
                    <a:lnTo>
                      <a:pt x="0" y="3515995"/>
                    </a:lnTo>
                    <a:lnTo>
                      <a:pt x="0" y="0"/>
                    </a:lnTo>
                    <a:close/>
                  </a:path>
                </a:pathLst>
              </a:custGeom>
              <a:solidFill>
                <a:srgbClr val="31C8D1"/>
              </a:solidFill>
            </p:spPr>
          </p:sp>
        </p:grpSp>
        <p:sp>
          <p:nvSpPr>
            <p:cNvPr id="5" name="Freeform 5"/>
            <p:cNvSpPr/>
            <p:nvPr/>
          </p:nvSpPr>
          <p:spPr>
            <a:xfrm>
              <a:off x="647058" y="3359092"/>
              <a:ext cx="9781360" cy="6093468"/>
            </a:xfrm>
            <a:custGeom>
              <a:avLst/>
              <a:gdLst/>
              <a:ahLst/>
              <a:cxnLst/>
              <a:rect l="l" t="t" r="r" b="b"/>
              <a:pathLst>
                <a:path w="9781360" h="6093468">
                  <a:moveTo>
                    <a:pt x="0" y="0"/>
                  </a:moveTo>
                  <a:lnTo>
                    <a:pt x="9781360" y="0"/>
                  </a:lnTo>
                  <a:lnTo>
                    <a:pt x="9781360" y="6093468"/>
                  </a:lnTo>
                  <a:lnTo>
                    <a:pt x="0" y="60934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a:off x="4667450" y="0"/>
              <a:ext cx="5818002" cy="5529088"/>
            </a:xfrm>
            <a:custGeom>
              <a:avLst/>
              <a:gdLst/>
              <a:ahLst/>
              <a:cxnLst/>
              <a:rect l="l" t="t" r="r" b="b"/>
              <a:pathLst>
                <a:path w="5818002" h="5529088">
                  <a:moveTo>
                    <a:pt x="0" y="0"/>
                  </a:moveTo>
                  <a:lnTo>
                    <a:pt x="5818002" y="0"/>
                  </a:lnTo>
                  <a:lnTo>
                    <a:pt x="5818002" y="5529088"/>
                  </a:lnTo>
                  <a:lnTo>
                    <a:pt x="0" y="552908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sp>
        <p:nvSpPr>
          <p:cNvPr id="7" name="TextBox 7"/>
          <p:cNvSpPr txBox="1"/>
          <p:nvPr/>
        </p:nvSpPr>
        <p:spPr>
          <a:xfrm>
            <a:off x="9143999" y="3223989"/>
            <a:ext cx="7866186" cy="5660652"/>
          </a:xfrm>
          <a:prstGeom prst="rect">
            <a:avLst/>
          </a:prstGeom>
        </p:spPr>
        <p:txBody>
          <a:bodyPr lIns="0" tIns="0" rIns="0" bIns="0" rtlCol="0" anchor="t">
            <a:spAutoFit/>
          </a:bodyPr>
          <a:lstStyle/>
          <a:p>
            <a:pPr>
              <a:lnSpc>
                <a:spcPts val="3391"/>
              </a:lnSpc>
            </a:pPr>
            <a:r>
              <a:rPr lang="en-US" sz="2826" err="1">
                <a:solidFill>
                  <a:srgbClr val="FFFFFF"/>
                </a:solidFill>
                <a:latin typeface="Poppins"/>
              </a:rPr>
              <a:t>Mekanisme</a:t>
            </a:r>
            <a:r>
              <a:rPr lang="en-US" sz="2826">
                <a:solidFill>
                  <a:srgbClr val="FFFFFF"/>
                </a:solidFill>
                <a:latin typeface="Poppins"/>
              </a:rPr>
              <a:t> </a:t>
            </a:r>
            <a:r>
              <a:rPr lang="en-US" sz="2826" err="1">
                <a:solidFill>
                  <a:srgbClr val="FFFFFF"/>
                </a:solidFill>
                <a:latin typeface="Poppins"/>
              </a:rPr>
              <a:t>SIngle</a:t>
            </a:r>
            <a:r>
              <a:rPr lang="en-US" sz="2826">
                <a:solidFill>
                  <a:srgbClr val="FFFFFF"/>
                </a:solidFill>
                <a:latin typeface="Poppins"/>
              </a:rPr>
              <a:t> Sign On (SSO) </a:t>
            </a:r>
            <a:r>
              <a:rPr lang="en-US" sz="2826" err="1">
                <a:solidFill>
                  <a:srgbClr val="FFFFFF"/>
                </a:solidFill>
                <a:latin typeface="Poppins"/>
              </a:rPr>
              <a:t>memungkinkan</a:t>
            </a:r>
            <a:r>
              <a:rPr lang="en-US" sz="2826">
                <a:solidFill>
                  <a:srgbClr val="FFFFFF"/>
                </a:solidFill>
                <a:latin typeface="Poppins"/>
              </a:rPr>
              <a:t> </a:t>
            </a:r>
            <a:r>
              <a:rPr lang="en-US" sz="2826" err="1">
                <a:solidFill>
                  <a:srgbClr val="FFFFFF"/>
                </a:solidFill>
                <a:latin typeface="Poppins"/>
              </a:rPr>
              <a:t>satu</a:t>
            </a:r>
            <a:r>
              <a:rPr lang="en-US" sz="2826">
                <a:solidFill>
                  <a:srgbClr val="FFFFFF"/>
                </a:solidFill>
                <a:latin typeface="Poppins"/>
              </a:rPr>
              <a:t> </a:t>
            </a:r>
            <a:r>
              <a:rPr lang="en-US" sz="2826" err="1">
                <a:solidFill>
                  <a:srgbClr val="FFFFFF"/>
                </a:solidFill>
                <a:latin typeface="Poppins"/>
              </a:rPr>
              <a:t>konsumen</a:t>
            </a:r>
            <a:r>
              <a:rPr lang="en-US" sz="2826">
                <a:solidFill>
                  <a:srgbClr val="FFFFFF"/>
                </a:solidFill>
                <a:latin typeface="Poppins"/>
              </a:rPr>
              <a:t> </a:t>
            </a:r>
            <a:r>
              <a:rPr lang="en-US" sz="2826" err="1">
                <a:solidFill>
                  <a:srgbClr val="FFFFFF"/>
                </a:solidFill>
                <a:latin typeface="Poppins"/>
              </a:rPr>
              <a:t>layanan</a:t>
            </a:r>
            <a:r>
              <a:rPr lang="en-US" sz="2826">
                <a:solidFill>
                  <a:srgbClr val="FFFFFF"/>
                </a:solidFill>
                <a:latin typeface="Poppins"/>
              </a:rPr>
              <a:t> cloud </a:t>
            </a:r>
            <a:r>
              <a:rPr lang="en-US" sz="2826" err="1">
                <a:solidFill>
                  <a:srgbClr val="FFFFFF"/>
                </a:solidFill>
                <a:latin typeface="Poppins"/>
              </a:rPr>
              <a:t>diautentikasi</a:t>
            </a:r>
            <a:r>
              <a:rPr lang="en-US" sz="2826">
                <a:solidFill>
                  <a:srgbClr val="FFFFFF"/>
                </a:solidFill>
                <a:latin typeface="Poppins"/>
              </a:rPr>
              <a:t> oleh security broker.</a:t>
            </a:r>
          </a:p>
          <a:p>
            <a:pPr>
              <a:lnSpc>
                <a:spcPts val="3391"/>
              </a:lnSpc>
            </a:pPr>
            <a:endParaRPr lang="en-US" sz="2826">
              <a:solidFill>
                <a:srgbClr val="FFFFFF"/>
              </a:solidFill>
              <a:latin typeface="Poppins"/>
            </a:endParaRPr>
          </a:p>
          <a:p>
            <a:pPr>
              <a:lnSpc>
                <a:spcPts val="3391"/>
              </a:lnSpc>
            </a:pPr>
            <a:r>
              <a:rPr lang="en-US" sz="2826">
                <a:solidFill>
                  <a:srgbClr val="FFFFFF"/>
                </a:solidFill>
                <a:latin typeface="Poppins Bold"/>
              </a:rPr>
              <a:t>Security broker</a:t>
            </a:r>
            <a:r>
              <a:rPr lang="en-US" sz="2826">
                <a:solidFill>
                  <a:srgbClr val="FFFFFF"/>
                </a:solidFill>
                <a:latin typeface="Poppins"/>
              </a:rPr>
              <a:t>: </a:t>
            </a:r>
            <a:r>
              <a:rPr lang="en-US" sz="2826" err="1">
                <a:solidFill>
                  <a:srgbClr val="FFFFFF"/>
                </a:solidFill>
                <a:latin typeface="Poppins"/>
              </a:rPr>
              <a:t>menetapkan</a:t>
            </a:r>
            <a:r>
              <a:rPr lang="en-US" sz="2826">
                <a:solidFill>
                  <a:srgbClr val="FFFFFF"/>
                </a:solidFill>
                <a:latin typeface="Poppins"/>
              </a:rPr>
              <a:t> </a:t>
            </a:r>
            <a:r>
              <a:rPr lang="en-US" sz="2826" err="1">
                <a:solidFill>
                  <a:srgbClr val="FFFFFF"/>
                </a:solidFill>
                <a:latin typeface="Poppins"/>
              </a:rPr>
              <a:t>konteks</a:t>
            </a:r>
            <a:r>
              <a:rPr lang="en-US" sz="2826">
                <a:solidFill>
                  <a:srgbClr val="FFFFFF"/>
                </a:solidFill>
                <a:latin typeface="Poppins"/>
              </a:rPr>
              <a:t> </a:t>
            </a:r>
            <a:r>
              <a:rPr lang="en-US" sz="2826" err="1">
                <a:solidFill>
                  <a:srgbClr val="FFFFFF"/>
                </a:solidFill>
                <a:latin typeface="Poppins"/>
              </a:rPr>
              <a:t>keamanan</a:t>
            </a:r>
            <a:r>
              <a:rPr lang="en-US" sz="2826">
                <a:solidFill>
                  <a:srgbClr val="FFFFFF"/>
                </a:solidFill>
                <a:latin typeface="Poppins"/>
              </a:rPr>
              <a:t> yang </a:t>
            </a:r>
            <a:r>
              <a:rPr lang="en-US" sz="2826" err="1">
                <a:solidFill>
                  <a:srgbClr val="FFFFFF"/>
                </a:solidFill>
                <a:latin typeface="Poppins"/>
              </a:rPr>
              <a:t>dipertahankan</a:t>
            </a:r>
            <a:r>
              <a:rPr lang="en-US" sz="2826">
                <a:solidFill>
                  <a:srgbClr val="FFFFFF"/>
                </a:solidFill>
                <a:latin typeface="Poppins"/>
              </a:rPr>
              <a:t> </a:t>
            </a:r>
            <a:r>
              <a:rPr lang="en-US" sz="2826" err="1">
                <a:solidFill>
                  <a:srgbClr val="FFFFFF"/>
                </a:solidFill>
                <a:latin typeface="Poppins"/>
              </a:rPr>
              <a:t>saat</a:t>
            </a:r>
            <a:r>
              <a:rPr lang="en-US" sz="2826">
                <a:solidFill>
                  <a:srgbClr val="FFFFFF"/>
                </a:solidFill>
                <a:latin typeface="Poppins"/>
              </a:rPr>
              <a:t> </a:t>
            </a:r>
            <a:r>
              <a:rPr lang="en-US" sz="2826" err="1">
                <a:solidFill>
                  <a:srgbClr val="FFFFFF"/>
                </a:solidFill>
                <a:latin typeface="Poppins"/>
              </a:rPr>
              <a:t>konsumen</a:t>
            </a:r>
            <a:r>
              <a:rPr lang="en-US" sz="2826">
                <a:solidFill>
                  <a:srgbClr val="FFFFFF"/>
                </a:solidFill>
                <a:latin typeface="Poppins"/>
              </a:rPr>
              <a:t> </a:t>
            </a:r>
            <a:r>
              <a:rPr lang="en-US" sz="2826" err="1">
                <a:solidFill>
                  <a:srgbClr val="FFFFFF"/>
                </a:solidFill>
                <a:latin typeface="Poppins"/>
              </a:rPr>
              <a:t>layanan</a:t>
            </a:r>
            <a:r>
              <a:rPr lang="en-US" sz="2826">
                <a:solidFill>
                  <a:srgbClr val="FFFFFF"/>
                </a:solidFill>
                <a:latin typeface="Poppins"/>
              </a:rPr>
              <a:t> cloud </a:t>
            </a:r>
            <a:r>
              <a:rPr lang="en-US" sz="2826" err="1">
                <a:solidFill>
                  <a:srgbClr val="FFFFFF"/>
                </a:solidFill>
                <a:latin typeface="Poppins"/>
              </a:rPr>
              <a:t>mengakses</a:t>
            </a:r>
            <a:r>
              <a:rPr lang="en-US" sz="2826">
                <a:solidFill>
                  <a:srgbClr val="FFFFFF"/>
                </a:solidFill>
                <a:latin typeface="Poppins"/>
              </a:rPr>
              <a:t> </a:t>
            </a:r>
            <a:r>
              <a:rPr lang="en-US" sz="2826" err="1">
                <a:solidFill>
                  <a:srgbClr val="FFFFFF"/>
                </a:solidFill>
                <a:latin typeface="Poppins"/>
              </a:rPr>
              <a:t>layanan</a:t>
            </a:r>
            <a:r>
              <a:rPr lang="en-US" sz="2826">
                <a:solidFill>
                  <a:srgbClr val="FFFFFF"/>
                </a:solidFill>
                <a:latin typeface="Poppins"/>
              </a:rPr>
              <a:t> cloud lain </a:t>
            </a:r>
            <a:r>
              <a:rPr lang="en-US" sz="2826" err="1">
                <a:solidFill>
                  <a:srgbClr val="FFFFFF"/>
                </a:solidFill>
                <a:latin typeface="Poppins"/>
              </a:rPr>
              <a:t>atau</a:t>
            </a:r>
            <a:r>
              <a:rPr lang="en-US" sz="2826">
                <a:solidFill>
                  <a:srgbClr val="FFFFFF"/>
                </a:solidFill>
                <a:latin typeface="Poppins"/>
              </a:rPr>
              <a:t> </a:t>
            </a:r>
            <a:r>
              <a:rPr lang="en-US" sz="2826" err="1">
                <a:solidFill>
                  <a:srgbClr val="FFFFFF"/>
                </a:solidFill>
                <a:latin typeface="Poppins"/>
              </a:rPr>
              <a:t>sumber</a:t>
            </a:r>
            <a:r>
              <a:rPr lang="en-US" sz="2826">
                <a:solidFill>
                  <a:srgbClr val="FFFFFF"/>
                </a:solidFill>
                <a:latin typeface="Poppins"/>
              </a:rPr>
              <a:t> </a:t>
            </a:r>
            <a:r>
              <a:rPr lang="en-US" sz="2826" err="1">
                <a:solidFill>
                  <a:srgbClr val="FFFFFF"/>
                </a:solidFill>
                <a:latin typeface="Poppins"/>
              </a:rPr>
              <a:t>daya</a:t>
            </a:r>
            <a:r>
              <a:rPr lang="en-US" sz="2826">
                <a:solidFill>
                  <a:srgbClr val="FFFFFF"/>
                </a:solidFill>
                <a:latin typeface="Poppins"/>
              </a:rPr>
              <a:t> TI </a:t>
            </a:r>
            <a:r>
              <a:rPr lang="en-US" sz="2826" err="1">
                <a:solidFill>
                  <a:srgbClr val="FFFFFF"/>
                </a:solidFill>
                <a:latin typeface="Poppins"/>
              </a:rPr>
              <a:t>berbasis</a:t>
            </a:r>
            <a:r>
              <a:rPr lang="en-US" sz="2826">
                <a:solidFill>
                  <a:srgbClr val="FFFFFF"/>
                </a:solidFill>
                <a:latin typeface="Poppins"/>
              </a:rPr>
              <a:t> cloud. </a:t>
            </a:r>
          </a:p>
          <a:p>
            <a:pPr>
              <a:lnSpc>
                <a:spcPts val="3391"/>
              </a:lnSpc>
            </a:pPr>
            <a:endParaRPr lang="en-US" sz="2826">
              <a:solidFill>
                <a:srgbClr val="FFFFFF"/>
              </a:solidFill>
              <a:latin typeface="Poppins"/>
            </a:endParaRPr>
          </a:p>
          <a:p>
            <a:pPr>
              <a:lnSpc>
                <a:spcPts val="3391"/>
              </a:lnSpc>
            </a:pPr>
            <a:r>
              <a:rPr lang="en-US" sz="2826">
                <a:solidFill>
                  <a:srgbClr val="FFFFFF"/>
                </a:solidFill>
                <a:latin typeface="Poppins"/>
              </a:rPr>
              <a:t>Jika </a:t>
            </a:r>
            <a:r>
              <a:rPr lang="en-US" sz="2826" err="1">
                <a:solidFill>
                  <a:srgbClr val="FFFFFF"/>
                </a:solidFill>
                <a:latin typeface="Poppins"/>
              </a:rPr>
              <a:t>tidak</a:t>
            </a:r>
            <a:r>
              <a:rPr lang="en-US" sz="2826">
                <a:solidFill>
                  <a:srgbClr val="FFFFFF"/>
                </a:solidFill>
                <a:latin typeface="Poppins"/>
              </a:rPr>
              <a:t>, </a:t>
            </a:r>
            <a:r>
              <a:rPr lang="en-US" sz="2826" err="1">
                <a:solidFill>
                  <a:srgbClr val="FFFFFF"/>
                </a:solidFill>
                <a:latin typeface="Poppins"/>
              </a:rPr>
              <a:t>konsumen</a:t>
            </a:r>
            <a:r>
              <a:rPr lang="en-US" sz="2826">
                <a:solidFill>
                  <a:srgbClr val="FFFFFF"/>
                </a:solidFill>
                <a:latin typeface="Poppins"/>
              </a:rPr>
              <a:t> </a:t>
            </a:r>
            <a:r>
              <a:rPr lang="en-US" sz="2826" err="1">
                <a:solidFill>
                  <a:srgbClr val="FFFFFF"/>
                </a:solidFill>
                <a:latin typeface="Poppins"/>
              </a:rPr>
              <a:t>layanan</a:t>
            </a:r>
            <a:r>
              <a:rPr lang="en-US" sz="2826">
                <a:solidFill>
                  <a:srgbClr val="FFFFFF"/>
                </a:solidFill>
                <a:latin typeface="Poppins"/>
              </a:rPr>
              <a:t> cloud </a:t>
            </a:r>
            <a:r>
              <a:rPr lang="en-US" sz="2826" err="1">
                <a:solidFill>
                  <a:srgbClr val="FFFFFF"/>
                </a:solidFill>
                <a:latin typeface="Poppins"/>
              </a:rPr>
              <a:t>perlu</a:t>
            </a:r>
            <a:r>
              <a:rPr lang="en-US" sz="2826">
                <a:solidFill>
                  <a:srgbClr val="FFFFFF"/>
                </a:solidFill>
                <a:latin typeface="Poppins"/>
              </a:rPr>
              <a:t> </a:t>
            </a:r>
            <a:r>
              <a:rPr lang="en-US" sz="2826" err="1">
                <a:solidFill>
                  <a:srgbClr val="FFFFFF"/>
                </a:solidFill>
                <a:latin typeface="Poppins"/>
              </a:rPr>
              <a:t>mengautentikasi</a:t>
            </a:r>
            <a:r>
              <a:rPr lang="en-US" sz="2826">
                <a:solidFill>
                  <a:srgbClr val="FFFFFF"/>
                </a:solidFill>
                <a:latin typeface="Poppins"/>
              </a:rPr>
              <a:t> </a:t>
            </a:r>
            <a:r>
              <a:rPr lang="en-US" sz="2826" err="1">
                <a:solidFill>
                  <a:srgbClr val="FFFFFF"/>
                </a:solidFill>
                <a:latin typeface="Poppins"/>
              </a:rPr>
              <a:t>ulang</a:t>
            </a:r>
            <a:r>
              <a:rPr lang="en-US" sz="2826">
                <a:solidFill>
                  <a:srgbClr val="FFFFFF"/>
                </a:solidFill>
                <a:latin typeface="Poppins"/>
              </a:rPr>
              <a:t> </a:t>
            </a:r>
            <a:r>
              <a:rPr lang="en-US" sz="2826" err="1">
                <a:solidFill>
                  <a:srgbClr val="FFFFFF"/>
                </a:solidFill>
                <a:latin typeface="Poppins"/>
              </a:rPr>
              <a:t>dirinya</a:t>
            </a:r>
            <a:r>
              <a:rPr lang="en-US" sz="2826">
                <a:solidFill>
                  <a:srgbClr val="FFFFFF"/>
                </a:solidFill>
                <a:latin typeface="Poppins"/>
              </a:rPr>
              <a:t> pada </a:t>
            </a:r>
            <a:r>
              <a:rPr lang="en-US" sz="2826" err="1">
                <a:solidFill>
                  <a:srgbClr val="FFFFFF"/>
                </a:solidFill>
                <a:latin typeface="Poppins"/>
              </a:rPr>
              <a:t>setiap</a:t>
            </a:r>
            <a:r>
              <a:rPr lang="en-US" sz="2826">
                <a:solidFill>
                  <a:srgbClr val="FFFFFF"/>
                </a:solidFill>
                <a:latin typeface="Poppins"/>
              </a:rPr>
              <a:t> </a:t>
            </a:r>
            <a:r>
              <a:rPr lang="en-US" sz="2826" err="1">
                <a:solidFill>
                  <a:srgbClr val="FFFFFF"/>
                </a:solidFill>
                <a:latin typeface="Poppins"/>
              </a:rPr>
              <a:t>permintaan</a:t>
            </a:r>
            <a:r>
              <a:rPr lang="en-US" sz="2826">
                <a:solidFill>
                  <a:srgbClr val="FFFFFF"/>
                </a:solidFill>
                <a:latin typeface="Poppins"/>
              </a:rPr>
              <a:t> </a:t>
            </a:r>
            <a:r>
              <a:rPr lang="en-US" sz="2826" err="1">
                <a:solidFill>
                  <a:srgbClr val="FFFFFF"/>
                </a:solidFill>
                <a:latin typeface="Poppins"/>
              </a:rPr>
              <a:t>berikutnya</a:t>
            </a:r>
            <a:r>
              <a:rPr lang="en-US" sz="2826">
                <a:solidFill>
                  <a:srgbClr val="FFFFFF"/>
                </a:solidFill>
                <a:latin typeface="Poppins"/>
              </a:rPr>
              <a:t>.</a:t>
            </a:r>
          </a:p>
        </p:txBody>
      </p:sp>
      <p:sp>
        <p:nvSpPr>
          <p:cNvPr id="8" name="TextBox 8"/>
          <p:cNvSpPr txBox="1"/>
          <p:nvPr/>
        </p:nvSpPr>
        <p:spPr>
          <a:xfrm>
            <a:off x="2139285" y="1412118"/>
            <a:ext cx="14009431" cy="1209294"/>
          </a:xfrm>
          <a:prstGeom prst="rect">
            <a:avLst/>
          </a:prstGeom>
        </p:spPr>
        <p:txBody>
          <a:bodyPr lIns="0" tIns="0" rIns="0" bIns="0" rtlCol="0" anchor="t">
            <a:spAutoFit/>
          </a:bodyPr>
          <a:lstStyle/>
          <a:p>
            <a:pPr algn="ctr">
              <a:lnSpc>
                <a:spcPts val="8748"/>
              </a:lnSpc>
            </a:pPr>
            <a:r>
              <a:rPr lang="en-US" sz="8100">
                <a:solidFill>
                  <a:srgbClr val="FFFFFF"/>
                </a:solidFill>
                <a:latin typeface="Poppins Bold"/>
              </a:rPr>
              <a:t>Overview SSO</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121544"/>
        </a:solidFill>
        <a:effectLst/>
      </p:bgPr>
    </p:bg>
    <p:spTree>
      <p:nvGrpSpPr>
        <p:cNvPr id="1" name=""/>
        <p:cNvGrpSpPr/>
        <p:nvPr/>
      </p:nvGrpSpPr>
      <p:grpSpPr>
        <a:xfrm>
          <a:off x="0" y="0"/>
          <a:ext cx="0" cy="0"/>
          <a:chOff x="0" y="0"/>
          <a:chExt cx="0" cy="0"/>
        </a:xfrm>
      </p:grpSpPr>
      <p:sp>
        <p:nvSpPr>
          <p:cNvPr id="2" name="Freeform 2"/>
          <p:cNvSpPr/>
          <p:nvPr/>
        </p:nvSpPr>
        <p:spPr>
          <a:xfrm>
            <a:off x="1380096" y="2637693"/>
            <a:ext cx="4851586" cy="7102106"/>
          </a:xfrm>
          <a:custGeom>
            <a:avLst/>
            <a:gdLst/>
            <a:ahLst/>
            <a:cxnLst/>
            <a:rect l="l" t="t" r="r" b="b"/>
            <a:pathLst>
              <a:path w="4851586" h="7102106">
                <a:moveTo>
                  <a:pt x="0" y="0"/>
                </a:moveTo>
                <a:lnTo>
                  <a:pt x="4851586" y="0"/>
                </a:lnTo>
                <a:lnTo>
                  <a:pt x="4851586" y="7102106"/>
                </a:lnTo>
                <a:lnTo>
                  <a:pt x="0" y="710210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TextBox 3"/>
          <p:cNvSpPr txBox="1"/>
          <p:nvPr/>
        </p:nvSpPr>
        <p:spPr>
          <a:xfrm>
            <a:off x="6888616" y="3388179"/>
            <a:ext cx="10370684" cy="4872405"/>
          </a:xfrm>
          <a:prstGeom prst="rect">
            <a:avLst/>
          </a:prstGeom>
        </p:spPr>
        <p:txBody>
          <a:bodyPr lIns="0" tIns="0" rIns="0" bIns="0" rtlCol="0" anchor="t">
            <a:spAutoFit/>
          </a:bodyPr>
          <a:lstStyle/>
          <a:p>
            <a:pPr marL="584545" lvl="1" indent="-292273">
              <a:lnSpc>
                <a:spcPts val="3248"/>
              </a:lnSpc>
              <a:buFont typeface="Arial"/>
              <a:buChar char="•"/>
            </a:pPr>
            <a:r>
              <a:rPr lang="en-US" sz="2707">
                <a:solidFill>
                  <a:srgbClr val="FFFFFF"/>
                </a:solidFill>
                <a:latin typeface="Poppins"/>
              </a:rPr>
              <a:t>Mekanisme SSO pada dasarnya memungkinkan layanan cloud dan sumber daya TI yang saling independen untuk menghasilkan dan mengedarkan kredensial autentikasi dan otorisasi runtime. </a:t>
            </a:r>
          </a:p>
          <a:p>
            <a:pPr>
              <a:lnSpc>
                <a:spcPts val="3248"/>
              </a:lnSpc>
            </a:pPr>
            <a:endParaRPr lang="en-US" sz="2707">
              <a:solidFill>
                <a:srgbClr val="FFFFFF"/>
              </a:solidFill>
              <a:latin typeface="Poppins"/>
            </a:endParaRPr>
          </a:p>
          <a:p>
            <a:pPr marL="584545" lvl="1" indent="-292273">
              <a:lnSpc>
                <a:spcPts val="3248"/>
              </a:lnSpc>
              <a:buFont typeface="Arial"/>
              <a:buChar char="•"/>
            </a:pPr>
            <a:r>
              <a:rPr lang="en-US" sz="2707">
                <a:solidFill>
                  <a:srgbClr val="FFFFFF"/>
                </a:solidFill>
                <a:latin typeface="Poppins"/>
              </a:rPr>
              <a:t>Kredensial yang awalnya diberikan oleh konsumen layanan cloud tetap valid selama durasi sesi, sementara informasi konteks keamanannya dibagikan.</a:t>
            </a:r>
          </a:p>
          <a:p>
            <a:pPr>
              <a:lnSpc>
                <a:spcPts val="3248"/>
              </a:lnSpc>
            </a:pPr>
            <a:r>
              <a:rPr lang="en-US" sz="2707">
                <a:solidFill>
                  <a:srgbClr val="FFFFFF"/>
                </a:solidFill>
                <a:latin typeface="Poppins"/>
              </a:rPr>
              <a:t> </a:t>
            </a:r>
          </a:p>
          <a:p>
            <a:pPr marL="584545" lvl="1" indent="-292273">
              <a:lnSpc>
                <a:spcPts val="3248"/>
              </a:lnSpc>
              <a:buFont typeface="Arial"/>
              <a:buChar char="•"/>
            </a:pPr>
            <a:r>
              <a:rPr lang="en-US" sz="2707">
                <a:solidFill>
                  <a:srgbClr val="FFFFFF"/>
                </a:solidFill>
                <a:latin typeface="Poppins"/>
              </a:rPr>
              <a:t>Mekanisme SSO sangat berguna ketika konsumen layanan cloud perlu mengakses layanan cloud yang berada di cloud berbeda.</a:t>
            </a:r>
          </a:p>
        </p:txBody>
      </p:sp>
      <p:sp>
        <p:nvSpPr>
          <p:cNvPr id="4" name="TextBox 4"/>
          <p:cNvSpPr txBox="1"/>
          <p:nvPr/>
        </p:nvSpPr>
        <p:spPr>
          <a:xfrm>
            <a:off x="2139285" y="1412118"/>
            <a:ext cx="14009431" cy="1209294"/>
          </a:xfrm>
          <a:prstGeom prst="rect">
            <a:avLst/>
          </a:prstGeom>
        </p:spPr>
        <p:txBody>
          <a:bodyPr lIns="0" tIns="0" rIns="0" bIns="0" rtlCol="0" anchor="t">
            <a:spAutoFit/>
          </a:bodyPr>
          <a:lstStyle/>
          <a:p>
            <a:pPr algn="ctr">
              <a:lnSpc>
                <a:spcPts val="8748"/>
              </a:lnSpc>
            </a:pPr>
            <a:r>
              <a:rPr lang="en-US" sz="8100">
                <a:solidFill>
                  <a:srgbClr val="FFFFFF"/>
                </a:solidFill>
                <a:latin typeface="Poppins Bold"/>
              </a:rPr>
              <a:t>Why SSO?</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121544"/>
        </a:solidFill>
        <a:effectLst/>
      </p:bgPr>
    </p:bg>
    <p:spTree>
      <p:nvGrpSpPr>
        <p:cNvPr id="1" name=""/>
        <p:cNvGrpSpPr/>
        <p:nvPr/>
      </p:nvGrpSpPr>
      <p:grpSpPr>
        <a:xfrm>
          <a:off x="0" y="0"/>
          <a:ext cx="0" cy="0"/>
          <a:chOff x="0" y="0"/>
          <a:chExt cx="0" cy="0"/>
        </a:xfrm>
      </p:grpSpPr>
      <p:sp>
        <p:nvSpPr>
          <p:cNvPr id="2" name="TextBox 2"/>
          <p:cNvSpPr txBox="1"/>
          <p:nvPr/>
        </p:nvSpPr>
        <p:spPr>
          <a:xfrm>
            <a:off x="4645856" y="1104900"/>
            <a:ext cx="9684499" cy="882542"/>
          </a:xfrm>
          <a:prstGeom prst="rect">
            <a:avLst/>
          </a:prstGeom>
        </p:spPr>
        <p:txBody>
          <a:bodyPr lIns="0" tIns="0" rIns="0" bIns="0" rtlCol="0" anchor="t">
            <a:spAutoFit/>
          </a:bodyPr>
          <a:lstStyle/>
          <a:p>
            <a:pPr algn="ctr">
              <a:lnSpc>
                <a:spcPts val="6866"/>
              </a:lnSpc>
            </a:pPr>
            <a:r>
              <a:rPr lang="en-US" sz="6358">
                <a:solidFill>
                  <a:srgbClr val="FFFFFF"/>
                </a:solidFill>
                <a:latin typeface="Inter Bold"/>
              </a:rPr>
              <a:t>How SSO works</a:t>
            </a:r>
          </a:p>
        </p:txBody>
      </p:sp>
      <p:grpSp>
        <p:nvGrpSpPr>
          <p:cNvPr id="3" name="Group 3"/>
          <p:cNvGrpSpPr/>
          <p:nvPr/>
        </p:nvGrpSpPr>
        <p:grpSpPr>
          <a:xfrm rot="5400000">
            <a:off x="5336644" y="4481996"/>
            <a:ext cx="5772458" cy="2530466"/>
            <a:chOff x="0" y="0"/>
            <a:chExt cx="7696610" cy="3373954"/>
          </a:xfrm>
        </p:grpSpPr>
        <p:sp>
          <p:nvSpPr>
            <p:cNvPr id="4" name="Freeform 4"/>
            <p:cNvSpPr/>
            <p:nvPr/>
          </p:nvSpPr>
          <p:spPr>
            <a:xfrm>
              <a:off x="0" y="0"/>
              <a:ext cx="7696614" cy="3374009"/>
            </a:xfrm>
            <a:custGeom>
              <a:avLst/>
              <a:gdLst/>
              <a:ahLst/>
              <a:cxnLst/>
              <a:rect l="l" t="t" r="r" b="b"/>
              <a:pathLst>
                <a:path w="7696614" h="3374009">
                  <a:moveTo>
                    <a:pt x="0" y="3235579"/>
                  </a:moveTo>
                  <a:lnTo>
                    <a:pt x="0" y="1053084"/>
                  </a:lnTo>
                  <a:cubicBezTo>
                    <a:pt x="0" y="471424"/>
                    <a:pt x="606385" y="0"/>
                    <a:pt x="1354270" y="0"/>
                  </a:cubicBezTo>
                  <a:lnTo>
                    <a:pt x="7660425" y="0"/>
                  </a:lnTo>
                  <a:lnTo>
                    <a:pt x="7660425" y="28194"/>
                  </a:lnTo>
                  <a:lnTo>
                    <a:pt x="7696614" y="28194"/>
                  </a:lnTo>
                  <a:lnTo>
                    <a:pt x="7696614" y="577088"/>
                  </a:lnTo>
                  <a:lnTo>
                    <a:pt x="1515962" y="577088"/>
                  </a:lnTo>
                  <a:cubicBezTo>
                    <a:pt x="1088355" y="577088"/>
                    <a:pt x="741672" y="846582"/>
                    <a:pt x="741672" y="1179195"/>
                  </a:cubicBezTo>
                  <a:lnTo>
                    <a:pt x="741672" y="3374009"/>
                  </a:lnTo>
                  <a:lnTo>
                    <a:pt x="45976" y="3374009"/>
                  </a:lnTo>
                  <a:lnTo>
                    <a:pt x="43491" y="3345815"/>
                  </a:lnTo>
                  <a:lnTo>
                    <a:pt x="9785" y="3345815"/>
                  </a:lnTo>
                  <a:cubicBezTo>
                    <a:pt x="2485" y="3309747"/>
                    <a:pt x="0" y="3272917"/>
                    <a:pt x="0" y="3235706"/>
                  </a:cubicBezTo>
                  <a:close/>
                </a:path>
              </a:pathLst>
            </a:custGeom>
            <a:solidFill>
              <a:srgbClr val="ED3B55"/>
            </a:solidFill>
          </p:spPr>
        </p:sp>
      </p:grpSp>
      <p:grpSp>
        <p:nvGrpSpPr>
          <p:cNvPr id="5" name="Group 5"/>
          <p:cNvGrpSpPr/>
          <p:nvPr/>
        </p:nvGrpSpPr>
        <p:grpSpPr>
          <a:xfrm rot="5400000">
            <a:off x="10885669" y="4720244"/>
            <a:ext cx="1008298" cy="869221"/>
            <a:chOff x="0" y="0"/>
            <a:chExt cx="1344398" cy="1158962"/>
          </a:xfrm>
        </p:grpSpPr>
        <p:sp>
          <p:nvSpPr>
            <p:cNvPr id="6" name="Freeform 6"/>
            <p:cNvSpPr/>
            <p:nvPr/>
          </p:nvSpPr>
          <p:spPr>
            <a:xfrm>
              <a:off x="0" y="0"/>
              <a:ext cx="1344422" cy="1159002"/>
            </a:xfrm>
            <a:custGeom>
              <a:avLst/>
              <a:gdLst/>
              <a:ahLst/>
              <a:cxnLst/>
              <a:rect l="l" t="t" r="r" b="b"/>
              <a:pathLst>
                <a:path w="1344422" h="1159002">
                  <a:moveTo>
                    <a:pt x="0" y="1159002"/>
                  </a:moveTo>
                  <a:lnTo>
                    <a:pt x="672211" y="0"/>
                  </a:lnTo>
                  <a:lnTo>
                    <a:pt x="1344422" y="1159002"/>
                  </a:lnTo>
                  <a:close/>
                </a:path>
              </a:pathLst>
            </a:custGeom>
            <a:solidFill>
              <a:srgbClr val="F79465"/>
            </a:solidFill>
          </p:spPr>
        </p:sp>
      </p:grpSp>
      <p:grpSp>
        <p:nvGrpSpPr>
          <p:cNvPr id="7" name="Group 7"/>
          <p:cNvGrpSpPr/>
          <p:nvPr/>
        </p:nvGrpSpPr>
        <p:grpSpPr>
          <a:xfrm rot="-5400000">
            <a:off x="6386266" y="2720854"/>
            <a:ext cx="1008298" cy="869222"/>
            <a:chOff x="0" y="0"/>
            <a:chExt cx="1344398" cy="1158962"/>
          </a:xfrm>
        </p:grpSpPr>
        <p:sp>
          <p:nvSpPr>
            <p:cNvPr id="8" name="Freeform 8"/>
            <p:cNvSpPr/>
            <p:nvPr/>
          </p:nvSpPr>
          <p:spPr>
            <a:xfrm>
              <a:off x="0" y="0"/>
              <a:ext cx="1344422" cy="1159002"/>
            </a:xfrm>
            <a:custGeom>
              <a:avLst/>
              <a:gdLst/>
              <a:ahLst/>
              <a:cxnLst/>
              <a:rect l="l" t="t" r="r" b="b"/>
              <a:pathLst>
                <a:path w="1344422" h="1159002">
                  <a:moveTo>
                    <a:pt x="0" y="1159002"/>
                  </a:moveTo>
                  <a:lnTo>
                    <a:pt x="672211" y="0"/>
                  </a:lnTo>
                  <a:lnTo>
                    <a:pt x="1344422" y="1159002"/>
                  </a:lnTo>
                  <a:close/>
                </a:path>
              </a:pathLst>
            </a:custGeom>
            <a:solidFill>
              <a:srgbClr val="ED3B55"/>
            </a:solidFill>
          </p:spPr>
        </p:sp>
      </p:grpSp>
      <p:grpSp>
        <p:nvGrpSpPr>
          <p:cNvPr id="9" name="Group 9"/>
          <p:cNvGrpSpPr/>
          <p:nvPr/>
        </p:nvGrpSpPr>
        <p:grpSpPr>
          <a:xfrm>
            <a:off x="8621366" y="9387945"/>
            <a:ext cx="430953" cy="1321557"/>
            <a:chOff x="0" y="0"/>
            <a:chExt cx="574604" cy="1762076"/>
          </a:xfrm>
        </p:grpSpPr>
        <p:sp>
          <p:nvSpPr>
            <p:cNvPr id="10" name="Freeform 10"/>
            <p:cNvSpPr/>
            <p:nvPr/>
          </p:nvSpPr>
          <p:spPr>
            <a:xfrm>
              <a:off x="0" y="0"/>
              <a:ext cx="574548" cy="1762125"/>
            </a:xfrm>
            <a:custGeom>
              <a:avLst/>
              <a:gdLst/>
              <a:ahLst/>
              <a:cxnLst/>
              <a:rect l="l" t="t" r="r" b="b"/>
              <a:pathLst>
                <a:path w="574548" h="1762125">
                  <a:moveTo>
                    <a:pt x="0" y="0"/>
                  </a:moveTo>
                  <a:lnTo>
                    <a:pt x="574548" y="0"/>
                  </a:lnTo>
                  <a:lnTo>
                    <a:pt x="574548" y="1762125"/>
                  </a:lnTo>
                  <a:lnTo>
                    <a:pt x="0" y="1762125"/>
                  </a:lnTo>
                  <a:close/>
                </a:path>
              </a:pathLst>
            </a:custGeom>
            <a:solidFill>
              <a:srgbClr val="F79465"/>
            </a:solidFill>
          </p:spPr>
        </p:sp>
      </p:grpSp>
      <p:grpSp>
        <p:nvGrpSpPr>
          <p:cNvPr id="11" name="Group 11"/>
          <p:cNvGrpSpPr/>
          <p:nvPr/>
        </p:nvGrpSpPr>
        <p:grpSpPr>
          <a:xfrm>
            <a:off x="9057153" y="8588139"/>
            <a:ext cx="430953" cy="2121363"/>
            <a:chOff x="0" y="0"/>
            <a:chExt cx="574604" cy="2828484"/>
          </a:xfrm>
        </p:grpSpPr>
        <p:sp>
          <p:nvSpPr>
            <p:cNvPr id="12" name="Freeform 12"/>
            <p:cNvSpPr/>
            <p:nvPr/>
          </p:nvSpPr>
          <p:spPr>
            <a:xfrm>
              <a:off x="0" y="0"/>
              <a:ext cx="574548" cy="2828544"/>
            </a:xfrm>
            <a:custGeom>
              <a:avLst/>
              <a:gdLst/>
              <a:ahLst/>
              <a:cxnLst/>
              <a:rect l="l" t="t" r="r" b="b"/>
              <a:pathLst>
                <a:path w="574548" h="2828544">
                  <a:moveTo>
                    <a:pt x="0" y="0"/>
                  </a:moveTo>
                  <a:lnTo>
                    <a:pt x="574548" y="0"/>
                  </a:lnTo>
                  <a:lnTo>
                    <a:pt x="574548" y="2828544"/>
                  </a:lnTo>
                  <a:lnTo>
                    <a:pt x="0" y="2828544"/>
                  </a:lnTo>
                  <a:close/>
                </a:path>
              </a:pathLst>
            </a:custGeom>
            <a:solidFill>
              <a:srgbClr val="ED3B55"/>
            </a:solidFill>
          </p:spPr>
        </p:sp>
      </p:grpSp>
      <p:grpSp>
        <p:nvGrpSpPr>
          <p:cNvPr id="13" name="Group 13"/>
          <p:cNvGrpSpPr/>
          <p:nvPr/>
        </p:nvGrpSpPr>
        <p:grpSpPr>
          <a:xfrm rot="-5400000">
            <a:off x="7642353" y="5907139"/>
            <a:ext cx="4488490" cy="2530465"/>
            <a:chOff x="0" y="0"/>
            <a:chExt cx="5984654" cy="3373954"/>
          </a:xfrm>
        </p:grpSpPr>
        <p:sp>
          <p:nvSpPr>
            <p:cNvPr id="14" name="Freeform 14"/>
            <p:cNvSpPr/>
            <p:nvPr/>
          </p:nvSpPr>
          <p:spPr>
            <a:xfrm>
              <a:off x="0" y="0"/>
              <a:ext cx="5984748" cy="3374009"/>
            </a:xfrm>
            <a:custGeom>
              <a:avLst/>
              <a:gdLst/>
              <a:ahLst/>
              <a:cxnLst/>
              <a:rect l="l" t="t" r="r" b="b"/>
              <a:pathLst>
                <a:path w="5984748" h="3374009">
                  <a:moveTo>
                    <a:pt x="5984621" y="3235579"/>
                  </a:moveTo>
                  <a:lnTo>
                    <a:pt x="5984621" y="1053084"/>
                  </a:lnTo>
                  <a:cubicBezTo>
                    <a:pt x="5984621" y="471424"/>
                    <a:pt x="5513197" y="0"/>
                    <a:pt x="4931537" y="0"/>
                  </a:cubicBezTo>
                  <a:lnTo>
                    <a:pt x="28194" y="0"/>
                  </a:lnTo>
                  <a:lnTo>
                    <a:pt x="28194" y="28194"/>
                  </a:lnTo>
                  <a:lnTo>
                    <a:pt x="0" y="28194"/>
                  </a:lnTo>
                  <a:lnTo>
                    <a:pt x="0" y="577088"/>
                  </a:lnTo>
                  <a:lnTo>
                    <a:pt x="4805807" y="577088"/>
                  </a:lnTo>
                  <a:cubicBezTo>
                    <a:pt x="5138293" y="577088"/>
                    <a:pt x="5407914" y="846582"/>
                    <a:pt x="5407914" y="1179195"/>
                  </a:cubicBezTo>
                  <a:lnTo>
                    <a:pt x="5407914" y="3374009"/>
                  </a:lnTo>
                  <a:lnTo>
                    <a:pt x="5948934" y="3374009"/>
                  </a:lnTo>
                  <a:lnTo>
                    <a:pt x="5950839" y="3345815"/>
                  </a:lnTo>
                  <a:lnTo>
                    <a:pt x="5977128" y="3345815"/>
                  </a:lnTo>
                  <a:cubicBezTo>
                    <a:pt x="5982843" y="3309747"/>
                    <a:pt x="5984748" y="3272917"/>
                    <a:pt x="5984748" y="3235706"/>
                  </a:cubicBezTo>
                  <a:close/>
                </a:path>
              </a:pathLst>
            </a:custGeom>
            <a:solidFill>
              <a:srgbClr val="F79465"/>
            </a:solidFill>
          </p:spPr>
        </p:sp>
      </p:grpSp>
      <p:grpSp>
        <p:nvGrpSpPr>
          <p:cNvPr id="15" name="Group 15"/>
          <p:cNvGrpSpPr/>
          <p:nvPr/>
        </p:nvGrpSpPr>
        <p:grpSpPr>
          <a:xfrm rot="5400000">
            <a:off x="7664731" y="7155684"/>
            <a:ext cx="2841110" cy="1642461"/>
            <a:chOff x="0" y="0"/>
            <a:chExt cx="3788146" cy="2189948"/>
          </a:xfrm>
        </p:grpSpPr>
        <p:sp>
          <p:nvSpPr>
            <p:cNvPr id="16" name="Freeform 16"/>
            <p:cNvSpPr/>
            <p:nvPr/>
          </p:nvSpPr>
          <p:spPr>
            <a:xfrm>
              <a:off x="0" y="0"/>
              <a:ext cx="3788156" cy="2189988"/>
            </a:xfrm>
            <a:custGeom>
              <a:avLst/>
              <a:gdLst/>
              <a:ahLst/>
              <a:cxnLst/>
              <a:rect l="l" t="t" r="r" b="b"/>
              <a:pathLst>
                <a:path w="3788156" h="2189988">
                  <a:moveTo>
                    <a:pt x="0" y="2189988"/>
                  </a:moveTo>
                  <a:lnTo>
                    <a:pt x="0" y="1053084"/>
                  </a:lnTo>
                  <a:cubicBezTo>
                    <a:pt x="0" y="471424"/>
                    <a:pt x="471424" y="0"/>
                    <a:pt x="1053084" y="0"/>
                  </a:cubicBezTo>
                  <a:lnTo>
                    <a:pt x="3788156" y="0"/>
                  </a:lnTo>
                  <a:lnTo>
                    <a:pt x="3788156" y="577088"/>
                  </a:lnTo>
                  <a:lnTo>
                    <a:pt x="1178814" y="577088"/>
                  </a:lnTo>
                  <a:cubicBezTo>
                    <a:pt x="846328" y="577088"/>
                    <a:pt x="576707" y="846582"/>
                    <a:pt x="576707" y="1179195"/>
                  </a:cubicBezTo>
                  <a:lnTo>
                    <a:pt x="576707" y="2189988"/>
                  </a:lnTo>
                  <a:close/>
                </a:path>
              </a:pathLst>
            </a:custGeom>
            <a:solidFill>
              <a:srgbClr val="F0D23F"/>
            </a:solidFill>
          </p:spPr>
        </p:sp>
      </p:grpSp>
      <p:grpSp>
        <p:nvGrpSpPr>
          <p:cNvPr id="17" name="Group 17"/>
          <p:cNvGrpSpPr/>
          <p:nvPr/>
        </p:nvGrpSpPr>
        <p:grpSpPr>
          <a:xfrm rot="-5400000">
            <a:off x="7413695" y="6336763"/>
            <a:ext cx="1008298" cy="869222"/>
            <a:chOff x="0" y="0"/>
            <a:chExt cx="1344398" cy="1158962"/>
          </a:xfrm>
        </p:grpSpPr>
        <p:sp>
          <p:nvSpPr>
            <p:cNvPr id="18" name="Freeform 18"/>
            <p:cNvSpPr/>
            <p:nvPr/>
          </p:nvSpPr>
          <p:spPr>
            <a:xfrm>
              <a:off x="0" y="0"/>
              <a:ext cx="1344422" cy="1159002"/>
            </a:xfrm>
            <a:custGeom>
              <a:avLst/>
              <a:gdLst/>
              <a:ahLst/>
              <a:cxnLst/>
              <a:rect l="l" t="t" r="r" b="b"/>
              <a:pathLst>
                <a:path w="1344422" h="1159002">
                  <a:moveTo>
                    <a:pt x="0" y="1159002"/>
                  </a:moveTo>
                  <a:lnTo>
                    <a:pt x="672211" y="0"/>
                  </a:lnTo>
                  <a:lnTo>
                    <a:pt x="1344422" y="1159002"/>
                  </a:lnTo>
                  <a:close/>
                </a:path>
              </a:pathLst>
            </a:custGeom>
            <a:solidFill>
              <a:srgbClr val="F0D23F"/>
            </a:solidFill>
          </p:spPr>
        </p:sp>
      </p:grpSp>
      <p:grpSp>
        <p:nvGrpSpPr>
          <p:cNvPr id="19" name="Group 19"/>
          <p:cNvGrpSpPr/>
          <p:nvPr/>
        </p:nvGrpSpPr>
        <p:grpSpPr>
          <a:xfrm>
            <a:off x="9475563" y="9387945"/>
            <a:ext cx="430953" cy="1321557"/>
            <a:chOff x="0" y="0"/>
            <a:chExt cx="574604" cy="1762076"/>
          </a:xfrm>
        </p:grpSpPr>
        <p:sp>
          <p:nvSpPr>
            <p:cNvPr id="20" name="Freeform 20"/>
            <p:cNvSpPr/>
            <p:nvPr/>
          </p:nvSpPr>
          <p:spPr>
            <a:xfrm>
              <a:off x="0" y="0"/>
              <a:ext cx="574548" cy="1762125"/>
            </a:xfrm>
            <a:custGeom>
              <a:avLst/>
              <a:gdLst/>
              <a:ahLst/>
              <a:cxnLst/>
              <a:rect l="l" t="t" r="r" b="b"/>
              <a:pathLst>
                <a:path w="574548" h="1762125">
                  <a:moveTo>
                    <a:pt x="0" y="0"/>
                  </a:moveTo>
                  <a:lnTo>
                    <a:pt x="574548" y="0"/>
                  </a:lnTo>
                  <a:lnTo>
                    <a:pt x="574548" y="1762125"/>
                  </a:lnTo>
                  <a:lnTo>
                    <a:pt x="0" y="1762125"/>
                  </a:lnTo>
                  <a:close/>
                </a:path>
              </a:pathLst>
            </a:custGeom>
            <a:solidFill>
              <a:srgbClr val="F0D23F"/>
            </a:solidFill>
          </p:spPr>
        </p:sp>
      </p:grpSp>
      <p:sp>
        <p:nvSpPr>
          <p:cNvPr id="21" name="TextBox 21"/>
          <p:cNvSpPr txBox="1"/>
          <p:nvPr/>
        </p:nvSpPr>
        <p:spPr>
          <a:xfrm>
            <a:off x="11947394" y="4125206"/>
            <a:ext cx="6065041" cy="581025"/>
          </a:xfrm>
          <a:prstGeom prst="rect">
            <a:avLst/>
          </a:prstGeom>
        </p:spPr>
        <p:txBody>
          <a:bodyPr lIns="0" tIns="0" rIns="0" bIns="0" rtlCol="0" anchor="t">
            <a:spAutoFit/>
          </a:bodyPr>
          <a:lstStyle/>
          <a:p>
            <a:pPr algn="ctr">
              <a:lnSpc>
                <a:spcPts val="4320"/>
              </a:lnSpc>
              <a:spcBef>
                <a:spcPct val="0"/>
              </a:spcBef>
            </a:pPr>
            <a:r>
              <a:rPr lang="en-US" sz="3600">
                <a:solidFill>
                  <a:srgbClr val="FFFFFF"/>
                </a:solidFill>
                <a:latin typeface="Poppins Bold"/>
              </a:rPr>
              <a:t>( 2 )</a:t>
            </a:r>
          </a:p>
        </p:txBody>
      </p:sp>
      <p:sp>
        <p:nvSpPr>
          <p:cNvPr id="22" name="TextBox 22"/>
          <p:cNvSpPr txBox="1"/>
          <p:nvPr/>
        </p:nvSpPr>
        <p:spPr>
          <a:xfrm>
            <a:off x="1056413" y="2746692"/>
            <a:ext cx="5275567" cy="581025"/>
          </a:xfrm>
          <a:prstGeom prst="rect">
            <a:avLst/>
          </a:prstGeom>
        </p:spPr>
        <p:txBody>
          <a:bodyPr lIns="0" tIns="0" rIns="0" bIns="0" rtlCol="0" anchor="t">
            <a:spAutoFit/>
          </a:bodyPr>
          <a:lstStyle/>
          <a:p>
            <a:pPr algn="ctr">
              <a:lnSpc>
                <a:spcPts val="4320"/>
              </a:lnSpc>
              <a:spcBef>
                <a:spcPct val="0"/>
              </a:spcBef>
            </a:pPr>
            <a:r>
              <a:rPr lang="en-US" sz="3600">
                <a:solidFill>
                  <a:srgbClr val="FFFFFF"/>
                </a:solidFill>
                <a:latin typeface="Poppins Bold"/>
              </a:rPr>
              <a:t>( 1 )</a:t>
            </a:r>
          </a:p>
        </p:txBody>
      </p:sp>
      <p:sp>
        <p:nvSpPr>
          <p:cNvPr id="23" name="TextBox 23"/>
          <p:cNvSpPr txBox="1"/>
          <p:nvPr/>
        </p:nvSpPr>
        <p:spPr>
          <a:xfrm>
            <a:off x="0" y="6518260"/>
            <a:ext cx="7739684" cy="581025"/>
          </a:xfrm>
          <a:prstGeom prst="rect">
            <a:avLst/>
          </a:prstGeom>
        </p:spPr>
        <p:txBody>
          <a:bodyPr lIns="0" tIns="0" rIns="0" bIns="0" rtlCol="0" anchor="t">
            <a:spAutoFit/>
          </a:bodyPr>
          <a:lstStyle/>
          <a:p>
            <a:pPr algn="ctr">
              <a:lnSpc>
                <a:spcPts val="4320"/>
              </a:lnSpc>
              <a:spcBef>
                <a:spcPct val="0"/>
              </a:spcBef>
            </a:pPr>
            <a:r>
              <a:rPr lang="en-US" sz="3600">
                <a:solidFill>
                  <a:srgbClr val="FFFFFF"/>
                </a:solidFill>
                <a:latin typeface="Poppins Bold"/>
              </a:rPr>
              <a:t>( 3 )</a:t>
            </a:r>
          </a:p>
        </p:txBody>
      </p:sp>
      <p:sp>
        <p:nvSpPr>
          <p:cNvPr id="24" name="TextBox 24"/>
          <p:cNvSpPr txBox="1"/>
          <p:nvPr/>
        </p:nvSpPr>
        <p:spPr>
          <a:xfrm>
            <a:off x="1162597" y="3572756"/>
            <a:ext cx="5169383" cy="1133475"/>
          </a:xfrm>
          <a:prstGeom prst="rect">
            <a:avLst/>
          </a:prstGeom>
        </p:spPr>
        <p:txBody>
          <a:bodyPr lIns="0" tIns="0" rIns="0" bIns="0" rtlCol="0" anchor="t">
            <a:spAutoFit/>
          </a:bodyPr>
          <a:lstStyle/>
          <a:p>
            <a:pPr algn="ctr">
              <a:lnSpc>
                <a:spcPts val="2999"/>
              </a:lnSpc>
              <a:spcBef>
                <a:spcPct val="0"/>
              </a:spcBef>
            </a:pPr>
            <a:r>
              <a:rPr lang="en-US" sz="2499">
                <a:solidFill>
                  <a:srgbClr val="FFFFFF"/>
                </a:solidFill>
                <a:latin typeface="Poppins"/>
              </a:rPr>
              <a:t>Konsumen layanan cloud memberi security broker dengan kredensial keamanan.</a:t>
            </a:r>
          </a:p>
        </p:txBody>
      </p:sp>
      <p:sp>
        <p:nvSpPr>
          <p:cNvPr id="25" name="TextBox 25"/>
          <p:cNvSpPr txBox="1"/>
          <p:nvPr/>
        </p:nvSpPr>
        <p:spPr>
          <a:xfrm>
            <a:off x="12214248" y="4974261"/>
            <a:ext cx="5531333" cy="2247900"/>
          </a:xfrm>
          <a:prstGeom prst="rect">
            <a:avLst/>
          </a:prstGeom>
        </p:spPr>
        <p:txBody>
          <a:bodyPr lIns="0" tIns="0" rIns="0" bIns="0" rtlCol="0" anchor="t">
            <a:spAutoFit/>
          </a:bodyPr>
          <a:lstStyle/>
          <a:p>
            <a:pPr algn="ctr">
              <a:lnSpc>
                <a:spcPts val="2999"/>
              </a:lnSpc>
            </a:pPr>
            <a:r>
              <a:rPr lang="en-US" sz="2499">
                <a:solidFill>
                  <a:srgbClr val="FFFFFF"/>
                </a:solidFill>
                <a:latin typeface="Poppins"/>
              </a:rPr>
              <a:t>Security broker merespons dengan token autentikasi saat autentikasi berhasil.</a:t>
            </a:r>
          </a:p>
          <a:p>
            <a:pPr algn="ctr">
              <a:lnSpc>
                <a:spcPts val="2999"/>
              </a:lnSpc>
            </a:pPr>
            <a:endParaRPr lang="en-US" sz="2499">
              <a:solidFill>
                <a:srgbClr val="FFFFFF"/>
              </a:solidFill>
              <a:latin typeface="Poppins"/>
            </a:endParaRPr>
          </a:p>
          <a:p>
            <a:pPr algn="ctr">
              <a:lnSpc>
                <a:spcPts val="2999"/>
              </a:lnSpc>
              <a:spcBef>
                <a:spcPct val="0"/>
              </a:spcBef>
            </a:pPr>
            <a:r>
              <a:rPr lang="en-US" sz="2499">
                <a:solidFill>
                  <a:srgbClr val="FFFFFF"/>
                </a:solidFill>
                <a:latin typeface="Poppins"/>
              </a:rPr>
              <a:t>Token ini berisi informasi identitas konsumen layanan cloud.</a:t>
            </a:r>
          </a:p>
        </p:txBody>
      </p:sp>
      <p:sp>
        <p:nvSpPr>
          <p:cNvPr id="26" name="TextBox 26"/>
          <p:cNvSpPr txBox="1"/>
          <p:nvPr/>
        </p:nvSpPr>
        <p:spPr>
          <a:xfrm>
            <a:off x="889366" y="7285949"/>
            <a:ext cx="5960951" cy="1504950"/>
          </a:xfrm>
          <a:prstGeom prst="rect">
            <a:avLst/>
          </a:prstGeom>
        </p:spPr>
        <p:txBody>
          <a:bodyPr lIns="0" tIns="0" rIns="0" bIns="0" rtlCol="0" anchor="t">
            <a:spAutoFit/>
          </a:bodyPr>
          <a:lstStyle/>
          <a:p>
            <a:pPr algn="ctr">
              <a:lnSpc>
                <a:spcPts val="2999"/>
              </a:lnSpc>
              <a:spcBef>
                <a:spcPct val="0"/>
              </a:spcBef>
            </a:pPr>
            <a:r>
              <a:rPr lang="en-US" sz="2499">
                <a:solidFill>
                  <a:srgbClr val="FFFFFF"/>
                </a:solidFill>
                <a:latin typeface="Poppins"/>
              </a:rPr>
              <a:t>Token digunakan untuk secara otomatis mengautentikasi konsumen layanan cloud di seluruh layanan Cloud.</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121544"/>
        </a:solidFill>
        <a:effectLst/>
      </p:bgPr>
    </p:bg>
    <p:spTree>
      <p:nvGrpSpPr>
        <p:cNvPr id="1" name=""/>
        <p:cNvGrpSpPr/>
        <p:nvPr/>
      </p:nvGrpSpPr>
      <p:grpSpPr>
        <a:xfrm>
          <a:off x="0" y="0"/>
          <a:ext cx="0" cy="0"/>
          <a:chOff x="0" y="0"/>
          <a:chExt cx="0" cy="0"/>
        </a:xfrm>
      </p:grpSpPr>
      <p:sp>
        <p:nvSpPr>
          <p:cNvPr id="2" name="Freeform 2"/>
          <p:cNvSpPr/>
          <p:nvPr/>
        </p:nvSpPr>
        <p:spPr>
          <a:xfrm>
            <a:off x="4969402" y="6548751"/>
            <a:ext cx="1860434" cy="1851254"/>
          </a:xfrm>
          <a:custGeom>
            <a:avLst/>
            <a:gdLst/>
            <a:ahLst/>
            <a:cxnLst/>
            <a:rect l="l" t="t" r="r" b="b"/>
            <a:pathLst>
              <a:path w="1860434" h="1851254">
                <a:moveTo>
                  <a:pt x="0" y="0"/>
                </a:moveTo>
                <a:lnTo>
                  <a:pt x="1860434" y="0"/>
                </a:lnTo>
                <a:lnTo>
                  <a:pt x="1860434" y="1851254"/>
                </a:lnTo>
                <a:lnTo>
                  <a:pt x="0" y="185125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1037032" y="6548751"/>
            <a:ext cx="1860434" cy="1851254"/>
          </a:xfrm>
          <a:custGeom>
            <a:avLst/>
            <a:gdLst/>
            <a:ahLst/>
            <a:cxnLst/>
            <a:rect l="l" t="t" r="r" b="b"/>
            <a:pathLst>
              <a:path w="1860434" h="1851254">
                <a:moveTo>
                  <a:pt x="0" y="0"/>
                </a:moveTo>
                <a:lnTo>
                  <a:pt x="1860434" y="0"/>
                </a:lnTo>
                <a:lnTo>
                  <a:pt x="1860434" y="1851254"/>
                </a:lnTo>
                <a:lnTo>
                  <a:pt x="0" y="185125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4" name="Group 4"/>
          <p:cNvGrpSpPr/>
          <p:nvPr/>
        </p:nvGrpSpPr>
        <p:grpSpPr>
          <a:xfrm>
            <a:off x="1461598" y="3005539"/>
            <a:ext cx="4151225" cy="1286479"/>
            <a:chOff x="0" y="0"/>
            <a:chExt cx="4086498" cy="1266420"/>
          </a:xfrm>
        </p:grpSpPr>
        <p:sp>
          <p:nvSpPr>
            <p:cNvPr id="5" name="Freeform 5"/>
            <p:cNvSpPr/>
            <p:nvPr/>
          </p:nvSpPr>
          <p:spPr>
            <a:xfrm>
              <a:off x="0" y="0"/>
              <a:ext cx="4086479" cy="1266437"/>
            </a:xfrm>
            <a:custGeom>
              <a:avLst/>
              <a:gdLst/>
              <a:ahLst/>
              <a:cxnLst/>
              <a:rect l="l" t="t" r="r" b="b"/>
              <a:pathLst>
                <a:path w="4086479" h="1266437">
                  <a:moveTo>
                    <a:pt x="0" y="633118"/>
                  </a:moveTo>
                  <a:cubicBezTo>
                    <a:pt x="0" y="283527"/>
                    <a:pt x="170053" y="0"/>
                    <a:pt x="379730" y="0"/>
                  </a:cubicBezTo>
                  <a:lnTo>
                    <a:pt x="3706749" y="0"/>
                  </a:lnTo>
                  <a:cubicBezTo>
                    <a:pt x="3916553" y="0"/>
                    <a:pt x="4086479" y="283527"/>
                    <a:pt x="4086479" y="633118"/>
                  </a:cubicBezTo>
                  <a:cubicBezTo>
                    <a:pt x="4086479" y="982710"/>
                    <a:pt x="3916426" y="1266237"/>
                    <a:pt x="3706749" y="1266237"/>
                  </a:cubicBezTo>
                  <a:lnTo>
                    <a:pt x="379730" y="1266237"/>
                  </a:lnTo>
                  <a:cubicBezTo>
                    <a:pt x="170053" y="1266437"/>
                    <a:pt x="0" y="982921"/>
                    <a:pt x="0" y="633118"/>
                  </a:cubicBezTo>
                  <a:close/>
                </a:path>
              </a:pathLst>
            </a:custGeom>
            <a:solidFill>
              <a:srgbClr val="4472C4"/>
            </a:solidFill>
          </p:spPr>
        </p:sp>
      </p:grpSp>
      <p:grpSp>
        <p:nvGrpSpPr>
          <p:cNvPr id="6" name="Group 6"/>
          <p:cNvGrpSpPr/>
          <p:nvPr/>
        </p:nvGrpSpPr>
        <p:grpSpPr>
          <a:xfrm>
            <a:off x="6742257" y="3357247"/>
            <a:ext cx="4501012" cy="836030"/>
            <a:chOff x="0" y="0"/>
            <a:chExt cx="4430832" cy="822995"/>
          </a:xfrm>
        </p:grpSpPr>
        <p:sp>
          <p:nvSpPr>
            <p:cNvPr id="7" name="Freeform 7"/>
            <p:cNvSpPr/>
            <p:nvPr/>
          </p:nvSpPr>
          <p:spPr>
            <a:xfrm>
              <a:off x="0" y="0"/>
              <a:ext cx="4430811" cy="823012"/>
            </a:xfrm>
            <a:custGeom>
              <a:avLst/>
              <a:gdLst/>
              <a:ahLst/>
              <a:cxnLst/>
              <a:rect l="l" t="t" r="r" b="b"/>
              <a:pathLst>
                <a:path w="4430811" h="823012">
                  <a:moveTo>
                    <a:pt x="0" y="411438"/>
                  </a:moveTo>
                  <a:cubicBezTo>
                    <a:pt x="0" y="184253"/>
                    <a:pt x="184382" y="0"/>
                    <a:pt x="411727" y="0"/>
                  </a:cubicBezTo>
                  <a:lnTo>
                    <a:pt x="4019085" y="0"/>
                  </a:lnTo>
                  <a:cubicBezTo>
                    <a:pt x="4246567" y="0"/>
                    <a:pt x="4430811" y="184253"/>
                    <a:pt x="4430811" y="411438"/>
                  </a:cubicBezTo>
                  <a:cubicBezTo>
                    <a:pt x="4430811" y="638623"/>
                    <a:pt x="4246429" y="822876"/>
                    <a:pt x="4019085" y="822876"/>
                  </a:cubicBezTo>
                  <a:lnTo>
                    <a:pt x="411727" y="822876"/>
                  </a:lnTo>
                  <a:cubicBezTo>
                    <a:pt x="184382" y="823012"/>
                    <a:pt x="0" y="638761"/>
                    <a:pt x="0" y="411438"/>
                  </a:cubicBezTo>
                  <a:close/>
                </a:path>
              </a:pathLst>
            </a:custGeom>
            <a:solidFill>
              <a:srgbClr val="F79465"/>
            </a:solidFill>
          </p:spPr>
        </p:sp>
      </p:grpSp>
      <p:grpSp>
        <p:nvGrpSpPr>
          <p:cNvPr id="8" name="Group 8"/>
          <p:cNvGrpSpPr/>
          <p:nvPr/>
        </p:nvGrpSpPr>
        <p:grpSpPr>
          <a:xfrm>
            <a:off x="12500570" y="3357247"/>
            <a:ext cx="4758730" cy="836030"/>
            <a:chOff x="0" y="0"/>
            <a:chExt cx="4684532" cy="822995"/>
          </a:xfrm>
        </p:grpSpPr>
        <p:sp>
          <p:nvSpPr>
            <p:cNvPr id="9" name="Freeform 9"/>
            <p:cNvSpPr/>
            <p:nvPr/>
          </p:nvSpPr>
          <p:spPr>
            <a:xfrm>
              <a:off x="0" y="0"/>
              <a:ext cx="4684509" cy="823012"/>
            </a:xfrm>
            <a:custGeom>
              <a:avLst/>
              <a:gdLst/>
              <a:ahLst/>
              <a:cxnLst/>
              <a:rect l="l" t="t" r="r" b="b"/>
              <a:pathLst>
                <a:path w="4684509" h="823012">
                  <a:moveTo>
                    <a:pt x="0" y="411438"/>
                  </a:moveTo>
                  <a:cubicBezTo>
                    <a:pt x="0" y="184253"/>
                    <a:pt x="194939" y="0"/>
                    <a:pt x="435301" y="0"/>
                  </a:cubicBezTo>
                  <a:lnTo>
                    <a:pt x="4249208" y="0"/>
                  </a:lnTo>
                  <a:cubicBezTo>
                    <a:pt x="4489716" y="0"/>
                    <a:pt x="4684509" y="184253"/>
                    <a:pt x="4684509" y="411438"/>
                  </a:cubicBezTo>
                  <a:cubicBezTo>
                    <a:pt x="4684509" y="638623"/>
                    <a:pt x="4489571" y="822876"/>
                    <a:pt x="4249208" y="822876"/>
                  </a:cubicBezTo>
                  <a:lnTo>
                    <a:pt x="435301" y="822876"/>
                  </a:lnTo>
                  <a:cubicBezTo>
                    <a:pt x="194939" y="823012"/>
                    <a:pt x="0" y="638761"/>
                    <a:pt x="0" y="411438"/>
                  </a:cubicBezTo>
                  <a:close/>
                </a:path>
              </a:pathLst>
            </a:custGeom>
            <a:solidFill>
              <a:srgbClr val="CB132E"/>
            </a:solidFill>
          </p:spPr>
        </p:sp>
      </p:grpSp>
      <p:sp>
        <p:nvSpPr>
          <p:cNvPr id="10" name="Freeform 10"/>
          <p:cNvSpPr/>
          <p:nvPr/>
        </p:nvSpPr>
        <p:spPr>
          <a:xfrm>
            <a:off x="7311547" y="6210678"/>
            <a:ext cx="1981750" cy="1981750"/>
          </a:xfrm>
          <a:custGeom>
            <a:avLst/>
            <a:gdLst/>
            <a:ahLst/>
            <a:cxnLst/>
            <a:rect l="l" t="t" r="r" b="b"/>
            <a:pathLst>
              <a:path w="1981750" h="1981750">
                <a:moveTo>
                  <a:pt x="0" y="0"/>
                </a:moveTo>
                <a:lnTo>
                  <a:pt x="1981750" y="0"/>
                </a:lnTo>
                <a:lnTo>
                  <a:pt x="1981750" y="1981750"/>
                </a:lnTo>
                <a:lnTo>
                  <a:pt x="0" y="1981750"/>
                </a:lnTo>
                <a:lnTo>
                  <a:pt x="0" y="0"/>
                </a:lnTo>
                <a:close/>
              </a:path>
            </a:pathLst>
          </a:custGeom>
          <a:blipFill>
            <a:blip r:embed="rId6"/>
            <a:stretch>
              <a:fillRect/>
            </a:stretch>
          </a:blipFill>
        </p:spPr>
      </p:sp>
      <p:sp>
        <p:nvSpPr>
          <p:cNvPr id="11" name="Freeform 11"/>
          <p:cNvSpPr/>
          <p:nvPr/>
        </p:nvSpPr>
        <p:spPr>
          <a:xfrm>
            <a:off x="8654130" y="7238110"/>
            <a:ext cx="1981750" cy="1981750"/>
          </a:xfrm>
          <a:custGeom>
            <a:avLst/>
            <a:gdLst/>
            <a:ahLst/>
            <a:cxnLst/>
            <a:rect l="l" t="t" r="r" b="b"/>
            <a:pathLst>
              <a:path w="1981750" h="1981750">
                <a:moveTo>
                  <a:pt x="0" y="0"/>
                </a:moveTo>
                <a:lnTo>
                  <a:pt x="1981750" y="0"/>
                </a:lnTo>
                <a:lnTo>
                  <a:pt x="1981750" y="1981750"/>
                </a:lnTo>
                <a:lnTo>
                  <a:pt x="0" y="1981750"/>
                </a:lnTo>
                <a:lnTo>
                  <a:pt x="0" y="0"/>
                </a:lnTo>
                <a:close/>
              </a:path>
            </a:pathLst>
          </a:custGeom>
          <a:blipFill>
            <a:blip r:embed="rId6"/>
            <a:stretch>
              <a:fillRect/>
            </a:stretch>
          </a:blipFill>
        </p:spPr>
      </p:sp>
      <p:sp>
        <p:nvSpPr>
          <p:cNvPr id="12" name="Freeform 12"/>
          <p:cNvSpPr/>
          <p:nvPr/>
        </p:nvSpPr>
        <p:spPr>
          <a:xfrm>
            <a:off x="1966586" y="6504249"/>
            <a:ext cx="2170106" cy="2170106"/>
          </a:xfrm>
          <a:custGeom>
            <a:avLst/>
            <a:gdLst/>
            <a:ahLst/>
            <a:cxnLst/>
            <a:rect l="l" t="t" r="r" b="b"/>
            <a:pathLst>
              <a:path w="2170106" h="2170106">
                <a:moveTo>
                  <a:pt x="0" y="0"/>
                </a:moveTo>
                <a:lnTo>
                  <a:pt x="2170107" y="0"/>
                </a:lnTo>
                <a:lnTo>
                  <a:pt x="2170107" y="2170107"/>
                </a:lnTo>
                <a:lnTo>
                  <a:pt x="0" y="2170107"/>
                </a:lnTo>
                <a:lnTo>
                  <a:pt x="0" y="0"/>
                </a:lnTo>
                <a:close/>
              </a:path>
            </a:pathLst>
          </a:custGeom>
          <a:blipFill>
            <a:blip r:embed="rId7"/>
            <a:stretch>
              <a:fillRect/>
            </a:stretch>
          </a:blipFill>
        </p:spPr>
      </p:sp>
      <p:sp>
        <p:nvSpPr>
          <p:cNvPr id="13" name="Freeform 13"/>
          <p:cNvSpPr/>
          <p:nvPr/>
        </p:nvSpPr>
        <p:spPr>
          <a:xfrm>
            <a:off x="13935433" y="6404757"/>
            <a:ext cx="2139243" cy="2139243"/>
          </a:xfrm>
          <a:custGeom>
            <a:avLst/>
            <a:gdLst/>
            <a:ahLst/>
            <a:cxnLst/>
            <a:rect l="l" t="t" r="r" b="b"/>
            <a:pathLst>
              <a:path w="2139243" h="2139243">
                <a:moveTo>
                  <a:pt x="0" y="0"/>
                </a:moveTo>
                <a:lnTo>
                  <a:pt x="2139243" y="0"/>
                </a:lnTo>
                <a:lnTo>
                  <a:pt x="2139243" y="2139243"/>
                </a:lnTo>
                <a:lnTo>
                  <a:pt x="0" y="2139243"/>
                </a:lnTo>
                <a:lnTo>
                  <a:pt x="0" y="0"/>
                </a:lnTo>
                <a:close/>
              </a:path>
            </a:pathLst>
          </a:custGeom>
          <a:blipFill>
            <a:blip r:embed="rId8"/>
            <a:stretch>
              <a:fillRect/>
            </a:stretch>
          </a:blipFill>
        </p:spPr>
      </p:sp>
      <p:sp>
        <p:nvSpPr>
          <p:cNvPr id="14" name="TextBox 14"/>
          <p:cNvSpPr txBox="1"/>
          <p:nvPr/>
        </p:nvSpPr>
        <p:spPr>
          <a:xfrm>
            <a:off x="1412482" y="4538912"/>
            <a:ext cx="4249458" cy="1127855"/>
          </a:xfrm>
          <a:prstGeom prst="rect">
            <a:avLst/>
          </a:prstGeom>
        </p:spPr>
        <p:txBody>
          <a:bodyPr lIns="0" tIns="0" rIns="0" bIns="0" rtlCol="0" anchor="t">
            <a:spAutoFit/>
          </a:bodyPr>
          <a:lstStyle/>
          <a:p>
            <a:pPr algn="ctr">
              <a:lnSpc>
                <a:spcPts val="2925"/>
              </a:lnSpc>
            </a:pPr>
            <a:r>
              <a:rPr lang="en-US" sz="2438">
                <a:solidFill>
                  <a:srgbClr val="FFFFFF"/>
                </a:solidFill>
                <a:latin typeface="Poppins"/>
              </a:rPr>
              <a:t>Security broker </a:t>
            </a:r>
            <a:r>
              <a:rPr lang="en-US" sz="2438" err="1">
                <a:solidFill>
                  <a:srgbClr val="FFFFFF"/>
                </a:solidFill>
                <a:latin typeface="Poppins"/>
              </a:rPr>
              <a:t>menerima</a:t>
            </a:r>
            <a:r>
              <a:rPr lang="en-US" sz="2438">
                <a:solidFill>
                  <a:srgbClr val="FFFFFF"/>
                </a:solidFill>
                <a:latin typeface="Poppins"/>
              </a:rPr>
              <a:t> dan </a:t>
            </a:r>
            <a:r>
              <a:rPr lang="en-US" sz="2438" err="1">
                <a:solidFill>
                  <a:srgbClr val="FFFFFF"/>
                </a:solidFill>
                <a:latin typeface="Poppins"/>
              </a:rPr>
              <a:t>mengelola</a:t>
            </a:r>
            <a:r>
              <a:rPr lang="en-US" sz="2438">
                <a:solidFill>
                  <a:srgbClr val="FFFFFF"/>
                </a:solidFill>
                <a:latin typeface="Poppins"/>
              </a:rPr>
              <a:t> </a:t>
            </a:r>
            <a:r>
              <a:rPr lang="en-US" sz="2438" err="1">
                <a:solidFill>
                  <a:srgbClr val="FFFFFF"/>
                </a:solidFill>
                <a:latin typeface="Poppins"/>
              </a:rPr>
              <a:t>kredensial</a:t>
            </a:r>
            <a:r>
              <a:rPr lang="en-US" sz="2438">
                <a:solidFill>
                  <a:srgbClr val="FFFFFF"/>
                </a:solidFill>
                <a:latin typeface="Poppins"/>
              </a:rPr>
              <a:t> login </a:t>
            </a:r>
            <a:r>
              <a:rPr lang="en-US" sz="2438" err="1">
                <a:solidFill>
                  <a:srgbClr val="FFFFFF"/>
                </a:solidFill>
                <a:latin typeface="Poppins"/>
              </a:rPr>
              <a:t>pengguna</a:t>
            </a:r>
            <a:r>
              <a:rPr lang="en-US" sz="2438">
                <a:solidFill>
                  <a:srgbClr val="FFFFFF"/>
                </a:solidFill>
                <a:latin typeface="Poppins"/>
              </a:rPr>
              <a:t>.</a:t>
            </a:r>
          </a:p>
        </p:txBody>
      </p:sp>
      <p:sp>
        <p:nvSpPr>
          <p:cNvPr id="15" name="TextBox 15"/>
          <p:cNvSpPr txBox="1"/>
          <p:nvPr/>
        </p:nvSpPr>
        <p:spPr>
          <a:xfrm>
            <a:off x="1749570" y="3184940"/>
            <a:ext cx="3642791" cy="896585"/>
          </a:xfrm>
          <a:prstGeom prst="rect">
            <a:avLst/>
          </a:prstGeom>
        </p:spPr>
        <p:txBody>
          <a:bodyPr lIns="0" tIns="0" rIns="0" bIns="0" rtlCol="0" anchor="t">
            <a:spAutoFit/>
          </a:bodyPr>
          <a:lstStyle/>
          <a:p>
            <a:pPr algn="ctr">
              <a:lnSpc>
                <a:spcPts val="3413"/>
              </a:lnSpc>
            </a:pPr>
            <a:r>
              <a:rPr lang="en-US" sz="2844">
                <a:solidFill>
                  <a:srgbClr val="FFFFFF"/>
                </a:solidFill>
                <a:latin typeface="Poppins Bold"/>
              </a:rPr>
              <a:t>Penanganan Kredensial</a:t>
            </a:r>
          </a:p>
        </p:txBody>
      </p:sp>
      <p:sp>
        <p:nvSpPr>
          <p:cNvPr id="16" name="TextBox 16"/>
          <p:cNvSpPr txBox="1"/>
          <p:nvPr/>
        </p:nvSpPr>
        <p:spPr>
          <a:xfrm>
            <a:off x="6693141" y="4440171"/>
            <a:ext cx="4550129" cy="1494281"/>
          </a:xfrm>
          <a:prstGeom prst="rect">
            <a:avLst/>
          </a:prstGeom>
        </p:spPr>
        <p:txBody>
          <a:bodyPr lIns="0" tIns="0" rIns="0" bIns="0" rtlCol="0" anchor="t">
            <a:spAutoFit/>
          </a:bodyPr>
          <a:lstStyle/>
          <a:p>
            <a:pPr algn="ctr">
              <a:lnSpc>
                <a:spcPts val="2925"/>
              </a:lnSpc>
            </a:pPr>
            <a:r>
              <a:rPr lang="en-US" sz="2438">
                <a:solidFill>
                  <a:srgbClr val="FFFFFF"/>
                </a:solidFill>
                <a:latin typeface="Poppins"/>
              </a:rPr>
              <a:t>Lalu membagikan kredensial ini dengan lingkungan siap pakai di dua penyedia cloud berbeda.</a:t>
            </a:r>
          </a:p>
        </p:txBody>
      </p:sp>
      <p:sp>
        <p:nvSpPr>
          <p:cNvPr id="17" name="TextBox 17"/>
          <p:cNvSpPr txBox="1"/>
          <p:nvPr/>
        </p:nvSpPr>
        <p:spPr>
          <a:xfrm>
            <a:off x="7146810" y="3522541"/>
            <a:ext cx="3642791" cy="467343"/>
          </a:xfrm>
          <a:prstGeom prst="rect">
            <a:avLst/>
          </a:prstGeom>
        </p:spPr>
        <p:txBody>
          <a:bodyPr lIns="0" tIns="0" rIns="0" bIns="0" rtlCol="0" anchor="t">
            <a:spAutoFit/>
          </a:bodyPr>
          <a:lstStyle/>
          <a:p>
            <a:pPr algn="ctr">
              <a:lnSpc>
                <a:spcPts val="3413"/>
              </a:lnSpc>
            </a:pPr>
            <a:r>
              <a:rPr lang="en-US" sz="2844">
                <a:solidFill>
                  <a:srgbClr val="FFFFFF"/>
                </a:solidFill>
                <a:latin typeface="Poppins Bold"/>
              </a:rPr>
              <a:t>Dua Cloud Berbeda</a:t>
            </a:r>
          </a:p>
        </p:txBody>
      </p:sp>
      <p:sp>
        <p:nvSpPr>
          <p:cNvPr id="18" name="TextBox 18"/>
          <p:cNvSpPr txBox="1"/>
          <p:nvPr/>
        </p:nvSpPr>
        <p:spPr>
          <a:xfrm>
            <a:off x="12604870" y="4460077"/>
            <a:ext cx="4550129" cy="1494281"/>
          </a:xfrm>
          <a:prstGeom prst="rect">
            <a:avLst/>
          </a:prstGeom>
        </p:spPr>
        <p:txBody>
          <a:bodyPr lIns="0" tIns="0" rIns="0" bIns="0" rtlCol="0" anchor="t">
            <a:spAutoFit/>
          </a:bodyPr>
          <a:lstStyle/>
          <a:p>
            <a:pPr algn="ctr">
              <a:lnSpc>
                <a:spcPts val="2925"/>
              </a:lnSpc>
            </a:pPr>
            <a:r>
              <a:rPr lang="en-US" sz="2438">
                <a:solidFill>
                  <a:srgbClr val="FFFFFF"/>
                </a:solidFill>
                <a:latin typeface="Poppins"/>
              </a:rPr>
              <a:t>Security broker memilih metode keamanan yang tepat untuk setiap layanan cloud.</a:t>
            </a:r>
          </a:p>
        </p:txBody>
      </p:sp>
      <p:sp>
        <p:nvSpPr>
          <p:cNvPr id="19" name="TextBox 19"/>
          <p:cNvSpPr txBox="1"/>
          <p:nvPr/>
        </p:nvSpPr>
        <p:spPr>
          <a:xfrm>
            <a:off x="12897466" y="3522541"/>
            <a:ext cx="3964938" cy="467343"/>
          </a:xfrm>
          <a:prstGeom prst="rect">
            <a:avLst/>
          </a:prstGeom>
        </p:spPr>
        <p:txBody>
          <a:bodyPr lIns="0" tIns="0" rIns="0" bIns="0" rtlCol="0" anchor="t">
            <a:spAutoFit/>
          </a:bodyPr>
          <a:lstStyle/>
          <a:p>
            <a:pPr algn="ctr">
              <a:lnSpc>
                <a:spcPts val="3413"/>
              </a:lnSpc>
            </a:pPr>
            <a:r>
              <a:rPr lang="en-US" sz="2844">
                <a:solidFill>
                  <a:srgbClr val="FFFFFF"/>
                </a:solidFill>
                <a:latin typeface="Poppins Bold"/>
              </a:rPr>
              <a:t>Prosedur Keamanan</a:t>
            </a:r>
          </a:p>
        </p:txBody>
      </p:sp>
      <p:sp>
        <p:nvSpPr>
          <p:cNvPr id="20" name="TextBox 20"/>
          <p:cNvSpPr txBox="1"/>
          <p:nvPr/>
        </p:nvSpPr>
        <p:spPr>
          <a:xfrm>
            <a:off x="3537211" y="1379369"/>
            <a:ext cx="11512172" cy="1044427"/>
          </a:xfrm>
          <a:prstGeom prst="rect">
            <a:avLst/>
          </a:prstGeom>
        </p:spPr>
        <p:txBody>
          <a:bodyPr lIns="0" tIns="0" rIns="0" bIns="0" rtlCol="0" anchor="t">
            <a:spAutoFit/>
          </a:bodyPr>
          <a:lstStyle/>
          <a:p>
            <a:pPr algn="ctr">
              <a:lnSpc>
                <a:spcPts val="8162"/>
              </a:lnSpc>
            </a:pPr>
            <a:r>
              <a:rPr lang="en-US" sz="7558">
                <a:solidFill>
                  <a:srgbClr val="FFFFFF"/>
                </a:solidFill>
                <a:latin typeface="Inter Bold"/>
              </a:rPr>
              <a:t>SSO Mechanism</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121544"/>
        </a:solidFill>
        <a:effectLst/>
      </p:bgPr>
    </p:bg>
    <p:spTree>
      <p:nvGrpSpPr>
        <p:cNvPr id="1" name=""/>
        <p:cNvGrpSpPr/>
        <p:nvPr/>
      </p:nvGrpSpPr>
      <p:grpSpPr>
        <a:xfrm>
          <a:off x="0" y="0"/>
          <a:ext cx="0" cy="0"/>
          <a:chOff x="0" y="0"/>
          <a:chExt cx="0" cy="0"/>
        </a:xfrm>
      </p:grpSpPr>
      <p:sp>
        <p:nvSpPr>
          <p:cNvPr id="2" name="Freeform 2"/>
          <p:cNvSpPr/>
          <p:nvPr/>
        </p:nvSpPr>
        <p:spPr>
          <a:xfrm>
            <a:off x="13852610" y="5805553"/>
            <a:ext cx="4119283" cy="3265468"/>
          </a:xfrm>
          <a:custGeom>
            <a:avLst/>
            <a:gdLst/>
            <a:ahLst/>
            <a:cxnLst/>
            <a:rect l="l" t="t" r="r" b="b"/>
            <a:pathLst>
              <a:path w="4119283" h="3265468">
                <a:moveTo>
                  <a:pt x="0" y="0"/>
                </a:moveTo>
                <a:lnTo>
                  <a:pt x="4119283" y="0"/>
                </a:lnTo>
                <a:lnTo>
                  <a:pt x="4119283" y="3265469"/>
                </a:lnTo>
                <a:lnTo>
                  <a:pt x="0" y="326546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TextBox 3"/>
          <p:cNvSpPr txBox="1"/>
          <p:nvPr/>
        </p:nvSpPr>
        <p:spPr>
          <a:xfrm>
            <a:off x="6773994" y="895350"/>
            <a:ext cx="3685224" cy="1226820"/>
          </a:xfrm>
          <a:prstGeom prst="rect">
            <a:avLst/>
          </a:prstGeom>
        </p:spPr>
        <p:txBody>
          <a:bodyPr lIns="0" tIns="0" rIns="0" bIns="0" rtlCol="0" anchor="t">
            <a:spAutoFit/>
          </a:bodyPr>
          <a:lstStyle/>
          <a:p>
            <a:pPr algn="l">
              <a:lnSpc>
                <a:spcPts val="10080"/>
              </a:lnSpc>
            </a:pPr>
            <a:r>
              <a:rPr lang="en-US" sz="7200">
                <a:solidFill>
                  <a:srgbClr val="FFFFFF"/>
                </a:solidFill>
                <a:latin typeface="Inter Bold"/>
              </a:rPr>
              <a:t>Enkripsi</a:t>
            </a:r>
          </a:p>
        </p:txBody>
      </p:sp>
      <p:sp>
        <p:nvSpPr>
          <p:cNvPr id="4" name="TextBox 4"/>
          <p:cNvSpPr txBox="1"/>
          <p:nvPr/>
        </p:nvSpPr>
        <p:spPr>
          <a:xfrm>
            <a:off x="1028700" y="3400425"/>
            <a:ext cx="11490588" cy="5857875"/>
          </a:xfrm>
          <a:prstGeom prst="rect">
            <a:avLst/>
          </a:prstGeom>
        </p:spPr>
        <p:txBody>
          <a:bodyPr lIns="0" tIns="0" rIns="0" bIns="0" rtlCol="0" anchor="t">
            <a:spAutoFit/>
          </a:bodyPr>
          <a:lstStyle/>
          <a:p>
            <a:pPr marL="690881" lvl="1" indent="-345440" algn="just">
              <a:lnSpc>
                <a:spcPts val="3840"/>
              </a:lnSpc>
              <a:buFont typeface="Arial"/>
              <a:buChar char="•"/>
            </a:pPr>
            <a:r>
              <a:rPr lang="en-US" sz="3200">
                <a:solidFill>
                  <a:srgbClr val="FFFFFF"/>
                </a:solidFill>
                <a:latin typeface="Poppins"/>
              </a:rPr>
              <a:t>Merupakan sebuah mekanisme pengkodean digital yang didedikasikan khusus untuk menjaga kerahasiaan dan integritas data. Dalam algoritmanya, standar untuk enkripsi data disebut </a:t>
            </a:r>
            <a:r>
              <a:rPr lang="en-US" sz="3200">
                <a:solidFill>
                  <a:srgbClr val="FFFFFF"/>
                </a:solidFill>
                <a:latin typeface="Poppins Italics"/>
              </a:rPr>
              <a:t>ciphe</a:t>
            </a:r>
            <a:r>
              <a:rPr lang="en-US" sz="3200">
                <a:solidFill>
                  <a:srgbClr val="FFFFFF"/>
                </a:solidFill>
                <a:latin typeface="Poppins"/>
              </a:rPr>
              <a:t>r yang berfungsi untuk mengubah </a:t>
            </a:r>
            <a:r>
              <a:rPr lang="en-US" sz="3200">
                <a:solidFill>
                  <a:srgbClr val="FFFFFF"/>
                </a:solidFill>
                <a:latin typeface="Poppins Italics"/>
              </a:rPr>
              <a:t>plaintext</a:t>
            </a:r>
            <a:r>
              <a:rPr lang="en-US" sz="3200">
                <a:solidFill>
                  <a:srgbClr val="FFFFFF"/>
                </a:solidFill>
                <a:latin typeface="Poppins"/>
              </a:rPr>
              <a:t> data ke dalam bentuk data terenkripsi yang disebut </a:t>
            </a:r>
            <a:r>
              <a:rPr lang="en-US" sz="3200">
                <a:solidFill>
                  <a:srgbClr val="FFFFFF"/>
                </a:solidFill>
                <a:latin typeface="Poppins Italics"/>
              </a:rPr>
              <a:t>ciphertext</a:t>
            </a:r>
            <a:r>
              <a:rPr lang="en-US" sz="3200">
                <a:solidFill>
                  <a:srgbClr val="FFFFFF"/>
                </a:solidFill>
                <a:latin typeface="Poppins"/>
              </a:rPr>
              <a:t>. </a:t>
            </a:r>
          </a:p>
          <a:p>
            <a:pPr marL="690881" lvl="1" indent="-345440" algn="just">
              <a:lnSpc>
                <a:spcPts val="3840"/>
              </a:lnSpc>
              <a:buFont typeface="Arial"/>
              <a:buChar char="•"/>
            </a:pPr>
            <a:r>
              <a:rPr lang="en-US" sz="3200">
                <a:solidFill>
                  <a:srgbClr val="FFFFFF"/>
                </a:solidFill>
                <a:latin typeface="Poppins"/>
              </a:rPr>
              <a:t>Manfaat : melawan penyadapan lalu lintas data, kejahatan perantara atau pihak ketiga, otorisasi yang lemah.</a:t>
            </a:r>
          </a:p>
          <a:p>
            <a:pPr marL="690881" lvl="1" indent="-345440" algn="just">
              <a:lnSpc>
                <a:spcPts val="3840"/>
              </a:lnSpc>
              <a:buFont typeface="Arial"/>
              <a:buChar char="•"/>
            </a:pPr>
            <a:r>
              <a:rPr lang="en-US" sz="3200">
                <a:solidFill>
                  <a:srgbClr val="FFFFFF"/>
                </a:solidFill>
                <a:latin typeface="Poppins"/>
              </a:rPr>
              <a:t>Terdiri dari 2 bentuk : simetrik dan asimetrik.</a:t>
            </a:r>
          </a:p>
          <a:p>
            <a:pPr algn="just">
              <a:lnSpc>
                <a:spcPts val="3840"/>
              </a:lnSpc>
            </a:pPr>
            <a:endParaRPr lang="en-US" sz="3200">
              <a:solidFill>
                <a:srgbClr val="FFFFFF"/>
              </a:solidFill>
              <a:latin typeface="Poppins"/>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121544"/>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8230916" y="3820697"/>
            <a:ext cx="3266478" cy="4409745"/>
            <a:chOff x="0" y="0"/>
            <a:chExt cx="4191000" cy="5657850"/>
          </a:xfrm>
        </p:grpSpPr>
        <p:sp>
          <p:nvSpPr>
            <p:cNvPr id="3" name="Freeform 3"/>
            <p:cNvSpPr/>
            <p:nvPr/>
          </p:nvSpPr>
          <p:spPr>
            <a:xfrm>
              <a:off x="0" y="0"/>
              <a:ext cx="4191000" cy="5657850"/>
            </a:xfrm>
            <a:custGeom>
              <a:avLst/>
              <a:gdLst/>
              <a:ahLst/>
              <a:cxnLst/>
              <a:rect l="l" t="t" r="r" b="b"/>
              <a:pathLst>
                <a:path w="4191000" h="5657850">
                  <a:moveTo>
                    <a:pt x="0" y="1752600"/>
                  </a:moveTo>
                  <a:lnTo>
                    <a:pt x="2095500" y="0"/>
                  </a:lnTo>
                  <a:lnTo>
                    <a:pt x="4191000" y="1752600"/>
                  </a:lnTo>
                  <a:lnTo>
                    <a:pt x="3143250" y="1752600"/>
                  </a:lnTo>
                  <a:lnTo>
                    <a:pt x="3143250" y="5657850"/>
                  </a:lnTo>
                  <a:lnTo>
                    <a:pt x="1047750" y="5657850"/>
                  </a:lnTo>
                  <a:lnTo>
                    <a:pt x="1047750" y="1752600"/>
                  </a:lnTo>
                  <a:close/>
                </a:path>
              </a:pathLst>
            </a:custGeom>
            <a:solidFill>
              <a:srgbClr val="31C8D1"/>
            </a:solidFill>
          </p:spPr>
        </p:sp>
      </p:grpSp>
      <p:grpSp>
        <p:nvGrpSpPr>
          <p:cNvPr id="4" name="Group 4"/>
          <p:cNvGrpSpPr/>
          <p:nvPr/>
        </p:nvGrpSpPr>
        <p:grpSpPr>
          <a:xfrm>
            <a:off x="9507085" y="3718668"/>
            <a:ext cx="3502861" cy="3502861"/>
            <a:chOff x="0" y="0"/>
            <a:chExt cx="4670482" cy="4670482"/>
          </a:xfrm>
        </p:grpSpPr>
        <p:grpSp>
          <p:nvGrpSpPr>
            <p:cNvPr id="5" name="Group 5"/>
            <p:cNvGrpSpPr>
              <a:grpSpLocks noChangeAspect="1"/>
            </p:cNvGrpSpPr>
            <p:nvPr/>
          </p:nvGrpSpPr>
          <p:grpSpPr>
            <a:xfrm>
              <a:off x="0" y="0"/>
              <a:ext cx="4670482" cy="4670482"/>
              <a:chOff x="0" y="0"/>
              <a:chExt cx="2540000" cy="2540000"/>
            </a:xfrm>
          </p:grpSpPr>
          <p:sp>
            <p:nvSpPr>
              <p:cNvPr id="6" name="Freeform 6"/>
              <p:cNvSpPr/>
              <p:nvPr/>
            </p:nvSpPr>
            <p:spPr>
              <a:xfrm>
                <a:off x="817672" y="0"/>
                <a:ext cx="1820336" cy="2638102"/>
              </a:xfrm>
              <a:custGeom>
                <a:avLst/>
                <a:gdLst/>
                <a:ahLst/>
                <a:cxnLst/>
                <a:rect l="l" t="t" r="r" b="b"/>
                <a:pathLst>
                  <a:path w="1820336" h="2638102">
                    <a:moveTo>
                      <a:pt x="452328" y="0"/>
                    </a:moveTo>
                    <a:cubicBezTo>
                      <a:pt x="961600" y="0"/>
                      <a:pt x="1421621" y="304221"/>
                      <a:pt x="1620979" y="772852"/>
                    </a:cubicBezTo>
                    <a:cubicBezTo>
                      <a:pt x="1820336" y="1241483"/>
                      <a:pt x="1720470" y="1783882"/>
                      <a:pt x="1367276" y="2150778"/>
                    </a:cubicBezTo>
                    <a:cubicBezTo>
                      <a:pt x="1014083" y="2517674"/>
                      <a:pt x="475876" y="2638102"/>
                      <a:pt x="0" y="2456718"/>
                    </a:cubicBezTo>
                    <a:lnTo>
                      <a:pt x="226164" y="1863359"/>
                    </a:lnTo>
                    <a:cubicBezTo>
                      <a:pt x="464102" y="1954051"/>
                      <a:pt x="733205" y="1893837"/>
                      <a:pt x="909802" y="1710389"/>
                    </a:cubicBezTo>
                    <a:cubicBezTo>
                      <a:pt x="1086399" y="1526941"/>
                      <a:pt x="1136332" y="1255741"/>
                      <a:pt x="1036653" y="1021426"/>
                    </a:cubicBezTo>
                    <a:cubicBezTo>
                      <a:pt x="936975" y="787110"/>
                      <a:pt x="706964" y="635000"/>
                      <a:pt x="452328" y="635000"/>
                    </a:cubicBezTo>
                    <a:close/>
                  </a:path>
                </a:pathLst>
              </a:custGeom>
              <a:solidFill>
                <a:srgbClr val="31C8D1"/>
              </a:solidFill>
            </p:spPr>
          </p:sp>
          <p:sp>
            <p:nvSpPr>
              <p:cNvPr id="7" name="Freeform 7"/>
              <p:cNvSpPr/>
              <p:nvPr/>
            </p:nvSpPr>
            <p:spPr>
              <a:xfrm>
                <a:off x="-82065" y="0"/>
                <a:ext cx="1352001" cy="2477842"/>
              </a:xfrm>
              <a:custGeom>
                <a:avLst/>
                <a:gdLst/>
                <a:ahLst/>
                <a:cxnLst/>
                <a:rect l="l" t="t" r="r" b="b"/>
                <a:pathLst>
                  <a:path w="1352001" h="2477842">
                    <a:moveTo>
                      <a:pt x="959613" y="2477842"/>
                    </a:moveTo>
                    <a:cubicBezTo>
                      <a:pt x="365508" y="2284805"/>
                      <a:pt x="0" y="1688385"/>
                      <a:pt x="97691" y="1071391"/>
                    </a:cubicBezTo>
                    <a:cubicBezTo>
                      <a:pt x="195381" y="454397"/>
                      <a:pt x="727258" y="62"/>
                      <a:pt x="1351938" y="0"/>
                    </a:cubicBezTo>
                    <a:lnTo>
                      <a:pt x="1352002" y="635000"/>
                    </a:lnTo>
                    <a:cubicBezTo>
                      <a:pt x="1039662" y="635031"/>
                      <a:pt x="773723" y="862199"/>
                      <a:pt x="724878" y="1170695"/>
                    </a:cubicBezTo>
                    <a:cubicBezTo>
                      <a:pt x="676033" y="1479192"/>
                      <a:pt x="858786" y="1777403"/>
                      <a:pt x="1155839" y="1873921"/>
                    </a:cubicBezTo>
                    <a:close/>
                  </a:path>
                </a:pathLst>
              </a:custGeom>
              <a:solidFill>
                <a:srgbClr val="77DBE1"/>
              </a:solidFill>
            </p:spPr>
          </p:sp>
        </p:grpSp>
      </p:grpSp>
      <p:grpSp>
        <p:nvGrpSpPr>
          <p:cNvPr id="8" name="Group 8"/>
          <p:cNvGrpSpPr/>
          <p:nvPr/>
        </p:nvGrpSpPr>
        <p:grpSpPr>
          <a:xfrm>
            <a:off x="9943185" y="4154768"/>
            <a:ext cx="2630663" cy="2630663"/>
            <a:chOff x="0" y="0"/>
            <a:chExt cx="3375228" cy="3375228"/>
          </a:xfrm>
        </p:grpSpPr>
        <p:sp>
          <p:nvSpPr>
            <p:cNvPr id="9" name="Freeform 9"/>
            <p:cNvSpPr/>
            <p:nvPr/>
          </p:nvSpPr>
          <p:spPr>
            <a:xfrm>
              <a:off x="0" y="0"/>
              <a:ext cx="3375279" cy="3375279"/>
            </a:xfrm>
            <a:custGeom>
              <a:avLst/>
              <a:gdLst/>
              <a:ahLst/>
              <a:cxnLst/>
              <a:rect l="l" t="t" r="r" b="b"/>
              <a:pathLst>
                <a:path w="3375279" h="3375279">
                  <a:moveTo>
                    <a:pt x="0" y="1687576"/>
                  </a:moveTo>
                  <a:cubicBezTo>
                    <a:pt x="0" y="755523"/>
                    <a:pt x="755523" y="0"/>
                    <a:pt x="1687576" y="0"/>
                  </a:cubicBezTo>
                  <a:cubicBezTo>
                    <a:pt x="2619629" y="0"/>
                    <a:pt x="3375279" y="755523"/>
                    <a:pt x="3375279" y="1687576"/>
                  </a:cubicBezTo>
                  <a:cubicBezTo>
                    <a:pt x="3375279" y="2619629"/>
                    <a:pt x="2619629" y="3375279"/>
                    <a:pt x="1687576" y="3375279"/>
                  </a:cubicBezTo>
                  <a:cubicBezTo>
                    <a:pt x="755523" y="3375279"/>
                    <a:pt x="0" y="2619629"/>
                    <a:pt x="0" y="1687576"/>
                  </a:cubicBezTo>
                  <a:close/>
                </a:path>
              </a:pathLst>
            </a:custGeom>
            <a:solidFill>
              <a:srgbClr val="FFFFFF"/>
            </a:solidFill>
          </p:spPr>
        </p:sp>
      </p:grpSp>
      <p:grpSp>
        <p:nvGrpSpPr>
          <p:cNvPr id="10" name="Group 10"/>
          <p:cNvGrpSpPr/>
          <p:nvPr/>
        </p:nvGrpSpPr>
        <p:grpSpPr>
          <a:xfrm>
            <a:off x="10330191" y="4541774"/>
            <a:ext cx="1856652" cy="1856652"/>
            <a:chOff x="0" y="0"/>
            <a:chExt cx="2382146" cy="2382146"/>
          </a:xfrm>
        </p:grpSpPr>
        <p:sp>
          <p:nvSpPr>
            <p:cNvPr id="11" name="Freeform 11"/>
            <p:cNvSpPr/>
            <p:nvPr/>
          </p:nvSpPr>
          <p:spPr>
            <a:xfrm>
              <a:off x="0" y="0"/>
              <a:ext cx="2382266" cy="2382266"/>
            </a:xfrm>
            <a:custGeom>
              <a:avLst/>
              <a:gdLst/>
              <a:ahLst/>
              <a:cxnLst/>
              <a:rect l="l" t="t" r="r" b="b"/>
              <a:pathLst>
                <a:path w="2382266" h="2382266">
                  <a:moveTo>
                    <a:pt x="0" y="1191133"/>
                  </a:moveTo>
                  <a:cubicBezTo>
                    <a:pt x="0" y="533273"/>
                    <a:pt x="533273" y="0"/>
                    <a:pt x="1191133" y="0"/>
                  </a:cubicBezTo>
                  <a:cubicBezTo>
                    <a:pt x="1848993" y="0"/>
                    <a:pt x="2382266" y="533273"/>
                    <a:pt x="2382266" y="1191133"/>
                  </a:cubicBezTo>
                  <a:cubicBezTo>
                    <a:pt x="2382266" y="1848993"/>
                    <a:pt x="1848993" y="2382266"/>
                    <a:pt x="1191133" y="2382266"/>
                  </a:cubicBezTo>
                  <a:cubicBezTo>
                    <a:pt x="533273" y="2382266"/>
                    <a:pt x="0" y="1848866"/>
                    <a:pt x="0" y="1191133"/>
                  </a:cubicBezTo>
                  <a:close/>
                </a:path>
              </a:pathLst>
            </a:custGeom>
            <a:solidFill>
              <a:srgbClr val="31C8D1"/>
            </a:solidFill>
          </p:spPr>
        </p:sp>
      </p:grpSp>
      <p:grpSp>
        <p:nvGrpSpPr>
          <p:cNvPr id="12" name="Group 12"/>
          <p:cNvGrpSpPr/>
          <p:nvPr/>
        </p:nvGrpSpPr>
        <p:grpSpPr>
          <a:xfrm rot="-10800000">
            <a:off x="6446570" y="2335934"/>
            <a:ext cx="3266478" cy="4409745"/>
            <a:chOff x="0" y="0"/>
            <a:chExt cx="4191000" cy="5657850"/>
          </a:xfrm>
        </p:grpSpPr>
        <p:sp>
          <p:nvSpPr>
            <p:cNvPr id="13" name="Freeform 13"/>
            <p:cNvSpPr/>
            <p:nvPr/>
          </p:nvSpPr>
          <p:spPr>
            <a:xfrm>
              <a:off x="0" y="0"/>
              <a:ext cx="4191000" cy="5657850"/>
            </a:xfrm>
            <a:custGeom>
              <a:avLst/>
              <a:gdLst/>
              <a:ahLst/>
              <a:cxnLst/>
              <a:rect l="l" t="t" r="r" b="b"/>
              <a:pathLst>
                <a:path w="4191000" h="5657850">
                  <a:moveTo>
                    <a:pt x="4191000" y="3905250"/>
                  </a:moveTo>
                  <a:lnTo>
                    <a:pt x="2095500" y="5657850"/>
                  </a:lnTo>
                  <a:lnTo>
                    <a:pt x="0" y="3905250"/>
                  </a:lnTo>
                  <a:lnTo>
                    <a:pt x="1047750" y="3905250"/>
                  </a:lnTo>
                  <a:lnTo>
                    <a:pt x="1047750" y="0"/>
                  </a:lnTo>
                  <a:lnTo>
                    <a:pt x="3143250" y="0"/>
                  </a:lnTo>
                  <a:lnTo>
                    <a:pt x="3143250" y="3905250"/>
                  </a:lnTo>
                  <a:close/>
                </a:path>
              </a:pathLst>
            </a:custGeom>
            <a:solidFill>
              <a:srgbClr val="43A280"/>
            </a:solidFill>
          </p:spPr>
        </p:sp>
      </p:grpSp>
      <p:grpSp>
        <p:nvGrpSpPr>
          <p:cNvPr id="14" name="Group 14"/>
          <p:cNvGrpSpPr/>
          <p:nvPr/>
        </p:nvGrpSpPr>
        <p:grpSpPr>
          <a:xfrm>
            <a:off x="4932106" y="3346008"/>
            <a:ext cx="3501701" cy="3501701"/>
            <a:chOff x="0" y="0"/>
            <a:chExt cx="4668935" cy="4668935"/>
          </a:xfrm>
        </p:grpSpPr>
        <p:grpSp>
          <p:nvGrpSpPr>
            <p:cNvPr id="15" name="Group 15"/>
            <p:cNvGrpSpPr>
              <a:grpSpLocks noChangeAspect="1"/>
            </p:cNvGrpSpPr>
            <p:nvPr/>
          </p:nvGrpSpPr>
          <p:grpSpPr>
            <a:xfrm>
              <a:off x="0" y="0"/>
              <a:ext cx="4668935" cy="4668935"/>
              <a:chOff x="0" y="0"/>
              <a:chExt cx="2540000" cy="2540000"/>
            </a:xfrm>
          </p:grpSpPr>
          <p:sp>
            <p:nvSpPr>
              <p:cNvPr id="16" name="Freeform 16"/>
              <p:cNvSpPr/>
              <p:nvPr/>
            </p:nvSpPr>
            <p:spPr>
              <a:xfrm>
                <a:off x="1270000" y="0"/>
                <a:ext cx="1356684" cy="2066906"/>
              </a:xfrm>
              <a:custGeom>
                <a:avLst/>
                <a:gdLst/>
                <a:ahLst/>
                <a:cxnLst/>
                <a:rect l="l" t="t" r="r" b="b"/>
                <a:pathLst>
                  <a:path w="1356684" h="2066906">
                    <a:moveTo>
                      <a:pt x="0" y="0"/>
                    </a:moveTo>
                    <a:lnTo>
                      <a:pt x="0" y="0"/>
                    </a:lnTo>
                    <a:cubicBezTo>
                      <a:pt x="489015" y="0"/>
                      <a:pt x="934590" y="280770"/>
                      <a:pt x="1145637" y="721899"/>
                    </a:cubicBezTo>
                    <a:cubicBezTo>
                      <a:pt x="1356684" y="1163028"/>
                      <a:pt x="1295708" y="1686145"/>
                      <a:pt x="988859" y="2066906"/>
                    </a:cubicBezTo>
                    <a:lnTo>
                      <a:pt x="494429" y="1668453"/>
                    </a:lnTo>
                    <a:cubicBezTo>
                      <a:pt x="647854" y="1478072"/>
                      <a:pt x="678342" y="1216514"/>
                      <a:pt x="572819" y="995949"/>
                    </a:cubicBezTo>
                    <a:cubicBezTo>
                      <a:pt x="467295" y="775385"/>
                      <a:pt x="244507" y="635000"/>
                      <a:pt x="0" y="635000"/>
                    </a:cubicBezTo>
                    <a:close/>
                  </a:path>
                </a:pathLst>
              </a:custGeom>
              <a:solidFill>
                <a:srgbClr val="54CBA0"/>
              </a:solidFill>
            </p:spPr>
          </p:sp>
          <p:sp>
            <p:nvSpPr>
              <p:cNvPr id="17" name="Freeform 17"/>
              <p:cNvSpPr/>
              <p:nvPr/>
            </p:nvSpPr>
            <p:spPr>
              <a:xfrm>
                <a:off x="-96895" y="0"/>
                <a:ext cx="2394347" cy="2674091"/>
              </a:xfrm>
              <a:custGeom>
                <a:avLst/>
                <a:gdLst/>
                <a:ahLst/>
                <a:cxnLst/>
                <a:rect l="l" t="t" r="r" b="b"/>
                <a:pathLst>
                  <a:path w="2394347" h="2674091">
                    <a:moveTo>
                      <a:pt x="2394347" y="2016487"/>
                    </a:moveTo>
                    <a:cubicBezTo>
                      <a:pt x="2041896" y="2501594"/>
                      <a:pt x="1398171" y="2674091"/>
                      <a:pt x="850378" y="2430220"/>
                    </a:cubicBezTo>
                    <a:cubicBezTo>
                      <a:pt x="302585" y="2186349"/>
                      <a:pt x="0" y="1592565"/>
                      <a:pt x="124630" y="1006035"/>
                    </a:cubicBezTo>
                    <a:cubicBezTo>
                      <a:pt x="249260" y="419505"/>
                      <a:pt x="767143" y="60"/>
                      <a:pt x="1366768" y="0"/>
                    </a:cubicBezTo>
                    <a:lnTo>
                      <a:pt x="1366832" y="635000"/>
                    </a:lnTo>
                    <a:cubicBezTo>
                      <a:pt x="1067019" y="635030"/>
                      <a:pt x="808078" y="844753"/>
                      <a:pt x="745763" y="1138017"/>
                    </a:cubicBezTo>
                    <a:cubicBezTo>
                      <a:pt x="683448" y="1431282"/>
                      <a:pt x="834740" y="1728174"/>
                      <a:pt x="1108637" y="1850110"/>
                    </a:cubicBezTo>
                    <a:cubicBezTo>
                      <a:pt x="1382533" y="1972046"/>
                      <a:pt x="1704395" y="1885797"/>
                      <a:pt x="1880621" y="1643244"/>
                    </a:cubicBezTo>
                    <a:close/>
                  </a:path>
                </a:pathLst>
              </a:custGeom>
              <a:solidFill>
                <a:srgbClr val="43A280"/>
              </a:solidFill>
            </p:spPr>
          </p:sp>
        </p:grpSp>
      </p:grpSp>
      <p:grpSp>
        <p:nvGrpSpPr>
          <p:cNvPr id="18" name="Group 18"/>
          <p:cNvGrpSpPr/>
          <p:nvPr/>
        </p:nvGrpSpPr>
        <p:grpSpPr>
          <a:xfrm rot="-10800000">
            <a:off x="5370116" y="3780946"/>
            <a:ext cx="2630663" cy="2630663"/>
            <a:chOff x="0" y="0"/>
            <a:chExt cx="3375228" cy="3375228"/>
          </a:xfrm>
        </p:grpSpPr>
        <p:sp>
          <p:nvSpPr>
            <p:cNvPr id="19" name="Freeform 19"/>
            <p:cNvSpPr/>
            <p:nvPr/>
          </p:nvSpPr>
          <p:spPr>
            <a:xfrm>
              <a:off x="0" y="0"/>
              <a:ext cx="3375279" cy="3375152"/>
            </a:xfrm>
            <a:custGeom>
              <a:avLst/>
              <a:gdLst/>
              <a:ahLst/>
              <a:cxnLst/>
              <a:rect l="l" t="t" r="r" b="b"/>
              <a:pathLst>
                <a:path w="3375279" h="3375152">
                  <a:moveTo>
                    <a:pt x="3375279" y="1687576"/>
                  </a:moveTo>
                  <a:cubicBezTo>
                    <a:pt x="3375279" y="2619629"/>
                    <a:pt x="2619756" y="3375152"/>
                    <a:pt x="1687703" y="3375152"/>
                  </a:cubicBezTo>
                  <a:cubicBezTo>
                    <a:pt x="755650" y="3375152"/>
                    <a:pt x="0" y="2619629"/>
                    <a:pt x="0" y="1687576"/>
                  </a:cubicBezTo>
                  <a:cubicBezTo>
                    <a:pt x="0" y="755523"/>
                    <a:pt x="755523" y="0"/>
                    <a:pt x="1687576" y="0"/>
                  </a:cubicBezTo>
                  <a:cubicBezTo>
                    <a:pt x="2619629" y="0"/>
                    <a:pt x="3375279" y="755523"/>
                    <a:pt x="3375279" y="1687576"/>
                  </a:cubicBezTo>
                  <a:close/>
                </a:path>
              </a:pathLst>
            </a:custGeom>
            <a:solidFill>
              <a:srgbClr val="FFFFFF"/>
            </a:solidFill>
          </p:spPr>
        </p:sp>
      </p:grpSp>
      <p:grpSp>
        <p:nvGrpSpPr>
          <p:cNvPr id="20" name="Group 20"/>
          <p:cNvGrpSpPr/>
          <p:nvPr/>
        </p:nvGrpSpPr>
        <p:grpSpPr>
          <a:xfrm>
            <a:off x="5757121" y="4167952"/>
            <a:ext cx="1856652" cy="1856652"/>
            <a:chOff x="0" y="0"/>
            <a:chExt cx="2382146" cy="2382146"/>
          </a:xfrm>
        </p:grpSpPr>
        <p:sp>
          <p:nvSpPr>
            <p:cNvPr id="21" name="Freeform 21"/>
            <p:cNvSpPr/>
            <p:nvPr/>
          </p:nvSpPr>
          <p:spPr>
            <a:xfrm>
              <a:off x="0" y="0"/>
              <a:ext cx="2382266" cy="2382266"/>
            </a:xfrm>
            <a:custGeom>
              <a:avLst/>
              <a:gdLst/>
              <a:ahLst/>
              <a:cxnLst/>
              <a:rect l="l" t="t" r="r" b="b"/>
              <a:pathLst>
                <a:path w="2382266" h="2382266">
                  <a:moveTo>
                    <a:pt x="0" y="1191133"/>
                  </a:moveTo>
                  <a:cubicBezTo>
                    <a:pt x="0" y="533273"/>
                    <a:pt x="533273" y="0"/>
                    <a:pt x="1191133" y="0"/>
                  </a:cubicBezTo>
                  <a:cubicBezTo>
                    <a:pt x="1848993" y="0"/>
                    <a:pt x="2382266" y="533273"/>
                    <a:pt x="2382266" y="1191133"/>
                  </a:cubicBezTo>
                  <a:cubicBezTo>
                    <a:pt x="2382266" y="1848993"/>
                    <a:pt x="1848993" y="2382266"/>
                    <a:pt x="1191133" y="2382266"/>
                  </a:cubicBezTo>
                  <a:cubicBezTo>
                    <a:pt x="533273" y="2382266"/>
                    <a:pt x="0" y="1848866"/>
                    <a:pt x="0" y="1191133"/>
                  </a:cubicBezTo>
                  <a:close/>
                </a:path>
              </a:pathLst>
            </a:custGeom>
            <a:solidFill>
              <a:srgbClr val="43A280"/>
            </a:solidFill>
          </p:spPr>
        </p:sp>
      </p:grpSp>
      <p:sp>
        <p:nvSpPr>
          <p:cNvPr id="22" name="AutoShape 22"/>
          <p:cNvSpPr/>
          <p:nvPr/>
        </p:nvSpPr>
        <p:spPr>
          <a:xfrm>
            <a:off x="11505225" y="8292689"/>
            <a:ext cx="5568045" cy="39594"/>
          </a:xfrm>
          <a:prstGeom prst="line">
            <a:avLst/>
          </a:prstGeom>
          <a:ln w="19050" cap="rnd">
            <a:solidFill>
              <a:srgbClr val="77DBE1"/>
            </a:solidFill>
            <a:prstDash val="solid"/>
            <a:headEnd type="oval" w="lg" len="lg"/>
            <a:tailEnd type="oval" w="lg" len="lg"/>
          </a:ln>
        </p:spPr>
      </p:sp>
      <p:sp>
        <p:nvSpPr>
          <p:cNvPr id="23" name="TextBox 23"/>
          <p:cNvSpPr txBox="1"/>
          <p:nvPr/>
        </p:nvSpPr>
        <p:spPr>
          <a:xfrm>
            <a:off x="13238547" y="4126193"/>
            <a:ext cx="3949778" cy="3473021"/>
          </a:xfrm>
          <a:prstGeom prst="rect">
            <a:avLst/>
          </a:prstGeom>
        </p:spPr>
        <p:txBody>
          <a:bodyPr lIns="0" tIns="0" rIns="0" bIns="0" rtlCol="0" anchor="t">
            <a:spAutoFit/>
          </a:bodyPr>
          <a:lstStyle/>
          <a:p>
            <a:pPr>
              <a:lnSpc>
                <a:spcPts val="3049"/>
              </a:lnSpc>
            </a:pPr>
            <a:r>
              <a:rPr lang="en-US" sz="2541">
                <a:solidFill>
                  <a:srgbClr val="FFFFFF"/>
                </a:solidFill>
                <a:latin typeface="Poppins"/>
              </a:rPr>
              <a:t>Meskipun meningkatkan kegunaan, hal ini tidak secara langsung mengatasi ancaman keamanan cloud. Peran utamanya adalah menyederhanakan akses ke sumber daya cloud.</a:t>
            </a:r>
          </a:p>
        </p:txBody>
      </p:sp>
      <p:sp>
        <p:nvSpPr>
          <p:cNvPr id="24" name="AutoShape 24"/>
          <p:cNvSpPr/>
          <p:nvPr/>
        </p:nvSpPr>
        <p:spPr>
          <a:xfrm>
            <a:off x="870695" y="2316137"/>
            <a:ext cx="5568045" cy="39594"/>
          </a:xfrm>
          <a:prstGeom prst="line">
            <a:avLst/>
          </a:prstGeom>
          <a:ln w="19050" cap="rnd">
            <a:solidFill>
              <a:srgbClr val="54CBA0"/>
            </a:solidFill>
            <a:prstDash val="solid"/>
            <a:headEnd type="oval" w="lg" len="lg"/>
            <a:tailEnd type="oval" w="lg" len="lg"/>
          </a:ln>
        </p:spPr>
      </p:sp>
      <p:sp>
        <p:nvSpPr>
          <p:cNvPr id="25" name="TextBox 25"/>
          <p:cNvSpPr txBox="1"/>
          <p:nvPr/>
        </p:nvSpPr>
        <p:spPr>
          <a:xfrm>
            <a:off x="985518" y="3634754"/>
            <a:ext cx="3327463" cy="3100712"/>
          </a:xfrm>
          <a:prstGeom prst="rect">
            <a:avLst/>
          </a:prstGeom>
        </p:spPr>
        <p:txBody>
          <a:bodyPr lIns="0" tIns="0" rIns="0" bIns="0" rtlCol="0" anchor="t">
            <a:spAutoFit/>
          </a:bodyPr>
          <a:lstStyle/>
          <a:p>
            <a:pPr algn="l">
              <a:lnSpc>
                <a:spcPts val="3097"/>
              </a:lnSpc>
            </a:pPr>
            <a:r>
              <a:rPr lang="en-US" sz="2581">
                <a:solidFill>
                  <a:srgbClr val="FFFFFF"/>
                </a:solidFill>
                <a:latin typeface="Poppins"/>
              </a:rPr>
              <a:t>Mekanisme ini meningkatkan kemudahan penggunaan untuk mengakses dan mengelola sumber daya dan solusi TI yang terdistribusi.</a:t>
            </a:r>
          </a:p>
        </p:txBody>
      </p:sp>
      <p:sp>
        <p:nvSpPr>
          <p:cNvPr id="26" name="TextBox 26"/>
          <p:cNvSpPr txBox="1"/>
          <p:nvPr/>
        </p:nvSpPr>
        <p:spPr>
          <a:xfrm>
            <a:off x="10461997" y="5055860"/>
            <a:ext cx="1593037" cy="790380"/>
          </a:xfrm>
          <a:prstGeom prst="rect">
            <a:avLst/>
          </a:prstGeom>
        </p:spPr>
        <p:txBody>
          <a:bodyPr lIns="0" tIns="0" rIns="0" bIns="0" rtlCol="0" anchor="t">
            <a:spAutoFit/>
          </a:bodyPr>
          <a:lstStyle/>
          <a:p>
            <a:pPr algn="ctr">
              <a:lnSpc>
                <a:spcPts val="5985"/>
              </a:lnSpc>
            </a:pPr>
            <a:r>
              <a:rPr lang="en-US" sz="4988">
                <a:solidFill>
                  <a:srgbClr val="FFFFFF"/>
                </a:solidFill>
                <a:latin typeface="Poppins Bold"/>
              </a:rPr>
              <a:t>2</a:t>
            </a:r>
          </a:p>
        </p:txBody>
      </p:sp>
      <p:sp>
        <p:nvSpPr>
          <p:cNvPr id="27" name="TextBox 27"/>
          <p:cNvSpPr txBox="1"/>
          <p:nvPr/>
        </p:nvSpPr>
        <p:spPr>
          <a:xfrm>
            <a:off x="5888927" y="4682038"/>
            <a:ext cx="1593037" cy="790380"/>
          </a:xfrm>
          <a:prstGeom prst="rect">
            <a:avLst/>
          </a:prstGeom>
        </p:spPr>
        <p:txBody>
          <a:bodyPr lIns="0" tIns="0" rIns="0" bIns="0" rtlCol="0" anchor="t">
            <a:spAutoFit/>
          </a:bodyPr>
          <a:lstStyle/>
          <a:p>
            <a:pPr algn="ctr">
              <a:lnSpc>
                <a:spcPts val="5985"/>
              </a:lnSpc>
            </a:pPr>
            <a:r>
              <a:rPr lang="en-US" sz="4988">
                <a:solidFill>
                  <a:srgbClr val="FFFFFF"/>
                </a:solidFill>
                <a:latin typeface="Poppins Bold"/>
              </a:rPr>
              <a:t>1</a:t>
            </a:r>
          </a:p>
        </p:txBody>
      </p:sp>
      <p:sp>
        <p:nvSpPr>
          <p:cNvPr id="28" name="TextBox 28"/>
          <p:cNvSpPr txBox="1"/>
          <p:nvPr/>
        </p:nvSpPr>
        <p:spPr>
          <a:xfrm>
            <a:off x="13238547" y="1907092"/>
            <a:ext cx="4919726" cy="1438916"/>
          </a:xfrm>
          <a:prstGeom prst="rect">
            <a:avLst/>
          </a:prstGeom>
        </p:spPr>
        <p:txBody>
          <a:bodyPr lIns="0" tIns="0" rIns="0" bIns="0" rtlCol="0" anchor="t">
            <a:spAutoFit/>
          </a:bodyPr>
          <a:lstStyle/>
          <a:p>
            <a:pPr>
              <a:lnSpc>
                <a:spcPts val="3758"/>
              </a:lnSpc>
              <a:spcBef>
                <a:spcPct val="0"/>
              </a:spcBef>
            </a:pPr>
            <a:r>
              <a:rPr lang="en-US" sz="3131">
                <a:solidFill>
                  <a:srgbClr val="F3F5F9"/>
                </a:solidFill>
                <a:latin typeface="Poppins Bold"/>
              </a:rPr>
              <a:t>Bukan Penangkal Ancaman Secara Langsung</a:t>
            </a:r>
          </a:p>
        </p:txBody>
      </p:sp>
      <p:sp>
        <p:nvSpPr>
          <p:cNvPr id="29" name="TextBox 29"/>
          <p:cNvSpPr txBox="1"/>
          <p:nvPr/>
        </p:nvSpPr>
        <p:spPr>
          <a:xfrm>
            <a:off x="985518" y="7491934"/>
            <a:ext cx="4919726" cy="505039"/>
          </a:xfrm>
          <a:prstGeom prst="rect">
            <a:avLst/>
          </a:prstGeom>
        </p:spPr>
        <p:txBody>
          <a:bodyPr lIns="0" tIns="0" rIns="0" bIns="0" rtlCol="0" anchor="t">
            <a:spAutoFit/>
          </a:bodyPr>
          <a:lstStyle/>
          <a:p>
            <a:pPr>
              <a:lnSpc>
                <a:spcPts val="3758"/>
              </a:lnSpc>
              <a:spcBef>
                <a:spcPct val="0"/>
              </a:spcBef>
            </a:pPr>
            <a:r>
              <a:rPr lang="en-US" sz="3131">
                <a:solidFill>
                  <a:srgbClr val="F3F5F9"/>
                </a:solidFill>
                <a:latin typeface="Poppins Bold"/>
              </a:rPr>
              <a:t>Peningkatan kegunaan</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121544"/>
        </a:solidFill>
        <a:effectLst/>
      </p:bgPr>
    </p:bg>
    <p:spTree>
      <p:nvGrpSpPr>
        <p:cNvPr id="1" name=""/>
        <p:cNvGrpSpPr/>
        <p:nvPr/>
      </p:nvGrpSpPr>
      <p:grpSpPr>
        <a:xfrm>
          <a:off x="0" y="0"/>
          <a:ext cx="0" cy="0"/>
          <a:chOff x="0" y="0"/>
          <a:chExt cx="0" cy="0"/>
        </a:xfrm>
      </p:grpSpPr>
      <p:sp>
        <p:nvSpPr>
          <p:cNvPr id="2" name="Freeform 2"/>
          <p:cNvSpPr/>
          <p:nvPr/>
        </p:nvSpPr>
        <p:spPr>
          <a:xfrm rot="-1304237">
            <a:off x="-1462669" y="955309"/>
            <a:ext cx="21010625" cy="7602026"/>
          </a:xfrm>
          <a:custGeom>
            <a:avLst/>
            <a:gdLst/>
            <a:ahLst/>
            <a:cxnLst/>
            <a:rect l="l" t="t" r="r" b="b"/>
            <a:pathLst>
              <a:path w="21010625" h="7602026">
                <a:moveTo>
                  <a:pt x="0" y="0"/>
                </a:moveTo>
                <a:lnTo>
                  <a:pt x="21010625" y="0"/>
                </a:lnTo>
                <a:lnTo>
                  <a:pt x="21010625" y="7602026"/>
                </a:lnTo>
                <a:lnTo>
                  <a:pt x="0" y="7602026"/>
                </a:lnTo>
                <a:lnTo>
                  <a:pt x="0" y="0"/>
                </a:lnTo>
                <a:close/>
              </a:path>
            </a:pathLst>
          </a:custGeom>
          <a:blipFill>
            <a:blip r:embed="rId2">
              <a:alphaModFix amt="30000"/>
              <a:extLst>
                <a:ext uri="{96DAC541-7B7A-43D3-8B79-37D633B846F1}">
                  <asvg:svgBlip xmlns:asvg="http://schemas.microsoft.com/office/drawing/2016/SVG/main" r:embed="rId3"/>
                </a:ext>
              </a:extLst>
            </a:blip>
            <a:stretch>
              <a:fillRect/>
            </a:stretch>
          </a:blipFill>
        </p:spPr>
      </p:sp>
      <p:sp>
        <p:nvSpPr>
          <p:cNvPr id="3" name="Freeform 3"/>
          <p:cNvSpPr/>
          <p:nvPr/>
        </p:nvSpPr>
        <p:spPr>
          <a:xfrm>
            <a:off x="9042644" y="1028700"/>
            <a:ext cx="6820281" cy="8229600"/>
          </a:xfrm>
          <a:custGeom>
            <a:avLst/>
            <a:gdLst/>
            <a:ahLst/>
            <a:cxnLst/>
            <a:rect l="l" t="t" r="r" b="b"/>
            <a:pathLst>
              <a:path w="6820281" h="8229600">
                <a:moveTo>
                  <a:pt x="0" y="0"/>
                </a:moveTo>
                <a:lnTo>
                  <a:pt x="6820281" y="0"/>
                </a:lnTo>
                <a:lnTo>
                  <a:pt x="6820281" y="8229600"/>
                </a:lnTo>
                <a:lnTo>
                  <a:pt x="0" y="8229600"/>
                </a:lnTo>
                <a:lnTo>
                  <a:pt x="0" y="0"/>
                </a:lnTo>
                <a:close/>
              </a:path>
            </a:pathLst>
          </a:custGeom>
          <a:blipFill>
            <a:blip r:embed="rId4"/>
            <a:stretch>
              <a:fillRect/>
            </a:stretch>
          </a:blipFill>
        </p:spPr>
      </p:sp>
      <p:sp>
        <p:nvSpPr>
          <p:cNvPr id="4" name="TextBox 4"/>
          <p:cNvSpPr txBox="1"/>
          <p:nvPr/>
        </p:nvSpPr>
        <p:spPr>
          <a:xfrm>
            <a:off x="2408847" y="3361944"/>
            <a:ext cx="6735153" cy="2967228"/>
          </a:xfrm>
          <a:prstGeom prst="rect">
            <a:avLst/>
          </a:prstGeom>
        </p:spPr>
        <p:txBody>
          <a:bodyPr lIns="0" tIns="0" rIns="0" bIns="0" rtlCol="0" anchor="t">
            <a:spAutoFit/>
          </a:bodyPr>
          <a:lstStyle/>
          <a:p>
            <a:pPr algn="r">
              <a:lnSpc>
                <a:spcPts val="7776"/>
              </a:lnSpc>
            </a:pPr>
            <a:r>
              <a:rPr lang="en-US" sz="7200">
                <a:solidFill>
                  <a:srgbClr val="FFFFFF"/>
                </a:solidFill>
                <a:latin typeface="Inter Bold"/>
              </a:rPr>
              <a:t>Hardened Virtual Server Images</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121544"/>
        </a:solidFill>
        <a:effectLst/>
      </p:bgPr>
    </p:bg>
    <p:spTree>
      <p:nvGrpSpPr>
        <p:cNvPr id="1" name=""/>
        <p:cNvGrpSpPr/>
        <p:nvPr/>
      </p:nvGrpSpPr>
      <p:grpSpPr>
        <a:xfrm>
          <a:off x="0" y="0"/>
          <a:ext cx="0" cy="0"/>
          <a:chOff x="0" y="0"/>
          <a:chExt cx="0" cy="0"/>
        </a:xfrm>
      </p:grpSpPr>
      <p:sp>
        <p:nvSpPr>
          <p:cNvPr id="2" name="Freeform 2"/>
          <p:cNvSpPr/>
          <p:nvPr/>
        </p:nvSpPr>
        <p:spPr>
          <a:xfrm>
            <a:off x="12469221" y="4188713"/>
            <a:ext cx="4140679" cy="4114800"/>
          </a:xfrm>
          <a:custGeom>
            <a:avLst/>
            <a:gdLst/>
            <a:ahLst/>
            <a:cxnLst/>
            <a:rect l="l" t="t" r="r" b="b"/>
            <a:pathLst>
              <a:path w="4140679" h="4114800">
                <a:moveTo>
                  <a:pt x="0" y="0"/>
                </a:moveTo>
                <a:lnTo>
                  <a:pt x="4140679" y="0"/>
                </a:lnTo>
                <a:lnTo>
                  <a:pt x="4140679"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TextBox 3"/>
          <p:cNvSpPr txBox="1"/>
          <p:nvPr/>
        </p:nvSpPr>
        <p:spPr>
          <a:xfrm>
            <a:off x="1028700" y="895350"/>
            <a:ext cx="10266866" cy="2503170"/>
          </a:xfrm>
          <a:prstGeom prst="rect">
            <a:avLst/>
          </a:prstGeom>
        </p:spPr>
        <p:txBody>
          <a:bodyPr lIns="0" tIns="0" rIns="0" bIns="0" rtlCol="0" anchor="t">
            <a:spAutoFit/>
          </a:bodyPr>
          <a:lstStyle/>
          <a:p>
            <a:pPr algn="l">
              <a:lnSpc>
                <a:spcPts val="10080"/>
              </a:lnSpc>
            </a:pPr>
            <a:r>
              <a:rPr lang="en-US" sz="7200">
                <a:solidFill>
                  <a:srgbClr val="FFFFFF"/>
                </a:solidFill>
                <a:latin typeface="Inter Bold"/>
              </a:rPr>
              <a:t>Apa itu Hardened Virtual Server Images?</a:t>
            </a:r>
          </a:p>
        </p:txBody>
      </p:sp>
      <p:sp>
        <p:nvSpPr>
          <p:cNvPr id="4" name="TextBox 4"/>
          <p:cNvSpPr txBox="1"/>
          <p:nvPr/>
        </p:nvSpPr>
        <p:spPr>
          <a:xfrm>
            <a:off x="1028700" y="4919639"/>
            <a:ext cx="8115300" cy="2619375"/>
          </a:xfrm>
          <a:prstGeom prst="rect">
            <a:avLst/>
          </a:prstGeom>
        </p:spPr>
        <p:txBody>
          <a:bodyPr lIns="0" tIns="0" rIns="0" bIns="0" rtlCol="0" anchor="t">
            <a:spAutoFit/>
          </a:bodyPr>
          <a:lstStyle/>
          <a:p>
            <a:pPr algn="just">
              <a:lnSpc>
                <a:spcPts val="2995"/>
              </a:lnSpc>
              <a:spcBef>
                <a:spcPct val="0"/>
              </a:spcBef>
            </a:pPr>
            <a:r>
              <a:rPr lang="en-US" sz="2496">
                <a:solidFill>
                  <a:srgbClr val="FFFFFF"/>
                </a:solidFill>
                <a:latin typeface="Poppins"/>
              </a:rPr>
              <a:t>Hardening/pengetatan adalah proses penghapusan software yang tidak perlu dari sebuah sistem untuk meminimalisir potensi eksploitasi oleh penyusup. Menutup port server yang tidak perlu, mematikan layanan yang tidak digunakan, menghapus akun root internal dan akses tamu juga termasuk proses hardening</a:t>
            </a:r>
          </a:p>
        </p:txBody>
      </p:sp>
      <p:sp>
        <p:nvSpPr>
          <p:cNvPr id="5" name="TextBox 5"/>
          <p:cNvSpPr txBox="1"/>
          <p:nvPr/>
        </p:nvSpPr>
        <p:spPr>
          <a:xfrm>
            <a:off x="1028700" y="7872107"/>
            <a:ext cx="8115300" cy="790575"/>
          </a:xfrm>
          <a:prstGeom prst="rect">
            <a:avLst/>
          </a:prstGeom>
        </p:spPr>
        <p:txBody>
          <a:bodyPr lIns="0" tIns="0" rIns="0" bIns="0" rtlCol="0" anchor="t">
            <a:spAutoFit/>
          </a:bodyPr>
          <a:lstStyle/>
          <a:p>
            <a:pPr algn="just">
              <a:lnSpc>
                <a:spcPts val="3000"/>
              </a:lnSpc>
            </a:pPr>
            <a:r>
              <a:rPr lang="en-US" sz="2500">
                <a:solidFill>
                  <a:srgbClr val="FFFFFF"/>
                </a:solidFill>
                <a:latin typeface="Poppins"/>
              </a:rPr>
              <a:t>Virtual server dibuat dari konfigurasi template yang disebut citra mesin virtual</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121544"/>
        </a:solidFill>
        <a:effectLst/>
      </p:bgPr>
    </p:bg>
    <p:spTree>
      <p:nvGrpSpPr>
        <p:cNvPr id="1" name=""/>
        <p:cNvGrpSpPr/>
        <p:nvPr/>
      </p:nvGrpSpPr>
      <p:grpSpPr>
        <a:xfrm>
          <a:off x="0" y="0"/>
          <a:ext cx="0" cy="0"/>
          <a:chOff x="0" y="0"/>
          <a:chExt cx="0" cy="0"/>
        </a:xfrm>
      </p:grpSpPr>
      <p:sp>
        <p:nvSpPr>
          <p:cNvPr id="2" name="TextBox 2"/>
          <p:cNvSpPr txBox="1"/>
          <p:nvPr/>
        </p:nvSpPr>
        <p:spPr>
          <a:xfrm>
            <a:off x="4645856" y="418729"/>
            <a:ext cx="9684499" cy="2245358"/>
          </a:xfrm>
          <a:prstGeom prst="rect">
            <a:avLst/>
          </a:prstGeom>
        </p:spPr>
        <p:txBody>
          <a:bodyPr lIns="0" tIns="0" rIns="0" bIns="0" rtlCol="0" anchor="t">
            <a:spAutoFit/>
          </a:bodyPr>
          <a:lstStyle/>
          <a:p>
            <a:pPr algn="ctr">
              <a:lnSpc>
                <a:spcPts val="5894"/>
              </a:lnSpc>
            </a:pPr>
            <a:r>
              <a:rPr lang="en-US" sz="5458">
                <a:solidFill>
                  <a:srgbClr val="FFFFFF"/>
                </a:solidFill>
                <a:latin typeface="Inter Bold"/>
              </a:rPr>
              <a:t>Implementasi Hardened Virtual Serer Images Pada Cloud Computing</a:t>
            </a:r>
          </a:p>
        </p:txBody>
      </p:sp>
      <p:grpSp>
        <p:nvGrpSpPr>
          <p:cNvPr id="3" name="Group 3"/>
          <p:cNvGrpSpPr/>
          <p:nvPr/>
        </p:nvGrpSpPr>
        <p:grpSpPr>
          <a:xfrm rot="5400000">
            <a:off x="5336644" y="4481996"/>
            <a:ext cx="5772458" cy="2530466"/>
            <a:chOff x="0" y="0"/>
            <a:chExt cx="7696610" cy="3373954"/>
          </a:xfrm>
        </p:grpSpPr>
        <p:sp>
          <p:nvSpPr>
            <p:cNvPr id="4" name="Freeform 4"/>
            <p:cNvSpPr/>
            <p:nvPr/>
          </p:nvSpPr>
          <p:spPr>
            <a:xfrm>
              <a:off x="0" y="0"/>
              <a:ext cx="7696614" cy="3374009"/>
            </a:xfrm>
            <a:custGeom>
              <a:avLst/>
              <a:gdLst/>
              <a:ahLst/>
              <a:cxnLst/>
              <a:rect l="l" t="t" r="r" b="b"/>
              <a:pathLst>
                <a:path w="7696614" h="3374009">
                  <a:moveTo>
                    <a:pt x="0" y="3235579"/>
                  </a:moveTo>
                  <a:lnTo>
                    <a:pt x="0" y="1053084"/>
                  </a:lnTo>
                  <a:cubicBezTo>
                    <a:pt x="0" y="471424"/>
                    <a:pt x="606385" y="0"/>
                    <a:pt x="1354270" y="0"/>
                  </a:cubicBezTo>
                  <a:lnTo>
                    <a:pt x="7660425" y="0"/>
                  </a:lnTo>
                  <a:lnTo>
                    <a:pt x="7660425" y="28194"/>
                  </a:lnTo>
                  <a:lnTo>
                    <a:pt x="7696614" y="28194"/>
                  </a:lnTo>
                  <a:lnTo>
                    <a:pt x="7696614" y="577088"/>
                  </a:lnTo>
                  <a:lnTo>
                    <a:pt x="1515962" y="577088"/>
                  </a:lnTo>
                  <a:cubicBezTo>
                    <a:pt x="1088355" y="577088"/>
                    <a:pt x="741672" y="846582"/>
                    <a:pt x="741672" y="1179195"/>
                  </a:cubicBezTo>
                  <a:lnTo>
                    <a:pt x="741672" y="3374009"/>
                  </a:lnTo>
                  <a:lnTo>
                    <a:pt x="45976" y="3374009"/>
                  </a:lnTo>
                  <a:lnTo>
                    <a:pt x="43491" y="3345815"/>
                  </a:lnTo>
                  <a:lnTo>
                    <a:pt x="9785" y="3345815"/>
                  </a:lnTo>
                  <a:cubicBezTo>
                    <a:pt x="2485" y="3309747"/>
                    <a:pt x="0" y="3272917"/>
                    <a:pt x="0" y="3235706"/>
                  </a:cubicBezTo>
                  <a:close/>
                </a:path>
              </a:pathLst>
            </a:custGeom>
            <a:solidFill>
              <a:srgbClr val="ED3B55"/>
            </a:solidFill>
          </p:spPr>
        </p:sp>
      </p:grpSp>
      <p:grpSp>
        <p:nvGrpSpPr>
          <p:cNvPr id="5" name="Group 5"/>
          <p:cNvGrpSpPr/>
          <p:nvPr/>
        </p:nvGrpSpPr>
        <p:grpSpPr>
          <a:xfrm rot="5400000">
            <a:off x="10885669" y="4720244"/>
            <a:ext cx="1008298" cy="869221"/>
            <a:chOff x="0" y="0"/>
            <a:chExt cx="1344398" cy="1158962"/>
          </a:xfrm>
        </p:grpSpPr>
        <p:sp>
          <p:nvSpPr>
            <p:cNvPr id="6" name="Freeform 6"/>
            <p:cNvSpPr/>
            <p:nvPr/>
          </p:nvSpPr>
          <p:spPr>
            <a:xfrm>
              <a:off x="0" y="0"/>
              <a:ext cx="1344422" cy="1159002"/>
            </a:xfrm>
            <a:custGeom>
              <a:avLst/>
              <a:gdLst/>
              <a:ahLst/>
              <a:cxnLst/>
              <a:rect l="l" t="t" r="r" b="b"/>
              <a:pathLst>
                <a:path w="1344422" h="1159002">
                  <a:moveTo>
                    <a:pt x="0" y="1159002"/>
                  </a:moveTo>
                  <a:lnTo>
                    <a:pt x="672211" y="0"/>
                  </a:lnTo>
                  <a:lnTo>
                    <a:pt x="1344422" y="1159002"/>
                  </a:lnTo>
                  <a:close/>
                </a:path>
              </a:pathLst>
            </a:custGeom>
            <a:solidFill>
              <a:srgbClr val="F79465"/>
            </a:solidFill>
          </p:spPr>
        </p:sp>
      </p:grpSp>
      <p:grpSp>
        <p:nvGrpSpPr>
          <p:cNvPr id="7" name="Group 7"/>
          <p:cNvGrpSpPr/>
          <p:nvPr/>
        </p:nvGrpSpPr>
        <p:grpSpPr>
          <a:xfrm rot="-5400000">
            <a:off x="6386266" y="2720854"/>
            <a:ext cx="1008298" cy="869222"/>
            <a:chOff x="0" y="0"/>
            <a:chExt cx="1344398" cy="1158962"/>
          </a:xfrm>
        </p:grpSpPr>
        <p:sp>
          <p:nvSpPr>
            <p:cNvPr id="8" name="Freeform 8"/>
            <p:cNvSpPr/>
            <p:nvPr/>
          </p:nvSpPr>
          <p:spPr>
            <a:xfrm>
              <a:off x="0" y="0"/>
              <a:ext cx="1344422" cy="1159002"/>
            </a:xfrm>
            <a:custGeom>
              <a:avLst/>
              <a:gdLst/>
              <a:ahLst/>
              <a:cxnLst/>
              <a:rect l="l" t="t" r="r" b="b"/>
              <a:pathLst>
                <a:path w="1344422" h="1159002">
                  <a:moveTo>
                    <a:pt x="0" y="1159002"/>
                  </a:moveTo>
                  <a:lnTo>
                    <a:pt x="672211" y="0"/>
                  </a:lnTo>
                  <a:lnTo>
                    <a:pt x="1344422" y="1159002"/>
                  </a:lnTo>
                  <a:close/>
                </a:path>
              </a:pathLst>
            </a:custGeom>
            <a:solidFill>
              <a:srgbClr val="ED3B55"/>
            </a:solidFill>
          </p:spPr>
        </p:sp>
      </p:grpSp>
      <p:grpSp>
        <p:nvGrpSpPr>
          <p:cNvPr id="9" name="Group 9"/>
          <p:cNvGrpSpPr/>
          <p:nvPr/>
        </p:nvGrpSpPr>
        <p:grpSpPr>
          <a:xfrm>
            <a:off x="8621366" y="9387945"/>
            <a:ext cx="430953" cy="1321557"/>
            <a:chOff x="0" y="0"/>
            <a:chExt cx="574604" cy="1762076"/>
          </a:xfrm>
        </p:grpSpPr>
        <p:sp>
          <p:nvSpPr>
            <p:cNvPr id="10" name="Freeform 10"/>
            <p:cNvSpPr/>
            <p:nvPr/>
          </p:nvSpPr>
          <p:spPr>
            <a:xfrm>
              <a:off x="0" y="0"/>
              <a:ext cx="574548" cy="1762125"/>
            </a:xfrm>
            <a:custGeom>
              <a:avLst/>
              <a:gdLst/>
              <a:ahLst/>
              <a:cxnLst/>
              <a:rect l="l" t="t" r="r" b="b"/>
              <a:pathLst>
                <a:path w="574548" h="1762125">
                  <a:moveTo>
                    <a:pt x="0" y="0"/>
                  </a:moveTo>
                  <a:lnTo>
                    <a:pt x="574548" y="0"/>
                  </a:lnTo>
                  <a:lnTo>
                    <a:pt x="574548" y="1762125"/>
                  </a:lnTo>
                  <a:lnTo>
                    <a:pt x="0" y="1762125"/>
                  </a:lnTo>
                  <a:close/>
                </a:path>
              </a:pathLst>
            </a:custGeom>
            <a:solidFill>
              <a:srgbClr val="F79465"/>
            </a:solidFill>
          </p:spPr>
        </p:sp>
      </p:grpSp>
      <p:grpSp>
        <p:nvGrpSpPr>
          <p:cNvPr id="11" name="Group 11"/>
          <p:cNvGrpSpPr/>
          <p:nvPr/>
        </p:nvGrpSpPr>
        <p:grpSpPr>
          <a:xfrm>
            <a:off x="9057153" y="8588139"/>
            <a:ext cx="430953" cy="2121363"/>
            <a:chOff x="0" y="0"/>
            <a:chExt cx="574604" cy="2828484"/>
          </a:xfrm>
        </p:grpSpPr>
        <p:sp>
          <p:nvSpPr>
            <p:cNvPr id="12" name="Freeform 12"/>
            <p:cNvSpPr/>
            <p:nvPr/>
          </p:nvSpPr>
          <p:spPr>
            <a:xfrm>
              <a:off x="0" y="0"/>
              <a:ext cx="574548" cy="2828544"/>
            </a:xfrm>
            <a:custGeom>
              <a:avLst/>
              <a:gdLst/>
              <a:ahLst/>
              <a:cxnLst/>
              <a:rect l="l" t="t" r="r" b="b"/>
              <a:pathLst>
                <a:path w="574548" h="2828544">
                  <a:moveTo>
                    <a:pt x="0" y="0"/>
                  </a:moveTo>
                  <a:lnTo>
                    <a:pt x="574548" y="0"/>
                  </a:lnTo>
                  <a:lnTo>
                    <a:pt x="574548" y="2828544"/>
                  </a:lnTo>
                  <a:lnTo>
                    <a:pt x="0" y="2828544"/>
                  </a:lnTo>
                  <a:close/>
                </a:path>
              </a:pathLst>
            </a:custGeom>
            <a:solidFill>
              <a:srgbClr val="ED3B55"/>
            </a:solidFill>
          </p:spPr>
        </p:sp>
      </p:grpSp>
      <p:grpSp>
        <p:nvGrpSpPr>
          <p:cNvPr id="13" name="Group 13"/>
          <p:cNvGrpSpPr/>
          <p:nvPr/>
        </p:nvGrpSpPr>
        <p:grpSpPr>
          <a:xfrm rot="-5400000">
            <a:off x="7642353" y="5907139"/>
            <a:ext cx="4488490" cy="2530465"/>
            <a:chOff x="0" y="0"/>
            <a:chExt cx="5984654" cy="3373954"/>
          </a:xfrm>
        </p:grpSpPr>
        <p:sp>
          <p:nvSpPr>
            <p:cNvPr id="14" name="Freeform 14"/>
            <p:cNvSpPr/>
            <p:nvPr/>
          </p:nvSpPr>
          <p:spPr>
            <a:xfrm>
              <a:off x="0" y="0"/>
              <a:ext cx="5984748" cy="3374009"/>
            </a:xfrm>
            <a:custGeom>
              <a:avLst/>
              <a:gdLst/>
              <a:ahLst/>
              <a:cxnLst/>
              <a:rect l="l" t="t" r="r" b="b"/>
              <a:pathLst>
                <a:path w="5984748" h="3374009">
                  <a:moveTo>
                    <a:pt x="5984621" y="3235579"/>
                  </a:moveTo>
                  <a:lnTo>
                    <a:pt x="5984621" y="1053084"/>
                  </a:lnTo>
                  <a:cubicBezTo>
                    <a:pt x="5984621" y="471424"/>
                    <a:pt x="5513197" y="0"/>
                    <a:pt x="4931537" y="0"/>
                  </a:cubicBezTo>
                  <a:lnTo>
                    <a:pt x="28194" y="0"/>
                  </a:lnTo>
                  <a:lnTo>
                    <a:pt x="28194" y="28194"/>
                  </a:lnTo>
                  <a:lnTo>
                    <a:pt x="0" y="28194"/>
                  </a:lnTo>
                  <a:lnTo>
                    <a:pt x="0" y="577088"/>
                  </a:lnTo>
                  <a:lnTo>
                    <a:pt x="4805807" y="577088"/>
                  </a:lnTo>
                  <a:cubicBezTo>
                    <a:pt x="5138293" y="577088"/>
                    <a:pt x="5407914" y="846582"/>
                    <a:pt x="5407914" y="1179195"/>
                  </a:cubicBezTo>
                  <a:lnTo>
                    <a:pt x="5407914" y="3374009"/>
                  </a:lnTo>
                  <a:lnTo>
                    <a:pt x="5948934" y="3374009"/>
                  </a:lnTo>
                  <a:lnTo>
                    <a:pt x="5950839" y="3345815"/>
                  </a:lnTo>
                  <a:lnTo>
                    <a:pt x="5977128" y="3345815"/>
                  </a:lnTo>
                  <a:cubicBezTo>
                    <a:pt x="5982843" y="3309747"/>
                    <a:pt x="5984748" y="3272917"/>
                    <a:pt x="5984748" y="3235706"/>
                  </a:cubicBezTo>
                  <a:close/>
                </a:path>
              </a:pathLst>
            </a:custGeom>
            <a:solidFill>
              <a:srgbClr val="F79465"/>
            </a:solidFill>
          </p:spPr>
        </p:sp>
      </p:grpSp>
      <p:grpSp>
        <p:nvGrpSpPr>
          <p:cNvPr id="15" name="Group 15"/>
          <p:cNvGrpSpPr/>
          <p:nvPr/>
        </p:nvGrpSpPr>
        <p:grpSpPr>
          <a:xfrm rot="5400000">
            <a:off x="7664731" y="7155684"/>
            <a:ext cx="2841110" cy="1642461"/>
            <a:chOff x="0" y="0"/>
            <a:chExt cx="3788146" cy="2189948"/>
          </a:xfrm>
        </p:grpSpPr>
        <p:sp>
          <p:nvSpPr>
            <p:cNvPr id="16" name="Freeform 16"/>
            <p:cNvSpPr/>
            <p:nvPr/>
          </p:nvSpPr>
          <p:spPr>
            <a:xfrm>
              <a:off x="0" y="0"/>
              <a:ext cx="3788156" cy="2189988"/>
            </a:xfrm>
            <a:custGeom>
              <a:avLst/>
              <a:gdLst/>
              <a:ahLst/>
              <a:cxnLst/>
              <a:rect l="l" t="t" r="r" b="b"/>
              <a:pathLst>
                <a:path w="3788156" h="2189988">
                  <a:moveTo>
                    <a:pt x="0" y="2189988"/>
                  </a:moveTo>
                  <a:lnTo>
                    <a:pt x="0" y="1053084"/>
                  </a:lnTo>
                  <a:cubicBezTo>
                    <a:pt x="0" y="471424"/>
                    <a:pt x="471424" y="0"/>
                    <a:pt x="1053084" y="0"/>
                  </a:cubicBezTo>
                  <a:lnTo>
                    <a:pt x="3788156" y="0"/>
                  </a:lnTo>
                  <a:lnTo>
                    <a:pt x="3788156" y="577088"/>
                  </a:lnTo>
                  <a:lnTo>
                    <a:pt x="1178814" y="577088"/>
                  </a:lnTo>
                  <a:cubicBezTo>
                    <a:pt x="846328" y="577088"/>
                    <a:pt x="576707" y="846582"/>
                    <a:pt x="576707" y="1179195"/>
                  </a:cubicBezTo>
                  <a:lnTo>
                    <a:pt x="576707" y="2189988"/>
                  </a:lnTo>
                  <a:close/>
                </a:path>
              </a:pathLst>
            </a:custGeom>
            <a:solidFill>
              <a:srgbClr val="F0D23F"/>
            </a:solidFill>
          </p:spPr>
        </p:sp>
      </p:grpSp>
      <p:grpSp>
        <p:nvGrpSpPr>
          <p:cNvPr id="17" name="Group 17"/>
          <p:cNvGrpSpPr/>
          <p:nvPr/>
        </p:nvGrpSpPr>
        <p:grpSpPr>
          <a:xfrm rot="-5400000">
            <a:off x="7413695" y="6336763"/>
            <a:ext cx="1008298" cy="869222"/>
            <a:chOff x="0" y="0"/>
            <a:chExt cx="1344398" cy="1158962"/>
          </a:xfrm>
        </p:grpSpPr>
        <p:sp>
          <p:nvSpPr>
            <p:cNvPr id="18" name="Freeform 18"/>
            <p:cNvSpPr/>
            <p:nvPr/>
          </p:nvSpPr>
          <p:spPr>
            <a:xfrm>
              <a:off x="0" y="0"/>
              <a:ext cx="1344422" cy="1159002"/>
            </a:xfrm>
            <a:custGeom>
              <a:avLst/>
              <a:gdLst/>
              <a:ahLst/>
              <a:cxnLst/>
              <a:rect l="l" t="t" r="r" b="b"/>
              <a:pathLst>
                <a:path w="1344422" h="1159002">
                  <a:moveTo>
                    <a:pt x="0" y="1159002"/>
                  </a:moveTo>
                  <a:lnTo>
                    <a:pt x="672211" y="0"/>
                  </a:lnTo>
                  <a:lnTo>
                    <a:pt x="1344422" y="1159002"/>
                  </a:lnTo>
                  <a:close/>
                </a:path>
              </a:pathLst>
            </a:custGeom>
            <a:solidFill>
              <a:srgbClr val="F0D23F"/>
            </a:solidFill>
          </p:spPr>
        </p:sp>
      </p:grpSp>
      <p:grpSp>
        <p:nvGrpSpPr>
          <p:cNvPr id="19" name="Group 19"/>
          <p:cNvGrpSpPr/>
          <p:nvPr/>
        </p:nvGrpSpPr>
        <p:grpSpPr>
          <a:xfrm>
            <a:off x="9475563" y="9387945"/>
            <a:ext cx="430953" cy="1321557"/>
            <a:chOff x="0" y="0"/>
            <a:chExt cx="574604" cy="1762076"/>
          </a:xfrm>
        </p:grpSpPr>
        <p:sp>
          <p:nvSpPr>
            <p:cNvPr id="20" name="Freeform 20"/>
            <p:cNvSpPr/>
            <p:nvPr/>
          </p:nvSpPr>
          <p:spPr>
            <a:xfrm>
              <a:off x="0" y="0"/>
              <a:ext cx="574548" cy="1762125"/>
            </a:xfrm>
            <a:custGeom>
              <a:avLst/>
              <a:gdLst/>
              <a:ahLst/>
              <a:cxnLst/>
              <a:rect l="l" t="t" r="r" b="b"/>
              <a:pathLst>
                <a:path w="574548" h="1762125">
                  <a:moveTo>
                    <a:pt x="0" y="0"/>
                  </a:moveTo>
                  <a:lnTo>
                    <a:pt x="574548" y="0"/>
                  </a:lnTo>
                  <a:lnTo>
                    <a:pt x="574548" y="1762125"/>
                  </a:lnTo>
                  <a:lnTo>
                    <a:pt x="0" y="1762125"/>
                  </a:lnTo>
                  <a:close/>
                </a:path>
              </a:pathLst>
            </a:custGeom>
            <a:solidFill>
              <a:srgbClr val="F0D23F"/>
            </a:solidFill>
          </p:spPr>
        </p:sp>
      </p:grpSp>
      <p:sp>
        <p:nvSpPr>
          <p:cNvPr id="21" name="TextBox 21"/>
          <p:cNvSpPr txBox="1"/>
          <p:nvPr/>
        </p:nvSpPr>
        <p:spPr>
          <a:xfrm>
            <a:off x="1028700" y="2764940"/>
            <a:ext cx="5169383" cy="762000"/>
          </a:xfrm>
          <a:prstGeom prst="rect">
            <a:avLst/>
          </a:prstGeom>
        </p:spPr>
        <p:txBody>
          <a:bodyPr lIns="0" tIns="0" rIns="0" bIns="0" rtlCol="0" anchor="t">
            <a:spAutoFit/>
          </a:bodyPr>
          <a:lstStyle/>
          <a:p>
            <a:pPr algn="ctr">
              <a:lnSpc>
                <a:spcPts val="2999"/>
              </a:lnSpc>
              <a:spcBef>
                <a:spcPct val="0"/>
              </a:spcBef>
            </a:pPr>
            <a:r>
              <a:rPr lang="en-US" sz="2499">
                <a:solidFill>
                  <a:srgbClr val="FFFFFF"/>
                </a:solidFill>
                <a:latin typeface="Poppins Bold"/>
              </a:rPr>
              <a:t>Keamanan dalam Cloud Computing</a:t>
            </a:r>
          </a:p>
        </p:txBody>
      </p:sp>
      <p:sp>
        <p:nvSpPr>
          <p:cNvPr id="22" name="TextBox 22"/>
          <p:cNvSpPr txBox="1"/>
          <p:nvPr/>
        </p:nvSpPr>
        <p:spPr>
          <a:xfrm>
            <a:off x="12397151" y="4950067"/>
            <a:ext cx="5531333" cy="390525"/>
          </a:xfrm>
          <a:prstGeom prst="rect">
            <a:avLst/>
          </a:prstGeom>
        </p:spPr>
        <p:txBody>
          <a:bodyPr lIns="0" tIns="0" rIns="0" bIns="0" rtlCol="0" anchor="t">
            <a:spAutoFit/>
          </a:bodyPr>
          <a:lstStyle/>
          <a:p>
            <a:pPr algn="ctr">
              <a:lnSpc>
                <a:spcPts val="2999"/>
              </a:lnSpc>
              <a:spcBef>
                <a:spcPct val="0"/>
              </a:spcBef>
            </a:pPr>
            <a:r>
              <a:rPr lang="en-US" sz="2499">
                <a:solidFill>
                  <a:srgbClr val="FFFFFF"/>
                </a:solidFill>
                <a:latin typeface="Poppins Bold"/>
              </a:rPr>
              <a:t>Efisiensi Operasional</a:t>
            </a:r>
          </a:p>
        </p:txBody>
      </p:sp>
      <p:sp>
        <p:nvSpPr>
          <p:cNvPr id="23" name="TextBox 23"/>
          <p:cNvSpPr txBox="1"/>
          <p:nvPr/>
        </p:nvSpPr>
        <p:spPr>
          <a:xfrm>
            <a:off x="632916" y="6566587"/>
            <a:ext cx="5960951" cy="390525"/>
          </a:xfrm>
          <a:prstGeom prst="rect">
            <a:avLst/>
          </a:prstGeom>
        </p:spPr>
        <p:txBody>
          <a:bodyPr lIns="0" tIns="0" rIns="0" bIns="0" rtlCol="0" anchor="t">
            <a:spAutoFit/>
          </a:bodyPr>
          <a:lstStyle/>
          <a:p>
            <a:pPr algn="ctr">
              <a:lnSpc>
                <a:spcPts val="2999"/>
              </a:lnSpc>
              <a:spcBef>
                <a:spcPct val="0"/>
              </a:spcBef>
            </a:pPr>
            <a:r>
              <a:rPr lang="en-US" sz="2499">
                <a:solidFill>
                  <a:srgbClr val="FFFFFF"/>
                </a:solidFill>
                <a:latin typeface="Poppins Bold"/>
              </a:rPr>
              <a:t>Standar Keamanan</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121544"/>
        </a:solidFill>
        <a:effectLst/>
      </p:bgPr>
    </p:bg>
    <p:spTree>
      <p:nvGrpSpPr>
        <p:cNvPr id="1" name=""/>
        <p:cNvGrpSpPr/>
        <p:nvPr/>
      </p:nvGrpSpPr>
      <p:grpSpPr>
        <a:xfrm>
          <a:off x="0" y="0"/>
          <a:ext cx="0" cy="0"/>
          <a:chOff x="0" y="0"/>
          <a:chExt cx="0" cy="0"/>
        </a:xfrm>
      </p:grpSpPr>
      <p:sp>
        <p:nvSpPr>
          <p:cNvPr id="2" name="TextBox 2"/>
          <p:cNvSpPr txBox="1"/>
          <p:nvPr/>
        </p:nvSpPr>
        <p:spPr>
          <a:xfrm>
            <a:off x="555544" y="504634"/>
            <a:ext cx="17176916" cy="1986153"/>
          </a:xfrm>
          <a:prstGeom prst="rect">
            <a:avLst/>
          </a:prstGeom>
        </p:spPr>
        <p:txBody>
          <a:bodyPr lIns="0" tIns="0" rIns="0" bIns="0" rtlCol="0" anchor="t">
            <a:spAutoFit/>
          </a:bodyPr>
          <a:lstStyle/>
          <a:p>
            <a:pPr algn="ctr">
              <a:lnSpc>
                <a:spcPts val="7776"/>
              </a:lnSpc>
            </a:pPr>
            <a:r>
              <a:rPr lang="en-US" sz="7200">
                <a:solidFill>
                  <a:srgbClr val="FFFFFF"/>
                </a:solidFill>
                <a:latin typeface="Inter Bold"/>
              </a:rPr>
              <a:t>Sistem Kerja Hardened Virtual Server Images</a:t>
            </a:r>
          </a:p>
        </p:txBody>
      </p:sp>
      <p:sp>
        <p:nvSpPr>
          <p:cNvPr id="3" name="Freeform 3"/>
          <p:cNvSpPr/>
          <p:nvPr/>
        </p:nvSpPr>
        <p:spPr>
          <a:xfrm>
            <a:off x="6790617" y="3183589"/>
            <a:ext cx="4706769" cy="5511444"/>
          </a:xfrm>
          <a:custGeom>
            <a:avLst/>
            <a:gdLst/>
            <a:ahLst/>
            <a:cxnLst/>
            <a:rect l="l" t="t" r="r" b="b"/>
            <a:pathLst>
              <a:path w="4706769" h="5511444">
                <a:moveTo>
                  <a:pt x="0" y="0"/>
                </a:moveTo>
                <a:lnTo>
                  <a:pt x="4706769" y="0"/>
                </a:lnTo>
                <a:lnTo>
                  <a:pt x="4706769" y="5511445"/>
                </a:lnTo>
                <a:lnTo>
                  <a:pt x="0" y="551144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TextBox 4"/>
          <p:cNvSpPr txBox="1"/>
          <p:nvPr/>
        </p:nvSpPr>
        <p:spPr>
          <a:xfrm>
            <a:off x="11791337" y="5114925"/>
            <a:ext cx="4833995" cy="447675"/>
          </a:xfrm>
          <a:prstGeom prst="rect">
            <a:avLst/>
          </a:prstGeom>
        </p:spPr>
        <p:txBody>
          <a:bodyPr lIns="0" tIns="0" rIns="0" bIns="0" rtlCol="0" anchor="t">
            <a:spAutoFit/>
          </a:bodyPr>
          <a:lstStyle/>
          <a:p>
            <a:pPr algn="ctr">
              <a:lnSpc>
                <a:spcPts val="3360"/>
              </a:lnSpc>
            </a:pPr>
            <a:r>
              <a:rPr lang="en-US" sz="2800">
                <a:solidFill>
                  <a:srgbClr val="78AAE1"/>
                </a:solidFill>
                <a:latin typeface="Poppins Bold"/>
              </a:rPr>
              <a:t>Proses Hardening</a:t>
            </a:r>
          </a:p>
        </p:txBody>
      </p:sp>
      <p:sp>
        <p:nvSpPr>
          <p:cNvPr id="5" name="TextBox 5"/>
          <p:cNvSpPr txBox="1"/>
          <p:nvPr/>
        </p:nvSpPr>
        <p:spPr>
          <a:xfrm>
            <a:off x="1334362" y="3831896"/>
            <a:ext cx="5101341" cy="447675"/>
          </a:xfrm>
          <a:prstGeom prst="rect">
            <a:avLst/>
          </a:prstGeom>
        </p:spPr>
        <p:txBody>
          <a:bodyPr lIns="0" tIns="0" rIns="0" bIns="0" rtlCol="0" anchor="t">
            <a:spAutoFit/>
          </a:bodyPr>
          <a:lstStyle/>
          <a:p>
            <a:pPr algn="ctr">
              <a:lnSpc>
                <a:spcPts val="3359"/>
              </a:lnSpc>
            </a:pPr>
            <a:r>
              <a:rPr lang="en-US" sz="2799">
                <a:solidFill>
                  <a:srgbClr val="F6E48C"/>
                </a:solidFill>
                <a:latin typeface="Poppins Bold"/>
              </a:rPr>
              <a:t>Pemilihan Sistem Operasi</a:t>
            </a:r>
          </a:p>
        </p:txBody>
      </p:sp>
      <p:sp>
        <p:nvSpPr>
          <p:cNvPr id="6" name="TextBox 6"/>
          <p:cNvSpPr txBox="1"/>
          <p:nvPr/>
        </p:nvSpPr>
        <p:spPr>
          <a:xfrm>
            <a:off x="1511819" y="5910737"/>
            <a:ext cx="4923884" cy="866775"/>
          </a:xfrm>
          <a:prstGeom prst="rect">
            <a:avLst/>
          </a:prstGeom>
        </p:spPr>
        <p:txBody>
          <a:bodyPr lIns="0" tIns="0" rIns="0" bIns="0" rtlCol="0" anchor="t">
            <a:spAutoFit/>
          </a:bodyPr>
          <a:lstStyle/>
          <a:p>
            <a:pPr algn="ctr">
              <a:lnSpc>
                <a:spcPts val="3359"/>
              </a:lnSpc>
            </a:pPr>
            <a:r>
              <a:rPr lang="en-US" sz="2799">
                <a:solidFill>
                  <a:srgbClr val="F79465"/>
                </a:solidFill>
                <a:latin typeface="Poppins Bold"/>
              </a:rPr>
              <a:t>Pembuatan Gambar Virtual</a:t>
            </a:r>
          </a:p>
        </p:txBody>
      </p:sp>
      <p:sp>
        <p:nvSpPr>
          <p:cNvPr id="7" name="TextBox 7"/>
          <p:cNvSpPr txBox="1"/>
          <p:nvPr/>
        </p:nvSpPr>
        <p:spPr>
          <a:xfrm>
            <a:off x="11630529" y="7517343"/>
            <a:ext cx="6101930" cy="447675"/>
          </a:xfrm>
          <a:prstGeom prst="rect">
            <a:avLst/>
          </a:prstGeom>
        </p:spPr>
        <p:txBody>
          <a:bodyPr lIns="0" tIns="0" rIns="0" bIns="0" rtlCol="0" anchor="t">
            <a:spAutoFit/>
          </a:bodyPr>
          <a:lstStyle/>
          <a:p>
            <a:pPr algn="ctr">
              <a:lnSpc>
                <a:spcPts val="3359"/>
              </a:lnSpc>
            </a:pPr>
            <a:r>
              <a:rPr lang="en-US" sz="2799">
                <a:solidFill>
                  <a:srgbClr val="54CBA0"/>
                </a:solidFill>
                <a:latin typeface="Poppins Bold"/>
              </a:rPr>
              <a:t>Penyimpanan Gambar</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121544"/>
        </a:solidFill>
        <a:effectLst/>
      </p:bgPr>
    </p:bg>
    <p:spTree>
      <p:nvGrpSpPr>
        <p:cNvPr id="1" name=""/>
        <p:cNvGrpSpPr/>
        <p:nvPr/>
      </p:nvGrpSpPr>
      <p:grpSpPr>
        <a:xfrm>
          <a:off x="0" y="0"/>
          <a:ext cx="0" cy="0"/>
          <a:chOff x="0" y="0"/>
          <a:chExt cx="0" cy="0"/>
        </a:xfrm>
      </p:grpSpPr>
      <p:pic>
        <p:nvPicPr>
          <p:cNvPr id="2" name="Picture 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rcRect/>
          <a:stretch>
            <a:fillRect/>
          </a:stretch>
        </p:blipFill>
        <p:spPr>
          <a:xfrm>
            <a:off x="0" y="0"/>
            <a:ext cx="18288000" cy="10287000"/>
          </a:xfrm>
          <a:prstGeom prst="rect">
            <a:avLst/>
          </a:prstGeom>
        </p:spPr>
      </p:pic>
    </p:spTree>
  </p:cSld>
  <p:clrMapOvr>
    <a:masterClrMapping/>
  </p:clrMapOvr>
  <p:timing>
    <p:tnLst>
      <p:par>
        <p:cTn id="1" dur="indefinite" restart="never" nodeType="tmRoot">
          <p:childTnLst>
            <p:video>
              <p:cMediaNode vol="100000">
                <p:cTn id="2" fill="hold" display="0">
                  <p:stCondLst>
                    <p:cond delay="indefinite"/>
                  </p:stCondLst>
                </p:cTn>
                <p:tgtEl>
                  <p:spTgt spid="2"/>
                </p:tgtEl>
              </p:cMediaNode>
            </p:vide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121544"/>
        </a:solidFill>
        <a:effectLst/>
      </p:bgPr>
    </p:bg>
    <p:spTree>
      <p:nvGrpSpPr>
        <p:cNvPr id="1" name=""/>
        <p:cNvGrpSpPr/>
        <p:nvPr/>
      </p:nvGrpSpPr>
      <p:grpSpPr>
        <a:xfrm>
          <a:off x="0" y="0"/>
          <a:ext cx="0" cy="0"/>
          <a:chOff x="0" y="0"/>
          <a:chExt cx="0" cy="0"/>
        </a:xfrm>
      </p:grpSpPr>
      <p:grpSp>
        <p:nvGrpSpPr>
          <p:cNvPr id="2" name="Group 2"/>
          <p:cNvGrpSpPr/>
          <p:nvPr/>
        </p:nvGrpSpPr>
        <p:grpSpPr>
          <a:xfrm>
            <a:off x="14765805" y="-1790348"/>
            <a:ext cx="4986990" cy="4986990"/>
            <a:chOff x="0" y="0"/>
            <a:chExt cx="6649320" cy="6649320"/>
          </a:xfrm>
        </p:grpSpPr>
        <p:sp>
          <p:nvSpPr>
            <p:cNvPr id="3" name="Freeform 3"/>
            <p:cNvSpPr/>
            <p:nvPr/>
          </p:nvSpPr>
          <p:spPr>
            <a:xfrm>
              <a:off x="0" y="0"/>
              <a:ext cx="6649339" cy="6649339"/>
            </a:xfrm>
            <a:custGeom>
              <a:avLst/>
              <a:gdLst/>
              <a:ahLst/>
              <a:cxnLst/>
              <a:rect l="l" t="t" r="r" b="b"/>
              <a:pathLst>
                <a:path w="6649339" h="6649339">
                  <a:moveTo>
                    <a:pt x="0" y="0"/>
                  </a:moveTo>
                  <a:lnTo>
                    <a:pt x="6649339" y="0"/>
                  </a:lnTo>
                  <a:lnTo>
                    <a:pt x="6649339" y="6649339"/>
                  </a:lnTo>
                  <a:lnTo>
                    <a:pt x="0" y="6649339"/>
                  </a:lnTo>
                  <a:lnTo>
                    <a:pt x="0" y="0"/>
                  </a:lnTo>
                  <a:close/>
                </a:path>
              </a:pathLst>
            </a:custGeom>
            <a:blipFill>
              <a:blip r:embed="rId2"/>
              <a:stretch>
                <a:fillRect/>
              </a:stretch>
            </a:blipFill>
          </p:spPr>
        </p:sp>
      </p:grpSp>
      <p:grpSp>
        <p:nvGrpSpPr>
          <p:cNvPr id="4" name="Group 4"/>
          <p:cNvGrpSpPr/>
          <p:nvPr/>
        </p:nvGrpSpPr>
        <p:grpSpPr>
          <a:xfrm>
            <a:off x="-1257777" y="7563932"/>
            <a:ext cx="4572954" cy="4572954"/>
            <a:chOff x="0" y="0"/>
            <a:chExt cx="6097272" cy="6097272"/>
          </a:xfrm>
        </p:grpSpPr>
        <p:sp>
          <p:nvSpPr>
            <p:cNvPr id="5" name="Freeform 5"/>
            <p:cNvSpPr/>
            <p:nvPr/>
          </p:nvSpPr>
          <p:spPr>
            <a:xfrm>
              <a:off x="0" y="0"/>
              <a:ext cx="6097270" cy="6097270"/>
            </a:xfrm>
            <a:custGeom>
              <a:avLst/>
              <a:gdLst/>
              <a:ahLst/>
              <a:cxnLst/>
              <a:rect l="l" t="t" r="r" b="b"/>
              <a:pathLst>
                <a:path w="6097270" h="6097270">
                  <a:moveTo>
                    <a:pt x="0" y="0"/>
                  </a:moveTo>
                  <a:lnTo>
                    <a:pt x="6097270" y="0"/>
                  </a:lnTo>
                  <a:lnTo>
                    <a:pt x="6097270" y="6097270"/>
                  </a:lnTo>
                  <a:lnTo>
                    <a:pt x="0" y="6097270"/>
                  </a:lnTo>
                  <a:lnTo>
                    <a:pt x="0" y="0"/>
                  </a:lnTo>
                  <a:close/>
                </a:path>
              </a:pathLst>
            </a:custGeom>
            <a:blipFill>
              <a:blip r:embed="rId2"/>
              <a:stretch>
                <a:fillRect/>
              </a:stretch>
            </a:blipFill>
          </p:spPr>
        </p:sp>
      </p:grpSp>
      <p:sp>
        <p:nvSpPr>
          <p:cNvPr id="6" name="Freeform 6"/>
          <p:cNvSpPr/>
          <p:nvPr/>
        </p:nvSpPr>
        <p:spPr>
          <a:xfrm>
            <a:off x="10078549" y="1028700"/>
            <a:ext cx="5956173" cy="8229600"/>
          </a:xfrm>
          <a:custGeom>
            <a:avLst/>
            <a:gdLst/>
            <a:ahLst/>
            <a:cxnLst/>
            <a:rect l="l" t="t" r="r" b="b"/>
            <a:pathLst>
              <a:path w="5956173" h="8229600">
                <a:moveTo>
                  <a:pt x="0" y="0"/>
                </a:moveTo>
                <a:lnTo>
                  <a:pt x="5956173" y="0"/>
                </a:lnTo>
                <a:lnTo>
                  <a:pt x="5956173" y="8229600"/>
                </a:lnTo>
                <a:lnTo>
                  <a:pt x="0" y="8229600"/>
                </a:lnTo>
                <a:lnTo>
                  <a:pt x="0" y="0"/>
                </a:lnTo>
                <a:close/>
              </a:path>
            </a:pathLst>
          </a:custGeom>
          <a:blipFill>
            <a:blip r:embed="rId3"/>
            <a:stretch>
              <a:fillRect/>
            </a:stretch>
          </a:blipFill>
        </p:spPr>
      </p:sp>
      <p:sp>
        <p:nvSpPr>
          <p:cNvPr id="7" name="TextBox 7"/>
          <p:cNvSpPr txBox="1"/>
          <p:nvPr/>
        </p:nvSpPr>
        <p:spPr>
          <a:xfrm>
            <a:off x="2333257" y="3110917"/>
            <a:ext cx="9156963" cy="3693795"/>
          </a:xfrm>
          <a:prstGeom prst="rect">
            <a:avLst/>
          </a:prstGeom>
        </p:spPr>
        <p:txBody>
          <a:bodyPr lIns="0" tIns="0" rIns="0" bIns="0" rtlCol="0" anchor="t">
            <a:spAutoFit/>
          </a:bodyPr>
          <a:lstStyle/>
          <a:p>
            <a:pPr algn="r">
              <a:lnSpc>
                <a:spcPts val="14039"/>
              </a:lnSpc>
            </a:pPr>
            <a:r>
              <a:rPr lang="en-US" sz="12000">
                <a:solidFill>
                  <a:srgbClr val="FFFFFF"/>
                </a:solidFill>
                <a:latin typeface="Poppins Bold"/>
              </a:rPr>
              <a:t>Maybe Any Questions</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sp>
        <p:nvSpPr>
          <p:cNvPr id="3" name="TextBox 3"/>
          <p:cNvSpPr txBox="1"/>
          <p:nvPr/>
        </p:nvSpPr>
        <p:spPr>
          <a:xfrm>
            <a:off x="5427095" y="7089760"/>
            <a:ext cx="7433809" cy="1676400"/>
          </a:xfrm>
          <a:prstGeom prst="rect">
            <a:avLst/>
          </a:prstGeom>
        </p:spPr>
        <p:txBody>
          <a:bodyPr lIns="0" tIns="0" rIns="0" bIns="0" rtlCol="0" anchor="t">
            <a:spAutoFit/>
          </a:bodyPr>
          <a:lstStyle/>
          <a:p>
            <a:pPr algn="ctr">
              <a:lnSpc>
                <a:spcPts val="12480"/>
              </a:lnSpc>
            </a:pPr>
            <a:r>
              <a:rPr lang="en-US" sz="10400">
                <a:solidFill>
                  <a:srgbClr val="FFFFFF"/>
                </a:solidFill>
                <a:latin typeface="Poppins Bold"/>
              </a:rPr>
              <a:t>Thank You</a:t>
            </a:r>
          </a:p>
        </p:txBody>
      </p:sp>
      <p:sp>
        <p:nvSpPr>
          <p:cNvPr id="4" name="TextBox 4"/>
          <p:cNvSpPr txBox="1"/>
          <p:nvPr/>
        </p:nvSpPr>
        <p:spPr>
          <a:xfrm>
            <a:off x="5560066" y="8572500"/>
            <a:ext cx="7167867" cy="742950"/>
          </a:xfrm>
          <a:prstGeom prst="rect">
            <a:avLst/>
          </a:prstGeom>
        </p:spPr>
        <p:txBody>
          <a:bodyPr lIns="0" tIns="0" rIns="0" bIns="0" rtlCol="0" anchor="t">
            <a:spAutoFit/>
          </a:bodyPr>
          <a:lstStyle/>
          <a:p>
            <a:pPr algn="ctr">
              <a:lnSpc>
                <a:spcPts val="2879"/>
              </a:lnSpc>
            </a:pPr>
            <a:r>
              <a:rPr lang="en-US" sz="2400">
                <a:solidFill>
                  <a:srgbClr val="FFFFFF"/>
                </a:solidFill>
                <a:latin typeface="Poppins Italics"/>
              </a:rPr>
              <a:t>“It has become appallingly obvious that our technology has exceeded our humanity.” </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TextBox 77"/>
          <p:cNvSpPr txBox="1"/>
          <p:nvPr/>
        </p:nvSpPr>
        <p:spPr>
          <a:xfrm>
            <a:off x="555542" y="1047750"/>
            <a:ext cx="17176916" cy="1127616"/>
          </a:xfrm>
          <a:prstGeom prst="rect">
            <a:avLst/>
          </a:prstGeom>
        </p:spPr>
        <p:txBody>
          <a:bodyPr lIns="0" tIns="0" rIns="0" bIns="0" rtlCol="0" anchor="t">
            <a:spAutoFit/>
          </a:bodyPr>
          <a:lstStyle/>
          <a:p>
            <a:pPr algn="ctr">
              <a:lnSpc>
                <a:spcPts val="8748"/>
              </a:lnSpc>
            </a:pPr>
            <a:r>
              <a:rPr lang="en-US" sz="8100">
                <a:solidFill>
                  <a:srgbClr val="10253F"/>
                </a:solidFill>
                <a:latin typeface="Poppins Bold"/>
                <a:cs typeface="Poppins Bold"/>
              </a:rPr>
              <a:t>Slide </a:t>
            </a:r>
            <a:r>
              <a:rPr lang="en-US" sz="8100" err="1">
                <a:solidFill>
                  <a:srgbClr val="10253F"/>
                </a:solidFill>
                <a:latin typeface="Poppins Bold"/>
                <a:cs typeface="Poppins Bold"/>
              </a:rPr>
              <a:t>Kontributor</a:t>
            </a:r>
          </a:p>
        </p:txBody>
      </p:sp>
      <p:sp>
        <p:nvSpPr>
          <p:cNvPr id="78" name="TextBox 78"/>
          <p:cNvSpPr txBox="1"/>
          <p:nvPr/>
        </p:nvSpPr>
        <p:spPr>
          <a:xfrm>
            <a:off x="4917398" y="2490597"/>
            <a:ext cx="3254446" cy="316882"/>
          </a:xfrm>
          <a:prstGeom prst="rect">
            <a:avLst/>
          </a:prstGeom>
        </p:spPr>
        <p:txBody>
          <a:bodyPr wrap="square" lIns="0" tIns="0" rIns="0" bIns="0" rtlCol="0" anchor="t">
            <a:spAutoFit/>
          </a:bodyPr>
          <a:lstStyle/>
          <a:p>
            <a:pPr algn="ctr">
              <a:lnSpc>
                <a:spcPts val="2124"/>
              </a:lnSpc>
            </a:pPr>
            <a:r>
              <a:rPr lang="en-US" sz="3200" err="1">
                <a:latin typeface="Poppins"/>
              </a:rPr>
              <a:t>Fazrul</a:t>
            </a:r>
            <a:r>
              <a:rPr lang="en-US" sz="3200">
                <a:latin typeface="Poppins"/>
              </a:rPr>
              <a:t> Ahmad F.</a:t>
            </a:r>
            <a:endParaRPr lang="en-US" sz="3200">
              <a:latin typeface="Poppins"/>
              <a:cs typeface="Poppins"/>
            </a:endParaRPr>
          </a:p>
        </p:txBody>
      </p:sp>
      <p:sp>
        <p:nvSpPr>
          <p:cNvPr id="79" name="TextBox 79"/>
          <p:cNvSpPr txBox="1"/>
          <p:nvPr/>
        </p:nvSpPr>
        <p:spPr>
          <a:xfrm>
            <a:off x="9521595" y="2636061"/>
            <a:ext cx="2562207" cy="268792"/>
          </a:xfrm>
          <a:prstGeom prst="rect">
            <a:avLst/>
          </a:prstGeom>
        </p:spPr>
        <p:txBody>
          <a:bodyPr wrap="square" lIns="0" tIns="0" rIns="0" bIns="0" rtlCol="0" anchor="t">
            <a:spAutoFit/>
          </a:bodyPr>
          <a:lstStyle/>
          <a:p>
            <a:pPr algn="ctr">
              <a:lnSpc>
                <a:spcPts val="1593"/>
              </a:lnSpc>
            </a:pPr>
            <a:r>
              <a:rPr lang="en-US" sz="3200">
                <a:latin typeface="Poppins"/>
              </a:rPr>
              <a:t>5027221025</a:t>
            </a:r>
            <a:endParaRPr lang="en-US" sz="3200">
              <a:latin typeface="Poppins"/>
              <a:cs typeface="Poppins"/>
            </a:endParaRPr>
          </a:p>
        </p:txBody>
      </p:sp>
      <p:sp>
        <p:nvSpPr>
          <p:cNvPr id="80" name="TextBox 80"/>
          <p:cNvSpPr txBox="1"/>
          <p:nvPr/>
        </p:nvSpPr>
        <p:spPr>
          <a:xfrm>
            <a:off x="4844836" y="3102344"/>
            <a:ext cx="3351039" cy="316882"/>
          </a:xfrm>
          <a:prstGeom prst="rect">
            <a:avLst/>
          </a:prstGeom>
        </p:spPr>
        <p:txBody>
          <a:bodyPr wrap="square" lIns="0" tIns="0" rIns="0" bIns="0" rtlCol="0" anchor="t">
            <a:spAutoFit/>
          </a:bodyPr>
          <a:lstStyle/>
          <a:p>
            <a:pPr algn="ctr">
              <a:lnSpc>
                <a:spcPts val="2124"/>
              </a:lnSpc>
            </a:pPr>
            <a:r>
              <a:rPr lang="en-US" sz="3200">
                <a:latin typeface="Poppins"/>
              </a:rPr>
              <a:t>Jacinta </a:t>
            </a:r>
            <a:r>
              <a:rPr lang="en-US" sz="3200" err="1">
                <a:latin typeface="Poppins"/>
              </a:rPr>
              <a:t>Sylloam</a:t>
            </a:r>
            <a:endParaRPr lang="en-US" sz="3200">
              <a:latin typeface="Poppins"/>
              <a:cs typeface="Poppins"/>
            </a:endParaRPr>
          </a:p>
        </p:txBody>
      </p:sp>
      <p:sp>
        <p:nvSpPr>
          <p:cNvPr id="81" name="TextBox 81"/>
          <p:cNvSpPr txBox="1"/>
          <p:nvPr/>
        </p:nvSpPr>
        <p:spPr>
          <a:xfrm>
            <a:off x="9593922" y="3119019"/>
            <a:ext cx="2449516" cy="268792"/>
          </a:xfrm>
          <a:prstGeom prst="rect">
            <a:avLst/>
          </a:prstGeom>
        </p:spPr>
        <p:txBody>
          <a:bodyPr wrap="square" lIns="0" tIns="0" rIns="0" bIns="0" rtlCol="0" anchor="t">
            <a:spAutoFit/>
          </a:bodyPr>
          <a:lstStyle/>
          <a:p>
            <a:pPr algn="ctr">
              <a:lnSpc>
                <a:spcPts val="1593"/>
              </a:lnSpc>
            </a:pPr>
            <a:r>
              <a:rPr lang="en-US" sz="3200">
                <a:latin typeface="Poppins"/>
              </a:rPr>
              <a:t>5027221036</a:t>
            </a:r>
            <a:endParaRPr lang="en-US" sz="3200">
              <a:latin typeface="Poppins"/>
              <a:cs typeface="Poppins"/>
            </a:endParaRPr>
          </a:p>
        </p:txBody>
      </p:sp>
      <p:sp>
        <p:nvSpPr>
          <p:cNvPr id="82" name="TextBox 82"/>
          <p:cNvSpPr txBox="1"/>
          <p:nvPr/>
        </p:nvSpPr>
        <p:spPr>
          <a:xfrm>
            <a:off x="5190295" y="3714090"/>
            <a:ext cx="2723193" cy="316882"/>
          </a:xfrm>
          <a:prstGeom prst="rect">
            <a:avLst/>
          </a:prstGeom>
        </p:spPr>
        <p:txBody>
          <a:bodyPr wrap="square" lIns="0" tIns="0" rIns="0" bIns="0" rtlCol="0" anchor="t">
            <a:spAutoFit/>
          </a:bodyPr>
          <a:lstStyle/>
          <a:p>
            <a:pPr algn="ctr">
              <a:lnSpc>
                <a:spcPts val="2124"/>
              </a:lnSpc>
            </a:pPr>
            <a:r>
              <a:rPr lang="en-US" sz="3200">
                <a:latin typeface="Poppins"/>
              </a:rPr>
              <a:t>Iki </a:t>
            </a:r>
            <a:r>
              <a:rPr lang="en-US" sz="3200" err="1">
                <a:latin typeface="Poppins"/>
              </a:rPr>
              <a:t>Adfi</a:t>
            </a:r>
            <a:r>
              <a:rPr lang="en-US" sz="3200">
                <a:latin typeface="Poppins"/>
              </a:rPr>
              <a:t> Nur M.</a:t>
            </a:r>
            <a:endParaRPr lang="en-US" sz="3200">
              <a:latin typeface="Poppins"/>
              <a:cs typeface="Poppins"/>
            </a:endParaRPr>
          </a:p>
        </p:txBody>
      </p:sp>
      <p:sp>
        <p:nvSpPr>
          <p:cNvPr id="83" name="TextBox 83"/>
          <p:cNvSpPr txBox="1"/>
          <p:nvPr/>
        </p:nvSpPr>
        <p:spPr>
          <a:xfrm>
            <a:off x="9553013" y="3714667"/>
            <a:ext cx="2481714" cy="268792"/>
          </a:xfrm>
          <a:prstGeom prst="rect">
            <a:avLst/>
          </a:prstGeom>
        </p:spPr>
        <p:txBody>
          <a:bodyPr wrap="square" lIns="0" tIns="0" rIns="0" bIns="0" rtlCol="0" anchor="t">
            <a:spAutoFit/>
          </a:bodyPr>
          <a:lstStyle/>
          <a:p>
            <a:pPr algn="ctr">
              <a:lnSpc>
                <a:spcPts val="1593"/>
              </a:lnSpc>
            </a:pPr>
            <a:r>
              <a:rPr lang="en-US" sz="3200">
                <a:latin typeface="Poppins"/>
              </a:rPr>
              <a:t>5027221033</a:t>
            </a:r>
            <a:endParaRPr lang="en-US" sz="3200">
              <a:latin typeface="Poppins"/>
              <a:cs typeface="Poppins"/>
            </a:endParaRPr>
          </a:p>
        </p:txBody>
      </p:sp>
      <p:sp>
        <p:nvSpPr>
          <p:cNvPr id="84" name="TextBox 84"/>
          <p:cNvSpPr txBox="1"/>
          <p:nvPr/>
        </p:nvSpPr>
        <p:spPr>
          <a:xfrm>
            <a:off x="5101094" y="4309738"/>
            <a:ext cx="3093460" cy="316882"/>
          </a:xfrm>
          <a:prstGeom prst="rect">
            <a:avLst/>
          </a:prstGeom>
        </p:spPr>
        <p:txBody>
          <a:bodyPr wrap="square" lIns="0" tIns="0" rIns="0" bIns="0" rtlCol="0" anchor="t">
            <a:spAutoFit/>
          </a:bodyPr>
          <a:lstStyle/>
          <a:p>
            <a:pPr algn="ctr">
              <a:lnSpc>
                <a:spcPts val="2124"/>
              </a:lnSpc>
            </a:pPr>
            <a:r>
              <a:rPr lang="en-US" sz="3200">
                <a:latin typeface="Poppins"/>
              </a:rPr>
              <a:t>M. </a:t>
            </a:r>
            <a:r>
              <a:rPr lang="en-US" sz="3200" err="1">
                <a:latin typeface="Poppins"/>
              </a:rPr>
              <a:t>Harvian</a:t>
            </a:r>
            <a:r>
              <a:rPr lang="en-US" sz="3200">
                <a:latin typeface="Poppins"/>
              </a:rPr>
              <a:t> D. S.</a:t>
            </a:r>
            <a:endParaRPr lang="en-US" sz="3200">
              <a:latin typeface="Poppins"/>
              <a:cs typeface="Poppins"/>
            </a:endParaRPr>
          </a:p>
        </p:txBody>
      </p:sp>
      <p:sp>
        <p:nvSpPr>
          <p:cNvPr id="85" name="TextBox 85"/>
          <p:cNvSpPr txBox="1"/>
          <p:nvPr/>
        </p:nvSpPr>
        <p:spPr>
          <a:xfrm>
            <a:off x="9479909" y="4310315"/>
            <a:ext cx="2674897" cy="268792"/>
          </a:xfrm>
          <a:prstGeom prst="rect">
            <a:avLst/>
          </a:prstGeom>
        </p:spPr>
        <p:txBody>
          <a:bodyPr wrap="square" lIns="0" tIns="0" rIns="0" bIns="0" rtlCol="0" anchor="t">
            <a:spAutoFit/>
          </a:bodyPr>
          <a:lstStyle/>
          <a:p>
            <a:pPr algn="ctr">
              <a:lnSpc>
                <a:spcPts val="1593"/>
              </a:lnSpc>
            </a:pPr>
            <a:r>
              <a:rPr lang="en-US" sz="3200">
                <a:latin typeface="Poppins"/>
              </a:rPr>
              <a:t>5027221039</a:t>
            </a:r>
            <a:endParaRPr lang="en-US" sz="3200">
              <a:latin typeface="Poppins"/>
              <a:cs typeface="Poppins"/>
            </a:endParaRPr>
          </a:p>
        </p:txBody>
      </p:sp>
      <p:sp>
        <p:nvSpPr>
          <p:cNvPr id="90" name="TextBox 90"/>
          <p:cNvSpPr txBox="1"/>
          <p:nvPr/>
        </p:nvSpPr>
        <p:spPr>
          <a:xfrm>
            <a:off x="4703565" y="4920346"/>
            <a:ext cx="3638260" cy="316882"/>
          </a:xfrm>
          <a:prstGeom prst="rect">
            <a:avLst/>
          </a:prstGeom>
        </p:spPr>
        <p:txBody>
          <a:bodyPr wrap="square" lIns="0" tIns="0" rIns="0" bIns="0" rtlCol="0" anchor="t">
            <a:spAutoFit/>
          </a:bodyPr>
          <a:lstStyle/>
          <a:p>
            <a:pPr algn="ctr">
              <a:lnSpc>
                <a:spcPts val="2124"/>
              </a:lnSpc>
            </a:pPr>
            <a:r>
              <a:rPr lang="en-US" sz="3200">
                <a:latin typeface="Poppins"/>
              </a:rPr>
              <a:t>Ilhan Ahmad S.</a:t>
            </a:r>
            <a:endParaRPr lang="en-US" sz="3200">
              <a:latin typeface="Poppins"/>
              <a:cs typeface="Poppins"/>
            </a:endParaRPr>
          </a:p>
        </p:txBody>
      </p:sp>
      <p:sp>
        <p:nvSpPr>
          <p:cNvPr id="91" name="TextBox 91"/>
          <p:cNvSpPr txBox="1"/>
          <p:nvPr/>
        </p:nvSpPr>
        <p:spPr>
          <a:xfrm>
            <a:off x="9656002" y="4889864"/>
            <a:ext cx="2401221" cy="268792"/>
          </a:xfrm>
          <a:prstGeom prst="rect">
            <a:avLst/>
          </a:prstGeom>
        </p:spPr>
        <p:txBody>
          <a:bodyPr wrap="square" lIns="0" tIns="0" rIns="0" bIns="0" rtlCol="0" anchor="t">
            <a:spAutoFit/>
          </a:bodyPr>
          <a:lstStyle/>
          <a:p>
            <a:pPr algn="ctr">
              <a:lnSpc>
                <a:spcPts val="1593"/>
              </a:lnSpc>
            </a:pPr>
            <a:r>
              <a:rPr lang="en-US" sz="3200">
                <a:solidFill>
                  <a:srgbClr val="000000"/>
                </a:solidFill>
                <a:latin typeface="Poppins"/>
              </a:rPr>
              <a:t>5027221040</a:t>
            </a:r>
          </a:p>
        </p:txBody>
      </p:sp>
    </p:spTree>
    <p:extLst>
      <p:ext uri="{BB962C8B-B14F-4D97-AF65-F5344CB8AC3E}">
        <p14:creationId xmlns:p14="http://schemas.microsoft.com/office/powerpoint/2010/main" val="23753138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121544"/>
        </a:solidFill>
        <a:effectLst/>
      </p:bgPr>
    </p:bg>
    <p:spTree>
      <p:nvGrpSpPr>
        <p:cNvPr id="1" name=""/>
        <p:cNvGrpSpPr/>
        <p:nvPr/>
      </p:nvGrpSpPr>
      <p:grpSpPr>
        <a:xfrm>
          <a:off x="0" y="0"/>
          <a:ext cx="0" cy="0"/>
          <a:chOff x="0" y="0"/>
          <a:chExt cx="0" cy="0"/>
        </a:xfrm>
      </p:grpSpPr>
      <p:pic>
        <p:nvPicPr>
          <p:cNvPr id="2" name="Picture 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rcRect/>
          <a:stretch>
            <a:fillRect/>
          </a:stretch>
        </p:blipFill>
        <p:spPr>
          <a:xfrm>
            <a:off x="0" y="0"/>
            <a:ext cx="18288000" cy="10287000"/>
          </a:xfrm>
          <a:prstGeom prst="rect">
            <a:avLst/>
          </a:prstGeom>
        </p:spPr>
      </p:pic>
    </p:spTree>
  </p:cSld>
  <p:clrMapOvr>
    <a:masterClrMapping/>
  </p:clrMapOvr>
  <p:timing>
    <p:tnLst>
      <p:par>
        <p:cTn id="1" dur="indefinite" restart="never" nodeType="tmRoot">
          <p:childTnLst>
            <p:video>
              <p:cMediaNode vol="100000">
                <p:cTn id="2" fill="hold" display="0">
                  <p:stCondLst>
                    <p:cond delay="indefinite"/>
                  </p:stCondLst>
                </p:cTn>
                <p:tgtEl>
                  <p:spTgt spid="2"/>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121544"/>
        </a:solidFill>
        <a:effectLst/>
      </p:bgPr>
    </p:bg>
    <p:spTree>
      <p:nvGrpSpPr>
        <p:cNvPr id="1" name=""/>
        <p:cNvGrpSpPr/>
        <p:nvPr/>
      </p:nvGrpSpPr>
      <p:grpSpPr>
        <a:xfrm>
          <a:off x="0" y="0"/>
          <a:ext cx="0" cy="0"/>
          <a:chOff x="0" y="0"/>
          <a:chExt cx="0" cy="0"/>
        </a:xfrm>
      </p:grpSpPr>
      <p:sp>
        <p:nvSpPr>
          <p:cNvPr id="2" name="TextBox 2"/>
          <p:cNvSpPr txBox="1"/>
          <p:nvPr/>
        </p:nvSpPr>
        <p:spPr>
          <a:xfrm>
            <a:off x="576734" y="592772"/>
            <a:ext cx="17176916" cy="1005078"/>
          </a:xfrm>
          <a:prstGeom prst="rect">
            <a:avLst/>
          </a:prstGeom>
        </p:spPr>
        <p:txBody>
          <a:bodyPr lIns="0" tIns="0" rIns="0" bIns="0" rtlCol="0" anchor="t">
            <a:spAutoFit/>
          </a:bodyPr>
          <a:lstStyle/>
          <a:p>
            <a:pPr algn="ctr">
              <a:lnSpc>
                <a:spcPts val="7776"/>
              </a:lnSpc>
            </a:pPr>
            <a:r>
              <a:rPr lang="en-US" sz="7200">
                <a:solidFill>
                  <a:srgbClr val="FFFFFF"/>
                </a:solidFill>
                <a:latin typeface="Inter Bold"/>
              </a:rPr>
              <a:t>Bentuk Enkripsi</a:t>
            </a:r>
          </a:p>
        </p:txBody>
      </p:sp>
      <p:sp>
        <p:nvSpPr>
          <p:cNvPr id="3" name="Freeform 3"/>
          <p:cNvSpPr/>
          <p:nvPr/>
        </p:nvSpPr>
        <p:spPr>
          <a:xfrm>
            <a:off x="6790617" y="3183589"/>
            <a:ext cx="4706769" cy="5511444"/>
          </a:xfrm>
          <a:custGeom>
            <a:avLst/>
            <a:gdLst/>
            <a:ahLst/>
            <a:cxnLst/>
            <a:rect l="l" t="t" r="r" b="b"/>
            <a:pathLst>
              <a:path w="4706769" h="5511444">
                <a:moveTo>
                  <a:pt x="0" y="0"/>
                </a:moveTo>
                <a:lnTo>
                  <a:pt x="4706769" y="0"/>
                </a:lnTo>
                <a:lnTo>
                  <a:pt x="4706769" y="5511445"/>
                </a:lnTo>
                <a:lnTo>
                  <a:pt x="0" y="551144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TextBox 4"/>
          <p:cNvSpPr txBox="1"/>
          <p:nvPr/>
        </p:nvSpPr>
        <p:spPr>
          <a:xfrm>
            <a:off x="832492" y="2357437"/>
            <a:ext cx="5637572" cy="6515100"/>
          </a:xfrm>
          <a:prstGeom prst="rect">
            <a:avLst/>
          </a:prstGeom>
        </p:spPr>
        <p:txBody>
          <a:bodyPr lIns="0" tIns="0" rIns="0" bIns="0" rtlCol="0" anchor="t">
            <a:spAutoFit/>
          </a:bodyPr>
          <a:lstStyle/>
          <a:p>
            <a:pPr algn="just">
              <a:lnSpc>
                <a:spcPts val="3840"/>
              </a:lnSpc>
            </a:pPr>
            <a:r>
              <a:rPr lang="en-US" sz="3200">
                <a:solidFill>
                  <a:srgbClr val="FFFFFF"/>
                </a:solidFill>
                <a:latin typeface="Poppins Bold"/>
              </a:rPr>
              <a:t>SIMETRIK</a:t>
            </a:r>
          </a:p>
          <a:p>
            <a:pPr algn="just">
              <a:lnSpc>
                <a:spcPts val="3840"/>
              </a:lnSpc>
            </a:pPr>
            <a:endParaRPr lang="en-US" sz="3200">
              <a:solidFill>
                <a:srgbClr val="FFFFFF"/>
              </a:solidFill>
              <a:latin typeface="Poppins Bold"/>
            </a:endParaRPr>
          </a:p>
          <a:p>
            <a:pPr marL="604523" lvl="1" indent="-302261" algn="just">
              <a:lnSpc>
                <a:spcPts val="3360"/>
              </a:lnSpc>
              <a:buFont typeface="Arial"/>
              <a:buChar char="•"/>
            </a:pPr>
            <a:r>
              <a:rPr lang="en-US" sz="2800">
                <a:solidFill>
                  <a:srgbClr val="FFFFFF"/>
                </a:solidFill>
                <a:latin typeface="Poppins"/>
              </a:rPr>
              <a:t>Menggunakan kunci yang sama untuk enkripsi dan dekripsi, dikenal juga sebagai </a:t>
            </a:r>
            <a:r>
              <a:rPr lang="en-US" sz="2800">
                <a:solidFill>
                  <a:srgbClr val="FFFFFF"/>
                </a:solidFill>
                <a:latin typeface="Poppins Italics"/>
              </a:rPr>
              <a:t>secret key cryptography</a:t>
            </a:r>
          </a:p>
          <a:p>
            <a:pPr algn="just">
              <a:lnSpc>
                <a:spcPts val="3360"/>
              </a:lnSpc>
            </a:pPr>
            <a:endParaRPr lang="en-US" sz="2800">
              <a:solidFill>
                <a:srgbClr val="FFFFFF"/>
              </a:solidFill>
              <a:latin typeface="Poppins Italics"/>
            </a:endParaRPr>
          </a:p>
          <a:p>
            <a:pPr marL="604523" lvl="1" indent="-302261" algn="just">
              <a:lnSpc>
                <a:spcPts val="3360"/>
              </a:lnSpc>
              <a:buFont typeface="Arial"/>
              <a:buChar char="•"/>
            </a:pPr>
            <a:r>
              <a:rPr lang="en-US" sz="2800">
                <a:solidFill>
                  <a:srgbClr val="FFFFFF"/>
                </a:solidFill>
                <a:latin typeface="Poppins"/>
              </a:rPr>
              <a:t>Intinya</a:t>
            </a:r>
            <a:r>
              <a:rPr lang="en-US" sz="2800">
                <a:solidFill>
                  <a:srgbClr val="FFFFFF"/>
                </a:solidFill>
                <a:latin typeface="Poppins Italics"/>
              </a:rPr>
              <a:t> </a:t>
            </a:r>
            <a:r>
              <a:rPr lang="en-US" sz="2800">
                <a:solidFill>
                  <a:srgbClr val="FFFFFF"/>
                </a:solidFill>
                <a:latin typeface="Poppins"/>
              </a:rPr>
              <a:t>pesan yang dienkripsi hanya dapat didekripsi oleh kunci yang sama (kunci ini hanya dimiliki oleh satu pihak yang sama)</a:t>
            </a:r>
          </a:p>
          <a:p>
            <a:pPr algn="just">
              <a:lnSpc>
                <a:spcPts val="3840"/>
              </a:lnSpc>
            </a:pPr>
            <a:endParaRPr lang="en-US" sz="2800">
              <a:solidFill>
                <a:srgbClr val="FFFFFF"/>
              </a:solidFill>
              <a:latin typeface="Poppins"/>
            </a:endParaRPr>
          </a:p>
        </p:txBody>
      </p:sp>
      <p:sp>
        <p:nvSpPr>
          <p:cNvPr id="5" name="TextBox 5"/>
          <p:cNvSpPr txBox="1"/>
          <p:nvPr/>
        </p:nvSpPr>
        <p:spPr>
          <a:xfrm>
            <a:off x="11497386" y="2556361"/>
            <a:ext cx="6256263" cy="7419975"/>
          </a:xfrm>
          <a:prstGeom prst="rect">
            <a:avLst/>
          </a:prstGeom>
        </p:spPr>
        <p:txBody>
          <a:bodyPr lIns="0" tIns="0" rIns="0" bIns="0" rtlCol="0" anchor="t">
            <a:spAutoFit/>
          </a:bodyPr>
          <a:lstStyle/>
          <a:p>
            <a:pPr algn="just">
              <a:lnSpc>
                <a:spcPts val="3840"/>
              </a:lnSpc>
            </a:pPr>
            <a:r>
              <a:rPr lang="en-US" sz="3200">
                <a:solidFill>
                  <a:srgbClr val="FFFFFF"/>
                </a:solidFill>
                <a:latin typeface="Poppins Bold"/>
              </a:rPr>
              <a:t>ASIMETRIK</a:t>
            </a:r>
          </a:p>
          <a:p>
            <a:pPr algn="just">
              <a:lnSpc>
                <a:spcPts val="3360"/>
              </a:lnSpc>
            </a:pPr>
            <a:endParaRPr lang="en-US" sz="3200">
              <a:solidFill>
                <a:srgbClr val="FFFFFF"/>
              </a:solidFill>
              <a:latin typeface="Poppins Bold"/>
            </a:endParaRPr>
          </a:p>
          <a:p>
            <a:pPr marL="604523" lvl="1" indent="-302261" algn="just">
              <a:lnSpc>
                <a:spcPts val="3360"/>
              </a:lnSpc>
              <a:buFont typeface="Arial"/>
              <a:buChar char="•"/>
            </a:pPr>
            <a:r>
              <a:rPr lang="en-US" sz="2800">
                <a:solidFill>
                  <a:srgbClr val="FFFFFF"/>
                </a:solidFill>
                <a:latin typeface="Poppins"/>
              </a:rPr>
              <a:t>Menggunakan kunci publik dan private</a:t>
            </a:r>
          </a:p>
          <a:p>
            <a:pPr algn="just">
              <a:lnSpc>
                <a:spcPts val="3360"/>
              </a:lnSpc>
            </a:pPr>
            <a:endParaRPr lang="en-US" sz="2800">
              <a:solidFill>
                <a:srgbClr val="FFFFFF"/>
              </a:solidFill>
              <a:latin typeface="Poppins"/>
            </a:endParaRPr>
          </a:p>
          <a:p>
            <a:pPr marL="604523" lvl="1" indent="-302261" algn="just">
              <a:lnSpc>
                <a:spcPts val="3360"/>
              </a:lnSpc>
              <a:buFont typeface="Arial"/>
              <a:buChar char="•"/>
            </a:pPr>
            <a:r>
              <a:rPr lang="en-US" sz="2800">
                <a:solidFill>
                  <a:srgbClr val="FFFFFF"/>
                </a:solidFill>
                <a:latin typeface="Poppins"/>
              </a:rPr>
              <a:t>Kunci private hanya diketahui pemiliknya, kunci publik tersedia secara umum</a:t>
            </a:r>
          </a:p>
          <a:p>
            <a:pPr algn="just">
              <a:lnSpc>
                <a:spcPts val="3360"/>
              </a:lnSpc>
            </a:pPr>
            <a:endParaRPr lang="en-US" sz="2800">
              <a:solidFill>
                <a:srgbClr val="FFFFFF"/>
              </a:solidFill>
              <a:latin typeface="Poppins"/>
            </a:endParaRPr>
          </a:p>
          <a:p>
            <a:pPr marL="604523" lvl="1" indent="-302261" algn="just">
              <a:lnSpc>
                <a:spcPts val="3360"/>
              </a:lnSpc>
              <a:buFont typeface="Arial"/>
              <a:buChar char="•"/>
            </a:pPr>
            <a:r>
              <a:rPr lang="en-US" sz="2800">
                <a:solidFill>
                  <a:srgbClr val="FFFFFF"/>
                </a:solidFill>
                <a:latin typeface="Poppins"/>
              </a:rPr>
              <a:t>Komputasinya lebih lambat daripada simetrik enkripsi</a:t>
            </a:r>
          </a:p>
          <a:p>
            <a:pPr algn="just">
              <a:lnSpc>
                <a:spcPts val="3360"/>
              </a:lnSpc>
            </a:pPr>
            <a:endParaRPr lang="en-US" sz="2800">
              <a:solidFill>
                <a:srgbClr val="FFFFFF"/>
              </a:solidFill>
              <a:latin typeface="Poppins"/>
            </a:endParaRPr>
          </a:p>
          <a:p>
            <a:pPr marL="604523" lvl="1" indent="-302261" algn="just">
              <a:lnSpc>
                <a:spcPts val="3360"/>
              </a:lnSpc>
              <a:buFont typeface="Arial"/>
              <a:buChar char="•"/>
            </a:pPr>
            <a:r>
              <a:rPr lang="en-US" sz="2800">
                <a:solidFill>
                  <a:srgbClr val="FFFFFF"/>
                </a:solidFill>
                <a:latin typeface="Poppins"/>
              </a:rPr>
              <a:t>More-time consuming daripada simetrik enkripsi</a:t>
            </a:r>
          </a:p>
          <a:p>
            <a:pPr algn="just">
              <a:lnSpc>
                <a:spcPts val="3840"/>
              </a:lnSpc>
            </a:pPr>
            <a:endParaRPr lang="en-US" sz="2800">
              <a:solidFill>
                <a:srgbClr val="FFFFFF"/>
              </a:solidFill>
              <a:latin typeface="Poppins"/>
            </a:endParaRPr>
          </a:p>
          <a:p>
            <a:pPr algn="just">
              <a:lnSpc>
                <a:spcPts val="3840"/>
              </a:lnSpc>
            </a:pPr>
            <a:endParaRPr lang="en-US" sz="2800">
              <a:solidFill>
                <a:srgbClr val="FFFFFF"/>
              </a:solidFill>
              <a:latin typeface="Poppins"/>
            </a:endParaRPr>
          </a:p>
          <a:p>
            <a:pPr algn="just">
              <a:lnSpc>
                <a:spcPts val="3840"/>
              </a:lnSpc>
            </a:pPr>
            <a:endParaRPr lang="en-US" sz="2800">
              <a:solidFill>
                <a:srgbClr val="FFFFFF"/>
              </a:solidFill>
              <a:latin typeface="Poppins"/>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121544"/>
        </a:solidFill>
        <a:effectLst/>
      </p:bgPr>
    </p:bg>
    <p:spTree>
      <p:nvGrpSpPr>
        <p:cNvPr id="1" name=""/>
        <p:cNvGrpSpPr/>
        <p:nvPr/>
      </p:nvGrpSpPr>
      <p:grpSpPr>
        <a:xfrm>
          <a:off x="0" y="0"/>
          <a:ext cx="0" cy="0"/>
          <a:chOff x="0" y="0"/>
          <a:chExt cx="0" cy="0"/>
        </a:xfrm>
      </p:grpSpPr>
      <p:grpSp>
        <p:nvGrpSpPr>
          <p:cNvPr id="2" name="Group 2"/>
          <p:cNvGrpSpPr/>
          <p:nvPr/>
        </p:nvGrpSpPr>
        <p:grpSpPr>
          <a:xfrm>
            <a:off x="14598164" y="-2075787"/>
            <a:ext cx="4986990" cy="4986990"/>
            <a:chOff x="0" y="0"/>
            <a:chExt cx="6649320" cy="6649320"/>
          </a:xfrm>
        </p:grpSpPr>
        <p:sp>
          <p:nvSpPr>
            <p:cNvPr id="3" name="Freeform 3"/>
            <p:cNvSpPr/>
            <p:nvPr/>
          </p:nvSpPr>
          <p:spPr>
            <a:xfrm>
              <a:off x="0" y="0"/>
              <a:ext cx="6649339" cy="6649339"/>
            </a:xfrm>
            <a:custGeom>
              <a:avLst/>
              <a:gdLst/>
              <a:ahLst/>
              <a:cxnLst/>
              <a:rect l="l" t="t" r="r" b="b"/>
              <a:pathLst>
                <a:path w="6649339" h="6649339">
                  <a:moveTo>
                    <a:pt x="0" y="0"/>
                  </a:moveTo>
                  <a:lnTo>
                    <a:pt x="6649339" y="0"/>
                  </a:lnTo>
                  <a:lnTo>
                    <a:pt x="6649339" y="6649339"/>
                  </a:lnTo>
                  <a:lnTo>
                    <a:pt x="0" y="6649339"/>
                  </a:lnTo>
                  <a:lnTo>
                    <a:pt x="0" y="0"/>
                  </a:lnTo>
                  <a:close/>
                </a:path>
              </a:pathLst>
            </a:custGeom>
            <a:blipFill>
              <a:blip r:embed="rId2"/>
              <a:stretch>
                <a:fillRect/>
              </a:stretch>
            </a:blipFill>
          </p:spPr>
        </p:sp>
      </p:grpSp>
      <p:grpSp>
        <p:nvGrpSpPr>
          <p:cNvPr id="4" name="Group 4"/>
          <p:cNvGrpSpPr/>
          <p:nvPr/>
        </p:nvGrpSpPr>
        <p:grpSpPr>
          <a:xfrm>
            <a:off x="-1023336" y="8429132"/>
            <a:ext cx="4104072" cy="4104072"/>
            <a:chOff x="0" y="0"/>
            <a:chExt cx="5472096" cy="5472096"/>
          </a:xfrm>
        </p:grpSpPr>
        <p:sp>
          <p:nvSpPr>
            <p:cNvPr id="5" name="Freeform 5"/>
            <p:cNvSpPr/>
            <p:nvPr/>
          </p:nvSpPr>
          <p:spPr>
            <a:xfrm>
              <a:off x="0" y="0"/>
              <a:ext cx="5472049" cy="5472049"/>
            </a:xfrm>
            <a:custGeom>
              <a:avLst/>
              <a:gdLst/>
              <a:ahLst/>
              <a:cxnLst/>
              <a:rect l="l" t="t" r="r" b="b"/>
              <a:pathLst>
                <a:path w="5472049" h="5472049">
                  <a:moveTo>
                    <a:pt x="0" y="0"/>
                  </a:moveTo>
                  <a:lnTo>
                    <a:pt x="5472049" y="0"/>
                  </a:lnTo>
                  <a:lnTo>
                    <a:pt x="5472049" y="5472049"/>
                  </a:lnTo>
                  <a:lnTo>
                    <a:pt x="0" y="5472049"/>
                  </a:lnTo>
                  <a:lnTo>
                    <a:pt x="0" y="0"/>
                  </a:lnTo>
                  <a:close/>
                </a:path>
              </a:pathLst>
            </a:custGeom>
            <a:blipFill>
              <a:blip r:embed="rId2"/>
              <a:stretch>
                <a:fillRect/>
              </a:stretch>
            </a:blipFill>
          </p:spPr>
        </p:sp>
      </p:grpSp>
      <p:sp>
        <p:nvSpPr>
          <p:cNvPr id="6" name="Freeform 6"/>
          <p:cNvSpPr/>
          <p:nvPr/>
        </p:nvSpPr>
        <p:spPr>
          <a:xfrm>
            <a:off x="1723457" y="872565"/>
            <a:ext cx="14841087" cy="8541870"/>
          </a:xfrm>
          <a:custGeom>
            <a:avLst/>
            <a:gdLst/>
            <a:ahLst/>
            <a:cxnLst/>
            <a:rect l="l" t="t" r="r" b="b"/>
            <a:pathLst>
              <a:path w="14841087" h="8541870">
                <a:moveTo>
                  <a:pt x="0" y="0"/>
                </a:moveTo>
                <a:lnTo>
                  <a:pt x="14841086" y="0"/>
                </a:lnTo>
                <a:lnTo>
                  <a:pt x="14841086" y="8541870"/>
                </a:lnTo>
                <a:lnTo>
                  <a:pt x="0" y="8541870"/>
                </a:lnTo>
                <a:lnTo>
                  <a:pt x="0" y="0"/>
                </a:lnTo>
                <a:close/>
              </a:path>
            </a:pathLst>
          </a:custGeom>
          <a:blipFill>
            <a:blip r:embed="rId3"/>
            <a:stretch>
              <a:fillRect/>
            </a:stretch>
          </a:blipFill>
        </p:spPr>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121544"/>
        </a:solidFill>
        <a:effectLst/>
      </p:bgPr>
    </p:bg>
    <p:spTree>
      <p:nvGrpSpPr>
        <p:cNvPr id="1" name=""/>
        <p:cNvGrpSpPr/>
        <p:nvPr/>
      </p:nvGrpSpPr>
      <p:grpSpPr>
        <a:xfrm>
          <a:off x="0" y="0"/>
          <a:ext cx="0" cy="0"/>
          <a:chOff x="0" y="0"/>
          <a:chExt cx="0" cy="0"/>
        </a:xfrm>
      </p:grpSpPr>
      <p:grpSp>
        <p:nvGrpSpPr>
          <p:cNvPr id="2" name="Group 2"/>
          <p:cNvGrpSpPr/>
          <p:nvPr/>
        </p:nvGrpSpPr>
        <p:grpSpPr>
          <a:xfrm>
            <a:off x="14598164" y="-2075787"/>
            <a:ext cx="4986990" cy="4986990"/>
            <a:chOff x="0" y="0"/>
            <a:chExt cx="6649320" cy="6649320"/>
          </a:xfrm>
        </p:grpSpPr>
        <p:sp>
          <p:nvSpPr>
            <p:cNvPr id="3" name="Freeform 3"/>
            <p:cNvSpPr/>
            <p:nvPr/>
          </p:nvSpPr>
          <p:spPr>
            <a:xfrm>
              <a:off x="0" y="0"/>
              <a:ext cx="6649339" cy="6649339"/>
            </a:xfrm>
            <a:custGeom>
              <a:avLst/>
              <a:gdLst/>
              <a:ahLst/>
              <a:cxnLst/>
              <a:rect l="l" t="t" r="r" b="b"/>
              <a:pathLst>
                <a:path w="6649339" h="6649339">
                  <a:moveTo>
                    <a:pt x="0" y="0"/>
                  </a:moveTo>
                  <a:lnTo>
                    <a:pt x="6649339" y="0"/>
                  </a:lnTo>
                  <a:lnTo>
                    <a:pt x="6649339" y="6649339"/>
                  </a:lnTo>
                  <a:lnTo>
                    <a:pt x="0" y="6649339"/>
                  </a:lnTo>
                  <a:lnTo>
                    <a:pt x="0" y="0"/>
                  </a:lnTo>
                  <a:close/>
                </a:path>
              </a:pathLst>
            </a:custGeom>
            <a:blipFill>
              <a:blip r:embed="rId2"/>
              <a:stretch>
                <a:fillRect/>
              </a:stretch>
            </a:blipFill>
          </p:spPr>
        </p:sp>
      </p:grpSp>
      <p:grpSp>
        <p:nvGrpSpPr>
          <p:cNvPr id="4" name="Group 4"/>
          <p:cNvGrpSpPr/>
          <p:nvPr/>
        </p:nvGrpSpPr>
        <p:grpSpPr>
          <a:xfrm>
            <a:off x="-1023336" y="8429132"/>
            <a:ext cx="4104072" cy="4104072"/>
            <a:chOff x="0" y="0"/>
            <a:chExt cx="5472096" cy="5472096"/>
          </a:xfrm>
        </p:grpSpPr>
        <p:sp>
          <p:nvSpPr>
            <p:cNvPr id="5" name="Freeform 5"/>
            <p:cNvSpPr/>
            <p:nvPr/>
          </p:nvSpPr>
          <p:spPr>
            <a:xfrm>
              <a:off x="0" y="0"/>
              <a:ext cx="5472049" cy="5472049"/>
            </a:xfrm>
            <a:custGeom>
              <a:avLst/>
              <a:gdLst/>
              <a:ahLst/>
              <a:cxnLst/>
              <a:rect l="l" t="t" r="r" b="b"/>
              <a:pathLst>
                <a:path w="5472049" h="5472049">
                  <a:moveTo>
                    <a:pt x="0" y="0"/>
                  </a:moveTo>
                  <a:lnTo>
                    <a:pt x="5472049" y="0"/>
                  </a:lnTo>
                  <a:lnTo>
                    <a:pt x="5472049" y="5472049"/>
                  </a:lnTo>
                  <a:lnTo>
                    <a:pt x="0" y="5472049"/>
                  </a:lnTo>
                  <a:lnTo>
                    <a:pt x="0" y="0"/>
                  </a:lnTo>
                  <a:close/>
                </a:path>
              </a:pathLst>
            </a:custGeom>
            <a:blipFill>
              <a:blip r:embed="rId2"/>
              <a:stretch>
                <a:fillRect/>
              </a:stretch>
            </a:blipFill>
          </p:spPr>
        </p:sp>
      </p:grpSp>
      <p:sp>
        <p:nvSpPr>
          <p:cNvPr id="6" name="Freeform 6"/>
          <p:cNvSpPr/>
          <p:nvPr/>
        </p:nvSpPr>
        <p:spPr>
          <a:xfrm>
            <a:off x="2562384" y="740759"/>
            <a:ext cx="13163233" cy="8805483"/>
          </a:xfrm>
          <a:custGeom>
            <a:avLst/>
            <a:gdLst/>
            <a:ahLst/>
            <a:cxnLst/>
            <a:rect l="l" t="t" r="r" b="b"/>
            <a:pathLst>
              <a:path w="13163233" h="8805483">
                <a:moveTo>
                  <a:pt x="0" y="0"/>
                </a:moveTo>
                <a:lnTo>
                  <a:pt x="13163232" y="0"/>
                </a:lnTo>
                <a:lnTo>
                  <a:pt x="13163232" y="8805482"/>
                </a:lnTo>
                <a:lnTo>
                  <a:pt x="0" y="8805482"/>
                </a:lnTo>
                <a:lnTo>
                  <a:pt x="0" y="0"/>
                </a:lnTo>
                <a:close/>
              </a:path>
            </a:pathLst>
          </a:custGeom>
          <a:blipFill>
            <a:blip r:embed="rId3"/>
            <a:stretch>
              <a:fillRect/>
            </a:stretch>
          </a:blipFill>
        </p:spPr>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121544"/>
        </a:solidFill>
        <a:effectLst/>
      </p:bgPr>
    </p:bg>
    <p:spTree>
      <p:nvGrpSpPr>
        <p:cNvPr id="1" name=""/>
        <p:cNvGrpSpPr/>
        <p:nvPr/>
      </p:nvGrpSpPr>
      <p:grpSpPr>
        <a:xfrm>
          <a:off x="0" y="0"/>
          <a:ext cx="0" cy="0"/>
          <a:chOff x="0" y="0"/>
          <a:chExt cx="0" cy="0"/>
        </a:xfrm>
      </p:grpSpPr>
      <p:grpSp>
        <p:nvGrpSpPr>
          <p:cNvPr id="2" name="Group 2"/>
          <p:cNvGrpSpPr/>
          <p:nvPr/>
        </p:nvGrpSpPr>
        <p:grpSpPr>
          <a:xfrm>
            <a:off x="14598164" y="-2075787"/>
            <a:ext cx="4986990" cy="4986990"/>
            <a:chOff x="0" y="0"/>
            <a:chExt cx="6649320" cy="6649320"/>
          </a:xfrm>
        </p:grpSpPr>
        <p:sp>
          <p:nvSpPr>
            <p:cNvPr id="3" name="Freeform 3"/>
            <p:cNvSpPr/>
            <p:nvPr/>
          </p:nvSpPr>
          <p:spPr>
            <a:xfrm>
              <a:off x="0" y="0"/>
              <a:ext cx="6649339" cy="6649339"/>
            </a:xfrm>
            <a:custGeom>
              <a:avLst/>
              <a:gdLst/>
              <a:ahLst/>
              <a:cxnLst/>
              <a:rect l="l" t="t" r="r" b="b"/>
              <a:pathLst>
                <a:path w="6649339" h="6649339">
                  <a:moveTo>
                    <a:pt x="0" y="0"/>
                  </a:moveTo>
                  <a:lnTo>
                    <a:pt x="6649339" y="0"/>
                  </a:lnTo>
                  <a:lnTo>
                    <a:pt x="6649339" y="6649339"/>
                  </a:lnTo>
                  <a:lnTo>
                    <a:pt x="0" y="6649339"/>
                  </a:lnTo>
                  <a:lnTo>
                    <a:pt x="0" y="0"/>
                  </a:lnTo>
                  <a:close/>
                </a:path>
              </a:pathLst>
            </a:custGeom>
            <a:blipFill>
              <a:blip r:embed="rId2"/>
              <a:stretch>
                <a:fillRect/>
              </a:stretch>
            </a:blipFill>
          </p:spPr>
        </p:sp>
      </p:grpSp>
      <p:grpSp>
        <p:nvGrpSpPr>
          <p:cNvPr id="4" name="Group 4"/>
          <p:cNvGrpSpPr/>
          <p:nvPr/>
        </p:nvGrpSpPr>
        <p:grpSpPr>
          <a:xfrm>
            <a:off x="1513734" y="8475575"/>
            <a:ext cx="4104072" cy="4104072"/>
            <a:chOff x="0" y="0"/>
            <a:chExt cx="5472096" cy="5472096"/>
          </a:xfrm>
        </p:grpSpPr>
        <p:sp>
          <p:nvSpPr>
            <p:cNvPr id="5" name="Freeform 5"/>
            <p:cNvSpPr/>
            <p:nvPr/>
          </p:nvSpPr>
          <p:spPr>
            <a:xfrm>
              <a:off x="0" y="0"/>
              <a:ext cx="5472049" cy="5472049"/>
            </a:xfrm>
            <a:custGeom>
              <a:avLst/>
              <a:gdLst/>
              <a:ahLst/>
              <a:cxnLst/>
              <a:rect l="l" t="t" r="r" b="b"/>
              <a:pathLst>
                <a:path w="5472049" h="5472049">
                  <a:moveTo>
                    <a:pt x="0" y="0"/>
                  </a:moveTo>
                  <a:lnTo>
                    <a:pt x="5472049" y="0"/>
                  </a:lnTo>
                  <a:lnTo>
                    <a:pt x="5472049" y="5472049"/>
                  </a:lnTo>
                  <a:lnTo>
                    <a:pt x="0" y="5472049"/>
                  </a:lnTo>
                  <a:lnTo>
                    <a:pt x="0" y="0"/>
                  </a:lnTo>
                  <a:close/>
                </a:path>
              </a:pathLst>
            </a:custGeom>
            <a:blipFill>
              <a:blip r:embed="rId2"/>
              <a:stretch>
                <a:fillRect/>
              </a:stretch>
            </a:blipFill>
          </p:spPr>
        </p:sp>
      </p:grpSp>
      <p:sp>
        <p:nvSpPr>
          <p:cNvPr id="6" name="Freeform 6"/>
          <p:cNvSpPr/>
          <p:nvPr/>
        </p:nvSpPr>
        <p:spPr>
          <a:xfrm>
            <a:off x="8933005" y="2439759"/>
            <a:ext cx="6447072" cy="5407482"/>
          </a:xfrm>
          <a:custGeom>
            <a:avLst/>
            <a:gdLst/>
            <a:ahLst/>
            <a:cxnLst/>
            <a:rect l="l" t="t" r="r" b="b"/>
            <a:pathLst>
              <a:path w="6447072" h="5407482">
                <a:moveTo>
                  <a:pt x="0" y="0"/>
                </a:moveTo>
                <a:lnTo>
                  <a:pt x="6447073" y="0"/>
                </a:lnTo>
                <a:lnTo>
                  <a:pt x="6447073" y="5407482"/>
                </a:lnTo>
                <a:lnTo>
                  <a:pt x="0" y="5407482"/>
                </a:lnTo>
                <a:lnTo>
                  <a:pt x="0" y="0"/>
                </a:lnTo>
                <a:close/>
              </a:path>
            </a:pathLst>
          </a:custGeom>
          <a:blipFill>
            <a:blip r:embed="rId3"/>
            <a:stretch>
              <a:fillRect/>
            </a:stretch>
          </a:blipFill>
        </p:spPr>
      </p:sp>
      <p:sp>
        <p:nvSpPr>
          <p:cNvPr id="7" name="TextBox 7"/>
          <p:cNvSpPr txBox="1"/>
          <p:nvPr/>
        </p:nvSpPr>
        <p:spPr>
          <a:xfrm>
            <a:off x="2907922" y="3858081"/>
            <a:ext cx="5747724" cy="1849772"/>
          </a:xfrm>
          <a:prstGeom prst="rect">
            <a:avLst/>
          </a:prstGeom>
        </p:spPr>
        <p:txBody>
          <a:bodyPr lIns="0" tIns="0" rIns="0" bIns="0" rtlCol="0" anchor="t">
            <a:spAutoFit/>
          </a:bodyPr>
          <a:lstStyle/>
          <a:p>
            <a:pPr algn="l">
              <a:lnSpc>
                <a:spcPts val="15119"/>
              </a:lnSpc>
            </a:pPr>
            <a:r>
              <a:rPr lang="en-US" sz="10799">
                <a:solidFill>
                  <a:srgbClr val="FFFFFF"/>
                </a:solidFill>
                <a:latin typeface="Inter Bold"/>
              </a:rPr>
              <a:t>Hashing</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Custom</PresentationFormat>
  <Slides>48</Slides>
  <Notes>0</Notes>
  <HiddenSlides>0</HiddenSlides>
  <ScaleCrop>false</ScaleCrop>
  <HeadingPairs>
    <vt:vector size="4" baseType="variant">
      <vt:variant>
        <vt:lpstr>Theme</vt:lpstr>
      </vt:variant>
      <vt:variant>
        <vt:i4>1</vt:i4>
      </vt:variant>
      <vt:variant>
        <vt:lpstr>Slide Titles</vt:lpstr>
      </vt:variant>
      <vt:variant>
        <vt:i4>48</vt:i4>
      </vt:variant>
    </vt:vector>
  </HeadingPairs>
  <TitlesOfParts>
    <vt:vector size="49"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Cloud Security Mechanism</dc:title>
  <cp:revision>1</cp:revision>
  <dcterms:created xsi:type="dcterms:W3CDTF">2006-08-16T00:00:00Z</dcterms:created>
  <dcterms:modified xsi:type="dcterms:W3CDTF">2023-11-02T02:16:59Z</dcterms:modified>
  <dc:identifier>DAFwEnSNoFs</dc:identifier>
</cp:coreProperties>
</file>