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59"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1399B84-7AEB-4C30-933B-825325DE29BD}" type="datetimeFigureOut">
              <a:rPr lang="id-ID" smtClean="0"/>
              <a:t>23/11/2022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23891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1399B84-7AEB-4C30-933B-825325DE29BD}" type="datetimeFigureOut">
              <a:rPr lang="id-ID" smtClean="0"/>
              <a:t>23/11/2022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1225800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1399B84-7AEB-4C30-933B-825325DE29BD}" type="datetimeFigureOut">
              <a:rPr lang="id-ID" smtClean="0"/>
              <a:t>23/11/2022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143470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0" y="876766"/>
            <a:ext cx="12192000" cy="724247"/>
          </a:xfrm>
          <a:prstGeom prst="rect">
            <a:avLst/>
          </a:prstGeom>
        </p:spPr>
        <p:txBody>
          <a:bodyPr anchor="ctr"/>
          <a:lstStyle>
            <a:lvl1pPr marL="0" indent="0" algn="ctr">
              <a:buNone/>
              <a:defRPr sz="48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591907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1_Images &amp; Contents Layout">
    <p:spTree>
      <p:nvGrpSpPr>
        <p:cNvPr id="1" name=""/>
        <p:cNvGrpSpPr/>
        <p:nvPr/>
      </p:nvGrpSpPr>
      <p:grpSpPr>
        <a:xfrm>
          <a:off x="0" y="0"/>
          <a:ext cx="0" cy="0"/>
          <a:chOff x="0" y="0"/>
          <a:chExt cx="0" cy="0"/>
        </a:xfrm>
      </p:grpSpPr>
      <p:sp>
        <p:nvSpPr>
          <p:cNvPr id="12" name="Picture Placeholder 2"/>
          <p:cNvSpPr>
            <a:spLocks noGrp="1"/>
          </p:cNvSpPr>
          <p:nvPr>
            <p:ph type="pic" idx="10" hasCustomPrompt="1"/>
          </p:nvPr>
        </p:nvSpPr>
        <p:spPr>
          <a:xfrm>
            <a:off x="487688" y="1288869"/>
            <a:ext cx="3398948" cy="3652301"/>
          </a:xfrm>
          <a:prstGeom prst="rect">
            <a:avLst/>
          </a:prstGeom>
          <a:solidFill>
            <a:schemeClr val="bg1">
              <a:lumMod val="95000"/>
            </a:schemeClr>
          </a:solidFill>
          <a:ln w="44450">
            <a:solidFill>
              <a:schemeClr val="accent1"/>
            </a:solidFill>
          </a:ln>
        </p:spPr>
        <p:txBody>
          <a:bodyPr anchor="ctr"/>
          <a:lstStyle>
            <a:lvl1pPr marL="0" indent="0" algn="ctr">
              <a:buNone/>
              <a:defRPr sz="1200" strike="noStrike" baseline="0">
                <a:solidFill>
                  <a:schemeClr val="tx1">
                    <a:lumMod val="75000"/>
                    <a:lumOff val="25000"/>
                  </a:schemeClr>
                </a:solidFill>
                <a:latin typeface="+mn-lt"/>
                <a:ea typeface="+mj-ea"/>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1" hasCustomPrompt="1"/>
          </p:nvPr>
        </p:nvSpPr>
        <p:spPr>
          <a:xfrm>
            <a:off x="4390872" y="1288869"/>
            <a:ext cx="3410258" cy="3652301"/>
          </a:xfrm>
          <a:prstGeom prst="rect">
            <a:avLst/>
          </a:prstGeom>
          <a:solidFill>
            <a:schemeClr val="bg1">
              <a:lumMod val="95000"/>
            </a:schemeClr>
          </a:solidFill>
          <a:ln w="44450">
            <a:solidFill>
              <a:schemeClr val="accent2"/>
            </a:solidFill>
          </a:ln>
        </p:spPr>
        <p:txBody>
          <a:bodyPr anchor="ctr"/>
          <a:lstStyle>
            <a:lvl1pPr marL="0" indent="0" algn="ctr">
              <a:buNone/>
              <a:defRPr sz="1200" strike="noStrike" baseline="0">
                <a:solidFill>
                  <a:schemeClr val="tx1">
                    <a:lumMod val="75000"/>
                    <a:lumOff val="25000"/>
                  </a:schemeClr>
                </a:solidFill>
                <a:latin typeface="+mn-lt"/>
                <a:ea typeface="+mj-ea"/>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4" name="Picture Placeholder 2"/>
          <p:cNvSpPr>
            <a:spLocks noGrp="1"/>
          </p:cNvSpPr>
          <p:nvPr>
            <p:ph type="pic" idx="12" hasCustomPrompt="1"/>
          </p:nvPr>
        </p:nvSpPr>
        <p:spPr>
          <a:xfrm>
            <a:off x="8305366" y="1288869"/>
            <a:ext cx="3398948" cy="3652301"/>
          </a:xfrm>
          <a:prstGeom prst="rect">
            <a:avLst/>
          </a:prstGeom>
          <a:solidFill>
            <a:schemeClr val="bg1">
              <a:lumMod val="95000"/>
            </a:schemeClr>
          </a:solidFill>
          <a:ln w="44450">
            <a:solidFill>
              <a:schemeClr val="accent3"/>
            </a:solidFill>
          </a:ln>
        </p:spPr>
        <p:txBody>
          <a:bodyPr anchor="ctr"/>
          <a:lstStyle>
            <a:lvl1pPr marL="0" indent="0" algn="ctr">
              <a:buNone/>
              <a:defRPr sz="1200" strike="noStrike" baseline="0">
                <a:solidFill>
                  <a:schemeClr val="tx1">
                    <a:lumMod val="75000"/>
                    <a:lumOff val="25000"/>
                  </a:schemeClr>
                </a:solidFill>
                <a:latin typeface="+mn-lt"/>
                <a:ea typeface="+mj-ea"/>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2" name="Text Placeholder 9">
            <a:extLst>
              <a:ext uri="{FF2B5EF4-FFF2-40B4-BE49-F238E27FC236}">
                <a16:creationId xmlns="" xmlns:a16="http://schemas.microsoft.com/office/drawing/2014/main" id="{60950C7D-F985-4EA8-B078-69AF4B2AB5B3}"/>
              </a:ext>
            </a:extLst>
          </p:cNvPr>
          <p:cNvSpPr>
            <a:spLocks noGrp="1"/>
          </p:cNvSpPr>
          <p:nvPr>
            <p:ph type="body" sz="quarter" idx="13" hasCustomPrompt="1"/>
          </p:nvPr>
        </p:nvSpPr>
        <p:spPr>
          <a:xfrm>
            <a:off x="0" y="237778"/>
            <a:ext cx="12192000" cy="724247"/>
          </a:xfrm>
          <a:prstGeom prst="rect">
            <a:avLst/>
          </a:prstGeom>
        </p:spPr>
        <p:txBody>
          <a:bodyPr anchor="ctr"/>
          <a:lstStyle>
            <a:lvl1pPr marL="0" indent="0" algn="ctr">
              <a:buNone/>
              <a:defRPr sz="48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082452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Break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5695950" y="2667000"/>
            <a:ext cx="6496050" cy="677416"/>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SECTION BREAK</a:t>
            </a:r>
          </a:p>
        </p:txBody>
      </p:sp>
      <p:sp>
        <p:nvSpPr>
          <p:cNvPr id="3" name="Text Placeholder 9"/>
          <p:cNvSpPr>
            <a:spLocks noGrp="1"/>
          </p:cNvSpPr>
          <p:nvPr>
            <p:ph type="body" sz="quarter" idx="11" hasCustomPrompt="1"/>
          </p:nvPr>
        </p:nvSpPr>
        <p:spPr>
          <a:xfrm>
            <a:off x="5695950" y="3563491"/>
            <a:ext cx="6496050" cy="288032"/>
          </a:xfrm>
          <a:prstGeom prst="rect">
            <a:avLst/>
          </a:prstGeom>
        </p:spPr>
        <p:txBody>
          <a:bodyPr anchor="ctr"/>
          <a:lstStyle>
            <a:lvl1pPr marL="0" indent="0" algn="l">
              <a:buNone/>
              <a:defRPr sz="1800" b="0" baseline="0">
                <a:solidFill>
                  <a:schemeClr val="bg1"/>
                </a:solidFill>
                <a:latin typeface="+mn-lt"/>
                <a:cs typeface="Arial" pitchFamily="34" charset="0"/>
              </a:defRPr>
            </a:lvl1pPr>
          </a:lstStyle>
          <a:p>
            <a:pPr lvl="0"/>
            <a:r>
              <a:rPr lang="en-US" altLang="ko-KR" dirty="0"/>
              <a:t>Insert your subtitle here</a:t>
            </a:r>
          </a:p>
        </p:txBody>
      </p:sp>
    </p:spTree>
    <p:extLst>
      <p:ext uri="{BB962C8B-B14F-4D97-AF65-F5344CB8AC3E}">
        <p14:creationId xmlns:p14="http://schemas.microsoft.com/office/powerpoint/2010/main" val="4154505907"/>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1399B84-7AEB-4C30-933B-825325DE29BD}" type="datetimeFigureOut">
              <a:rPr lang="id-ID" smtClean="0"/>
              <a:t>23/11/2022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241791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399B84-7AEB-4C30-933B-825325DE29BD}" type="datetimeFigureOut">
              <a:rPr lang="id-ID" smtClean="0"/>
              <a:t>23/11/2022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88155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1399B84-7AEB-4C30-933B-825325DE29BD}" type="datetimeFigureOut">
              <a:rPr lang="id-ID" smtClean="0"/>
              <a:t>23/11/2022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313200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1399B84-7AEB-4C30-933B-825325DE29BD}" type="datetimeFigureOut">
              <a:rPr lang="id-ID" smtClean="0"/>
              <a:t>23/11/2022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175229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1399B84-7AEB-4C30-933B-825325DE29BD}" type="datetimeFigureOut">
              <a:rPr lang="id-ID" smtClean="0"/>
              <a:t>23/11/2022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1037874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99B84-7AEB-4C30-933B-825325DE29BD}" type="datetimeFigureOut">
              <a:rPr lang="id-ID" smtClean="0"/>
              <a:t>23/11/2022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3113830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399B84-7AEB-4C30-933B-825325DE29BD}" type="datetimeFigureOut">
              <a:rPr lang="id-ID" smtClean="0"/>
              <a:t>23/11/2022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219499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399B84-7AEB-4C30-933B-825325DE29BD}" type="datetimeFigureOut">
              <a:rPr lang="id-ID" smtClean="0"/>
              <a:t>23/11/2022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5E2CA5-AF61-48CE-96D5-AB6574450474}" type="slidenum">
              <a:rPr lang="id-ID" smtClean="0"/>
              <a:t>‹#›</a:t>
            </a:fld>
            <a:endParaRPr lang="id-ID"/>
          </a:p>
        </p:txBody>
      </p:sp>
    </p:spTree>
    <p:extLst>
      <p:ext uri="{BB962C8B-B14F-4D97-AF65-F5344CB8AC3E}">
        <p14:creationId xmlns:p14="http://schemas.microsoft.com/office/powerpoint/2010/main" val="264335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99B84-7AEB-4C30-933B-825325DE29BD}" type="datetimeFigureOut">
              <a:rPr lang="id-ID" smtClean="0"/>
              <a:t>23/11/2022</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E2CA5-AF61-48CE-96D5-AB6574450474}" type="slidenum">
              <a:rPr lang="id-ID" smtClean="0"/>
              <a:t>‹#›</a:t>
            </a:fld>
            <a:endParaRPr lang="id-ID"/>
          </a:p>
        </p:txBody>
      </p:sp>
    </p:spTree>
    <p:extLst>
      <p:ext uri="{BB962C8B-B14F-4D97-AF65-F5344CB8AC3E}">
        <p14:creationId xmlns:p14="http://schemas.microsoft.com/office/powerpoint/2010/main" val="3082839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7.jp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STRATEGI KONSERVASI KEANEKARAGAMAN HAYATI</a:t>
            </a:r>
            <a:endParaRPr lang="id-ID" dirty="0"/>
          </a:p>
        </p:txBody>
      </p:sp>
      <p:sp>
        <p:nvSpPr>
          <p:cNvPr id="3" name="Subtitle 2"/>
          <p:cNvSpPr>
            <a:spLocks noGrp="1"/>
          </p:cNvSpPr>
          <p:nvPr>
            <p:ph type="subTitle" idx="1"/>
          </p:nvPr>
        </p:nvSpPr>
        <p:spPr/>
        <p:txBody>
          <a:bodyPr>
            <a:normAutofit lnSpcReduction="10000"/>
          </a:bodyPr>
          <a:lstStyle/>
          <a:p>
            <a:pPr algn="r"/>
            <a:endParaRPr lang="id-ID" dirty="0" smtClean="0"/>
          </a:p>
          <a:p>
            <a:pPr algn="r"/>
            <a:endParaRPr lang="id-ID" dirty="0"/>
          </a:p>
          <a:p>
            <a:pPr algn="r"/>
            <a:endParaRPr lang="id-ID" dirty="0" smtClean="0"/>
          </a:p>
          <a:p>
            <a:pPr algn="r"/>
            <a:r>
              <a:rPr lang="id-ID" dirty="0" smtClean="0"/>
              <a:t>Eva Yuliana, M.Pd.</a:t>
            </a:r>
            <a:endParaRPr lang="id-ID" dirty="0"/>
          </a:p>
        </p:txBody>
      </p:sp>
    </p:spTree>
    <p:extLst>
      <p:ext uri="{BB962C8B-B14F-4D97-AF65-F5344CB8AC3E}">
        <p14:creationId xmlns:p14="http://schemas.microsoft.com/office/powerpoint/2010/main" val="1780647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5704" y="1825625"/>
            <a:ext cx="8418095" cy="4351338"/>
          </a:xfrm>
        </p:spPr>
        <p:txBody>
          <a:bodyPr/>
          <a:lstStyle/>
          <a:p>
            <a:r>
              <a:rPr lang="id-ID" dirty="0"/>
              <a:t>Kawasan konservasi </a:t>
            </a:r>
            <a:r>
              <a:rPr lang="id-ID" i="1" dirty="0"/>
              <a:t>in-situ </a:t>
            </a:r>
            <a:r>
              <a:rPr lang="id-ID" dirty="0"/>
              <a:t>secara nasional dibagi menjadi dua kelompok besar, </a:t>
            </a:r>
            <a:r>
              <a:rPr lang="id-ID" dirty="0" smtClean="0"/>
              <a:t>yaitu:</a:t>
            </a:r>
          </a:p>
          <a:p>
            <a:pPr marL="514350" indent="-514350">
              <a:buFont typeface="+mj-lt"/>
              <a:buAutoNum type="arabicPeriod"/>
            </a:pPr>
            <a:r>
              <a:rPr lang="id-ID" dirty="0" smtClean="0"/>
              <a:t>Kawasan </a:t>
            </a:r>
            <a:r>
              <a:rPr lang="id-ID" dirty="0"/>
              <a:t>Suaka Alam (KSA) </a:t>
            </a:r>
          </a:p>
          <a:p>
            <a:pPr marL="514350" indent="-514350">
              <a:buFont typeface="+mj-lt"/>
              <a:buAutoNum type="arabicPeriod"/>
            </a:pPr>
            <a:r>
              <a:rPr lang="id-ID" dirty="0" smtClean="0"/>
              <a:t>Kawasan </a:t>
            </a:r>
            <a:r>
              <a:rPr lang="id-ID" dirty="0"/>
              <a:t>Pelestarian Alam (KPA). </a:t>
            </a:r>
          </a:p>
        </p:txBody>
      </p:sp>
    </p:spTree>
    <p:extLst>
      <p:ext uri="{BB962C8B-B14F-4D97-AF65-F5344CB8AC3E}">
        <p14:creationId xmlns:p14="http://schemas.microsoft.com/office/powerpoint/2010/main" val="2300765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3494" y="365125"/>
            <a:ext cx="9260305" cy="1325563"/>
          </a:xfrm>
        </p:spPr>
        <p:txBody>
          <a:bodyPr/>
          <a:lstStyle/>
          <a:p>
            <a:r>
              <a:rPr lang="id-ID" dirty="0" smtClean="0"/>
              <a:t>1. Kawasan Suaka Alam (KSA)</a:t>
            </a:r>
            <a:endParaRPr lang="id-ID" dirty="0"/>
          </a:p>
        </p:txBody>
      </p:sp>
      <p:sp>
        <p:nvSpPr>
          <p:cNvPr id="3" name="Content Placeholder 2"/>
          <p:cNvSpPr>
            <a:spLocks noGrp="1"/>
          </p:cNvSpPr>
          <p:nvPr>
            <p:ph idx="1"/>
          </p:nvPr>
        </p:nvSpPr>
        <p:spPr>
          <a:xfrm>
            <a:off x="2334126" y="1825625"/>
            <a:ext cx="9019674" cy="4351338"/>
          </a:xfrm>
        </p:spPr>
        <p:txBody>
          <a:bodyPr/>
          <a:lstStyle/>
          <a:p>
            <a:r>
              <a:rPr lang="id-ID" dirty="0"/>
              <a:t>KSA </a:t>
            </a:r>
            <a:r>
              <a:rPr lang="id-ID" dirty="0" smtClean="0"/>
              <a:t>merupakan </a:t>
            </a:r>
            <a:r>
              <a:rPr lang="id-ID" dirty="0"/>
              <a:t>kawasan konservasi dengan tujuan melindungi sistem penyangga kehidupan dan pengawetan keanekaragaman hayati serta ekosistemnya. </a:t>
            </a:r>
            <a:endParaRPr lang="id-ID" dirty="0" smtClean="0"/>
          </a:p>
          <a:p>
            <a:r>
              <a:rPr lang="sv-SE" dirty="0"/>
              <a:t>Kawasan KSA terdiri Cagar Alam dan Suaka Margasatwa. </a:t>
            </a:r>
            <a:endParaRPr lang="id-ID" dirty="0" smtClean="0"/>
          </a:p>
          <a:p>
            <a:pPr marL="0" indent="0">
              <a:buNone/>
            </a:pPr>
            <a:endParaRPr lang="id-ID" dirty="0"/>
          </a:p>
        </p:txBody>
      </p:sp>
    </p:spTree>
    <p:extLst>
      <p:ext uri="{BB962C8B-B14F-4D97-AF65-F5344CB8AC3E}">
        <p14:creationId xmlns:p14="http://schemas.microsoft.com/office/powerpoint/2010/main" val="703157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2621" y="268872"/>
            <a:ext cx="10515600" cy="549275"/>
          </a:xfrm>
        </p:spPr>
        <p:txBody>
          <a:bodyPr>
            <a:normAutofit fontScale="90000"/>
          </a:bodyPr>
          <a:lstStyle/>
          <a:p>
            <a:pPr marL="742950" indent="-742950">
              <a:buFont typeface="+mj-lt"/>
              <a:buAutoNum type="alphaLcPeriod"/>
            </a:pPr>
            <a:r>
              <a:rPr lang="id-ID" dirty="0" smtClean="0"/>
              <a:t>Cagar Alam</a:t>
            </a:r>
            <a:endParaRPr lang="id-ID" dirty="0"/>
          </a:p>
        </p:txBody>
      </p:sp>
      <p:sp>
        <p:nvSpPr>
          <p:cNvPr id="3" name="Content Placeholder 2"/>
          <p:cNvSpPr>
            <a:spLocks noGrp="1"/>
          </p:cNvSpPr>
          <p:nvPr>
            <p:ph idx="1"/>
          </p:nvPr>
        </p:nvSpPr>
        <p:spPr>
          <a:xfrm>
            <a:off x="2310062" y="1106905"/>
            <a:ext cx="9881938" cy="5070058"/>
          </a:xfrm>
        </p:spPr>
        <p:txBody>
          <a:bodyPr>
            <a:normAutofit fontScale="85000" lnSpcReduction="20000"/>
          </a:bodyPr>
          <a:lstStyle/>
          <a:p>
            <a:r>
              <a:rPr lang="id-ID" dirty="0"/>
              <a:t>Cagar alam merupakaan bagian dari kawasan suaka alam, suatu kawasan dapat ditetapkan sebagai kawasan cagar alam karena memiliki kekhasan flora, fauna, dan ekosistemnya. </a:t>
            </a:r>
            <a:endParaRPr lang="id-ID" dirty="0" smtClean="0"/>
          </a:p>
          <a:p>
            <a:r>
              <a:rPr lang="id-ID" dirty="0"/>
              <a:t>Menurut Kementerian Kehutanan RI (2013), cagar alam didefinisikan sebagai kawasan yang dideskripsikan sebagai hutan dengan adanya aturan terkait perlindungan secara hukum lantaran memiliki keunikan ekositem tumbuhan dan satwa</a:t>
            </a:r>
            <a:r>
              <a:rPr lang="id-ID" dirty="0" smtClean="0"/>
              <a:t>.</a:t>
            </a:r>
          </a:p>
          <a:p>
            <a:r>
              <a:rPr lang="id-ID" dirty="0"/>
              <a:t>Adapun dalam Undang-Undang No. 5 Tahun 1990, cagar alam merupakan bentuk kawasan suaka alam karena keadaan alamnya memiliki kekhasan tumbuhan, satwa, dan ekosistem tertentu yang perlu dilindungi atau dilestarkan sehingga perkembangannya dapat berlangsung alami secara terus-menerus.</a:t>
            </a:r>
            <a:endParaRPr lang="id-ID" dirty="0" smtClean="0"/>
          </a:p>
          <a:p>
            <a:r>
              <a:rPr lang="id-ID" dirty="0" smtClean="0"/>
              <a:t>Flora</a:t>
            </a:r>
            <a:r>
              <a:rPr lang="id-ID" dirty="0"/>
              <a:t>, fauna yang dilindungi berada di dalam ekosistem alami dan tanpa campur tangan manusia. </a:t>
            </a:r>
            <a:endParaRPr lang="id-ID" dirty="0" smtClean="0"/>
          </a:p>
          <a:p>
            <a:r>
              <a:rPr lang="id-ID" dirty="0"/>
              <a:t>Di dalam Cagar Alam tidak </a:t>
            </a:r>
            <a:r>
              <a:rPr lang="id-ID" dirty="0" smtClean="0"/>
              <a:t>diperkenankan melakukan </a:t>
            </a:r>
            <a:r>
              <a:rPr lang="id-ID" dirty="0"/>
              <a:t>kegiatan apa-apa, kecuali untuk penelitian dan pendidikan</a:t>
            </a:r>
            <a:r>
              <a:rPr lang="id-ID" dirty="0" smtClean="0"/>
              <a:t>.</a:t>
            </a:r>
          </a:p>
          <a:p>
            <a:endParaRPr lang="id-ID" dirty="0"/>
          </a:p>
        </p:txBody>
      </p:sp>
    </p:spTree>
    <p:extLst>
      <p:ext uri="{BB962C8B-B14F-4D97-AF65-F5344CB8AC3E}">
        <p14:creationId xmlns:p14="http://schemas.microsoft.com/office/powerpoint/2010/main" val="2938852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7874" y="360947"/>
            <a:ext cx="9115926" cy="5816016"/>
          </a:xfrm>
        </p:spPr>
        <p:txBody>
          <a:bodyPr>
            <a:normAutofit fontScale="92500" lnSpcReduction="20000"/>
          </a:bodyPr>
          <a:lstStyle/>
          <a:p>
            <a:r>
              <a:rPr lang="id-ID" dirty="0" smtClean="0"/>
              <a:t>Suatu </a:t>
            </a:r>
            <a:r>
              <a:rPr lang="id-ID" dirty="0"/>
              <a:t>wilayah dapat ditunjuk dan ditetapkan sebagai kawasan cagar alam meliputi: </a:t>
            </a:r>
            <a:endParaRPr lang="id-ID" dirty="0" smtClean="0"/>
          </a:p>
          <a:p>
            <a:pPr marL="514350" indent="-514350">
              <a:buFont typeface="+mj-lt"/>
              <a:buAutoNum type="alphaLcPeriod"/>
            </a:pPr>
            <a:r>
              <a:rPr lang="id-ID" dirty="0" smtClean="0"/>
              <a:t>Memiliki </a:t>
            </a:r>
            <a:r>
              <a:rPr lang="id-ID" dirty="0"/>
              <a:t>keanekaragaman jenis tumbuhan dan/atau satwa liar yang tergabung dalam suatu tipe </a:t>
            </a:r>
            <a:r>
              <a:rPr lang="id-ID" dirty="0" smtClean="0"/>
              <a:t>ekosistem</a:t>
            </a:r>
          </a:p>
          <a:p>
            <a:pPr marL="514350" indent="-514350">
              <a:buFont typeface="+mj-lt"/>
              <a:buAutoNum type="alphaLcPeriod"/>
            </a:pPr>
            <a:r>
              <a:rPr lang="id-ID" dirty="0" smtClean="0"/>
              <a:t>Mempunyai </a:t>
            </a:r>
            <a:r>
              <a:rPr lang="id-ID" dirty="0"/>
              <a:t>kondisi alam, baik tumbuhan dan/atau satwa liar yang secara fisik masih asli dan belum </a:t>
            </a:r>
            <a:r>
              <a:rPr lang="id-ID" dirty="0" smtClean="0"/>
              <a:t>terganggu</a:t>
            </a:r>
          </a:p>
          <a:p>
            <a:pPr marL="514350" indent="-514350">
              <a:buFont typeface="+mj-lt"/>
              <a:buAutoNum type="alphaLcPeriod"/>
            </a:pPr>
            <a:r>
              <a:rPr lang="id-ID" dirty="0" smtClean="0"/>
              <a:t>Terdapat </a:t>
            </a:r>
            <a:r>
              <a:rPr lang="id-ID" dirty="0"/>
              <a:t>komunitas tumbuhan dan/atau satwa beserta ekosistemnya yang langka dan/atau keberadaaannya terancam </a:t>
            </a:r>
            <a:r>
              <a:rPr lang="id-ID" dirty="0" smtClean="0"/>
              <a:t>punah</a:t>
            </a:r>
          </a:p>
          <a:p>
            <a:pPr marL="514350" indent="-514350">
              <a:buFont typeface="+mj-lt"/>
              <a:buAutoNum type="alphaLcPeriod"/>
            </a:pPr>
            <a:r>
              <a:rPr lang="id-ID" dirty="0" smtClean="0"/>
              <a:t>Memiliki </a:t>
            </a:r>
            <a:r>
              <a:rPr lang="id-ID" dirty="0"/>
              <a:t>formasi biota tertentu dan/atau unit-unit </a:t>
            </a:r>
            <a:r>
              <a:rPr lang="id-ID" dirty="0" smtClean="0"/>
              <a:t>penyusunnya</a:t>
            </a:r>
            <a:endParaRPr lang="id-ID" dirty="0"/>
          </a:p>
          <a:p>
            <a:pPr marL="514350" indent="-514350">
              <a:buFont typeface="+mj-lt"/>
              <a:buAutoNum type="alphaLcPeriod"/>
            </a:pPr>
            <a:r>
              <a:rPr lang="id-ID" dirty="0" smtClean="0"/>
              <a:t>Mempunyai </a:t>
            </a:r>
            <a:r>
              <a:rPr lang="id-ID" dirty="0"/>
              <a:t>luas yang cukup dan bentuk tertentu yang dapat menunjang pengelolaan secara efektif dan menjamin berlangsungnya proses ekologis secara alami; dan/atau </a:t>
            </a:r>
            <a:endParaRPr lang="id-ID" dirty="0" smtClean="0"/>
          </a:p>
          <a:p>
            <a:pPr marL="514350" indent="-514350">
              <a:buFont typeface="+mj-lt"/>
              <a:buAutoNum type="alphaLcPeriod"/>
            </a:pPr>
            <a:r>
              <a:rPr lang="id-ID" dirty="0"/>
              <a:t>mempunyai ciri khas potensi dan dapat merupakan contoh ekosistem yang keberadaannya memerlukan upaya konservasi. </a:t>
            </a:r>
          </a:p>
        </p:txBody>
      </p:sp>
    </p:spTree>
    <p:extLst>
      <p:ext uri="{BB962C8B-B14F-4D97-AF65-F5344CB8AC3E}">
        <p14:creationId xmlns:p14="http://schemas.microsoft.com/office/powerpoint/2010/main" val="2051496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8188" y="365126"/>
            <a:ext cx="8995611" cy="693654"/>
          </a:xfrm>
        </p:spPr>
        <p:txBody>
          <a:bodyPr>
            <a:normAutofit fontScale="90000"/>
          </a:bodyPr>
          <a:lstStyle/>
          <a:p>
            <a:r>
              <a:rPr lang="id-ID" dirty="0" smtClean="0"/>
              <a:t>Tujuan Pendirian Cagar Alam</a:t>
            </a:r>
            <a:endParaRPr lang="id-ID" dirty="0"/>
          </a:p>
        </p:txBody>
      </p:sp>
      <p:sp>
        <p:nvSpPr>
          <p:cNvPr id="3" name="Content Placeholder 2"/>
          <p:cNvSpPr>
            <a:spLocks noGrp="1"/>
          </p:cNvSpPr>
          <p:nvPr>
            <p:ph idx="1"/>
          </p:nvPr>
        </p:nvSpPr>
        <p:spPr>
          <a:xfrm>
            <a:off x="2189746" y="1371600"/>
            <a:ext cx="9164053" cy="4805363"/>
          </a:xfrm>
        </p:spPr>
        <p:txBody>
          <a:bodyPr>
            <a:normAutofit lnSpcReduction="10000"/>
          </a:bodyPr>
          <a:lstStyle/>
          <a:p>
            <a:pPr marL="514350" indent="-514350">
              <a:buFont typeface="+mj-lt"/>
              <a:buAutoNum type="arabicPeriod"/>
            </a:pPr>
            <a:r>
              <a:rPr lang="id-ID" dirty="0" smtClean="0"/>
              <a:t>Pelestarian flora yang hampir langka dan mendekati kepunahan</a:t>
            </a:r>
          </a:p>
          <a:p>
            <a:pPr marL="514350" indent="-514350">
              <a:buFont typeface="+mj-lt"/>
              <a:buAutoNum type="arabicPeriod"/>
            </a:pPr>
            <a:r>
              <a:rPr lang="id-ID" dirty="0" smtClean="0"/>
              <a:t>Mengatur proses sirkulasi air</a:t>
            </a:r>
          </a:p>
          <a:p>
            <a:pPr marL="514350" indent="-514350">
              <a:buFont typeface="+mj-lt"/>
              <a:buAutoNum type="arabicPeriod"/>
            </a:pPr>
            <a:r>
              <a:rPr lang="id-ID" dirty="0" smtClean="0"/>
              <a:t>Menjaga kesuburan tanah dan menguji unsur hara tanah</a:t>
            </a:r>
          </a:p>
          <a:p>
            <a:pPr marL="514350" indent="-514350">
              <a:buFont typeface="+mj-lt"/>
              <a:buAutoNum type="arabicPeriod"/>
            </a:pPr>
            <a:r>
              <a:rPr lang="id-ID" dirty="0" smtClean="0"/>
              <a:t>Sebagai tempat penelitian</a:t>
            </a:r>
          </a:p>
          <a:p>
            <a:pPr marL="514350" indent="-514350">
              <a:buFont typeface="+mj-lt"/>
              <a:buAutoNum type="arabicPeriod"/>
            </a:pPr>
            <a:r>
              <a:rPr lang="id-ID" dirty="0" smtClean="0"/>
              <a:t>Sebagai tempat wisata</a:t>
            </a:r>
          </a:p>
          <a:p>
            <a:pPr marL="514350" indent="-514350">
              <a:buFont typeface="+mj-lt"/>
              <a:buAutoNum type="arabicPeriod"/>
            </a:pPr>
            <a:endParaRPr lang="id-ID" dirty="0"/>
          </a:p>
          <a:p>
            <a:pPr marL="514350" indent="-514350">
              <a:buFont typeface="+mj-lt"/>
              <a:buAutoNum type="arabicPeriod"/>
            </a:pPr>
            <a:endParaRPr lang="id-ID" dirty="0" smtClean="0"/>
          </a:p>
          <a:p>
            <a:pPr marL="0" indent="0">
              <a:buNone/>
            </a:pPr>
            <a:r>
              <a:rPr lang="id-ID" dirty="0" smtClean="0"/>
              <a:t>Cagar Alam yang ada di Indonesia: Danau Menghijau, Gunung Simpang, Gunung Tukung Gede, Talaga Bodas, Pulau Anak Krakatau, Kepulauan Karimata</a:t>
            </a:r>
          </a:p>
          <a:p>
            <a:pPr marL="0" indent="0">
              <a:buNone/>
            </a:pPr>
            <a:endParaRPr lang="id-ID" dirty="0" smtClean="0"/>
          </a:p>
          <a:p>
            <a:pPr marL="514350" indent="-514350">
              <a:buFont typeface="+mj-lt"/>
              <a:buAutoNum type="arabicPeriod"/>
            </a:pPr>
            <a:endParaRPr lang="id-ID" dirty="0" smtClean="0"/>
          </a:p>
          <a:p>
            <a:endParaRPr lang="id-ID" dirty="0"/>
          </a:p>
        </p:txBody>
      </p:sp>
    </p:spTree>
    <p:extLst>
      <p:ext uri="{BB962C8B-B14F-4D97-AF65-F5344CB8AC3E}">
        <p14:creationId xmlns:p14="http://schemas.microsoft.com/office/powerpoint/2010/main" val="3202157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7558" y="365125"/>
            <a:ext cx="9236242" cy="669591"/>
          </a:xfrm>
        </p:spPr>
        <p:txBody>
          <a:bodyPr>
            <a:normAutofit fontScale="90000"/>
          </a:bodyPr>
          <a:lstStyle/>
          <a:p>
            <a:r>
              <a:rPr lang="id-ID" dirty="0" smtClean="0"/>
              <a:t>b. Suaka Marga Satwa</a:t>
            </a:r>
            <a:endParaRPr lang="id-ID" dirty="0"/>
          </a:p>
        </p:txBody>
      </p:sp>
      <p:sp>
        <p:nvSpPr>
          <p:cNvPr id="3" name="Content Placeholder 2"/>
          <p:cNvSpPr>
            <a:spLocks noGrp="1"/>
          </p:cNvSpPr>
          <p:nvPr>
            <p:ph idx="1"/>
          </p:nvPr>
        </p:nvSpPr>
        <p:spPr>
          <a:xfrm>
            <a:off x="2117558" y="1034716"/>
            <a:ext cx="9236242" cy="5142247"/>
          </a:xfrm>
        </p:spPr>
        <p:txBody>
          <a:bodyPr>
            <a:normAutofit fontScale="92500" lnSpcReduction="20000"/>
          </a:bodyPr>
          <a:lstStyle/>
          <a:p>
            <a:r>
              <a:rPr lang="id-ID" dirty="0"/>
              <a:t>Kawasan Suaka Margasatwa merupakan kawasan yang dikhususkan untuk konservasi fauna, baik karena kawasan tersebut memiliki keanekaragaman fauna yang tinggi atapun karena memiliki jenis fauna yang unik dan khas. </a:t>
            </a:r>
            <a:endParaRPr lang="id-ID" dirty="0" smtClean="0"/>
          </a:p>
          <a:p>
            <a:r>
              <a:rPr lang="id-ID" dirty="0" smtClean="0"/>
              <a:t>Kriteria </a:t>
            </a:r>
            <a:r>
              <a:rPr lang="id-ID" dirty="0"/>
              <a:t>suatu kawasan ditetapkan sebagai kawasan Suaka Margasatwa adalah karena: </a:t>
            </a:r>
            <a:endParaRPr lang="id-ID" dirty="0" smtClean="0"/>
          </a:p>
          <a:p>
            <a:pPr marL="514350" indent="-514350">
              <a:buFont typeface="+mj-lt"/>
              <a:buAutoNum type="alphaLcPeriod"/>
            </a:pPr>
            <a:r>
              <a:rPr lang="id-ID" dirty="0"/>
              <a:t>tempat hidup dan perkembangbiakan dari jenis fauna yang perlu dilakukan upaya konservasinya, </a:t>
            </a:r>
            <a:endParaRPr lang="id-ID" dirty="0" smtClean="0"/>
          </a:p>
          <a:p>
            <a:pPr marL="514350" indent="-514350">
              <a:buFont typeface="+mj-lt"/>
              <a:buAutoNum type="alphaLcPeriod"/>
            </a:pPr>
            <a:r>
              <a:rPr lang="id-ID" dirty="0"/>
              <a:t>habitat dari suatu jenis fauna langka dan atau dikhawatirkan akan punah, </a:t>
            </a:r>
            <a:endParaRPr lang="id-ID" dirty="0" smtClean="0"/>
          </a:p>
          <a:p>
            <a:pPr marL="514350" indent="-514350">
              <a:buFont typeface="+mj-lt"/>
              <a:buAutoNum type="alphaLcPeriod"/>
            </a:pPr>
            <a:r>
              <a:rPr lang="id-ID" dirty="0"/>
              <a:t>memiliki keanekaragaman dan populasi fauna yang tinggi, </a:t>
            </a:r>
            <a:endParaRPr lang="id-ID" dirty="0" smtClean="0"/>
          </a:p>
          <a:p>
            <a:pPr marL="514350" indent="-514350">
              <a:buFont typeface="+mj-lt"/>
              <a:buAutoNum type="alphaLcPeriod"/>
            </a:pPr>
            <a:r>
              <a:rPr lang="id-ID" dirty="0"/>
              <a:t>tempat dan kehidupan bagi jenis fauna migran tertentu dan atau </a:t>
            </a:r>
            <a:endParaRPr lang="id-ID" dirty="0" smtClean="0"/>
          </a:p>
          <a:p>
            <a:pPr marL="514350" indent="-514350">
              <a:buFont typeface="+mj-lt"/>
              <a:buAutoNum type="alphaLcPeriod"/>
            </a:pPr>
            <a:r>
              <a:rPr lang="id-ID" dirty="0"/>
              <a:t>luasan yang cukup sebagai habitat jenis fauna yang bersangkutan. </a:t>
            </a:r>
          </a:p>
        </p:txBody>
      </p:sp>
    </p:spTree>
    <p:extLst>
      <p:ext uri="{BB962C8B-B14F-4D97-AF65-F5344CB8AC3E}">
        <p14:creationId xmlns:p14="http://schemas.microsoft.com/office/powerpoint/2010/main" val="2789338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116" y="365125"/>
            <a:ext cx="10515600" cy="549275"/>
          </a:xfrm>
        </p:spPr>
        <p:txBody>
          <a:bodyPr>
            <a:normAutofit fontScale="90000"/>
          </a:bodyPr>
          <a:lstStyle/>
          <a:p>
            <a:r>
              <a:rPr lang="id-ID" dirty="0" smtClean="0"/>
              <a:t>Tujuan Suaka Margasatwa</a:t>
            </a:r>
            <a:endParaRPr lang="id-ID" dirty="0"/>
          </a:p>
        </p:txBody>
      </p:sp>
      <p:sp>
        <p:nvSpPr>
          <p:cNvPr id="3" name="Content Placeholder 2"/>
          <p:cNvSpPr>
            <a:spLocks noGrp="1"/>
          </p:cNvSpPr>
          <p:nvPr>
            <p:ph idx="1"/>
          </p:nvPr>
        </p:nvSpPr>
        <p:spPr>
          <a:xfrm>
            <a:off x="1949116" y="914400"/>
            <a:ext cx="9404684" cy="5262563"/>
          </a:xfrm>
        </p:spPr>
        <p:txBody>
          <a:bodyPr>
            <a:normAutofit fontScale="92500" lnSpcReduction="20000"/>
          </a:bodyPr>
          <a:lstStyle/>
          <a:p>
            <a:pPr marL="514350" indent="-514350">
              <a:buFont typeface="+mj-lt"/>
              <a:buAutoNum type="arabicPeriod"/>
            </a:pPr>
            <a:r>
              <a:rPr lang="id-ID" dirty="0" smtClean="0"/>
              <a:t>Melestarikan dan menjaga habitat fauna/satwa</a:t>
            </a:r>
          </a:p>
          <a:p>
            <a:pPr marL="514350" indent="-514350">
              <a:buFont typeface="+mj-lt"/>
              <a:buAutoNum type="arabicPeriod"/>
            </a:pPr>
            <a:r>
              <a:rPr lang="id-ID" dirty="0" smtClean="0"/>
              <a:t>Sebagai tempat konservasi fauna</a:t>
            </a:r>
          </a:p>
          <a:p>
            <a:pPr marL="514350" indent="-514350">
              <a:buFont typeface="+mj-lt"/>
              <a:buAutoNum type="arabicPeriod"/>
            </a:pPr>
            <a:r>
              <a:rPr lang="id-ID" dirty="0" smtClean="0"/>
              <a:t>Sebagai sarana pengembangan pendidikan dan ilmu pengetahuan</a:t>
            </a:r>
          </a:p>
          <a:p>
            <a:pPr marL="514350" indent="-514350">
              <a:buFont typeface="+mj-lt"/>
              <a:buAutoNum type="arabicPeriod"/>
            </a:pPr>
            <a:r>
              <a:rPr lang="id-ID" dirty="0" smtClean="0"/>
              <a:t>Melindungi fauna dari ancaman perburuan</a:t>
            </a:r>
          </a:p>
          <a:p>
            <a:pPr marL="514350" indent="-514350">
              <a:buFont typeface="+mj-lt"/>
              <a:buAutoNum type="arabicPeriod"/>
            </a:pPr>
            <a:r>
              <a:rPr lang="id-ID" dirty="0" smtClean="0"/>
              <a:t>Menjaga jumlah dan habitat fauna dari ancaman kepunahan</a:t>
            </a:r>
          </a:p>
          <a:p>
            <a:pPr marL="514350" indent="-514350">
              <a:buFont typeface="+mj-lt"/>
              <a:buAutoNum type="arabicPeriod"/>
            </a:pPr>
            <a:r>
              <a:rPr lang="id-ID" dirty="0" smtClean="0"/>
              <a:t>Melestarikan fauna sehingga dapat bertahan hidup di habitat aslinya</a:t>
            </a:r>
          </a:p>
          <a:p>
            <a:pPr marL="514350" indent="-514350">
              <a:buFont typeface="+mj-lt"/>
              <a:buAutoNum type="arabicPeriod"/>
            </a:pPr>
            <a:r>
              <a:rPr lang="id-ID" dirty="0" smtClean="0"/>
              <a:t>Mengembangbiakkan satwa tertentu yang telah langka atau hampir [unah</a:t>
            </a:r>
          </a:p>
          <a:p>
            <a:pPr marL="514350" indent="-514350">
              <a:buFont typeface="+mj-lt"/>
              <a:buAutoNum type="arabicPeriod"/>
            </a:pPr>
            <a:r>
              <a:rPr lang="id-ID" dirty="0" smtClean="0"/>
              <a:t>Melindungi ekosistem tertentu</a:t>
            </a:r>
          </a:p>
          <a:p>
            <a:pPr marL="514350" indent="-514350">
              <a:buFont typeface="+mj-lt"/>
              <a:buAutoNum type="arabicPeriod"/>
            </a:pPr>
            <a:r>
              <a:rPr lang="id-ID" dirty="0" smtClean="0"/>
              <a:t>Sebagai sarana penelitian</a:t>
            </a:r>
          </a:p>
          <a:p>
            <a:pPr marL="514350" indent="-514350">
              <a:buFont typeface="+mj-lt"/>
              <a:buAutoNum type="arabicPeriod"/>
            </a:pPr>
            <a:r>
              <a:rPr lang="id-ID" dirty="0" smtClean="0"/>
              <a:t>Penunjang budidaya dan rekreasi</a:t>
            </a:r>
            <a:endParaRPr lang="id-ID" dirty="0"/>
          </a:p>
        </p:txBody>
      </p:sp>
    </p:spTree>
    <p:extLst>
      <p:ext uri="{BB962C8B-B14F-4D97-AF65-F5344CB8AC3E}">
        <p14:creationId xmlns:p14="http://schemas.microsoft.com/office/powerpoint/2010/main" val="34074567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7874" y="365126"/>
            <a:ext cx="9115926" cy="693654"/>
          </a:xfrm>
        </p:spPr>
        <p:txBody>
          <a:bodyPr>
            <a:normAutofit fontScale="90000"/>
          </a:bodyPr>
          <a:lstStyle/>
          <a:p>
            <a:r>
              <a:rPr lang="id-ID" dirty="0" smtClean="0"/>
              <a:t>Suaka Margasatwa di Indonesia</a:t>
            </a:r>
            <a:endParaRPr lang="id-ID" dirty="0"/>
          </a:p>
        </p:txBody>
      </p:sp>
      <p:sp>
        <p:nvSpPr>
          <p:cNvPr id="3" name="Content Placeholder 2"/>
          <p:cNvSpPr>
            <a:spLocks noGrp="1"/>
          </p:cNvSpPr>
          <p:nvPr>
            <p:ph idx="1"/>
          </p:nvPr>
        </p:nvSpPr>
        <p:spPr>
          <a:xfrm>
            <a:off x="2237874" y="1825625"/>
            <a:ext cx="9115926" cy="4351338"/>
          </a:xfrm>
        </p:spPr>
        <p:txBody>
          <a:bodyPr>
            <a:normAutofit fontScale="92500"/>
          </a:bodyPr>
          <a:lstStyle/>
          <a:p>
            <a:pPr marL="514350" indent="-514350">
              <a:buFont typeface="+mj-lt"/>
              <a:buAutoNum type="arabicPeriod"/>
            </a:pPr>
            <a:r>
              <a:rPr lang="id-ID" dirty="0" smtClean="0"/>
              <a:t>Suaka Margasatwa Sermo di Kulon Progo (Burung: Elang bido, Madu Kelapa, Elang Brontok, Cekakak Jawa dan Cekakak Sungai)</a:t>
            </a:r>
          </a:p>
          <a:p>
            <a:pPr marL="514350" indent="-514350">
              <a:buFont typeface="+mj-lt"/>
              <a:buAutoNum type="arabicPeriod"/>
            </a:pPr>
            <a:r>
              <a:rPr lang="id-ID" dirty="0" smtClean="0"/>
              <a:t>Suaka Margasatwa Rawa Singkil di Aceh (Buaya, ular kobra, orang utan dan ular sanca)</a:t>
            </a:r>
          </a:p>
          <a:p>
            <a:pPr marL="514350" indent="-514350">
              <a:buFont typeface="+mj-lt"/>
              <a:buAutoNum type="arabicPeriod"/>
            </a:pPr>
            <a:r>
              <a:rPr lang="id-ID" dirty="0" smtClean="0"/>
              <a:t>Suakamargasatwa Barumun di SuMut (Gajah dan Harimau)</a:t>
            </a:r>
          </a:p>
          <a:p>
            <a:pPr marL="514350" indent="-514350">
              <a:buFont typeface="+mj-lt"/>
              <a:buAutoNum type="arabicPeriod"/>
            </a:pPr>
            <a:r>
              <a:rPr lang="id-ID" dirty="0" smtClean="0"/>
              <a:t>Suaka Margasatwa Tasik Belat di Riau (Srigunting, Harimau)</a:t>
            </a:r>
          </a:p>
          <a:p>
            <a:pPr marL="514350" indent="-514350">
              <a:buFont typeface="+mj-lt"/>
              <a:buAutoNum type="arabicPeriod"/>
            </a:pPr>
            <a:r>
              <a:rPr lang="id-ID" dirty="0" smtClean="0"/>
              <a:t>Suaka Margasatwa Bentayan di SumSel (Beruang madu Gajah dan Tapir)</a:t>
            </a:r>
            <a:endParaRPr lang="id-ID" dirty="0"/>
          </a:p>
        </p:txBody>
      </p:sp>
    </p:spTree>
    <p:extLst>
      <p:ext uri="{BB962C8B-B14F-4D97-AF65-F5344CB8AC3E}">
        <p14:creationId xmlns:p14="http://schemas.microsoft.com/office/powerpoint/2010/main" val="1548876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4126" y="365125"/>
            <a:ext cx="9019674" cy="1325563"/>
          </a:xfrm>
        </p:spPr>
        <p:txBody>
          <a:bodyPr/>
          <a:lstStyle/>
          <a:p>
            <a:r>
              <a:rPr lang="id-ID" dirty="0" smtClean="0"/>
              <a:t>2. Kawasan Pelestarian Alam (KPA)</a:t>
            </a:r>
            <a:endParaRPr lang="id-ID" dirty="0"/>
          </a:p>
        </p:txBody>
      </p:sp>
      <p:sp>
        <p:nvSpPr>
          <p:cNvPr id="3" name="Content Placeholder 2"/>
          <p:cNvSpPr>
            <a:spLocks noGrp="1"/>
          </p:cNvSpPr>
          <p:nvPr>
            <p:ph idx="1"/>
          </p:nvPr>
        </p:nvSpPr>
        <p:spPr>
          <a:xfrm>
            <a:off x="2165684" y="1825625"/>
            <a:ext cx="9188116" cy="4351338"/>
          </a:xfrm>
        </p:spPr>
        <p:txBody>
          <a:bodyPr>
            <a:normAutofit/>
          </a:bodyPr>
          <a:lstStyle/>
          <a:p>
            <a:r>
              <a:rPr lang="id-ID" dirty="0" smtClean="0"/>
              <a:t>Kawasan Pelestarian Alam adalah </a:t>
            </a:r>
            <a:r>
              <a:rPr lang="id-ID" dirty="0"/>
              <a:t>kawasan dengan ciri khas tertentu, baik di darat ataupun di perairan yang mempunyai fungsi perlindungan sistem penyangga kehidupan, pengawetan keanekaragaman jenis tumbuhan, dan satwa serta pemanfaatan secara lestari terhadap sumber daya alami hayati dan ekosistemnya. </a:t>
            </a:r>
            <a:endParaRPr lang="id-ID" dirty="0" smtClean="0"/>
          </a:p>
          <a:p>
            <a:r>
              <a:rPr lang="id-ID" dirty="0" smtClean="0"/>
              <a:t>KPA </a:t>
            </a:r>
            <a:r>
              <a:rPr lang="id-ID" dirty="0"/>
              <a:t>terdiri atas</a:t>
            </a:r>
            <a:r>
              <a:rPr lang="id-ID" dirty="0" smtClean="0"/>
              <a:t>: Taman Nasional, Taman Hutan Raya, Taman Wisata Alam</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2353599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7874" y="365126"/>
            <a:ext cx="9115926" cy="621464"/>
          </a:xfrm>
        </p:spPr>
        <p:txBody>
          <a:bodyPr>
            <a:normAutofit fontScale="90000"/>
          </a:bodyPr>
          <a:lstStyle/>
          <a:p>
            <a:r>
              <a:rPr lang="id-ID" dirty="0" smtClean="0"/>
              <a:t>a. Taman Nasional</a:t>
            </a:r>
            <a:endParaRPr lang="id-ID" dirty="0"/>
          </a:p>
        </p:txBody>
      </p:sp>
      <p:sp>
        <p:nvSpPr>
          <p:cNvPr id="3" name="Content Placeholder 2"/>
          <p:cNvSpPr>
            <a:spLocks noGrp="1"/>
          </p:cNvSpPr>
          <p:nvPr>
            <p:ph idx="1"/>
          </p:nvPr>
        </p:nvSpPr>
        <p:spPr>
          <a:xfrm>
            <a:off x="2743200" y="1275347"/>
            <a:ext cx="8610600" cy="4901616"/>
          </a:xfrm>
        </p:spPr>
        <p:txBody>
          <a:bodyPr>
            <a:normAutofit fontScale="85000" lnSpcReduction="20000"/>
          </a:bodyPr>
          <a:lstStyle/>
          <a:p>
            <a:r>
              <a:rPr lang="id-ID" dirty="0"/>
              <a:t>Taman Nasional adalah kawasan pelestarian alam yang mempunyai ekosistem asli, dikelola dengan sistem zonasi yang dimanfaatkan untuk tujuan penelitian, ilmu pengetahuan, pendidikan, menunjang budidaya, pariwisata, dan rekreasi. </a:t>
            </a:r>
            <a:endParaRPr lang="id-ID" dirty="0" smtClean="0"/>
          </a:p>
          <a:p>
            <a:r>
              <a:rPr lang="id-ID" dirty="0" smtClean="0"/>
              <a:t>Kawasan </a:t>
            </a:r>
            <a:r>
              <a:rPr lang="id-ID" dirty="0"/>
              <a:t>pelestarian alam sendiri adalah suatu kawasan dengan ciri khas tertentu, baik di darat maupun perairan yang mempunyai fungsi perlindungan sistem penyangga kehidupan, pengawetan keanekaragaman jenis tumbuhan dan satwa, serta pemanfaatan secara lestari sumber daya alam hayati dan ekosistemnya (Pasal 1 butir 13 dan 14 UU No.5 Tahun 1990). </a:t>
            </a:r>
            <a:endParaRPr lang="id-ID" dirty="0" smtClean="0"/>
          </a:p>
          <a:p>
            <a:r>
              <a:rPr lang="id-ID" dirty="0"/>
              <a:t>Taman nasional memiliki fungsi terlengkap, merupakan “penggabungan</a:t>
            </a:r>
            <a:r>
              <a:rPr lang="id-ID" dirty="0" smtClean="0"/>
              <a:t>” fungsi </a:t>
            </a:r>
            <a:r>
              <a:rPr lang="id-ID" dirty="0"/>
              <a:t>kawasan lainnya melalui system zomasi. Ukurannya besar dan </a:t>
            </a:r>
            <a:r>
              <a:rPr lang="id-ID" dirty="0" smtClean="0"/>
              <a:t>dapat </a:t>
            </a:r>
            <a:r>
              <a:rPr lang="sv-SE" dirty="0" smtClean="0"/>
              <a:t>dimanfaatkan </a:t>
            </a:r>
            <a:r>
              <a:rPr lang="sv-SE" dirty="0"/>
              <a:t>untuk melindungi flora dan fauna, sekaligus untuk </a:t>
            </a:r>
            <a:r>
              <a:rPr lang="sv-SE" dirty="0" smtClean="0"/>
              <a:t>kegiatan</a:t>
            </a:r>
            <a:r>
              <a:rPr lang="id-ID" dirty="0" smtClean="0"/>
              <a:t> penelitian </a:t>
            </a:r>
            <a:r>
              <a:rPr lang="id-ID" dirty="0"/>
              <a:t>dan rekreasi alam. Taman nasional di Indonesia ada yang </a:t>
            </a:r>
            <a:r>
              <a:rPr lang="id-ID" dirty="0" smtClean="0"/>
              <a:t>berupa </a:t>
            </a:r>
            <a:r>
              <a:rPr lang="nn-NO" dirty="0" smtClean="0"/>
              <a:t>taman </a:t>
            </a:r>
            <a:r>
              <a:rPr lang="nn-NO" dirty="0"/>
              <a:t>nasional darat dan taman nasional laut (dominan terdiri dari </a:t>
            </a:r>
            <a:r>
              <a:rPr lang="nn-NO" dirty="0" smtClean="0"/>
              <a:t>wilayah</a:t>
            </a:r>
            <a:r>
              <a:rPr lang="id-ID" dirty="0" smtClean="0"/>
              <a:t> laut</a:t>
            </a:r>
            <a:r>
              <a:rPr lang="id-ID" dirty="0"/>
              <a:t>).</a:t>
            </a:r>
          </a:p>
        </p:txBody>
      </p:sp>
    </p:spTree>
    <p:extLst>
      <p:ext uri="{BB962C8B-B14F-4D97-AF65-F5344CB8AC3E}">
        <p14:creationId xmlns:p14="http://schemas.microsoft.com/office/powerpoint/2010/main" val="2533431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6632" y="365125"/>
            <a:ext cx="8827168" cy="625475"/>
          </a:xfrm>
        </p:spPr>
        <p:txBody>
          <a:bodyPr>
            <a:normAutofit fontScale="90000"/>
          </a:bodyPr>
          <a:lstStyle/>
          <a:p>
            <a:r>
              <a:rPr lang="id-ID" dirty="0" smtClean="0"/>
              <a:t>Pengertian</a:t>
            </a:r>
            <a:endParaRPr lang="id-ID" dirty="0"/>
          </a:p>
        </p:txBody>
      </p:sp>
      <p:sp>
        <p:nvSpPr>
          <p:cNvPr id="3" name="Content Placeholder 2"/>
          <p:cNvSpPr>
            <a:spLocks noGrp="1"/>
          </p:cNvSpPr>
          <p:nvPr>
            <p:ph idx="1"/>
          </p:nvPr>
        </p:nvSpPr>
        <p:spPr>
          <a:xfrm>
            <a:off x="2526632" y="990600"/>
            <a:ext cx="8827168" cy="5186363"/>
          </a:xfrm>
        </p:spPr>
        <p:txBody>
          <a:bodyPr/>
          <a:lstStyle/>
          <a:p>
            <a:r>
              <a:rPr lang="id-ID" dirty="0" smtClean="0"/>
              <a:t>Konservasi berasal  dari bahasa Inggris yaitu </a:t>
            </a:r>
            <a:r>
              <a:rPr lang="id-ID" i="1" dirty="0" smtClean="0"/>
              <a:t>“conservation”</a:t>
            </a:r>
            <a:r>
              <a:rPr lang="id-ID" dirty="0" smtClean="0"/>
              <a:t> yang artinya perlindungan atau pengawetan.</a:t>
            </a:r>
          </a:p>
          <a:p>
            <a:r>
              <a:rPr lang="id-ID" dirty="0" smtClean="0"/>
              <a:t>Konservasi merupakan usaha </a:t>
            </a:r>
            <a:r>
              <a:rPr lang="id-ID" dirty="0"/>
              <a:t>secara komprehensif dalam mengelola keanekaragaman hayati, sehingga dalam pelaksanaannya harus dapat berjalan seiring dengan pembangunan ekonomi dan sosial, yang dapat mendatangkan keuntungan bagi manusia dan lingkungannya (Ohee, </a:t>
            </a:r>
            <a:r>
              <a:rPr lang="id-ID" dirty="0" smtClean="0"/>
              <a:t>2014)</a:t>
            </a:r>
          </a:p>
          <a:p>
            <a:r>
              <a:rPr lang="id-ID" dirty="0" smtClean="0"/>
              <a:t>Tujuan konservasi adalah untuk pembangunan berkelanjutan, menjamin kualitas kehidupan, kesejahteraan dan keberlanjutan kehidupan </a:t>
            </a:r>
            <a:endParaRPr lang="id-ID" dirty="0"/>
          </a:p>
        </p:txBody>
      </p:sp>
    </p:spTree>
    <p:extLst>
      <p:ext uri="{BB962C8B-B14F-4D97-AF65-F5344CB8AC3E}">
        <p14:creationId xmlns:p14="http://schemas.microsoft.com/office/powerpoint/2010/main" val="1381722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8188" y="385011"/>
            <a:ext cx="8995611" cy="5791952"/>
          </a:xfrm>
        </p:spPr>
        <p:txBody>
          <a:bodyPr>
            <a:normAutofit fontScale="92500" lnSpcReduction="10000"/>
          </a:bodyPr>
          <a:lstStyle/>
          <a:p>
            <a:r>
              <a:rPr lang="id-ID" dirty="0"/>
              <a:t>Di Indonesia ada 50 Kawasan Taman Nasional, enam diantaranya telah ditetapkan sebagai Cagar Biosfer. Enam Cagar biosfer tersebut adalah Taman Nasional Taman Gede – </a:t>
            </a:r>
            <a:r>
              <a:rPr lang="id-ID" dirty="0" smtClean="0"/>
              <a:t>Pangrango, Tanjung Puting, </a:t>
            </a:r>
            <a:r>
              <a:rPr lang="id-ID" dirty="0"/>
              <a:t>Lore Lindu, </a:t>
            </a:r>
            <a:r>
              <a:rPr lang="id-ID" dirty="0" smtClean="0"/>
              <a:t>Komodo, Leuser dan </a:t>
            </a:r>
            <a:r>
              <a:rPr lang="id-ID" dirty="0"/>
              <a:t>Taman Nasional </a:t>
            </a:r>
            <a:r>
              <a:rPr lang="id-ID" dirty="0" smtClean="0"/>
              <a:t>Siberut.</a:t>
            </a:r>
          </a:p>
          <a:p>
            <a:r>
              <a:rPr lang="id-ID" dirty="0" smtClean="0"/>
              <a:t>Cagar </a:t>
            </a:r>
            <a:r>
              <a:rPr lang="id-ID" dirty="0"/>
              <a:t>Biosfer sendiri adalah suatu kawasan konservasi ekosistem baik daratan atau pesisir yang mempunyai tiga fungsi </a:t>
            </a:r>
            <a:r>
              <a:rPr lang="id-ID" dirty="0" smtClean="0"/>
              <a:t>seperti:</a:t>
            </a:r>
          </a:p>
          <a:p>
            <a:pPr marL="514350" indent="-514350">
              <a:buFont typeface="+mj-lt"/>
              <a:buAutoNum type="arabicPeriod"/>
            </a:pPr>
            <a:r>
              <a:rPr lang="id-ID" dirty="0"/>
              <a:t>Dapat dijadikan sebagai kawasan konservasi landskap, ekosistem, jenis, dan plasma nutfah. </a:t>
            </a:r>
            <a:endParaRPr lang="id-ID" dirty="0" smtClean="0"/>
          </a:p>
          <a:p>
            <a:pPr marL="514350" indent="-514350">
              <a:buFont typeface="+mj-lt"/>
              <a:buAutoNum type="arabicPeriod"/>
            </a:pPr>
            <a:r>
              <a:rPr lang="id-ID" dirty="0"/>
              <a:t>Dapat meningkatkan pembangunan ekonomi secara berkelanjutan baik ekologi maupun budaya </a:t>
            </a:r>
            <a:endParaRPr lang="id-ID" dirty="0" smtClean="0"/>
          </a:p>
          <a:p>
            <a:pPr marL="514350" indent="-514350">
              <a:buFont typeface="+mj-lt"/>
              <a:buAutoNum type="arabicPeriod"/>
            </a:pPr>
            <a:r>
              <a:rPr lang="id-ID" dirty="0"/>
              <a:t>Dapat dijadikan sebagai kawasan penelitian, pemantauan, pendidikan dan pelatihan yang berhubungan dengan konservasi dan pembangunan berkelanjutan baik secara lokal, regional, nasional dan Internasional. </a:t>
            </a:r>
          </a:p>
        </p:txBody>
      </p:sp>
    </p:spTree>
    <p:extLst>
      <p:ext uri="{BB962C8B-B14F-4D97-AF65-F5344CB8AC3E}">
        <p14:creationId xmlns:p14="http://schemas.microsoft.com/office/powerpoint/2010/main" val="3693623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746" y="365126"/>
            <a:ext cx="9164054" cy="741780"/>
          </a:xfrm>
        </p:spPr>
        <p:txBody>
          <a:bodyPr/>
          <a:lstStyle/>
          <a:p>
            <a:r>
              <a:rPr lang="id-ID" dirty="0" smtClean="0"/>
              <a:t>b. Taman Hutan Raya</a:t>
            </a:r>
            <a:endParaRPr lang="id-ID" dirty="0"/>
          </a:p>
        </p:txBody>
      </p:sp>
      <p:sp>
        <p:nvSpPr>
          <p:cNvPr id="3" name="Content Placeholder 2"/>
          <p:cNvSpPr>
            <a:spLocks noGrp="1"/>
          </p:cNvSpPr>
          <p:nvPr>
            <p:ph idx="1"/>
          </p:nvPr>
        </p:nvSpPr>
        <p:spPr>
          <a:xfrm>
            <a:off x="2189746" y="1106906"/>
            <a:ext cx="9164053" cy="5070057"/>
          </a:xfrm>
        </p:spPr>
        <p:txBody>
          <a:bodyPr>
            <a:normAutofit fontScale="85000" lnSpcReduction="10000"/>
          </a:bodyPr>
          <a:lstStyle/>
          <a:p>
            <a:r>
              <a:rPr lang="id-ID" dirty="0"/>
              <a:t>Taman hutan raya adalah kawasan pelestarian alam untuk tujuan koleksi tumbuhan dan/atau satwa yang alami atau buatan, jenis asli dan atau bukan asli, yang dimanfaatkan bagi kepentingan penelitian, ilmu pengetahuan, pendidikan, </a:t>
            </a:r>
            <a:r>
              <a:rPr lang="id-ID" dirty="0" smtClean="0"/>
              <a:t>menunjang </a:t>
            </a:r>
            <a:r>
              <a:rPr lang="id-ID" dirty="0"/>
              <a:t>budidaya, budaya, pariwisata, dan rekreasi</a:t>
            </a:r>
            <a:r>
              <a:rPr lang="id-ID" dirty="0" smtClean="0"/>
              <a:t>.</a:t>
            </a:r>
          </a:p>
          <a:p>
            <a:r>
              <a:rPr lang="id-ID" dirty="0" smtClean="0"/>
              <a:t>Suatu </a:t>
            </a:r>
            <a:r>
              <a:rPr lang="id-ID" dirty="0"/>
              <a:t>Kawasan ditetapkan sebagai Taman Hutan Raya harus memenuhi kriteria sebagai </a:t>
            </a:r>
            <a:r>
              <a:rPr lang="id-ID" dirty="0" smtClean="0"/>
              <a:t>berikut:</a:t>
            </a:r>
          </a:p>
          <a:p>
            <a:pPr marL="514350" indent="-514350">
              <a:buFont typeface="+mj-lt"/>
              <a:buAutoNum type="arabicPeriod"/>
            </a:pPr>
            <a:r>
              <a:rPr lang="id-ID" dirty="0"/>
              <a:t>memiliki ekosistem yang khas baik ekosistem asli maupun buatan </a:t>
            </a:r>
            <a:endParaRPr lang="id-ID" dirty="0" smtClean="0"/>
          </a:p>
          <a:p>
            <a:pPr marL="514350" indent="-514350">
              <a:buFont typeface="+mj-lt"/>
              <a:buAutoNum type="arabicPeriod"/>
            </a:pPr>
            <a:r>
              <a:rPr lang="id-ID" dirty="0"/>
              <a:t>memiliki daya tarik berupa keindahan alam dan atau gejala alam, </a:t>
            </a:r>
            <a:endParaRPr lang="id-ID" dirty="0" smtClean="0"/>
          </a:p>
          <a:p>
            <a:pPr marL="514350" indent="-514350">
              <a:buFont typeface="+mj-lt"/>
              <a:buAutoNum type="arabicPeriod"/>
            </a:pPr>
            <a:r>
              <a:rPr lang="id-ID" dirty="0"/>
              <a:t>memiliki daya tampung yang luas dalam rangka koleksi tumbuhan atau satwa baik lokal maupun introduksi </a:t>
            </a:r>
            <a:endParaRPr lang="id-ID" dirty="0" smtClean="0"/>
          </a:p>
          <a:p>
            <a:pPr marL="0" indent="0">
              <a:buNone/>
            </a:pPr>
            <a:r>
              <a:rPr lang="id-ID" dirty="0" smtClean="0"/>
              <a:t>Di Indonesia terdapat sekitar 22 Kawasan yang telah ditetapkan sebagai kawasan Taman Hutan Rakyat.  (TaHuRa </a:t>
            </a:r>
            <a:r>
              <a:rPr lang="fi-FI" dirty="0" smtClean="0"/>
              <a:t>Raja </a:t>
            </a:r>
            <a:r>
              <a:rPr lang="fi-FI" dirty="0"/>
              <a:t>Lelo di </a:t>
            </a:r>
            <a:r>
              <a:rPr lang="fi-FI" dirty="0" smtClean="0"/>
              <a:t>Bengkulu</a:t>
            </a:r>
            <a:r>
              <a:rPr lang="id-ID" dirty="0" smtClean="0"/>
              <a:t>, TaHuRa Bukit Barisan, TaHuRa Sultan Suarif Hasyim, TaHuRa Mohammad Hatta)</a:t>
            </a:r>
          </a:p>
          <a:p>
            <a:pPr marL="0" indent="0">
              <a:buNone/>
            </a:pPr>
            <a:endParaRPr lang="id-ID" b="1" dirty="0"/>
          </a:p>
        </p:txBody>
      </p:sp>
    </p:spTree>
    <p:extLst>
      <p:ext uri="{BB962C8B-B14F-4D97-AF65-F5344CB8AC3E}">
        <p14:creationId xmlns:p14="http://schemas.microsoft.com/office/powerpoint/2010/main" val="815539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2" y="365126"/>
            <a:ext cx="9428747" cy="621464"/>
          </a:xfrm>
        </p:spPr>
        <p:txBody>
          <a:bodyPr>
            <a:normAutofit fontScale="90000"/>
          </a:bodyPr>
          <a:lstStyle/>
          <a:p>
            <a:r>
              <a:rPr lang="id-ID" dirty="0" smtClean="0"/>
              <a:t>c. Taman Wisata Alam</a:t>
            </a:r>
            <a:endParaRPr lang="id-ID" dirty="0"/>
          </a:p>
        </p:txBody>
      </p:sp>
      <p:sp>
        <p:nvSpPr>
          <p:cNvPr id="3" name="Content Placeholder 2"/>
          <p:cNvSpPr>
            <a:spLocks noGrp="1"/>
          </p:cNvSpPr>
          <p:nvPr>
            <p:ph idx="1"/>
          </p:nvPr>
        </p:nvSpPr>
        <p:spPr>
          <a:xfrm>
            <a:off x="2887578" y="1179095"/>
            <a:ext cx="8466221" cy="4997868"/>
          </a:xfrm>
        </p:spPr>
        <p:txBody>
          <a:bodyPr>
            <a:normAutofit fontScale="92500" lnSpcReduction="20000"/>
          </a:bodyPr>
          <a:lstStyle/>
          <a:p>
            <a:r>
              <a:rPr lang="id-ID" dirty="0"/>
              <a:t>Taman wisata alam atau TWA adalah kawasan pelestarian </a:t>
            </a:r>
            <a:r>
              <a:rPr lang="id-ID" dirty="0" smtClean="0"/>
              <a:t>alam (konservasi) </a:t>
            </a:r>
            <a:r>
              <a:rPr lang="id-ID" dirty="0"/>
              <a:t>yang terutama dimanfaatkan untuk </a:t>
            </a:r>
            <a:r>
              <a:rPr lang="id-ID" dirty="0" smtClean="0"/>
              <a:t>pariwisata, pendidikan, penelitian, pelestarian kebudayaan dan rekreasi alam.</a:t>
            </a:r>
          </a:p>
          <a:p>
            <a:r>
              <a:rPr lang="id-ID" dirty="0"/>
              <a:t>TWA adalah suatu kawasan pelestarian alam yang digunakan sebagai obyek pariwisata dan rekreasi alam dengan memanfaatkan berbagai potensi sumber daya alam dan ekosistem suatu kawasan yang terbentuk secara alami maupun perpaduan buatan manusia.</a:t>
            </a:r>
            <a:endParaRPr lang="id-ID" dirty="0" smtClean="0"/>
          </a:p>
          <a:p>
            <a:r>
              <a:rPr lang="id-ID" dirty="0" smtClean="0"/>
              <a:t>Di </a:t>
            </a:r>
            <a:r>
              <a:rPr lang="id-ID" dirty="0"/>
              <a:t>dalam Taman Wisata dapat dilakukan pengelolaan agar </a:t>
            </a:r>
            <a:r>
              <a:rPr lang="id-ID" dirty="0" smtClean="0"/>
              <a:t>wisatawan lebih </a:t>
            </a:r>
            <a:r>
              <a:rPr lang="id-ID" dirty="0"/>
              <a:t>nyaman melakukan kunjungan. Taman Wisata dapat berlokasi di </a:t>
            </a:r>
            <a:r>
              <a:rPr lang="id-ID" dirty="0" smtClean="0"/>
              <a:t>darat maupun </a:t>
            </a:r>
            <a:r>
              <a:rPr lang="id-ID" dirty="0"/>
              <a:t>di laut</a:t>
            </a:r>
            <a:r>
              <a:rPr lang="id-ID" dirty="0" smtClean="0"/>
              <a:t>.</a:t>
            </a:r>
          </a:p>
          <a:p>
            <a:r>
              <a:rPr lang="id-ID" dirty="0" smtClean="0"/>
              <a:t>Lokasi TWA umumnya terletak di dalam kawasan konservasi sehingga pengelolaan wilayah ini dilakakukan dengan prinsip konservasi dan perlindungan alam.</a:t>
            </a:r>
            <a:endParaRPr lang="id-ID" dirty="0"/>
          </a:p>
        </p:txBody>
      </p:sp>
    </p:spTree>
    <p:extLst>
      <p:ext uri="{BB962C8B-B14F-4D97-AF65-F5344CB8AC3E}">
        <p14:creationId xmlns:p14="http://schemas.microsoft.com/office/powerpoint/2010/main" val="162587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8188" y="962526"/>
            <a:ext cx="8995611" cy="5214437"/>
          </a:xfrm>
        </p:spPr>
        <p:txBody>
          <a:bodyPr>
            <a:normAutofit fontScale="92500" lnSpcReduction="20000"/>
          </a:bodyPr>
          <a:lstStyle/>
          <a:p>
            <a:r>
              <a:rPr lang="id-ID" dirty="0"/>
              <a:t>Konservasi eks-situ adalah upaya perlindungan, pemanfaatan dan </a:t>
            </a:r>
            <a:r>
              <a:rPr lang="id-ID" dirty="0" smtClean="0"/>
              <a:t>pelestarian spesies </a:t>
            </a:r>
            <a:r>
              <a:rPr lang="id-ID" dirty="0"/>
              <a:t>di luar habitat aslinya. Spesies yang akan dikelola dipindahkan </a:t>
            </a:r>
            <a:r>
              <a:rPr lang="id-ID" dirty="0" smtClean="0"/>
              <a:t>dari </a:t>
            </a:r>
            <a:r>
              <a:rPr lang="fi-FI" dirty="0" smtClean="0"/>
              <a:t>habitat </a:t>
            </a:r>
            <a:r>
              <a:rPr lang="fi-FI" dirty="0"/>
              <a:t>aslinya ke lokasi konservasi eks-situ</a:t>
            </a:r>
            <a:r>
              <a:rPr lang="fi-FI" dirty="0" smtClean="0"/>
              <a:t>.</a:t>
            </a:r>
            <a:endParaRPr lang="id-ID" dirty="0" smtClean="0"/>
          </a:p>
          <a:p>
            <a:r>
              <a:rPr lang="id-ID" dirty="0"/>
              <a:t>Pelestarian spesies/gen di luar habitat aslinya ini dilakukan karena </a:t>
            </a:r>
            <a:r>
              <a:rPr lang="id-ID" dirty="0" smtClean="0"/>
              <a:t>habitat tumbuhan </a:t>
            </a:r>
            <a:r>
              <a:rPr lang="id-ID" dirty="0"/>
              <a:t>atau satwa telah rusak atau tidak dapat diamankan lagi. </a:t>
            </a:r>
            <a:endParaRPr lang="id-ID" dirty="0" smtClean="0"/>
          </a:p>
          <a:p>
            <a:r>
              <a:rPr lang="id-ID" dirty="0" smtClean="0"/>
              <a:t>Tujuan akhir dari </a:t>
            </a:r>
            <a:r>
              <a:rPr lang="id-ID" dirty="0"/>
              <a:t>kegiatan pelestarian eks-situ ini adalah untuk mengembalikan spesies </a:t>
            </a:r>
            <a:r>
              <a:rPr lang="id-ID" dirty="0" smtClean="0"/>
              <a:t>tumbuhan atau </a:t>
            </a:r>
            <a:r>
              <a:rPr lang="id-ID" dirty="0"/>
              <a:t>satwa yang telah berhasil dikembangbiakkan ke habitat aslinya</a:t>
            </a:r>
            <a:r>
              <a:rPr lang="id-ID" dirty="0" smtClean="0"/>
              <a:t>.</a:t>
            </a:r>
          </a:p>
          <a:p>
            <a:r>
              <a:rPr lang="id-ID" dirty="0"/>
              <a:t>Kegiatan konservasi eks-situ dilaksanakan melalui (a) kegiatan di lapangan,</a:t>
            </a:r>
          </a:p>
          <a:p>
            <a:r>
              <a:rPr lang="sv-SE" dirty="0"/>
              <a:t>(b) kegiatan di laboratorium, dan (c) melalui fasilitas penangkaran eks-situ </a:t>
            </a:r>
            <a:r>
              <a:rPr lang="sv-SE" dirty="0" smtClean="0"/>
              <a:t>yang</a:t>
            </a:r>
            <a:r>
              <a:rPr lang="id-ID" dirty="0" smtClean="0"/>
              <a:t> dikombinasikan </a:t>
            </a:r>
            <a:r>
              <a:rPr lang="id-ID" dirty="0"/>
              <a:t>dengan wisata dan pendidikan.</a:t>
            </a:r>
          </a:p>
        </p:txBody>
      </p:sp>
      <p:sp>
        <p:nvSpPr>
          <p:cNvPr id="4" name="Title 1"/>
          <p:cNvSpPr txBox="1">
            <a:spLocks/>
          </p:cNvSpPr>
          <p:nvPr/>
        </p:nvSpPr>
        <p:spPr>
          <a:xfrm>
            <a:off x="2358188" y="389188"/>
            <a:ext cx="10515600" cy="57333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d-ID" dirty="0" smtClean="0"/>
              <a:t>Konservasi </a:t>
            </a:r>
            <a:r>
              <a:rPr lang="id-ID" i="1" dirty="0" smtClean="0"/>
              <a:t>Ex Situ</a:t>
            </a:r>
            <a:endParaRPr lang="id-ID" i="1" dirty="0"/>
          </a:p>
        </p:txBody>
      </p:sp>
    </p:spTree>
    <p:extLst>
      <p:ext uri="{BB962C8B-B14F-4D97-AF65-F5344CB8AC3E}">
        <p14:creationId xmlns:p14="http://schemas.microsoft.com/office/powerpoint/2010/main" val="6117432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4442" y="505326"/>
            <a:ext cx="8899358" cy="5671637"/>
          </a:xfrm>
        </p:spPr>
        <p:txBody>
          <a:bodyPr/>
          <a:lstStyle/>
          <a:p>
            <a:r>
              <a:rPr lang="id-ID" dirty="0"/>
              <a:t>Konservasi eks-situ di </a:t>
            </a:r>
            <a:r>
              <a:rPr lang="id-ID" dirty="0" smtClean="0"/>
              <a:t>lapang antara </a:t>
            </a:r>
            <a:r>
              <a:rPr lang="id-ID" dirty="0"/>
              <a:t>lain dilakukan di arboretum (kebun penelitian dan pendidikan), </a:t>
            </a:r>
            <a:r>
              <a:rPr lang="id-ID" dirty="0" smtClean="0"/>
              <a:t>kebun raya</a:t>
            </a:r>
            <a:r>
              <a:rPr lang="id-ID" dirty="0"/>
              <a:t>, bank benih, bank gen lapangan dan kebun koleksi. </a:t>
            </a:r>
            <a:endParaRPr lang="id-ID" dirty="0" smtClean="0"/>
          </a:p>
          <a:p>
            <a:r>
              <a:rPr lang="id-ID" dirty="0" smtClean="0"/>
              <a:t>Koleksi keanekaragaman sumberdaya </a:t>
            </a:r>
            <a:r>
              <a:rPr lang="id-ID" dirty="0"/>
              <a:t>hayati ini berperan sangat penting sebagai sumber genetik </a:t>
            </a:r>
            <a:r>
              <a:rPr lang="id-ID" dirty="0" smtClean="0"/>
              <a:t>untuk kegiatan </a:t>
            </a:r>
            <a:r>
              <a:rPr lang="id-ID" dirty="0"/>
              <a:t>penangkaran dan perakitan benih dan bibit unggul</a:t>
            </a:r>
            <a:r>
              <a:rPr lang="id-ID" dirty="0" smtClean="0"/>
              <a:t>.</a:t>
            </a:r>
          </a:p>
          <a:p>
            <a:r>
              <a:rPr lang="id-ID" dirty="0"/>
              <a:t>Kegiatan konservasi eks-situ di laboratorium dilakukan di lokasi </a:t>
            </a:r>
            <a:r>
              <a:rPr lang="id-ID" dirty="0" smtClean="0"/>
              <a:t>pengumpulan </a:t>
            </a:r>
            <a:r>
              <a:rPr lang="sv-SE" dirty="0" smtClean="0"/>
              <a:t>gen </a:t>
            </a:r>
            <a:r>
              <a:rPr lang="sv-SE" dirty="0"/>
              <a:t>(</a:t>
            </a:r>
            <a:r>
              <a:rPr lang="sv-SE" i="1" dirty="0"/>
              <a:t>gene bank</a:t>
            </a:r>
            <a:r>
              <a:rPr lang="sv-SE" dirty="0"/>
              <a:t>) dan tempat-tempat yang memiliki fasilitas </a:t>
            </a:r>
            <a:r>
              <a:rPr lang="sv-SE" dirty="0" smtClean="0"/>
              <a:t>penyimpanan</a:t>
            </a:r>
            <a:r>
              <a:rPr lang="id-ID" dirty="0" smtClean="0"/>
              <a:t> benih.</a:t>
            </a:r>
          </a:p>
          <a:p>
            <a:r>
              <a:rPr lang="id-ID" dirty="0" smtClean="0"/>
              <a:t>Bentukan Lembaga Konservasi </a:t>
            </a:r>
            <a:r>
              <a:rPr lang="id-ID" i="1" dirty="0" smtClean="0"/>
              <a:t>Ex Situ </a:t>
            </a:r>
            <a:r>
              <a:rPr lang="id-ID" dirty="0" smtClean="0"/>
              <a:t>: Kebun Raya, Kebun Plasma Nutfah, Taman Safari</a:t>
            </a:r>
            <a:endParaRPr lang="id-ID" i="1" dirty="0"/>
          </a:p>
        </p:txBody>
      </p:sp>
    </p:spTree>
    <p:extLst>
      <p:ext uri="{BB962C8B-B14F-4D97-AF65-F5344CB8AC3E}">
        <p14:creationId xmlns:p14="http://schemas.microsoft.com/office/powerpoint/2010/main" val="3128227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0" y="365126"/>
            <a:ext cx="8225589" cy="1030538"/>
          </a:xfrm>
        </p:spPr>
        <p:txBody>
          <a:bodyPr/>
          <a:lstStyle/>
          <a:p>
            <a:r>
              <a:rPr lang="id-ID" dirty="0" smtClean="0"/>
              <a:t>1. Kebun Raya</a:t>
            </a:r>
            <a:endParaRPr lang="id-ID" dirty="0"/>
          </a:p>
        </p:txBody>
      </p:sp>
      <p:sp>
        <p:nvSpPr>
          <p:cNvPr id="3" name="Content Placeholder 2"/>
          <p:cNvSpPr>
            <a:spLocks noGrp="1"/>
          </p:cNvSpPr>
          <p:nvPr>
            <p:ph idx="1"/>
          </p:nvPr>
        </p:nvSpPr>
        <p:spPr>
          <a:xfrm>
            <a:off x="2502568" y="1825625"/>
            <a:ext cx="8851232" cy="4351338"/>
          </a:xfrm>
        </p:spPr>
        <p:txBody>
          <a:bodyPr/>
          <a:lstStyle/>
          <a:p>
            <a:r>
              <a:rPr lang="id-ID" dirty="0"/>
              <a:t>kebun raya merupakan kawasan konservasi tumbuhan secara </a:t>
            </a:r>
            <a:r>
              <a:rPr lang="id-ID" i="1" dirty="0"/>
              <a:t>ex-situ, </a:t>
            </a:r>
            <a:r>
              <a:rPr lang="id-ID" dirty="0"/>
              <a:t>yang berperan dalam rangka mengurangi laju degradasi keanekaragaman tumbuh-tumbuhan. </a:t>
            </a:r>
            <a:endParaRPr lang="id-ID" dirty="0" smtClean="0"/>
          </a:p>
          <a:p>
            <a:r>
              <a:rPr lang="id-ID" dirty="0" smtClean="0"/>
              <a:t>Kebun </a:t>
            </a:r>
            <a:r>
              <a:rPr lang="id-ID" dirty="0"/>
              <a:t>Raya memiliki koleksi tumbuhan terdokumentasi dan diatur berdasarkan pola klasifikasi taksonomi, bioregion, tematik, atau kombinasi dari pola-pola tersebut untuk tujuan kegiatan konservasi, penelitian, pendidikan, wisata dan jasa lingkungan. </a:t>
            </a:r>
            <a:endParaRPr lang="id-ID" dirty="0" smtClean="0"/>
          </a:p>
          <a:p>
            <a:endParaRPr lang="id-ID" dirty="0"/>
          </a:p>
        </p:txBody>
      </p:sp>
    </p:spTree>
    <p:extLst>
      <p:ext uri="{BB962C8B-B14F-4D97-AF65-F5344CB8AC3E}">
        <p14:creationId xmlns:p14="http://schemas.microsoft.com/office/powerpoint/2010/main" val="262752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3494" y="770021"/>
            <a:ext cx="9260305" cy="5406942"/>
          </a:xfrm>
        </p:spPr>
        <p:txBody>
          <a:bodyPr>
            <a:normAutofit/>
          </a:bodyPr>
          <a:lstStyle/>
          <a:p>
            <a:r>
              <a:rPr lang="id-ID" dirty="0"/>
              <a:t>Dalam Peraturan pemerintah ini diketahui ketentuan umum pembangunan kebun raya harus memperhatikan karakteristik sebagai berikut: </a:t>
            </a:r>
            <a:endParaRPr lang="id-ID" dirty="0" smtClean="0"/>
          </a:p>
          <a:p>
            <a:endParaRPr lang="id-ID" dirty="0"/>
          </a:p>
          <a:p>
            <a:pPr marL="514350" indent="-514350">
              <a:buFont typeface="+mj-lt"/>
              <a:buAutoNum type="arabicPeriod"/>
            </a:pPr>
            <a:r>
              <a:rPr lang="id-ID" dirty="0"/>
              <a:t>terdapat di suatu kawasan tetap, yang tidak dapat dialih fungsikan </a:t>
            </a:r>
          </a:p>
          <a:p>
            <a:pPr marL="514350" indent="-514350">
              <a:buFont typeface="+mj-lt"/>
              <a:buAutoNum type="arabicPeriod"/>
            </a:pPr>
            <a:r>
              <a:rPr lang="id-ID" dirty="0" smtClean="0"/>
              <a:t>dapat </a:t>
            </a:r>
            <a:r>
              <a:rPr lang="id-ID" dirty="0"/>
              <a:t>diakses oleh seluruh </a:t>
            </a:r>
            <a:r>
              <a:rPr lang="id-ID" dirty="0" smtClean="0"/>
              <a:t>masyarakat</a:t>
            </a:r>
          </a:p>
          <a:p>
            <a:pPr marL="514350" indent="-514350">
              <a:buFont typeface="+mj-lt"/>
              <a:buAutoNum type="arabicPeriod"/>
            </a:pPr>
            <a:r>
              <a:rPr lang="id-ID" dirty="0" smtClean="0"/>
              <a:t>memiliki </a:t>
            </a:r>
            <a:r>
              <a:rPr lang="id-ID" dirty="0"/>
              <a:t>koleksi tumbuh-tumbuhan terdokumentasi; dan </a:t>
            </a:r>
            <a:endParaRPr lang="id-ID" dirty="0" smtClean="0"/>
          </a:p>
          <a:p>
            <a:pPr marL="514350" indent="-514350">
              <a:buFont typeface="+mj-lt"/>
              <a:buAutoNum type="arabicPeriod"/>
            </a:pPr>
            <a:r>
              <a:rPr lang="id-ID" dirty="0" smtClean="0"/>
              <a:t>koleksi </a:t>
            </a:r>
            <a:r>
              <a:rPr lang="id-ID" dirty="0"/>
              <a:t>tumbuh-tumbuhan tersebut ditata berdasarkan pola klasifikasi taksonomi, bioregion, tematik, atau kombinasinya </a:t>
            </a:r>
          </a:p>
          <a:p>
            <a:pPr marL="514350" indent="-514350">
              <a:buFont typeface="+mj-lt"/>
              <a:buAutoNum type="arabicPeriod"/>
            </a:pPr>
            <a:endParaRPr lang="id-ID" dirty="0"/>
          </a:p>
          <a:p>
            <a:pPr marL="514350" indent="-514350">
              <a:buFont typeface="+mj-lt"/>
              <a:buAutoNum type="arabicPeriod"/>
            </a:pPr>
            <a:endParaRPr lang="id-ID" dirty="0"/>
          </a:p>
          <a:p>
            <a:pPr marL="514350" indent="-514350">
              <a:buFont typeface="+mj-lt"/>
              <a:buAutoNum type="arabicPeriod"/>
            </a:pPr>
            <a:endParaRPr lang="id-ID" dirty="0"/>
          </a:p>
          <a:p>
            <a:pPr marL="514350" indent="-514350">
              <a:buFont typeface="+mj-lt"/>
              <a:buAutoNum type="arabicPeriod"/>
            </a:pPr>
            <a:endParaRPr lang="id-ID" dirty="0"/>
          </a:p>
        </p:txBody>
      </p:sp>
    </p:spTree>
    <p:extLst>
      <p:ext uri="{BB962C8B-B14F-4D97-AF65-F5344CB8AC3E}">
        <p14:creationId xmlns:p14="http://schemas.microsoft.com/office/powerpoint/2010/main" val="691065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529389"/>
            <a:ext cx="8610599" cy="5647574"/>
          </a:xfrm>
        </p:spPr>
        <p:txBody>
          <a:bodyPr/>
          <a:lstStyle/>
          <a:p>
            <a:pPr marL="514350" indent="-514350">
              <a:buFont typeface="+mj-lt"/>
              <a:buAutoNum type="arabicPeriod" startAt="2"/>
            </a:pPr>
            <a:r>
              <a:rPr lang="id-ID" dirty="0" smtClean="0"/>
              <a:t>Kebun </a:t>
            </a:r>
            <a:r>
              <a:rPr lang="id-ID" dirty="0"/>
              <a:t>plasma nutfah adalah sebuah kebun koleksi yang dibangun dengan tujuan untuk mengembangkan bibit tanaman yang unggul, tahan terhadap hama dan </a:t>
            </a:r>
            <a:r>
              <a:rPr lang="id-ID" dirty="0" smtClean="0"/>
              <a:t>penyakit. Contoh LIPI</a:t>
            </a:r>
          </a:p>
          <a:p>
            <a:pPr marL="0" indent="0">
              <a:buNone/>
            </a:pPr>
            <a:endParaRPr lang="id-ID" dirty="0" smtClean="0"/>
          </a:p>
          <a:p>
            <a:pPr marL="514350" indent="-514350">
              <a:buFont typeface="+mj-lt"/>
              <a:buAutoNum type="arabicPeriod" startAt="2"/>
            </a:pPr>
            <a:r>
              <a:rPr lang="id-ID" dirty="0" smtClean="0"/>
              <a:t>Taman Safari </a:t>
            </a:r>
            <a:r>
              <a:rPr lang="id-ID" dirty="0"/>
              <a:t>adalah sebuah tempat wisata keluarga yang berkonsep wawasan lingkungan yang berorientasi pada habitat satwa di alam </a:t>
            </a:r>
            <a:r>
              <a:rPr lang="id-ID" dirty="0" smtClean="0"/>
              <a:t>bebas. </a:t>
            </a:r>
            <a:r>
              <a:rPr lang="id-ID" dirty="0"/>
              <a:t>Contoh Taman Safari </a:t>
            </a:r>
            <a:r>
              <a:rPr lang="id-ID" dirty="0" smtClean="0"/>
              <a:t>yaitu </a:t>
            </a:r>
            <a:r>
              <a:rPr lang="id-ID" dirty="0"/>
              <a:t>Taman Safari Prigen di Pasuruan Jawa Timur, Taman Safari Cisarua di Bogor Jawa Barat. </a:t>
            </a:r>
          </a:p>
        </p:txBody>
      </p:sp>
    </p:spTree>
    <p:extLst>
      <p:ext uri="{BB962C8B-B14F-4D97-AF65-F5344CB8AC3E}">
        <p14:creationId xmlns:p14="http://schemas.microsoft.com/office/powerpoint/2010/main" val="4163749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2568" y="365125"/>
            <a:ext cx="8851232" cy="765843"/>
          </a:xfrm>
        </p:spPr>
        <p:txBody>
          <a:bodyPr>
            <a:normAutofit fontScale="90000"/>
          </a:bodyPr>
          <a:lstStyle/>
          <a:p>
            <a:r>
              <a:rPr lang="id-ID" dirty="0" smtClean="0"/>
              <a:t>Perlindungan Alam dengan tujuan tertentu</a:t>
            </a:r>
            <a:endParaRPr lang="id-ID" dirty="0"/>
          </a:p>
        </p:txBody>
      </p:sp>
      <p:sp>
        <p:nvSpPr>
          <p:cNvPr id="3" name="Content Placeholder 2"/>
          <p:cNvSpPr>
            <a:spLocks noGrp="1"/>
          </p:cNvSpPr>
          <p:nvPr>
            <p:ph idx="1"/>
          </p:nvPr>
        </p:nvSpPr>
        <p:spPr>
          <a:xfrm>
            <a:off x="2502568" y="1299411"/>
            <a:ext cx="8851232" cy="4877552"/>
          </a:xfrm>
        </p:spPr>
        <p:txBody>
          <a:bodyPr>
            <a:normAutofit fontScale="85000" lnSpcReduction="20000"/>
          </a:bodyPr>
          <a:lstStyle/>
          <a:p>
            <a:r>
              <a:rPr lang="id-ID" dirty="0"/>
              <a:t>Macam-macam perlindungan alam dengan tujuan tertentu adalah </a:t>
            </a:r>
            <a:r>
              <a:rPr lang="id-ID" dirty="0" smtClean="0"/>
              <a:t>sebagai berikut:</a:t>
            </a:r>
          </a:p>
          <a:p>
            <a:pPr marL="514350" indent="-514350">
              <a:buFont typeface="+mj-lt"/>
              <a:buAutoNum type="alphaLcPeriod"/>
            </a:pPr>
            <a:r>
              <a:rPr lang="id-ID" dirty="0"/>
              <a:t>Pelindungan geologi, merupakan perlindungan yang bertujuan </a:t>
            </a:r>
            <a:r>
              <a:rPr lang="id-ID" dirty="0" smtClean="0"/>
              <a:t>melindungi formasi geologi</a:t>
            </a:r>
          </a:p>
          <a:p>
            <a:pPr marL="514350" indent="-514350">
              <a:buFont typeface="+mj-lt"/>
              <a:buAutoNum type="alphaLcPeriod"/>
            </a:pPr>
            <a:r>
              <a:rPr lang="id-ID" dirty="0" smtClean="0"/>
              <a:t>Perlindungan </a:t>
            </a:r>
            <a:r>
              <a:rPr lang="id-ID" dirty="0"/>
              <a:t>alamn botani, bertujuan melindungi komunitas </a:t>
            </a:r>
            <a:r>
              <a:rPr lang="id-ID" dirty="0" smtClean="0"/>
              <a:t>tumbuhan tertentu.</a:t>
            </a:r>
          </a:p>
          <a:p>
            <a:pPr marL="514350" indent="-514350">
              <a:buFont typeface="+mj-lt"/>
              <a:buAutoNum type="alphaLcPeriod"/>
            </a:pPr>
            <a:r>
              <a:rPr lang="id-ID" dirty="0" smtClean="0"/>
              <a:t>Perlindungan </a:t>
            </a:r>
            <a:r>
              <a:rPr lang="id-ID" dirty="0"/>
              <a:t>alam zoologi, bertujuan melindungi hewan langka </a:t>
            </a:r>
            <a:r>
              <a:rPr lang="id-ID" dirty="0" smtClean="0"/>
              <a:t>serta mengembangbiakannya </a:t>
            </a:r>
            <a:r>
              <a:rPr lang="id-ID" dirty="0"/>
              <a:t>dengan car memasukkan hewan ke daerah </a:t>
            </a:r>
            <a:r>
              <a:rPr lang="id-ID" dirty="0" smtClean="0"/>
              <a:t>lain.</a:t>
            </a:r>
          </a:p>
          <a:p>
            <a:pPr marL="514350" indent="-514350">
              <a:buFont typeface="+mj-lt"/>
              <a:buAutoNum type="alphaLcPeriod"/>
            </a:pPr>
            <a:r>
              <a:rPr lang="id-ID" dirty="0" smtClean="0"/>
              <a:t>Pelindungan </a:t>
            </a:r>
            <a:r>
              <a:rPr lang="id-ID" dirty="0"/>
              <a:t>alam antropologi, pertujuan melindungi suku bangsa </a:t>
            </a:r>
            <a:r>
              <a:rPr lang="id-ID" dirty="0" smtClean="0"/>
              <a:t>yang terisolir.</a:t>
            </a:r>
          </a:p>
          <a:p>
            <a:pPr marL="514350" indent="-514350">
              <a:buFont typeface="+mj-lt"/>
              <a:buAutoNum type="alphaLcPeriod"/>
            </a:pPr>
            <a:r>
              <a:rPr lang="id-ID" dirty="0" smtClean="0"/>
              <a:t>Perlindungan </a:t>
            </a:r>
            <a:r>
              <a:rPr lang="id-ID" dirty="0"/>
              <a:t>pemandangan alam, bertujuan melindungi keindahan alam </a:t>
            </a:r>
            <a:r>
              <a:rPr lang="id-ID" dirty="0" smtClean="0"/>
              <a:t>suatu daerah. </a:t>
            </a:r>
          </a:p>
          <a:p>
            <a:pPr marL="514350" indent="-514350">
              <a:buFont typeface="+mj-lt"/>
              <a:buAutoNum type="alphaLcPeriod"/>
            </a:pPr>
            <a:r>
              <a:rPr lang="id-ID" dirty="0" smtClean="0"/>
              <a:t>Perlindungan </a:t>
            </a:r>
            <a:r>
              <a:rPr lang="id-ID" dirty="0"/>
              <a:t>monumen alam, bertujuan melindungi benda-benda </a:t>
            </a:r>
            <a:r>
              <a:rPr lang="id-ID" dirty="0" smtClean="0"/>
              <a:t>alam tertentu.</a:t>
            </a:r>
          </a:p>
        </p:txBody>
      </p:sp>
    </p:spTree>
    <p:extLst>
      <p:ext uri="{BB962C8B-B14F-4D97-AF65-F5344CB8AC3E}">
        <p14:creationId xmlns:p14="http://schemas.microsoft.com/office/powerpoint/2010/main" val="3552002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0062" y="889000"/>
            <a:ext cx="9043737" cy="5287963"/>
          </a:xfrm>
        </p:spPr>
        <p:txBody>
          <a:bodyPr>
            <a:normAutofit/>
          </a:bodyPr>
          <a:lstStyle/>
          <a:p>
            <a:pPr marL="0" indent="0">
              <a:buNone/>
            </a:pPr>
            <a:endParaRPr lang="id-ID" dirty="0"/>
          </a:p>
          <a:p>
            <a:pPr marL="0" indent="0">
              <a:buNone/>
            </a:pPr>
            <a:r>
              <a:rPr lang="id-ID" dirty="0"/>
              <a:t>Strategi konservasi penting untuk mencapai tiga tujuan utama konservasi yaitu: </a:t>
            </a:r>
            <a:endParaRPr lang="id-ID" dirty="0" smtClean="0"/>
          </a:p>
          <a:p>
            <a:pPr marL="514350" indent="-514350">
              <a:buFont typeface="+mj-lt"/>
              <a:buAutoNum type="arabicPeriod"/>
            </a:pPr>
            <a:r>
              <a:rPr lang="id-ID" dirty="0" smtClean="0"/>
              <a:t>Menjaga proses </a:t>
            </a:r>
            <a:r>
              <a:rPr lang="id-ID" dirty="0"/>
              <a:t>ekologi dan sistem pendukung kehidupan untuk mempertahankan kelangsungan hidup dan perkembangan </a:t>
            </a:r>
            <a:r>
              <a:rPr lang="id-ID" dirty="0" smtClean="0"/>
              <a:t>manusia</a:t>
            </a:r>
          </a:p>
          <a:p>
            <a:pPr marL="514350" indent="-514350">
              <a:buFont typeface="+mj-lt"/>
              <a:buAutoNum type="arabicPeriod"/>
            </a:pPr>
            <a:r>
              <a:rPr lang="id-ID" dirty="0"/>
              <a:t>M</a:t>
            </a:r>
            <a:r>
              <a:rPr lang="id-ID" dirty="0" smtClean="0"/>
              <a:t>elestarikan </a:t>
            </a:r>
            <a:r>
              <a:rPr lang="id-ID" dirty="0"/>
              <a:t>keragaman genetik untuk mempertahankan fungsi banyak proses dan sistem pendukung kehidupan yang menggunakan sumber daya hidup; dan </a:t>
            </a:r>
            <a:endParaRPr lang="id-ID" dirty="0" smtClean="0"/>
          </a:p>
          <a:p>
            <a:pPr marL="514350" indent="-514350">
              <a:buFont typeface="+mj-lt"/>
              <a:buAutoNum type="arabicPeriod"/>
            </a:pPr>
            <a:r>
              <a:rPr lang="id-ID" dirty="0" smtClean="0"/>
              <a:t>Memastikan </a:t>
            </a:r>
            <a:r>
              <a:rPr lang="id-ID" dirty="0"/>
              <a:t>pemanfaatan berkelanjutan spesies dan ekosistem yang mendukung manusia serta industri. </a:t>
            </a:r>
          </a:p>
        </p:txBody>
      </p:sp>
    </p:spTree>
    <p:extLst>
      <p:ext uri="{BB962C8B-B14F-4D97-AF65-F5344CB8AC3E}">
        <p14:creationId xmlns:p14="http://schemas.microsoft.com/office/powerpoint/2010/main" val="1478856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err="1">
                <a:solidFill>
                  <a:schemeClr val="tx1"/>
                </a:solidFill>
              </a:rPr>
              <a:t>Pelestarian</a:t>
            </a:r>
            <a:r>
              <a:rPr lang="en-US" sz="3600" dirty="0">
                <a:solidFill>
                  <a:schemeClr val="tx1"/>
                </a:solidFill>
              </a:rPr>
              <a:t> </a:t>
            </a:r>
            <a:r>
              <a:rPr lang="en-US" sz="3600" dirty="0" err="1">
                <a:solidFill>
                  <a:schemeClr val="tx1"/>
                </a:solidFill>
              </a:rPr>
              <a:t>Keanekaragaman</a:t>
            </a:r>
            <a:r>
              <a:rPr lang="en-US" sz="3600" dirty="0">
                <a:solidFill>
                  <a:schemeClr val="tx1"/>
                </a:solidFill>
              </a:rPr>
              <a:t> </a:t>
            </a:r>
            <a:r>
              <a:rPr lang="en-US" sz="3600" dirty="0" err="1">
                <a:solidFill>
                  <a:schemeClr val="tx1"/>
                </a:solidFill>
              </a:rPr>
              <a:t>Hayati</a:t>
            </a:r>
            <a:r>
              <a:rPr lang="en-US" sz="3600" dirty="0">
                <a:solidFill>
                  <a:schemeClr val="tx1"/>
                </a:solidFill>
              </a:rPr>
              <a:t> (</a:t>
            </a:r>
            <a:r>
              <a:rPr lang="en-US" sz="3600" dirty="0" err="1">
                <a:solidFill>
                  <a:schemeClr val="tx1"/>
                </a:solidFill>
              </a:rPr>
              <a:t>Kehati</a:t>
            </a:r>
            <a:r>
              <a:rPr lang="en-US" sz="3600" dirty="0">
                <a:solidFill>
                  <a:schemeClr val="tx1"/>
                </a:solidFill>
              </a:rPr>
              <a:t>)</a:t>
            </a:r>
          </a:p>
        </p:txBody>
      </p:sp>
      <p:sp>
        <p:nvSpPr>
          <p:cNvPr id="5" name="Freeform 16">
            <a:extLst>
              <a:ext uri="{FF2B5EF4-FFF2-40B4-BE49-F238E27FC236}">
                <a16:creationId xmlns="" xmlns:a16="http://schemas.microsoft.com/office/drawing/2014/main" id="{B069A208-E5E5-4E6E-82D8-8EC244424591}"/>
              </a:ext>
            </a:extLst>
          </p:cNvPr>
          <p:cNvSpPr/>
          <p:nvPr/>
        </p:nvSpPr>
        <p:spPr>
          <a:xfrm>
            <a:off x="3286353" y="5434937"/>
            <a:ext cx="4922661" cy="1432116"/>
          </a:xfrm>
          <a:custGeom>
            <a:avLst/>
            <a:gdLst>
              <a:gd name="connsiteX0" fmla="*/ 2035402 w 5468347"/>
              <a:gd name="connsiteY0" fmla="*/ 849 h 1582918"/>
              <a:gd name="connsiteX1" fmla="*/ 2596704 w 5468347"/>
              <a:gd name="connsiteY1" fmla="*/ 141538 h 1582918"/>
              <a:gd name="connsiteX2" fmla="*/ 3488648 w 5468347"/>
              <a:gd name="connsiteY2" fmla="*/ 570305 h 1582918"/>
              <a:gd name="connsiteX3" fmla="*/ 5468347 w 5468347"/>
              <a:gd name="connsiteY3" fmla="*/ 1582918 h 1582918"/>
              <a:gd name="connsiteX4" fmla="*/ 3631596 w 5468347"/>
              <a:gd name="connsiteY4" fmla="*/ 1574966 h 1582918"/>
              <a:gd name="connsiteX5" fmla="*/ 3269121 w 5468347"/>
              <a:gd name="connsiteY5" fmla="*/ 1173092 h 1582918"/>
              <a:gd name="connsiteX6" fmla="*/ 3214235 w 5468347"/>
              <a:gd name="connsiteY6" fmla="*/ 1161143 h 1582918"/>
              <a:gd name="connsiteX7" fmla="*/ 2448153 w 5468347"/>
              <a:gd name="connsiteY7" fmla="*/ 854408 h 1582918"/>
              <a:gd name="connsiteX8" fmla="*/ 1572398 w 5468347"/>
              <a:gd name="connsiteY8" fmla="*/ 937852 h 1582918"/>
              <a:gd name="connsiteX9" fmla="*/ 1281447 w 5468347"/>
              <a:gd name="connsiteY9" fmla="*/ 827716 h 1582918"/>
              <a:gd name="connsiteX10" fmla="*/ 158263 w 5468347"/>
              <a:gd name="connsiteY10" fmla="*/ 615914 h 1582918"/>
              <a:gd name="connsiteX11" fmla="*/ 231087 w 5468347"/>
              <a:gd name="connsiteY11" fmla="*/ 457382 h 1582918"/>
              <a:gd name="connsiteX12" fmla="*/ 1414 w 5468347"/>
              <a:gd name="connsiteY12" fmla="*/ 410090 h 1582918"/>
              <a:gd name="connsiteX13" fmla="*/ 417937 w 5468347"/>
              <a:gd name="connsiteY13" fmla="*/ 270533 h 1582918"/>
              <a:gd name="connsiteX14" fmla="*/ 1051890 w 5468347"/>
              <a:gd name="connsiteY14" fmla="*/ 437363 h 1582918"/>
              <a:gd name="connsiteX15" fmla="*/ 1549535 w 5468347"/>
              <a:gd name="connsiteY15" fmla="*/ 367846 h 1582918"/>
              <a:gd name="connsiteX16" fmla="*/ 1138815 w 5468347"/>
              <a:gd name="connsiteY16" fmla="*/ 345621 h 1582918"/>
              <a:gd name="connsiteX17" fmla="*/ 991889 w 5468347"/>
              <a:gd name="connsiteY17" fmla="*/ 115890 h 1582918"/>
              <a:gd name="connsiteX18" fmla="*/ 1647486 w 5468347"/>
              <a:gd name="connsiteY18" fmla="*/ 92040 h 1582918"/>
              <a:gd name="connsiteX19" fmla="*/ 2035402 w 5468347"/>
              <a:gd name="connsiteY19" fmla="*/ 849 h 1582918"/>
              <a:gd name="connsiteX0" fmla="*/ 2035402 w 5468347"/>
              <a:gd name="connsiteY0" fmla="*/ 849 h 1582918"/>
              <a:gd name="connsiteX1" fmla="*/ 2596704 w 5468347"/>
              <a:gd name="connsiteY1" fmla="*/ 141538 h 1582918"/>
              <a:gd name="connsiteX2" fmla="*/ 3488648 w 5468347"/>
              <a:gd name="connsiteY2" fmla="*/ 570305 h 1582918"/>
              <a:gd name="connsiteX3" fmla="*/ 5468347 w 5468347"/>
              <a:gd name="connsiteY3" fmla="*/ 1582918 h 1582918"/>
              <a:gd name="connsiteX4" fmla="*/ 3631596 w 5468347"/>
              <a:gd name="connsiteY4" fmla="*/ 1574966 h 1582918"/>
              <a:gd name="connsiteX5" fmla="*/ 3214235 w 5468347"/>
              <a:gd name="connsiteY5" fmla="*/ 1161143 h 1582918"/>
              <a:gd name="connsiteX6" fmla="*/ 2448153 w 5468347"/>
              <a:gd name="connsiteY6" fmla="*/ 854408 h 1582918"/>
              <a:gd name="connsiteX7" fmla="*/ 1572398 w 5468347"/>
              <a:gd name="connsiteY7" fmla="*/ 937852 h 1582918"/>
              <a:gd name="connsiteX8" fmla="*/ 1281447 w 5468347"/>
              <a:gd name="connsiteY8" fmla="*/ 827716 h 1582918"/>
              <a:gd name="connsiteX9" fmla="*/ 158263 w 5468347"/>
              <a:gd name="connsiteY9" fmla="*/ 615914 h 1582918"/>
              <a:gd name="connsiteX10" fmla="*/ 231087 w 5468347"/>
              <a:gd name="connsiteY10" fmla="*/ 457382 h 1582918"/>
              <a:gd name="connsiteX11" fmla="*/ 1414 w 5468347"/>
              <a:gd name="connsiteY11" fmla="*/ 410090 h 1582918"/>
              <a:gd name="connsiteX12" fmla="*/ 417937 w 5468347"/>
              <a:gd name="connsiteY12" fmla="*/ 270533 h 1582918"/>
              <a:gd name="connsiteX13" fmla="*/ 1051890 w 5468347"/>
              <a:gd name="connsiteY13" fmla="*/ 437363 h 1582918"/>
              <a:gd name="connsiteX14" fmla="*/ 1549535 w 5468347"/>
              <a:gd name="connsiteY14" fmla="*/ 367846 h 1582918"/>
              <a:gd name="connsiteX15" fmla="*/ 1138815 w 5468347"/>
              <a:gd name="connsiteY15" fmla="*/ 345621 h 1582918"/>
              <a:gd name="connsiteX16" fmla="*/ 991889 w 5468347"/>
              <a:gd name="connsiteY16" fmla="*/ 115890 h 1582918"/>
              <a:gd name="connsiteX17" fmla="*/ 1647486 w 5468347"/>
              <a:gd name="connsiteY17" fmla="*/ 92040 h 1582918"/>
              <a:gd name="connsiteX18" fmla="*/ 2035402 w 5468347"/>
              <a:gd name="connsiteY18" fmla="*/ 849 h 1582918"/>
              <a:gd name="connsiteX0" fmla="*/ 2035402 w 5468347"/>
              <a:gd name="connsiteY0" fmla="*/ 849 h 1582918"/>
              <a:gd name="connsiteX1" fmla="*/ 2596704 w 5468347"/>
              <a:gd name="connsiteY1" fmla="*/ 141538 h 1582918"/>
              <a:gd name="connsiteX2" fmla="*/ 3488648 w 5468347"/>
              <a:gd name="connsiteY2" fmla="*/ 570305 h 1582918"/>
              <a:gd name="connsiteX3" fmla="*/ 5468347 w 5468347"/>
              <a:gd name="connsiteY3" fmla="*/ 1582918 h 1582918"/>
              <a:gd name="connsiteX4" fmla="*/ 4021210 w 5468347"/>
              <a:gd name="connsiteY4" fmla="*/ 1574966 h 1582918"/>
              <a:gd name="connsiteX5" fmla="*/ 3214235 w 5468347"/>
              <a:gd name="connsiteY5" fmla="*/ 1161143 h 1582918"/>
              <a:gd name="connsiteX6" fmla="*/ 2448153 w 5468347"/>
              <a:gd name="connsiteY6" fmla="*/ 854408 h 1582918"/>
              <a:gd name="connsiteX7" fmla="*/ 1572398 w 5468347"/>
              <a:gd name="connsiteY7" fmla="*/ 937852 h 1582918"/>
              <a:gd name="connsiteX8" fmla="*/ 1281447 w 5468347"/>
              <a:gd name="connsiteY8" fmla="*/ 827716 h 1582918"/>
              <a:gd name="connsiteX9" fmla="*/ 158263 w 5468347"/>
              <a:gd name="connsiteY9" fmla="*/ 615914 h 1582918"/>
              <a:gd name="connsiteX10" fmla="*/ 231087 w 5468347"/>
              <a:gd name="connsiteY10" fmla="*/ 457382 h 1582918"/>
              <a:gd name="connsiteX11" fmla="*/ 1414 w 5468347"/>
              <a:gd name="connsiteY11" fmla="*/ 410090 h 1582918"/>
              <a:gd name="connsiteX12" fmla="*/ 417937 w 5468347"/>
              <a:gd name="connsiteY12" fmla="*/ 270533 h 1582918"/>
              <a:gd name="connsiteX13" fmla="*/ 1051890 w 5468347"/>
              <a:gd name="connsiteY13" fmla="*/ 437363 h 1582918"/>
              <a:gd name="connsiteX14" fmla="*/ 1549535 w 5468347"/>
              <a:gd name="connsiteY14" fmla="*/ 367846 h 1582918"/>
              <a:gd name="connsiteX15" fmla="*/ 1138815 w 5468347"/>
              <a:gd name="connsiteY15" fmla="*/ 345621 h 1582918"/>
              <a:gd name="connsiteX16" fmla="*/ 991889 w 5468347"/>
              <a:gd name="connsiteY16" fmla="*/ 115890 h 1582918"/>
              <a:gd name="connsiteX17" fmla="*/ 1647486 w 5468347"/>
              <a:gd name="connsiteY17" fmla="*/ 92040 h 1582918"/>
              <a:gd name="connsiteX18" fmla="*/ 2035402 w 5468347"/>
              <a:gd name="connsiteY18" fmla="*/ 849 h 1582918"/>
              <a:gd name="connsiteX0" fmla="*/ 2035402 w 5468347"/>
              <a:gd name="connsiteY0" fmla="*/ 849 h 1590869"/>
              <a:gd name="connsiteX1" fmla="*/ 2596704 w 5468347"/>
              <a:gd name="connsiteY1" fmla="*/ 141538 h 1590869"/>
              <a:gd name="connsiteX2" fmla="*/ 3488648 w 5468347"/>
              <a:gd name="connsiteY2" fmla="*/ 570305 h 1590869"/>
              <a:gd name="connsiteX3" fmla="*/ 5468347 w 5468347"/>
              <a:gd name="connsiteY3" fmla="*/ 1582918 h 1590869"/>
              <a:gd name="connsiteX4" fmla="*/ 3862184 w 5468347"/>
              <a:gd name="connsiteY4" fmla="*/ 1590869 h 1590869"/>
              <a:gd name="connsiteX5" fmla="*/ 3214235 w 5468347"/>
              <a:gd name="connsiteY5" fmla="*/ 1161143 h 1590869"/>
              <a:gd name="connsiteX6" fmla="*/ 2448153 w 5468347"/>
              <a:gd name="connsiteY6" fmla="*/ 854408 h 1590869"/>
              <a:gd name="connsiteX7" fmla="*/ 1572398 w 5468347"/>
              <a:gd name="connsiteY7" fmla="*/ 937852 h 1590869"/>
              <a:gd name="connsiteX8" fmla="*/ 1281447 w 5468347"/>
              <a:gd name="connsiteY8" fmla="*/ 827716 h 1590869"/>
              <a:gd name="connsiteX9" fmla="*/ 158263 w 5468347"/>
              <a:gd name="connsiteY9" fmla="*/ 615914 h 1590869"/>
              <a:gd name="connsiteX10" fmla="*/ 231087 w 5468347"/>
              <a:gd name="connsiteY10" fmla="*/ 457382 h 1590869"/>
              <a:gd name="connsiteX11" fmla="*/ 1414 w 5468347"/>
              <a:gd name="connsiteY11" fmla="*/ 410090 h 1590869"/>
              <a:gd name="connsiteX12" fmla="*/ 417937 w 5468347"/>
              <a:gd name="connsiteY12" fmla="*/ 270533 h 1590869"/>
              <a:gd name="connsiteX13" fmla="*/ 1051890 w 5468347"/>
              <a:gd name="connsiteY13" fmla="*/ 437363 h 1590869"/>
              <a:gd name="connsiteX14" fmla="*/ 1549535 w 5468347"/>
              <a:gd name="connsiteY14" fmla="*/ 367846 h 1590869"/>
              <a:gd name="connsiteX15" fmla="*/ 1138815 w 5468347"/>
              <a:gd name="connsiteY15" fmla="*/ 345621 h 1590869"/>
              <a:gd name="connsiteX16" fmla="*/ 991889 w 5468347"/>
              <a:gd name="connsiteY16" fmla="*/ 115890 h 1590869"/>
              <a:gd name="connsiteX17" fmla="*/ 1647486 w 5468347"/>
              <a:gd name="connsiteY17" fmla="*/ 92040 h 1590869"/>
              <a:gd name="connsiteX18" fmla="*/ 2035402 w 5468347"/>
              <a:gd name="connsiteY18" fmla="*/ 849 h 1590869"/>
              <a:gd name="connsiteX0" fmla="*/ 2035402 w 5468347"/>
              <a:gd name="connsiteY0" fmla="*/ 849 h 1590869"/>
              <a:gd name="connsiteX1" fmla="*/ 2596704 w 5468347"/>
              <a:gd name="connsiteY1" fmla="*/ 141538 h 1590869"/>
              <a:gd name="connsiteX2" fmla="*/ 3488648 w 5468347"/>
              <a:gd name="connsiteY2" fmla="*/ 570305 h 1590869"/>
              <a:gd name="connsiteX3" fmla="*/ 5468347 w 5468347"/>
              <a:gd name="connsiteY3" fmla="*/ 1582918 h 1590869"/>
              <a:gd name="connsiteX4" fmla="*/ 3862184 w 5468347"/>
              <a:gd name="connsiteY4" fmla="*/ 1590869 h 1590869"/>
              <a:gd name="connsiteX5" fmla="*/ 3214235 w 5468347"/>
              <a:gd name="connsiteY5" fmla="*/ 1161143 h 1590869"/>
              <a:gd name="connsiteX6" fmla="*/ 2448153 w 5468347"/>
              <a:gd name="connsiteY6" fmla="*/ 854408 h 1590869"/>
              <a:gd name="connsiteX7" fmla="*/ 1572398 w 5468347"/>
              <a:gd name="connsiteY7" fmla="*/ 937852 h 1590869"/>
              <a:gd name="connsiteX8" fmla="*/ 1281447 w 5468347"/>
              <a:gd name="connsiteY8" fmla="*/ 827716 h 1590869"/>
              <a:gd name="connsiteX9" fmla="*/ 158263 w 5468347"/>
              <a:gd name="connsiteY9" fmla="*/ 615914 h 1590869"/>
              <a:gd name="connsiteX10" fmla="*/ 231087 w 5468347"/>
              <a:gd name="connsiteY10" fmla="*/ 457382 h 1590869"/>
              <a:gd name="connsiteX11" fmla="*/ 1414 w 5468347"/>
              <a:gd name="connsiteY11" fmla="*/ 410090 h 1590869"/>
              <a:gd name="connsiteX12" fmla="*/ 417937 w 5468347"/>
              <a:gd name="connsiteY12" fmla="*/ 270533 h 1590869"/>
              <a:gd name="connsiteX13" fmla="*/ 1051890 w 5468347"/>
              <a:gd name="connsiteY13" fmla="*/ 437363 h 1590869"/>
              <a:gd name="connsiteX14" fmla="*/ 1549535 w 5468347"/>
              <a:gd name="connsiteY14" fmla="*/ 367846 h 1590869"/>
              <a:gd name="connsiteX15" fmla="*/ 1138815 w 5468347"/>
              <a:gd name="connsiteY15" fmla="*/ 345621 h 1590869"/>
              <a:gd name="connsiteX16" fmla="*/ 991889 w 5468347"/>
              <a:gd name="connsiteY16" fmla="*/ 115890 h 1590869"/>
              <a:gd name="connsiteX17" fmla="*/ 1647486 w 5468347"/>
              <a:gd name="connsiteY17" fmla="*/ 92040 h 1590869"/>
              <a:gd name="connsiteX18" fmla="*/ 2035402 w 5468347"/>
              <a:gd name="connsiteY18" fmla="*/ 849 h 159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68347" h="1590869">
                <a:moveTo>
                  <a:pt x="2035402" y="849"/>
                </a:moveTo>
                <a:cubicBezTo>
                  <a:pt x="2197434" y="-5873"/>
                  <a:pt x="2388365" y="26053"/>
                  <a:pt x="2596704" y="141538"/>
                </a:cubicBezTo>
                <a:cubicBezTo>
                  <a:pt x="2882877" y="296530"/>
                  <a:pt x="3113344" y="409742"/>
                  <a:pt x="3488648" y="570305"/>
                </a:cubicBezTo>
                <a:lnTo>
                  <a:pt x="5468347" y="1582918"/>
                </a:lnTo>
                <a:lnTo>
                  <a:pt x="3862184" y="1590869"/>
                </a:lnTo>
                <a:cubicBezTo>
                  <a:pt x="3609095" y="1421123"/>
                  <a:pt x="3449907" y="1283886"/>
                  <a:pt x="3214235" y="1161143"/>
                </a:cubicBezTo>
                <a:cubicBezTo>
                  <a:pt x="2978563" y="1038400"/>
                  <a:pt x="2766821" y="883267"/>
                  <a:pt x="2448153" y="854408"/>
                </a:cubicBezTo>
                <a:cubicBezTo>
                  <a:pt x="2143410" y="808837"/>
                  <a:pt x="1776133" y="951121"/>
                  <a:pt x="1572398" y="937852"/>
                </a:cubicBezTo>
                <a:cubicBezTo>
                  <a:pt x="1505125" y="926208"/>
                  <a:pt x="1357077" y="858858"/>
                  <a:pt x="1281447" y="827716"/>
                </a:cubicBezTo>
                <a:cubicBezTo>
                  <a:pt x="885698" y="751545"/>
                  <a:pt x="570724" y="664232"/>
                  <a:pt x="158263" y="615914"/>
                </a:cubicBezTo>
                <a:cubicBezTo>
                  <a:pt x="86907" y="604850"/>
                  <a:pt x="149248" y="490730"/>
                  <a:pt x="231087" y="457382"/>
                </a:cubicBezTo>
                <a:lnTo>
                  <a:pt x="1414" y="410090"/>
                </a:lnTo>
                <a:cubicBezTo>
                  <a:pt x="-19437" y="255872"/>
                  <a:pt x="193679" y="238135"/>
                  <a:pt x="417937" y="270533"/>
                </a:cubicBezTo>
                <a:cubicBezTo>
                  <a:pt x="654322" y="317787"/>
                  <a:pt x="815504" y="362256"/>
                  <a:pt x="1051890" y="437363"/>
                </a:cubicBezTo>
                <a:cubicBezTo>
                  <a:pt x="1217771" y="414191"/>
                  <a:pt x="1436574" y="452295"/>
                  <a:pt x="1549535" y="367846"/>
                </a:cubicBezTo>
                <a:cubicBezTo>
                  <a:pt x="1412629" y="360438"/>
                  <a:pt x="1256225" y="378097"/>
                  <a:pt x="1138815" y="345621"/>
                </a:cubicBezTo>
                <a:cubicBezTo>
                  <a:pt x="1000710" y="335892"/>
                  <a:pt x="896026" y="181325"/>
                  <a:pt x="991889" y="115890"/>
                </a:cubicBezTo>
                <a:cubicBezTo>
                  <a:pt x="1199280" y="54090"/>
                  <a:pt x="1518085" y="131556"/>
                  <a:pt x="1647486" y="92040"/>
                </a:cubicBezTo>
                <a:cubicBezTo>
                  <a:pt x="1740234" y="52939"/>
                  <a:pt x="1873369" y="7571"/>
                  <a:pt x="2035402" y="849"/>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7" name="Freeform 20">
            <a:extLst>
              <a:ext uri="{FF2B5EF4-FFF2-40B4-BE49-F238E27FC236}">
                <a16:creationId xmlns="" xmlns:a16="http://schemas.microsoft.com/office/drawing/2014/main" id="{DD0D24D3-92CA-48A5-B897-8C3AFDF00F65}"/>
              </a:ext>
            </a:extLst>
          </p:cNvPr>
          <p:cNvSpPr/>
          <p:nvPr/>
        </p:nvSpPr>
        <p:spPr>
          <a:xfrm rot="10800000">
            <a:off x="300188" y="1673761"/>
            <a:ext cx="4922661" cy="1432116"/>
          </a:xfrm>
          <a:custGeom>
            <a:avLst/>
            <a:gdLst>
              <a:gd name="connsiteX0" fmla="*/ 2035402 w 5468347"/>
              <a:gd name="connsiteY0" fmla="*/ 849 h 1582918"/>
              <a:gd name="connsiteX1" fmla="*/ 2596704 w 5468347"/>
              <a:gd name="connsiteY1" fmla="*/ 141538 h 1582918"/>
              <a:gd name="connsiteX2" fmla="*/ 3488648 w 5468347"/>
              <a:gd name="connsiteY2" fmla="*/ 570305 h 1582918"/>
              <a:gd name="connsiteX3" fmla="*/ 5468347 w 5468347"/>
              <a:gd name="connsiteY3" fmla="*/ 1582918 h 1582918"/>
              <a:gd name="connsiteX4" fmla="*/ 3631596 w 5468347"/>
              <a:gd name="connsiteY4" fmla="*/ 1574966 h 1582918"/>
              <a:gd name="connsiteX5" fmla="*/ 3269121 w 5468347"/>
              <a:gd name="connsiteY5" fmla="*/ 1173092 h 1582918"/>
              <a:gd name="connsiteX6" fmla="*/ 3214235 w 5468347"/>
              <a:gd name="connsiteY6" fmla="*/ 1161143 h 1582918"/>
              <a:gd name="connsiteX7" fmla="*/ 2448153 w 5468347"/>
              <a:gd name="connsiteY7" fmla="*/ 854408 h 1582918"/>
              <a:gd name="connsiteX8" fmla="*/ 1572398 w 5468347"/>
              <a:gd name="connsiteY8" fmla="*/ 937852 h 1582918"/>
              <a:gd name="connsiteX9" fmla="*/ 1281447 w 5468347"/>
              <a:gd name="connsiteY9" fmla="*/ 827716 h 1582918"/>
              <a:gd name="connsiteX10" fmla="*/ 158263 w 5468347"/>
              <a:gd name="connsiteY10" fmla="*/ 615914 h 1582918"/>
              <a:gd name="connsiteX11" fmla="*/ 231087 w 5468347"/>
              <a:gd name="connsiteY11" fmla="*/ 457382 h 1582918"/>
              <a:gd name="connsiteX12" fmla="*/ 1414 w 5468347"/>
              <a:gd name="connsiteY12" fmla="*/ 410090 h 1582918"/>
              <a:gd name="connsiteX13" fmla="*/ 417937 w 5468347"/>
              <a:gd name="connsiteY13" fmla="*/ 270533 h 1582918"/>
              <a:gd name="connsiteX14" fmla="*/ 1051890 w 5468347"/>
              <a:gd name="connsiteY14" fmla="*/ 437363 h 1582918"/>
              <a:gd name="connsiteX15" fmla="*/ 1549535 w 5468347"/>
              <a:gd name="connsiteY15" fmla="*/ 367846 h 1582918"/>
              <a:gd name="connsiteX16" fmla="*/ 1138815 w 5468347"/>
              <a:gd name="connsiteY16" fmla="*/ 345621 h 1582918"/>
              <a:gd name="connsiteX17" fmla="*/ 991889 w 5468347"/>
              <a:gd name="connsiteY17" fmla="*/ 115890 h 1582918"/>
              <a:gd name="connsiteX18" fmla="*/ 1647486 w 5468347"/>
              <a:gd name="connsiteY18" fmla="*/ 92040 h 1582918"/>
              <a:gd name="connsiteX19" fmla="*/ 2035402 w 5468347"/>
              <a:gd name="connsiteY19" fmla="*/ 849 h 1582918"/>
              <a:gd name="connsiteX0" fmla="*/ 2035402 w 5468347"/>
              <a:gd name="connsiteY0" fmla="*/ 849 h 1582918"/>
              <a:gd name="connsiteX1" fmla="*/ 2596704 w 5468347"/>
              <a:gd name="connsiteY1" fmla="*/ 141538 h 1582918"/>
              <a:gd name="connsiteX2" fmla="*/ 3488648 w 5468347"/>
              <a:gd name="connsiteY2" fmla="*/ 570305 h 1582918"/>
              <a:gd name="connsiteX3" fmla="*/ 5468347 w 5468347"/>
              <a:gd name="connsiteY3" fmla="*/ 1582918 h 1582918"/>
              <a:gd name="connsiteX4" fmla="*/ 3631596 w 5468347"/>
              <a:gd name="connsiteY4" fmla="*/ 1574966 h 1582918"/>
              <a:gd name="connsiteX5" fmla="*/ 3214235 w 5468347"/>
              <a:gd name="connsiteY5" fmla="*/ 1161143 h 1582918"/>
              <a:gd name="connsiteX6" fmla="*/ 2448153 w 5468347"/>
              <a:gd name="connsiteY6" fmla="*/ 854408 h 1582918"/>
              <a:gd name="connsiteX7" fmla="*/ 1572398 w 5468347"/>
              <a:gd name="connsiteY7" fmla="*/ 937852 h 1582918"/>
              <a:gd name="connsiteX8" fmla="*/ 1281447 w 5468347"/>
              <a:gd name="connsiteY8" fmla="*/ 827716 h 1582918"/>
              <a:gd name="connsiteX9" fmla="*/ 158263 w 5468347"/>
              <a:gd name="connsiteY9" fmla="*/ 615914 h 1582918"/>
              <a:gd name="connsiteX10" fmla="*/ 231087 w 5468347"/>
              <a:gd name="connsiteY10" fmla="*/ 457382 h 1582918"/>
              <a:gd name="connsiteX11" fmla="*/ 1414 w 5468347"/>
              <a:gd name="connsiteY11" fmla="*/ 410090 h 1582918"/>
              <a:gd name="connsiteX12" fmla="*/ 417937 w 5468347"/>
              <a:gd name="connsiteY12" fmla="*/ 270533 h 1582918"/>
              <a:gd name="connsiteX13" fmla="*/ 1051890 w 5468347"/>
              <a:gd name="connsiteY13" fmla="*/ 437363 h 1582918"/>
              <a:gd name="connsiteX14" fmla="*/ 1549535 w 5468347"/>
              <a:gd name="connsiteY14" fmla="*/ 367846 h 1582918"/>
              <a:gd name="connsiteX15" fmla="*/ 1138815 w 5468347"/>
              <a:gd name="connsiteY15" fmla="*/ 345621 h 1582918"/>
              <a:gd name="connsiteX16" fmla="*/ 991889 w 5468347"/>
              <a:gd name="connsiteY16" fmla="*/ 115890 h 1582918"/>
              <a:gd name="connsiteX17" fmla="*/ 1647486 w 5468347"/>
              <a:gd name="connsiteY17" fmla="*/ 92040 h 1582918"/>
              <a:gd name="connsiteX18" fmla="*/ 2035402 w 5468347"/>
              <a:gd name="connsiteY18" fmla="*/ 849 h 1582918"/>
              <a:gd name="connsiteX0" fmla="*/ 2035402 w 5468347"/>
              <a:gd name="connsiteY0" fmla="*/ 849 h 1582918"/>
              <a:gd name="connsiteX1" fmla="*/ 2596704 w 5468347"/>
              <a:gd name="connsiteY1" fmla="*/ 141538 h 1582918"/>
              <a:gd name="connsiteX2" fmla="*/ 3488648 w 5468347"/>
              <a:gd name="connsiteY2" fmla="*/ 570305 h 1582918"/>
              <a:gd name="connsiteX3" fmla="*/ 5468347 w 5468347"/>
              <a:gd name="connsiteY3" fmla="*/ 1582918 h 1582918"/>
              <a:gd name="connsiteX4" fmla="*/ 4021210 w 5468347"/>
              <a:gd name="connsiteY4" fmla="*/ 1574966 h 1582918"/>
              <a:gd name="connsiteX5" fmla="*/ 3214235 w 5468347"/>
              <a:gd name="connsiteY5" fmla="*/ 1161143 h 1582918"/>
              <a:gd name="connsiteX6" fmla="*/ 2448153 w 5468347"/>
              <a:gd name="connsiteY6" fmla="*/ 854408 h 1582918"/>
              <a:gd name="connsiteX7" fmla="*/ 1572398 w 5468347"/>
              <a:gd name="connsiteY7" fmla="*/ 937852 h 1582918"/>
              <a:gd name="connsiteX8" fmla="*/ 1281447 w 5468347"/>
              <a:gd name="connsiteY8" fmla="*/ 827716 h 1582918"/>
              <a:gd name="connsiteX9" fmla="*/ 158263 w 5468347"/>
              <a:gd name="connsiteY9" fmla="*/ 615914 h 1582918"/>
              <a:gd name="connsiteX10" fmla="*/ 231087 w 5468347"/>
              <a:gd name="connsiteY10" fmla="*/ 457382 h 1582918"/>
              <a:gd name="connsiteX11" fmla="*/ 1414 w 5468347"/>
              <a:gd name="connsiteY11" fmla="*/ 410090 h 1582918"/>
              <a:gd name="connsiteX12" fmla="*/ 417937 w 5468347"/>
              <a:gd name="connsiteY12" fmla="*/ 270533 h 1582918"/>
              <a:gd name="connsiteX13" fmla="*/ 1051890 w 5468347"/>
              <a:gd name="connsiteY13" fmla="*/ 437363 h 1582918"/>
              <a:gd name="connsiteX14" fmla="*/ 1549535 w 5468347"/>
              <a:gd name="connsiteY14" fmla="*/ 367846 h 1582918"/>
              <a:gd name="connsiteX15" fmla="*/ 1138815 w 5468347"/>
              <a:gd name="connsiteY15" fmla="*/ 345621 h 1582918"/>
              <a:gd name="connsiteX16" fmla="*/ 991889 w 5468347"/>
              <a:gd name="connsiteY16" fmla="*/ 115890 h 1582918"/>
              <a:gd name="connsiteX17" fmla="*/ 1647486 w 5468347"/>
              <a:gd name="connsiteY17" fmla="*/ 92040 h 1582918"/>
              <a:gd name="connsiteX18" fmla="*/ 2035402 w 5468347"/>
              <a:gd name="connsiteY18" fmla="*/ 849 h 1582918"/>
              <a:gd name="connsiteX0" fmla="*/ 2035402 w 5468347"/>
              <a:gd name="connsiteY0" fmla="*/ 849 h 1590869"/>
              <a:gd name="connsiteX1" fmla="*/ 2596704 w 5468347"/>
              <a:gd name="connsiteY1" fmla="*/ 141538 h 1590869"/>
              <a:gd name="connsiteX2" fmla="*/ 3488648 w 5468347"/>
              <a:gd name="connsiteY2" fmla="*/ 570305 h 1590869"/>
              <a:gd name="connsiteX3" fmla="*/ 5468347 w 5468347"/>
              <a:gd name="connsiteY3" fmla="*/ 1582918 h 1590869"/>
              <a:gd name="connsiteX4" fmla="*/ 3862184 w 5468347"/>
              <a:gd name="connsiteY4" fmla="*/ 1590869 h 1590869"/>
              <a:gd name="connsiteX5" fmla="*/ 3214235 w 5468347"/>
              <a:gd name="connsiteY5" fmla="*/ 1161143 h 1590869"/>
              <a:gd name="connsiteX6" fmla="*/ 2448153 w 5468347"/>
              <a:gd name="connsiteY6" fmla="*/ 854408 h 1590869"/>
              <a:gd name="connsiteX7" fmla="*/ 1572398 w 5468347"/>
              <a:gd name="connsiteY7" fmla="*/ 937852 h 1590869"/>
              <a:gd name="connsiteX8" fmla="*/ 1281447 w 5468347"/>
              <a:gd name="connsiteY8" fmla="*/ 827716 h 1590869"/>
              <a:gd name="connsiteX9" fmla="*/ 158263 w 5468347"/>
              <a:gd name="connsiteY9" fmla="*/ 615914 h 1590869"/>
              <a:gd name="connsiteX10" fmla="*/ 231087 w 5468347"/>
              <a:gd name="connsiteY10" fmla="*/ 457382 h 1590869"/>
              <a:gd name="connsiteX11" fmla="*/ 1414 w 5468347"/>
              <a:gd name="connsiteY11" fmla="*/ 410090 h 1590869"/>
              <a:gd name="connsiteX12" fmla="*/ 417937 w 5468347"/>
              <a:gd name="connsiteY12" fmla="*/ 270533 h 1590869"/>
              <a:gd name="connsiteX13" fmla="*/ 1051890 w 5468347"/>
              <a:gd name="connsiteY13" fmla="*/ 437363 h 1590869"/>
              <a:gd name="connsiteX14" fmla="*/ 1549535 w 5468347"/>
              <a:gd name="connsiteY14" fmla="*/ 367846 h 1590869"/>
              <a:gd name="connsiteX15" fmla="*/ 1138815 w 5468347"/>
              <a:gd name="connsiteY15" fmla="*/ 345621 h 1590869"/>
              <a:gd name="connsiteX16" fmla="*/ 991889 w 5468347"/>
              <a:gd name="connsiteY16" fmla="*/ 115890 h 1590869"/>
              <a:gd name="connsiteX17" fmla="*/ 1647486 w 5468347"/>
              <a:gd name="connsiteY17" fmla="*/ 92040 h 1590869"/>
              <a:gd name="connsiteX18" fmla="*/ 2035402 w 5468347"/>
              <a:gd name="connsiteY18" fmla="*/ 849 h 1590869"/>
              <a:gd name="connsiteX0" fmla="*/ 2035402 w 5468347"/>
              <a:gd name="connsiteY0" fmla="*/ 849 h 1590869"/>
              <a:gd name="connsiteX1" fmla="*/ 2596704 w 5468347"/>
              <a:gd name="connsiteY1" fmla="*/ 141538 h 1590869"/>
              <a:gd name="connsiteX2" fmla="*/ 3488648 w 5468347"/>
              <a:gd name="connsiteY2" fmla="*/ 570305 h 1590869"/>
              <a:gd name="connsiteX3" fmla="*/ 5468347 w 5468347"/>
              <a:gd name="connsiteY3" fmla="*/ 1582918 h 1590869"/>
              <a:gd name="connsiteX4" fmla="*/ 3862184 w 5468347"/>
              <a:gd name="connsiteY4" fmla="*/ 1590869 h 1590869"/>
              <a:gd name="connsiteX5" fmla="*/ 3214235 w 5468347"/>
              <a:gd name="connsiteY5" fmla="*/ 1161143 h 1590869"/>
              <a:gd name="connsiteX6" fmla="*/ 2448153 w 5468347"/>
              <a:gd name="connsiteY6" fmla="*/ 854408 h 1590869"/>
              <a:gd name="connsiteX7" fmla="*/ 1572398 w 5468347"/>
              <a:gd name="connsiteY7" fmla="*/ 937852 h 1590869"/>
              <a:gd name="connsiteX8" fmla="*/ 1281447 w 5468347"/>
              <a:gd name="connsiteY8" fmla="*/ 827716 h 1590869"/>
              <a:gd name="connsiteX9" fmla="*/ 158263 w 5468347"/>
              <a:gd name="connsiteY9" fmla="*/ 615914 h 1590869"/>
              <a:gd name="connsiteX10" fmla="*/ 231087 w 5468347"/>
              <a:gd name="connsiteY10" fmla="*/ 457382 h 1590869"/>
              <a:gd name="connsiteX11" fmla="*/ 1414 w 5468347"/>
              <a:gd name="connsiteY11" fmla="*/ 410090 h 1590869"/>
              <a:gd name="connsiteX12" fmla="*/ 417937 w 5468347"/>
              <a:gd name="connsiteY12" fmla="*/ 270533 h 1590869"/>
              <a:gd name="connsiteX13" fmla="*/ 1051890 w 5468347"/>
              <a:gd name="connsiteY13" fmla="*/ 437363 h 1590869"/>
              <a:gd name="connsiteX14" fmla="*/ 1549535 w 5468347"/>
              <a:gd name="connsiteY14" fmla="*/ 367846 h 1590869"/>
              <a:gd name="connsiteX15" fmla="*/ 1138815 w 5468347"/>
              <a:gd name="connsiteY15" fmla="*/ 345621 h 1590869"/>
              <a:gd name="connsiteX16" fmla="*/ 991889 w 5468347"/>
              <a:gd name="connsiteY16" fmla="*/ 115890 h 1590869"/>
              <a:gd name="connsiteX17" fmla="*/ 1647486 w 5468347"/>
              <a:gd name="connsiteY17" fmla="*/ 92040 h 1590869"/>
              <a:gd name="connsiteX18" fmla="*/ 2035402 w 5468347"/>
              <a:gd name="connsiteY18" fmla="*/ 849 h 159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68347" h="1590869">
                <a:moveTo>
                  <a:pt x="2035402" y="849"/>
                </a:moveTo>
                <a:cubicBezTo>
                  <a:pt x="2197434" y="-5873"/>
                  <a:pt x="2388365" y="26053"/>
                  <a:pt x="2596704" y="141538"/>
                </a:cubicBezTo>
                <a:cubicBezTo>
                  <a:pt x="2882877" y="296530"/>
                  <a:pt x="3113344" y="409742"/>
                  <a:pt x="3488648" y="570305"/>
                </a:cubicBezTo>
                <a:lnTo>
                  <a:pt x="5468347" y="1582918"/>
                </a:lnTo>
                <a:lnTo>
                  <a:pt x="3862184" y="1590869"/>
                </a:lnTo>
                <a:cubicBezTo>
                  <a:pt x="3609095" y="1421123"/>
                  <a:pt x="3449907" y="1283886"/>
                  <a:pt x="3214235" y="1161143"/>
                </a:cubicBezTo>
                <a:cubicBezTo>
                  <a:pt x="2978563" y="1038400"/>
                  <a:pt x="2766821" y="883267"/>
                  <a:pt x="2448153" y="854408"/>
                </a:cubicBezTo>
                <a:cubicBezTo>
                  <a:pt x="2143410" y="808837"/>
                  <a:pt x="1776133" y="951121"/>
                  <a:pt x="1572398" y="937852"/>
                </a:cubicBezTo>
                <a:cubicBezTo>
                  <a:pt x="1505125" y="926208"/>
                  <a:pt x="1357077" y="858858"/>
                  <a:pt x="1281447" y="827716"/>
                </a:cubicBezTo>
                <a:cubicBezTo>
                  <a:pt x="885698" y="751545"/>
                  <a:pt x="570724" y="664232"/>
                  <a:pt x="158263" y="615914"/>
                </a:cubicBezTo>
                <a:cubicBezTo>
                  <a:pt x="86907" y="604850"/>
                  <a:pt x="149248" y="490730"/>
                  <a:pt x="231087" y="457382"/>
                </a:cubicBezTo>
                <a:lnTo>
                  <a:pt x="1414" y="410090"/>
                </a:lnTo>
                <a:cubicBezTo>
                  <a:pt x="-19437" y="255872"/>
                  <a:pt x="193679" y="238135"/>
                  <a:pt x="417937" y="270533"/>
                </a:cubicBezTo>
                <a:cubicBezTo>
                  <a:pt x="654322" y="317787"/>
                  <a:pt x="815504" y="362256"/>
                  <a:pt x="1051890" y="437363"/>
                </a:cubicBezTo>
                <a:cubicBezTo>
                  <a:pt x="1217771" y="414191"/>
                  <a:pt x="1436574" y="452295"/>
                  <a:pt x="1549535" y="367846"/>
                </a:cubicBezTo>
                <a:cubicBezTo>
                  <a:pt x="1412629" y="360438"/>
                  <a:pt x="1256225" y="378097"/>
                  <a:pt x="1138815" y="345621"/>
                </a:cubicBezTo>
                <a:cubicBezTo>
                  <a:pt x="1000710" y="335892"/>
                  <a:pt x="896026" y="181325"/>
                  <a:pt x="991889" y="115890"/>
                </a:cubicBezTo>
                <a:cubicBezTo>
                  <a:pt x="1199280" y="54090"/>
                  <a:pt x="1518085" y="131556"/>
                  <a:pt x="1647486" y="92040"/>
                </a:cubicBezTo>
                <a:cubicBezTo>
                  <a:pt x="1740234" y="52939"/>
                  <a:pt x="1873369" y="7571"/>
                  <a:pt x="2035402" y="849"/>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nvGrpSpPr>
          <p:cNvPr id="64" name="Group 25">
            <a:extLst>
              <a:ext uri="{FF2B5EF4-FFF2-40B4-BE49-F238E27FC236}">
                <a16:creationId xmlns="" xmlns:a16="http://schemas.microsoft.com/office/drawing/2014/main" id="{00890B7F-1ACC-4E54-99DA-B7ADDFB7CEA5}"/>
              </a:ext>
            </a:extLst>
          </p:cNvPr>
          <p:cNvGrpSpPr/>
          <p:nvPr/>
        </p:nvGrpSpPr>
        <p:grpSpPr>
          <a:xfrm>
            <a:off x="5663230" y="1991851"/>
            <a:ext cx="2464138" cy="3943066"/>
            <a:chOff x="4722461" y="1907611"/>
            <a:chExt cx="2138040" cy="3421250"/>
          </a:xfrm>
        </p:grpSpPr>
        <p:grpSp>
          <p:nvGrpSpPr>
            <p:cNvPr id="65" name="Group 23">
              <a:extLst>
                <a:ext uri="{FF2B5EF4-FFF2-40B4-BE49-F238E27FC236}">
                  <a16:creationId xmlns="" xmlns:a16="http://schemas.microsoft.com/office/drawing/2014/main" id="{30172C65-09C2-496D-99B8-4F3F4CB081D5}"/>
                </a:ext>
              </a:extLst>
            </p:cNvPr>
            <p:cNvGrpSpPr/>
            <p:nvPr/>
          </p:nvGrpSpPr>
          <p:grpSpPr>
            <a:xfrm>
              <a:off x="4722461" y="2154570"/>
              <a:ext cx="1410284" cy="2457710"/>
              <a:chOff x="4764849" y="1896442"/>
              <a:chExt cx="1630399" cy="2841304"/>
            </a:xfrm>
          </p:grpSpPr>
          <p:sp>
            <p:nvSpPr>
              <p:cNvPr id="82" name="Rectangle 15">
                <a:extLst>
                  <a:ext uri="{FF2B5EF4-FFF2-40B4-BE49-F238E27FC236}">
                    <a16:creationId xmlns="" xmlns:a16="http://schemas.microsoft.com/office/drawing/2014/main" id="{CBAFF055-08F7-4463-8239-926CC97B6919}"/>
                  </a:ext>
                </a:extLst>
              </p:cNvPr>
              <p:cNvSpPr/>
              <p:nvPr/>
            </p:nvSpPr>
            <p:spPr>
              <a:xfrm rot="2633242">
                <a:off x="5392926" y="3840524"/>
                <a:ext cx="929571" cy="897222"/>
              </a:xfrm>
              <a:custGeom>
                <a:avLst/>
                <a:gdLst/>
                <a:ahLst/>
                <a:cxnLst/>
                <a:rect l="l" t="t" r="r" b="b"/>
                <a:pathLst>
                  <a:path w="929571" h="897222">
                    <a:moveTo>
                      <a:pt x="929571" y="731682"/>
                    </a:moveTo>
                    <a:lnTo>
                      <a:pt x="929571" y="897222"/>
                    </a:lnTo>
                    <a:lnTo>
                      <a:pt x="442770" y="897222"/>
                    </a:lnTo>
                    <a:lnTo>
                      <a:pt x="298754" y="897222"/>
                    </a:lnTo>
                    <a:lnTo>
                      <a:pt x="274103" y="897222"/>
                    </a:lnTo>
                    <a:cubicBezTo>
                      <a:pt x="274103" y="613647"/>
                      <a:pt x="176652" y="340818"/>
                      <a:pt x="0" y="123903"/>
                    </a:cubicBezTo>
                    <a:lnTo>
                      <a:pt x="116909" y="0"/>
                    </a:lnTo>
                    <a:cubicBezTo>
                      <a:pt x="291351" y="207479"/>
                      <a:pt x="400795" y="461979"/>
                      <a:pt x="432150" y="73168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nvGrpSpPr>
              <p:cNvPr id="78" name="Group 88">
                <a:extLst>
                  <a:ext uri="{FF2B5EF4-FFF2-40B4-BE49-F238E27FC236}">
                    <a16:creationId xmlns="" xmlns:a16="http://schemas.microsoft.com/office/drawing/2014/main" id="{F279B65D-37E5-493D-8D42-EFD547B4433D}"/>
                  </a:ext>
                </a:extLst>
              </p:cNvPr>
              <p:cNvGrpSpPr/>
              <p:nvPr/>
            </p:nvGrpSpPr>
            <p:grpSpPr>
              <a:xfrm rot="5400000">
                <a:off x="4707913" y="1953378"/>
                <a:ext cx="1744272" cy="1630399"/>
                <a:chOff x="2827731" y="1829193"/>
                <a:chExt cx="1744272" cy="1630399"/>
              </a:xfrm>
            </p:grpSpPr>
            <p:sp>
              <p:nvSpPr>
                <p:cNvPr id="79" name="Rectangle 15">
                  <a:extLst>
                    <a:ext uri="{FF2B5EF4-FFF2-40B4-BE49-F238E27FC236}">
                      <a16:creationId xmlns="" xmlns:a16="http://schemas.microsoft.com/office/drawing/2014/main" id="{BCA1DCE0-037F-4B57-9523-F02587E44E50}"/>
                    </a:ext>
                  </a:extLst>
                </p:cNvPr>
                <p:cNvSpPr/>
                <p:nvPr/>
              </p:nvSpPr>
              <p:spPr>
                <a:xfrm rot="16200000">
                  <a:off x="3658606" y="1845368"/>
                  <a:ext cx="929571" cy="897222"/>
                </a:xfrm>
                <a:custGeom>
                  <a:avLst/>
                  <a:gdLst/>
                  <a:ahLst/>
                  <a:cxnLst/>
                  <a:rect l="l" t="t" r="r" b="b"/>
                  <a:pathLst>
                    <a:path w="929571" h="897222">
                      <a:moveTo>
                        <a:pt x="929571" y="731682"/>
                      </a:moveTo>
                      <a:lnTo>
                        <a:pt x="929571" y="897222"/>
                      </a:lnTo>
                      <a:lnTo>
                        <a:pt x="442770" y="897222"/>
                      </a:lnTo>
                      <a:lnTo>
                        <a:pt x="298754" y="897222"/>
                      </a:lnTo>
                      <a:lnTo>
                        <a:pt x="274103" y="897222"/>
                      </a:lnTo>
                      <a:cubicBezTo>
                        <a:pt x="274103" y="613647"/>
                        <a:pt x="176652" y="340818"/>
                        <a:pt x="0" y="123903"/>
                      </a:cubicBezTo>
                      <a:lnTo>
                        <a:pt x="116909" y="0"/>
                      </a:lnTo>
                      <a:cubicBezTo>
                        <a:pt x="291351" y="207479"/>
                        <a:pt x="400795" y="461979"/>
                        <a:pt x="432150" y="73168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80" name="Rectangle 15">
                  <a:extLst>
                    <a:ext uri="{FF2B5EF4-FFF2-40B4-BE49-F238E27FC236}">
                      <a16:creationId xmlns="" xmlns:a16="http://schemas.microsoft.com/office/drawing/2014/main" id="{3C7E8771-835B-4428-BBC0-072E25C3CD29}"/>
                    </a:ext>
                  </a:extLst>
                </p:cNvPr>
                <p:cNvSpPr/>
                <p:nvPr/>
              </p:nvSpPr>
              <p:spPr>
                <a:xfrm rot="13433242">
                  <a:off x="2827731" y="2562370"/>
                  <a:ext cx="929571" cy="897222"/>
                </a:xfrm>
                <a:custGeom>
                  <a:avLst/>
                  <a:gdLst/>
                  <a:ahLst/>
                  <a:cxnLst/>
                  <a:rect l="l" t="t" r="r" b="b"/>
                  <a:pathLst>
                    <a:path w="929571" h="897222">
                      <a:moveTo>
                        <a:pt x="929571" y="731682"/>
                      </a:moveTo>
                      <a:lnTo>
                        <a:pt x="929571" y="897222"/>
                      </a:lnTo>
                      <a:lnTo>
                        <a:pt x="442770" y="897222"/>
                      </a:lnTo>
                      <a:lnTo>
                        <a:pt x="298754" y="897222"/>
                      </a:lnTo>
                      <a:lnTo>
                        <a:pt x="274103" y="897222"/>
                      </a:lnTo>
                      <a:cubicBezTo>
                        <a:pt x="274103" y="613647"/>
                        <a:pt x="176652" y="340818"/>
                        <a:pt x="0" y="123903"/>
                      </a:cubicBezTo>
                      <a:lnTo>
                        <a:pt x="116909" y="0"/>
                      </a:lnTo>
                      <a:cubicBezTo>
                        <a:pt x="291351" y="207479"/>
                        <a:pt x="400795" y="461979"/>
                        <a:pt x="432150" y="73168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grpSp>
        <p:sp>
          <p:nvSpPr>
            <p:cNvPr id="71" name="Oval 97">
              <a:extLst>
                <a:ext uri="{FF2B5EF4-FFF2-40B4-BE49-F238E27FC236}">
                  <a16:creationId xmlns="" xmlns:a16="http://schemas.microsoft.com/office/drawing/2014/main" id="{EE7E0586-516A-4321-B83B-0C01156A776F}"/>
                </a:ext>
              </a:extLst>
            </p:cNvPr>
            <p:cNvSpPr/>
            <p:nvPr/>
          </p:nvSpPr>
          <p:spPr>
            <a:xfrm>
              <a:off x="5686583" y="4708442"/>
              <a:ext cx="620419" cy="62041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72" name="Oval 98">
              <a:extLst>
                <a:ext uri="{FF2B5EF4-FFF2-40B4-BE49-F238E27FC236}">
                  <a16:creationId xmlns="" xmlns:a16="http://schemas.microsoft.com/office/drawing/2014/main" id="{DDEE27CE-DC1F-4EE6-AD33-AB3A98B32656}"/>
                </a:ext>
              </a:extLst>
            </p:cNvPr>
            <p:cNvSpPr/>
            <p:nvPr/>
          </p:nvSpPr>
          <p:spPr>
            <a:xfrm>
              <a:off x="6240082" y="3275308"/>
              <a:ext cx="620419" cy="6204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73" name="Oval 99">
              <a:extLst>
                <a:ext uri="{FF2B5EF4-FFF2-40B4-BE49-F238E27FC236}">
                  <a16:creationId xmlns="" xmlns:a16="http://schemas.microsoft.com/office/drawing/2014/main" id="{02371014-44BF-44E6-A4F4-603189784855}"/>
                </a:ext>
              </a:extLst>
            </p:cNvPr>
            <p:cNvSpPr/>
            <p:nvPr/>
          </p:nvSpPr>
          <p:spPr>
            <a:xfrm>
              <a:off x="5577548" y="1907611"/>
              <a:ext cx="620419" cy="62041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sp>
        <p:nvSpPr>
          <p:cNvPr id="96" name="Isosceles Triangle 8">
            <a:extLst>
              <a:ext uri="{FF2B5EF4-FFF2-40B4-BE49-F238E27FC236}">
                <a16:creationId xmlns="" xmlns:a16="http://schemas.microsoft.com/office/drawing/2014/main" id="{A8B05EEE-9D82-41DB-B0FF-9125F242A4CD}"/>
              </a:ext>
            </a:extLst>
          </p:cNvPr>
          <p:cNvSpPr/>
          <p:nvPr/>
        </p:nvSpPr>
        <p:spPr>
          <a:xfrm rot="16200000">
            <a:off x="7651454" y="3765183"/>
            <a:ext cx="265227" cy="316221"/>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97" name="Oval 7">
            <a:extLst>
              <a:ext uri="{FF2B5EF4-FFF2-40B4-BE49-F238E27FC236}">
                <a16:creationId xmlns="" xmlns:a16="http://schemas.microsoft.com/office/drawing/2014/main" id="{1A1C06F3-C448-4EE2-AA20-AF61405BFD4B}"/>
              </a:ext>
            </a:extLst>
          </p:cNvPr>
          <p:cNvSpPr/>
          <p:nvPr/>
        </p:nvSpPr>
        <p:spPr>
          <a:xfrm>
            <a:off x="6984047" y="5461416"/>
            <a:ext cx="281290" cy="281290"/>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98" name="Rounded Rectangle 7">
            <a:extLst>
              <a:ext uri="{FF2B5EF4-FFF2-40B4-BE49-F238E27FC236}">
                <a16:creationId xmlns="" xmlns:a16="http://schemas.microsoft.com/office/drawing/2014/main" id="{33C0B687-CEFD-4209-AA99-9120825B2193}"/>
              </a:ext>
            </a:extLst>
          </p:cNvPr>
          <p:cNvSpPr>
            <a:spLocks noChangeAspect="1"/>
          </p:cNvSpPr>
          <p:nvPr/>
        </p:nvSpPr>
        <p:spPr>
          <a:xfrm>
            <a:off x="6882469" y="2190242"/>
            <a:ext cx="288000" cy="248540"/>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grpSp>
        <p:nvGrpSpPr>
          <p:cNvPr id="99" name="Group 103">
            <a:extLst>
              <a:ext uri="{FF2B5EF4-FFF2-40B4-BE49-F238E27FC236}">
                <a16:creationId xmlns="" xmlns:a16="http://schemas.microsoft.com/office/drawing/2014/main" id="{FDD03733-EAE7-4777-BA81-2F11164A64C4}"/>
              </a:ext>
            </a:extLst>
          </p:cNvPr>
          <p:cNvGrpSpPr/>
          <p:nvPr/>
        </p:nvGrpSpPr>
        <p:grpSpPr>
          <a:xfrm>
            <a:off x="7561872" y="1601014"/>
            <a:ext cx="4445643" cy="1295057"/>
            <a:chOff x="4965551" y="1783849"/>
            <a:chExt cx="1780587" cy="907029"/>
          </a:xfrm>
        </p:grpSpPr>
        <p:sp>
          <p:nvSpPr>
            <p:cNvPr id="100" name="TextBox 99">
              <a:extLst>
                <a:ext uri="{FF2B5EF4-FFF2-40B4-BE49-F238E27FC236}">
                  <a16:creationId xmlns="" xmlns:a16="http://schemas.microsoft.com/office/drawing/2014/main" id="{1CF71E04-BB2A-480F-99C5-2D7E5222FDA0}"/>
                </a:ext>
              </a:extLst>
            </p:cNvPr>
            <p:cNvSpPr txBox="1"/>
            <p:nvPr/>
          </p:nvSpPr>
          <p:spPr>
            <a:xfrm>
              <a:off x="4965551" y="1979530"/>
              <a:ext cx="1780587" cy="711348"/>
            </a:xfrm>
            <a:prstGeom prst="rect">
              <a:avLst/>
            </a:prstGeom>
            <a:noFill/>
          </p:spPr>
          <p:txBody>
            <a:bodyPr wrap="square" rtlCol="0">
              <a:spAutoFit/>
            </a:bodyPr>
            <a:lstStyle/>
            <a:p>
              <a:r>
                <a:rPr lang="fi-FI" sz="2000" dirty="0"/>
                <a:t>merupakan salah satu upaya dalam konservasi keanekaragaman hayati serta ekosistemnya</a:t>
              </a:r>
              <a:endParaRPr lang="ko-KR" altLang="en-US" sz="2000" dirty="0">
                <a:cs typeface="Arial" pitchFamily="34" charset="0"/>
              </a:endParaRPr>
            </a:p>
          </p:txBody>
        </p:sp>
        <p:sp>
          <p:nvSpPr>
            <p:cNvPr id="101" name="TextBox 100">
              <a:extLst>
                <a:ext uri="{FF2B5EF4-FFF2-40B4-BE49-F238E27FC236}">
                  <a16:creationId xmlns="" xmlns:a16="http://schemas.microsoft.com/office/drawing/2014/main" id="{56089124-7315-46B0-90D8-B72F043C801F}"/>
                </a:ext>
              </a:extLst>
            </p:cNvPr>
            <p:cNvSpPr txBox="1"/>
            <p:nvPr/>
          </p:nvSpPr>
          <p:spPr>
            <a:xfrm>
              <a:off x="4965551" y="1783849"/>
              <a:ext cx="1780587" cy="280228"/>
            </a:xfrm>
            <a:prstGeom prst="rect">
              <a:avLst/>
            </a:prstGeom>
            <a:noFill/>
          </p:spPr>
          <p:txBody>
            <a:bodyPr wrap="square" rtlCol="0">
              <a:spAutoFit/>
            </a:bodyPr>
            <a:lstStyle/>
            <a:p>
              <a:r>
                <a:rPr lang="en-US" altLang="ko-KR" sz="2000" b="1" dirty="0" err="1" smtClean="0">
                  <a:cs typeface="Arial" pitchFamily="34" charset="0"/>
                </a:rPr>
                <a:t>Penger</a:t>
              </a:r>
              <a:r>
                <a:rPr lang="id-ID" altLang="ko-KR" sz="2000" b="1" dirty="0" smtClean="0">
                  <a:cs typeface="Arial" pitchFamily="34" charset="0"/>
                </a:rPr>
                <a:t>ti</a:t>
              </a:r>
              <a:r>
                <a:rPr lang="en-US" altLang="ko-KR" sz="2000" b="1" dirty="0" smtClean="0">
                  <a:cs typeface="Arial" pitchFamily="34" charset="0"/>
                </a:rPr>
                <a:t>an</a:t>
              </a:r>
              <a:endParaRPr lang="ko-KR" altLang="en-US" sz="2000" b="1" dirty="0">
                <a:cs typeface="Arial" pitchFamily="34" charset="0"/>
              </a:endParaRPr>
            </a:p>
          </p:txBody>
        </p:sp>
      </p:grpSp>
      <p:grpSp>
        <p:nvGrpSpPr>
          <p:cNvPr id="102" name="Group 106">
            <a:extLst>
              <a:ext uri="{FF2B5EF4-FFF2-40B4-BE49-F238E27FC236}">
                <a16:creationId xmlns="" xmlns:a16="http://schemas.microsoft.com/office/drawing/2014/main" id="{B36BE385-96DE-4037-8DE1-602331ABC3F0}"/>
              </a:ext>
            </a:extLst>
          </p:cNvPr>
          <p:cNvGrpSpPr/>
          <p:nvPr/>
        </p:nvGrpSpPr>
        <p:grpSpPr>
          <a:xfrm>
            <a:off x="8165200" y="2848836"/>
            <a:ext cx="4026800" cy="2497735"/>
            <a:chOff x="4965551" y="1659400"/>
            <a:chExt cx="1780587" cy="3186093"/>
          </a:xfrm>
        </p:grpSpPr>
        <p:sp>
          <p:nvSpPr>
            <p:cNvPr id="103" name="TextBox 102">
              <a:extLst>
                <a:ext uri="{FF2B5EF4-FFF2-40B4-BE49-F238E27FC236}">
                  <a16:creationId xmlns="" xmlns:a16="http://schemas.microsoft.com/office/drawing/2014/main" id="{382F0B2A-0846-4C27-9F65-792965141D94}"/>
                </a:ext>
              </a:extLst>
            </p:cNvPr>
            <p:cNvSpPr txBox="1"/>
            <p:nvPr/>
          </p:nvSpPr>
          <p:spPr>
            <a:xfrm>
              <a:off x="4965551" y="1979530"/>
              <a:ext cx="1780587" cy="2865963"/>
            </a:xfrm>
            <a:prstGeom prst="rect">
              <a:avLst/>
            </a:prstGeom>
            <a:noFill/>
          </p:spPr>
          <p:txBody>
            <a:bodyPr wrap="square" rtlCol="0">
              <a:spAutoFit/>
            </a:bodyPr>
            <a:lstStyle/>
            <a:p>
              <a:pPr marL="228600" indent="-228600">
                <a:buFont typeface="+mj-lt"/>
                <a:buAutoNum type="arabicPeriod"/>
              </a:pPr>
              <a:r>
                <a:rPr lang="en-US" altLang="ko-KR" sz="2000" dirty="0">
                  <a:cs typeface="Arial" pitchFamily="34" charset="0"/>
                </a:rPr>
                <a:t>UU No. 5 </a:t>
              </a:r>
              <a:r>
                <a:rPr lang="en-US" altLang="ko-KR" sz="2000" dirty="0" err="1">
                  <a:cs typeface="Arial" pitchFamily="34" charset="0"/>
                </a:rPr>
                <a:t>Tahun</a:t>
              </a:r>
              <a:r>
                <a:rPr lang="en-US" altLang="ko-KR" sz="2000" dirty="0">
                  <a:cs typeface="Arial" pitchFamily="34" charset="0"/>
                </a:rPr>
                <a:t> 1990 </a:t>
              </a:r>
              <a:r>
                <a:rPr lang="en-US" altLang="ko-KR" sz="2000" dirty="0" err="1">
                  <a:cs typeface="Arial" pitchFamily="34" charset="0"/>
                </a:rPr>
                <a:t>Tentang</a:t>
              </a:r>
              <a:r>
                <a:rPr lang="en-US" altLang="ko-KR" sz="2000" dirty="0">
                  <a:cs typeface="Arial" pitchFamily="34" charset="0"/>
                </a:rPr>
                <a:t> </a:t>
              </a:r>
              <a:r>
                <a:rPr lang="en-US" altLang="ko-KR" sz="2000" dirty="0" err="1">
                  <a:cs typeface="Arial" pitchFamily="34" charset="0"/>
                </a:rPr>
                <a:t>Konservasi</a:t>
              </a:r>
              <a:r>
                <a:rPr lang="en-US" altLang="ko-KR" sz="2000" dirty="0">
                  <a:cs typeface="Arial" pitchFamily="34" charset="0"/>
                </a:rPr>
                <a:t> SDA </a:t>
              </a:r>
              <a:r>
                <a:rPr lang="en-US" altLang="ko-KR" sz="2000" dirty="0" err="1">
                  <a:cs typeface="Arial" pitchFamily="34" charset="0"/>
                </a:rPr>
                <a:t>hayati</a:t>
              </a:r>
              <a:r>
                <a:rPr lang="en-US" altLang="ko-KR" sz="2000" dirty="0">
                  <a:cs typeface="Arial" pitchFamily="34" charset="0"/>
                </a:rPr>
                <a:t> </a:t>
              </a:r>
              <a:r>
                <a:rPr lang="en-US" altLang="ko-KR" sz="2000" dirty="0" err="1">
                  <a:cs typeface="Arial" pitchFamily="34" charset="0"/>
                </a:rPr>
                <a:t>serta</a:t>
              </a:r>
              <a:r>
                <a:rPr lang="en-US" altLang="ko-KR" sz="2000" dirty="0">
                  <a:cs typeface="Arial" pitchFamily="34" charset="0"/>
                </a:rPr>
                <a:t> </a:t>
              </a:r>
              <a:r>
                <a:rPr lang="en-US" altLang="ko-KR" sz="2000" dirty="0" err="1">
                  <a:cs typeface="Arial" pitchFamily="34" charset="0"/>
                </a:rPr>
                <a:t>ekosistemnya</a:t>
              </a:r>
              <a:endParaRPr lang="en-US" altLang="ko-KR" sz="2000" dirty="0">
                <a:cs typeface="Arial" pitchFamily="34" charset="0"/>
              </a:endParaRPr>
            </a:p>
            <a:p>
              <a:pPr marL="228600" indent="-228600">
                <a:buFont typeface="+mj-lt"/>
                <a:buAutoNum type="arabicPeriod"/>
              </a:pPr>
              <a:r>
                <a:rPr lang="en-US" altLang="ko-KR" sz="2000" dirty="0">
                  <a:cs typeface="Arial" pitchFamily="34" charset="0"/>
                </a:rPr>
                <a:t>UU No. 5 </a:t>
              </a:r>
              <a:r>
                <a:rPr lang="en-US" altLang="ko-KR" sz="2000" dirty="0" err="1">
                  <a:cs typeface="Arial" pitchFamily="34" charset="0"/>
                </a:rPr>
                <a:t>Tahun</a:t>
              </a:r>
              <a:r>
                <a:rPr lang="en-US" altLang="ko-KR" sz="2000" dirty="0">
                  <a:cs typeface="Arial" pitchFamily="34" charset="0"/>
                </a:rPr>
                <a:t> 1994 </a:t>
              </a:r>
              <a:r>
                <a:rPr lang="en-US" altLang="ko-KR" sz="2000" dirty="0" err="1">
                  <a:cs typeface="Arial" pitchFamily="34" charset="0"/>
                </a:rPr>
                <a:t>Tentang</a:t>
              </a:r>
              <a:r>
                <a:rPr lang="en-US" altLang="ko-KR" sz="2000" dirty="0">
                  <a:cs typeface="Arial" pitchFamily="34" charset="0"/>
                </a:rPr>
                <a:t> </a:t>
              </a:r>
              <a:r>
                <a:rPr lang="en-US" altLang="ko-KR" sz="2000" dirty="0" err="1">
                  <a:cs typeface="Arial" pitchFamily="34" charset="0"/>
                </a:rPr>
                <a:t>Pengesahan</a:t>
              </a:r>
              <a:r>
                <a:rPr lang="en-US" altLang="ko-KR" sz="2000" dirty="0">
                  <a:cs typeface="Arial" pitchFamily="34" charset="0"/>
                </a:rPr>
                <a:t> </a:t>
              </a:r>
              <a:r>
                <a:rPr lang="en-US" altLang="ko-KR" sz="2000" dirty="0" err="1">
                  <a:cs typeface="Arial" pitchFamily="34" charset="0"/>
                </a:rPr>
                <a:t>Konvensi</a:t>
              </a:r>
              <a:r>
                <a:rPr lang="en-US" altLang="ko-KR" sz="2000" dirty="0">
                  <a:cs typeface="Arial" pitchFamily="34" charset="0"/>
                </a:rPr>
                <a:t> PPB </a:t>
              </a:r>
              <a:r>
                <a:rPr lang="en-US" altLang="ko-KR" sz="2000" dirty="0" err="1">
                  <a:cs typeface="Arial" pitchFamily="34" charset="0"/>
                </a:rPr>
                <a:t>Mengenai</a:t>
              </a:r>
              <a:r>
                <a:rPr lang="en-US" altLang="ko-KR" sz="2000" dirty="0">
                  <a:cs typeface="Arial" pitchFamily="34" charset="0"/>
                </a:rPr>
                <a:t> </a:t>
              </a:r>
              <a:r>
                <a:rPr lang="en-US" altLang="ko-KR" sz="2000" dirty="0" err="1">
                  <a:cs typeface="Arial" pitchFamily="34" charset="0"/>
                </a:rPr>
                <a:t>Kehati</a:t>
              </a:r>
              <a:endParaRPr lang="en-US" altLang="ko-KR" sz="2000" dirty="0">
                <a:cs typeface="Arial" pitchFamily="34" charset="0"/>
              </a:endParaRPr>
            </a:p>
            <a:p>
              <a:pPr marL="228600" indent="-228600">
                <a:buFont typeface="+mj-lt"/>
                <a:buAutoNum type="arabicPeriod"/>
              </a:pPr>
              <a:r>
                <a:rPr lang="en-US" altLang="ko-KR" sz="2000" dirty="0" err="1">
                  <a:cs typeface="Arial" pitchFamily="34" charset="0"/>
                </a:rPr>
                <a:t>Permenhut</a:t>
              </a:r>
              <a:r>
                <a:rPr lang="en-US" altLang="ko-KR" sz="2000" dirty="0">
                  <a:cs typeface="Arial" pitchFamily="34" charset="0"/>
                </a:rPr>
                <a:t> No. 53 </a:t>
              </a:r>
              <a:r>
                <a:rPr lang="en-US" altLang="ko-KR" sz="2000" dirty="0" err="1">
                  <a:cs typeface="Arial" pitchFamily="34" charset="0"/>
                </a:rPr>
                <a:t>Tahun</a:t>
              </a:r>
              <a:r>
                <a:rPr lang="en-US" altLang="ko-KR" sz="2000" dirty="0">
                  <a:cs typeface="Arial" pitchFamily="34" charset="0"/>
                </a:rPr>
                <a:t> 2006 </a:t>
              </a:r>
              <a:endParaRPr lang="ko-KR" altLang="en-US" sz="2000" dirty="0">
                <a:cs typeface="Arial" pitchFamily="34" charset="0"/>
              </a:endParaRPr>
            </a:p>
          </p:txBody>
        </p:sp>
        <p:sp>
          <p:nvSpPr>
            <p:cNvPr id="104" name="TextBox 103">
              <a:extLst>
                <a:ext uri="{FF2B5EF4-FFF2-40B4-BE49-F238E27FC236}">
                  <a16:creationId xmlns="" xmlns:a16="http://schemas.microsoft.com/office/drawing/2014/main" id="{00566BC4-98F6-4D35-A54B-C6595A064F0E}"/>
                </a:ext>
              </a:extLst>
            </p:cNvPr>
            <p:cNvSpPr txBox="1"/>
            <p:nvPr/>
          </p:nvSpPr>
          <p:spPr>
            <a:xfrm>
              <a:off x="4965551" y="1659400"/>
              <a:ext cx="1780587" cy="510377"/>
            </a:xfrm>
            <a:prstGeom prst="rect">
              <a:avLst/>
            </a:prstGeom>
            <a:noFill/>
          </p:spPr>
          <p:txBody>
            <a:bodyPr wrap="square" rtlCol="0">
              <a:spAutoFit/>
            </a:bodyPr>
            <a:lstStyle/>
            <a:p>
              <a:r>
                <a:rPr lang="en-US" altLang="ko-KR" sz="2000" b="1" dirty="0">
                  <a:cs typeface="Arial" pitchFamily="34" charset="0"/>
                </a:rPr>
                <a:t>Dasar </a:t>
              </a:r>
              <a:r>
                <a:rPr lang="en-US" altLang="ko-KR" sz="2000" b="1" dirty="0" err="1">
                  <a:cs typeface="Arial" pitchFamily="34" charset="0"/>
                </a:rPr>
                <a:t>Hukum</a:t>
              </a:r>
              <a:endParaRPr lang="ko-KR" altLang="en-US" sz="2000" b="1" dirty="0">
                <a:cs typeface="Arial" pitchFamily="34" charset="0"/>
              </a:endParaRPr>
            </a:p>
          </p:txBody>
        </p:sp>
      </p:grpSp>
      <p:sp>
        <p:nvSpPr>
          <p:cNvPr id="106" name="TextBox 105">
            <a:extLst>
              <a:ext uri="{FF2B5EF4-FFF2-40B4-BE49-F238E27FC236}">
                <a16:creationId xmlns="" xmlns:a16="http://schemas.microsoft.com/office/drawing/2014/main" id="{53AB6897-CC7E-40E3-BB2F-5D909C6F776C}"/>
              </a:ext>
            </a:extLst>
          </p:cNvPr>
          <p:cNvSpPr txBox="1"/>
          <p:nvPr/>
        </p:nvSpPr>
        <p:spPr>
          <a:xfrm>
            <a:off x="7558182" y="5274587"/>
            <a:ext cx="4633818" cy="1323439"/>
          </a:xfrm>
          <a:prstGeom prst="rect">
            <a:avLst/>
          </a:prstGeom>
          <a:noFill/>
        </p:spPr>
        <p:txBody>
          <a:bodyPr wrap="square" rtlCol="0">
            <a:spAutoFit/>
          </a:bodyPr>
          <a:lstStyle/>
          <a:p>
            <a:r>
              <a:rPr lang="en-US" altLang="ko-KR" sz="2000" dirty="0" err="1">
                <a:cs typeface="Arial" pitchFamily="34" charset="0"/>
              </a:rPr>
              <a:t>Konservasi</a:t>
            </a:r>
            <a:r>
              <a:rPr lang="en-US" altLang="ko-KR" sz="2000" dirty="0">
                <a:cs typeface="Arial" pitchFamily="34" charset="0"/>
              </a:rPr>
              <a:t> </a:t>
            </a:r>
            <a:r>
              <a:rPr lang="en-US" altLang="ko-KR" sz="2000" dirty="0" err="1">
                <a:cs typeface="Arial" pitchFamily="34" charset="0"/>
              </a:rPr>
              <a:t>sumber</a:t>
            </a:r>
            <a:r>
              <a:rPr lang="en-US" altLang="ko-KR" sz="2000" dirty="0">
                <a:cs typeface="Arial" pitchFamily="34" charset="0"/>
              </a:rPr>
              <a:t> </a:t>
            </a:r>
            <a:r>
              <a:rPr lang="en-US" altLang="ko-KR" sz="2000" dirty="0" err="1">
                <a:cs typeface="Arial" pitchFamily="34" charset="0"/>
              </a:rPr>
              <a:t>daya</a:t>
            </a:r>
            <a:r>
              <a:rPr lang="en-US" altLang="ko-KR" sz="2000" dirty="0">
                <a:cs typeface="Arial" pitchFamily="34" charset="0"/>
              </a:rPr>
              <a:t> </a:t>
            </a:r>
            <a:r>
              <a:rPr lang="en-US" altLang="ko-KR" sz="2000" dirty="0" err="1">
                <a:cs typeface="Arial" pitchFamily="34" charset="0"/>
              </a:rPr>
              <a:t>alam</a:t>
            </a:r>
            <a:r>
              <a:rPr lang="en-US" altLang="ko-KR" sz="2000" dirty="0">
                <a:cs typeface="Arial" pitchFamily="34" charset="0"/>
              </a:rPr>
              <a:t> </a:t>
            </a:r>
            <a:r>
              <a:rPr lang="en-US" altLang="ko-KR" sz="2000" dirty="0" err="1">
                <a:cs typeface="Arial" pitchFamily="34" charset="0"/>
              </a:rPr>
              <a:t>hayati</a:t>
            </a:r>
            <a:r>
              <a:rPr lang="en-US" altLang="ko-KR" sz="2000" dirty="0">
                <a:cs typeface="Arial" pitchFamily="34" charset="0"/>
              </a:rPr>
              <a:t> dan </a:t>
            </a:r>
            <a:r>
              <a:rPr lang="en-US" altLang="ko-KR" sz="2000" dirty="0" err="1">
                <a:cs typeface="Arial" pitchFamily="34" charset="0"/>
              </a:rPr>
              <a:t>ekosistemnya</a:t>
            </a:r>
            <a:r>
              <a:rPr lang="en-US" altLang="ko-KR" sz="2000" dirty="0">
                <a:cs typeface="Arial" pitchFamily="34" charset="0"/>
              </a:rPr>
              <a:t> </a:t>
            </a:r>
            <a:r>
              <a:rPr lang="en-US" altLang="ko-KR" sz="2000" dirty="0" err="1">
                <a:cs typeface="Arial" pitchFamily="34" charset="0"/>
              </a:rPr>
              <a:t>merupakan</a:t>
            </a:r>
            <a:r>
              <a:rPr lang="en-US" altLang="ko-KR" sz="2000" dirty="0">
                <a:cs typeface="Arial" pitchFamily="34" charset="0"/>
              </a:rPr>
              <a:t> </a:t>
            </a:r>
            <a:r>
              <a:rPr lang="en-US" altLang="ko-KR" sz="2000" dirty="0" err="1">
                <a:cs typeface="Arial" pitchFamily="34" charset="0"/>
              </a:rPr>
              <a:t>tanggung</a:t>
            </a:r>
            <a:r>
              <a:rPr lang="en-US" altLang="ko-KR" sz="2000" dirty="0">
                <a:cs typeface="Arial" pitchFamily="34" charset="0"/>
              </a:rPr>
              <a:t> </a:t>
            </a:r>
            <a:r>
              <a:rPr lang="en-US" altLang="ko-KR" sz="2000" dirty="0" err="1">
                <a:cs typeface="Arial" pitchFamily="34" charset="0"/>
              </a:rPr>
              <a:t>jawab</a:t>
            </a:r>
            <a:r>
              <a:rPr lang="en-US" altLang="ko-KR" sz="2000" dirty="0">
                <a:cs typeface="Arial" pitchFamily="34" charset="0"/>
              </a:rPr>
              <a:t> dan </a:t>
            </a:r>
            <a:r>
              <a:rPr lang="en-US" altLang="ko-KR" sz="2000" dirty="0" err="1">
                <a:cs typeface="Arial" pitchFamily="34" charset="0"/>
              </a:rPr>
              <a:t>kewajiban</a:t>
            </a:r>
            <a:r>
              <a:rPr lang="en-US" altLang="ko-KR" sz="2000" dirty="0">
                <a:cs typeface="Arial" pitchFamily="34" charset="0"/>
              </a:rPr>
              <a:t> </a:t>
            </a:r>
            <a:r>
              <a:rPr lang="en-US" altLang="ko-KR" sz="2000" dirty="0" err="1">
                <a:cs typeface="Arial" pitchFamily="34" charset="0"/>
              </a:rPr>
              <a:t>Pemerintah</a:t>
            </a:r>
            <a:r>
              <a:rPr lang="en-US" altLang="ko-KR" sz="2000" dirty="0">
                <a:cs typeface="Arial" pitchFamily="34" charset="0"/>
              </a:rPr>
              <a:t> </a:t>
            </a:r>
            <a:r>
              <a:rPr lang="en-US" altLang="ko-KR" sz="2000" dirty="0" err="1">
                <a:cs typeface="Arial" pitchFamily="34" charset="0"/>
              </a:rPr>
              <a:t>serta</a:t>
            </a:r>
            <a:r>
              <a:rPr lang="en-US" altLang="ko-KR" sz="2000" dirty="0">
                <a:cs typeface="Arial" pitchFamily="34" charset="0"/>
              </a:rPr>
              <a:t> </a:t>
            </a:r>
            <a:r>
              <a:rPr lang="en-US" altLang="ko-KR" sz="2000" dirty="0" err="1">
                <a:cs typeface="Arial" pitchFamily="34" charset="0"/>
              </a:rPr>
              <a:t>masyarakat</a:t>
            </a:r>
            <a:r>
              <a:rPr lang="en-US" altLang="ko-KR" sz="2000" dirty="0">
                <a:cs typeface="Arial" pitchFamily="34" charset="0"/>
              </a:rPr>
              <a:t>. </a:t>
            </a:r>
            <a:endParaRPr lang="ko-KR" altLang="en-US" sz="2000" dirty="0">
              <a:cs typeface="Arial" pitchFamily="34" charset="0"/>
            </a:endParaRPr>
          </a:p>
        </p:txBody>
      </p:sp>
      <p:pic>
        <p:nvPicPr>
          <p:cNvPr id="13" name="Picture 12">
            <a:extLst>
              <a:ext uri="{FF2B5EF4-FFF2-40B4-BE49-F238E27FC236}">
                <a16:creationId xmlns="" xmlns:a16="http://schemas.microsoft.com/office/drawing/2014/main" id="{6FA2B365-0BD2-4209-A68A-4FE72E87B5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8425" y="3051313"/>
            <a:ext cx="3009258" cy="2254038"/>
          </a:xfrm>
          <a:prstGeom prst="rect">
            <a:avLst/>
          </a:prstGeom>
        </p:spPr>
      </p:pic>
    </p:spTree>
    <p:extLst>
      <p:ext uri="{BB962C8B-B14F-4D97-AF65-F5344CB8AC3E}">
        <p14:creationId xmlns:p14="http://schemas.microsoft.com/office/powerpoint/2010/main" val="2001060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그룹 9">
            <a:extLst>
              <a:ext uri="{FF2B5EF4-FFF2-40B4-BE49-F238E27FC236}">
                <a16:creationId xmlns="" xmlns:a16="http://schemas.microsoft.com/office/drawing/2014/main" id="{EB016B1A-2098-48A3-B1EB-269EC07E29DE}"/>
              </a:ext>
            </a:extLst>
          </p:cNvPr>
          <p:cNvGrpSpPr/>
          <p:nvPr/>
        </p:nvGrpSpPr>
        <p:grpSpPr>
          <a:xfrm>
            <a:off x="1569456" y="4941168"/>
            <a:ext cx="9053089" cy="1555746"/>
            <a:chOff x="671199" y="5064849"/>
            <a:chExt cx="9053089" cy="1337595"/>
          </a:xfrm>
        </p:grpSpPr>
        <p:sp>
          <p:nvSpPr>
            <p:cNvPr id="24" name="TextBox 23">
              <a:extLst>
                <a:ext uri="{FF2B5EF4-FFF2-40B4-BE49-F238E27FC236}">
                  <a16:creationId xmlns="" xmlns:a16="http://schemas.microsoft.com/office/drawing/2014/main" id="{58FF0341-DFF8-49EF-9B39-3B62CAA621BE}"/>
                </a:ext>
              </a:extLst>
            </p:cNvPr>
            <p:cNvSpPr txBox="1"/>
            <p:nvPr/>
          </p:nvSpPr>
          <p:spPr>
            <a:xfrm>
              <a:off x="1190892" y="5370429"/>
              <a:ext cx="8217476" cy="1032015"/>
            </a:xfrm>
            <a:prstGeom prst="rect">
              <a:avLst/>
            </a:prstGeom>
            <a:noFill/>
          </p:spPr>
          <p:txBody>
            <a:bodyPr wrap="square" rtlCol="0">
              <a:spAutoFit/>
            </a:bodyPr>
            <a:lstStyle/>
            <a:p>
              <a:pPr algn="ctr"/>
              <a:r>
                <a:rPr lang="en-US" altLang="ko-KR" sz="2400" dirty="0" err="1">
                  <a:cs typeface="Arial" pitchFamily="34" charset="0"/>
                </a:rPr>
                <a:t>Terjadinya</a:t>
              </a:r>
              <a:r>
                <a:rPr lang="en-US" altLang="ko-KR" sz="2400" dirty="0">
                  <a:cs typeface="Arial" pitchFamily="34" charset="0"/>
                </a:rPr>
                <a:t> </a:t>
              </a:r>
              <a:r>
                <a:rPr lang="en-US" altLang="ko-KR" sz="2400" dirty="0" err="1">
                  <a:cs typeface="Arial" pitchFamily="34" charset="0"/>
                </a:rPr>
                <a:t>penurunan</a:t>
              </a:r>
              <a:r>
                <a:rPr lang="en-US" altLang="ko-KR" sz="2400" dirty="0">
                  <a:cs typeface="Arial" pitchFamily="34" charset="0"/>
                </a:rPr>
                <a:t> </a:t>
              </a:r>
              <a:r>
                <a:rPr lang="en-US" altLang="ko-KR" sz="2400" dirty="0" err="1">
                  <a:cs typeface="Arial" pitchFamily="34" charset="0"/>
                </a:rPr>
                <a:t>jumlah</a:t>
              </a:r>
              <a:r>
                <a:rPr lang="en-US" altLang="ko-KR" sz="2400" dirty="0">
                  <a:cs typeface="Arial" pitchFamily="34" charset="0"/>
                </a:rPr>
                <a:t> </a:t>
              </a:r>
              <a:r>
                <a:rPr lang="en-US" altLang="ko-KR" sz="2400" dirty="0" err="1">
                  <a:cs typeface="Arial" pitchFamily="34" charset="0"/>
                </a:rPr>
                <a:t>keenekaragaman</a:t>
              </a:r>
              <a:r>
                <a:rPr lang="en-US" altLang="ko-KR" sz="2400" dirty="0">
                  <a:cs typeface="Arial" pitchFamily="34" charset="0"/>
                </a:rPr>
                <a:t> </a:t>
              </a:r>
              <a:r>
                <a:rPr lang="en-US" altLang="ko-KR" sz="2400" dirty="0" err="1">
                  <a:cs typeface="Arial" pitchFamily="34" charset="0"/>
                </a:rPr>
                <a:t>hayati</a:t>
              </a:r>
              <a:r>
                <a:rPr lang="en-US" altLang="ko-KR" sz="2400" dirty="0">
                  <a:cs typeface="Arial" pitchFamily="34" charset="0"/>
                </a:rPr>
                <a:t> dunia dan Indonesia, </a:t>
              </a:r>
              <a:r>
                <a:rPr lang="en-US" altLang="ko-KR" sz="2400" dirty="0" err="1">
                  <a:cs typeface="Arial" pitchFamily="34" charset="0"/>
                </a:rPr>
                <a:t>menjadikan</a:t>
              </a:r>
              <a:r>
                <a:rPr lang="en-US" altLang="ko-KR" sz="2400" dirty="0">
                  <a:cs typeface="Arial" pitchFamily="34" charset="0"/>
                </a:rPr>
                <a:t> </a:t>
              </a:r>
              <a:r>
                <a:rPr lang="en-US" altLang="ko-KR" sz="2400" dirty="0" err="1">
                  <a:cs typeface="Arial" pitchFamily="34" charset="0"/>
                </a:rPr>
                <a:t>perlunya</a:t>
              </a:r>
              <a:r>
                <a:rPr lang="en-US" altLang="ko-KR" sz="2400" dirty="0">
                  <a:cs typeface="Arial" pitchFamily="34" charset="0"/>
                </a:rPr>
                <a:t> </a:t>
              </a:r>
              <a:r>
                <a:rPr lang="en-US" altLang="ko-KR" sz="2400" dirty="0" err="1">
                  <a:cs typeface="Arial" pitchFamily="34" charset="0"/>
                </a:rPr>
                <a:t>dilakukan</a:t>
              </a:r>
              <a:r>
                <a:rPr lang="en-US" altLang="ko-KR" sz="2400" dirty="0">
                  <a:cs typeface="Arial" pitchFamily="34" charset="0"/>
                </a:rPr>
                <a:t> </a:t>
              </a:r>
              <a:r>
                <a:rPr lang="en-US" altLang="ko-KR" sz="2400" dirty="0" err="1">
                  <a:cs typeface="Arial" pitchFamily="34" charset="0"/>
                </a:rPr>
                <a:t>pelestarian</a:t>
              </a:r>
              <a:r>
                <a:rPr lang="en-US" altLang="ko-KR" sz="2400" dirty="0">
                  <a:cs typeface="Arial" pitchFamily="34" charset="0"/>
                </a:rPr>
                <a:t> </a:t>
              </a:r>
              <a:r>
                <a:rPr lang="en-US" altLang="ko-KR" sz="2400" dirty="0" err="1">
                  <a:cs typeface="Arial" pitchFamily="34" charset="0"/>
                </a:rPr>
                <a:t>kehati</a:t>
              </a:r>
              <a:r>
                <a:rPr lang="en-US" altLang="ko-KR" sz="2400" dirty="0">
                  <a:cs typeface="Arial" pitchFamily="34" charset="0"/>
                </a:rPr>
                <a:t> agar </a:t>
              </a:r>
              <a:r>
                <a:rPr lang="en-US" altLang="ko-KR" sz="2400" dirty="0" err="1">
                  <a:cs typeface="Arial" pitchFamily="34" charset="0"/>
                </a:rPr>
                <a:t>menghindari</a:t>
              </a:r>
              <a:r>
                <a:rPr lang="en-US" altLang="ko-KR" sz="2400" dirty="0">
                  <a:cs typeface="Arial" pitchFamily="34" charset="0"/>
                </a:rPr>
                <a:t> </a:t>
              </a:r>
              <a:r>
                <a:rPr lang="en-US" altLang="ko-KR" sz="2400" dirty="0" err="1">
                  <a:cs typeface="Arial" pitchFamily="34" charset="0"/>
                </a:rPr>
                <a:t>kepunahan</a:t>
              </a:r>
              <a:endParaRPr lang="en-US" altLang="ko-KR" sz="2400" dirty="0">
                <a:cs typeface="Arial" pitchFamily="34" charset="0"/>
              </a:endParaRPr>
            </a:p>
          </p:txBody>
        </p:sp>
        <p:grpSp>
          <p:nvGrpSpPr>
            <p:cNvPr id="25" name="Group 19">
              <a:extLst>
                <a:ext uri="{FF2B5EF4-FFF2-40B4-BE49-F238E27FC236}">
                  <a16:creationId xmlns="" xmlns:a16="http://schemas.microsoft.com/office/drawing/2014/main" id="{2CB24F0D-0024-4C2D-89D0-DE3A6C0F4182}"/>
                </a:ext>
              </a:extLst>
            </p:cNvPr>
            <p:cNvGrpSpPr/>
            <p:nvPr/>
          </p:nvGrpSpPr>
          <p:grpSpPr>
            <a:xfrm>
              <a:off x="671199" y="5332329"/>
              <a:ext cx="230197" cy="203038"/>
              <a:chOff x="5461149" y="925714"/>
              <a:chExt cx="230197" cy="203038"/>
            </a:xfrm>
            <a:solidFill>
              <a:schemeClr val="tx1">
                <a:lumMod val="75000"/>
                <a:lumOff val="25000"/>
              </a:schemeClr>
            </a:solidFill>
          </p:grpSpPr>
          <p:sp>
            <p:nvSpPr>
              <p:cNvPr id="31" name="Block Arc 28">
                <a:extLst>
                  <a:ext uri="{FF2B5EF4-FFF2-40B4-BE49-F238E27FC236}">
                    <a16:creationId xmlns="" xmlns:a16="http://schemas.microsoft.com/office/drawing/2014/main" id="{ECCF69B4-7D31-4C95-9D90-9F5DCDF718BE}"/>
                  </a:ext>
                </a:extLst>
              </p:cNvPr>
              <p:cNvSpPr/>
              <p:nvPr/>
            </p:nvSpPr>
            <p:spPr>
              <a:xfrm rot="16200000" flipH="1">
                <a:off x="5408651" y="978213"/>
                <a:ext cx="203037" cy="98041"/>
              </a:xfrm>
              <a:custGeom>
                <a:avLst/>
                <a:gdLst>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57233 w 559416"/>
                  <a:gd name="connsiteY7" fmla="*/ 252029 h 288032"/>
                  <a:gd name="connsiteX8" fmla="*/ 0 w 559416"/>
                  <a:gd name="connsiteY8" fmla="*/ 252029 h 288032"/>
                  <a:gd name="connsiteX9" fmla="*/ 162302 w 559416"/>
                  <a:gd name="connsiteY9" fmla="*/ 32421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62302 w 559416"/>
                  <a:gd name="connsiteY9" fmla="*/ 32421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88869 w 559416"/>
                  <a:gd name="connsiteY6" fmla="*/ 153435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270484 w 559416"/>
                  <a:gd name="connsiteY9" fmla="*/ 2288 h 288032"/>
                  <a:gd name="connsiteX10" fmla="*/ 276008 w 559416"/>
                  <a:gd name="connsiteY10" fmla="*/ 0 h 288032"/>
                  <a:gd name="connsiteX11" fmla="*/ 519878 w 559416"/>
                  <a:gd name="connsiteY11" fmla="*/ 0 h 288032"/>
                  <a:gd name="connsiteX12" fmla="*/ 559416 w 559416"/>
                  <a:gd name="connsiteY12"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270484 w 559416"/>
                  <a:gd name="connsiteY9" fmla="*/ 2288 h 288032"/>
                  <a:gd name="connsiteX10" fmla="*/ 276008 w 559416"/>
                  <a:gd name="connsiteY10" fmla="*/ 0 h 288032"/>
                  <a:gd name="connsiteX11" fmla="*/ 519878 w 559416"/>
                  <a:gd name="connsiteY11" fmla="*/ 0 h 288032"/>
                  <a:gd name="connsiteX12" fmla="*/ 559416 w 559416"/>
                  <a:gd name="connsiteY12" fmla="*/ 39538 h 288032"/>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171903 w 559416"/>
                  <a:gd name="connsiteY6" fmla="*/ 167008 h 291425"/>
                  <a:gd name="connsiteX7" fmla="*/ 92764 w 559416"/>
                  <a:gd name="connsiteY7" fmla="*/ 255424 h 291425"/>
                  <a:gd name="connsiteX8" fmla="*/ 0 w 559416"/>
                  <a:gd name="connsiteY8" fmla="*/ 255422 h 291425"/>
                  <a:gd name="connsiteX9" fmla="*/ 270484 w 559416"/>
                  <a:gd name="connsiteY9" fmla="*/ 5681 h 291425"/>
                  <a:gd name="connsiteX10" fmla="*/ 313330 w 559416"/>
                  <a:gd name="connsiteY10" fmla="*/ 0 h 291425"/>
                  <a:gd name="connsiteX11" fmla="*/ 519878 w 559416"/>
                  <a:gd name="connsiteY11" fmla="*/ 3393 h 291425"/>
                  <a:gd name="connsiteX12" fmla="*/ 559416 w 559416"/>
                  <a:gd name="connsiteY12"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171903 w 559416"/>
                  <a:gd name="connsiteY6" fmla="*/ 167008 h 291425"/>
                  <a:gd name="connsiteX7" fmla="*/ 92764 w 559416"/>
                  <a:gd name="connsiteY7" fmla="*/ 255424 h 291425"/>
                  <a:gd name="connsiteX8" fmla="*/ 0 w 559416"/>
                  <a:gd name="connsiteY8" fmla="*/ 255422 h 291425"/>
                  <a:gd name="connsiteX9" fmla="*/ 270484 w 559416"/>
                  <a:gd name="connsiteY9" fmla="*/ 5681 h 291425"/>
                  <a:gd name="connsiteX10" fmla="*/ 313330 w 559416"/>
                  <a:gd name="connsiteY10" fmla="*/ 0 h 291425"/>
                  <a:gd name="connsiteX11" fmla="*/ 519878 w 559416"/>
                  <a:gd name="connsiteY11" fmla="*/ 3393 h 291425"/>
                  <a:gd name="connsiteX12" fmla="*/ 559416 w 559416"/>
                  <a:gd name="connsiteY12"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4 w 542451"/>
                  <a:gd name="connsiteY5" fmla="*/ 164947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43661 w 610313"/>
                  <a:gd name="connsiteY6" fmla="*/ 255424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06338 w 610313"/>
                  <a:gd name="connsiteY6" fmla="*/ 252031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36875 w 610313"/>
                  <a:gd name="connsiteY6" fmla="*/ 241852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102945 w 576383"/>
                  <a:gd name="connsiteY6" fmla="*/ 241852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126696 w 620492"/>
                  <a:gd name="connsiteY6" fmla="*/ 238459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99552 w 620492"/>
                  <a:gd name="connsiteY6" fmla="*/ 235066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109731 w 620492"/>
                  <a:gd name="connsiteY6" fmla="*/ 238459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03527 w 603527"/>
                  <a:gd name="connsiteY0" fmla="*/ 42931 h 291425"/>
                  <a:gd name="connsiteX1" fmla="*/ 603527 w 603527"/>
                  <a:gd name="connsiteY1" fmla="*/ 251887 h 291425"/>
                  <a:gd name="connsiteX2" fmla="*/ 563989 w 603527"/>
                  <a:gd name="connsiteY2" fmla="*/ 291425 h 291425"/>
                  <a:gd name="connsiteX3" fmla="*/ 320119 w 603527"/>
                  <a:gd name="connsiteY3" fmla="*/ 291425 h 291425"/>
                  <a:gd name="connsiteX4" fmla="*/ 280581 w 603527"/>
                  <a:gd name="connsiteY4" fmla="*/ 251887 h 291425"/>
                  <a:gd name="connsiteX5" fmla="*/ 280580 w 603527"/>
                  <a:gd name="connsiteY5" fmla="*/ 164947 h 291425"/>
                  <a:gd name="connsiteX6" fmla="*/ 92766 w 603527"/>
                  <a:gd name="connsiteY6" fmla="*/ 238459 h 291425"/>
                  <a:gd name="connsiteX7" fmla="*/ 0 w 603527"/>
                  <a:gd name="connsiteY7" fmla="*/ 167205 h 291425"/>
                  <a:gd name="connsiteX8" fmla="*/ 314595 w 603527"/>
                  <a:gd name="connsiteY8" fmla="*/ 5681 h 291425"/>
                  <a:gd name="connsiteX9" fmla="*/ 357441 w 603527"/>
                  <a:gd name="connsiteY9" fmla="*/ 0 h 291425"/>
                  <a:gd name="connsiteX10" fmla="*/ 563989 w 603527"/>
                  <a:gd name="connsiteY10" fmla="*/ 3393 h 291425"/>
                  <a:gd name="connsiteX11" fmla="*/ 603527 w 603527"/>
                  <a:gd name="connsiteY11" fmla="*/ 42931 h 291425"/>
                  <a:gd name="connsiteX0" fmla="*/ 603527 w 603527"/>
                  <a:gd name="connsiteY0" fmla="*/ 42931 h 291425"/>
                  <a:gd name="connsiteX1" fmla="*/ 603527 w 603527"/>
                  <a:gd name="connsiteY1" fmla="*/ 251887 h 291425"/>
                  <a:gd name="connsiteX2" fmla="*/ 563989 w 603527"/>
                  <a:gd name="connsiteY2" fmla="*/ 291425 h 291425"/>
                  <a:gd name="connsiteX3" fmla="*/ 320119 w 603527"/>
                  <a:gd name="connsiteY3" fmla="*/ 291425 h 291425"/>
                  <a:gd name="connsiteX4" fmla="*/ 280581 w 603527"/>
                  <a:gd name="connsiteY4" fmla="*/ 251887 h 291425"/>
                  <a:gd name="connsiteX5" fmla="*/ 280580 w 603527"/>
                  <a:gd name="connsiteY5" fmla="*/ 164947 h 291425"/>
                  <a:gd name="connsiteX6" fmla="*/ 92766 w 603527"/>
                  <a:gd name="connsiteY6" fmla="*/ 238459 h 291425"/>
                  <a:gd name="connsiteX7" fmla="*/ 0 w 603527"/>
                  <a:gd name="connsiteY7" fmla="*/ 167205 h 291425"/>
                  <a:gd name="connsiteX8" fmla="*/ 314595 w 603527"/>
                  <a:gd name="connsiteY8" fmla="*/ 5681 h 291425"/>
                  <a:gd name="connsiteX9" fmla="*/ 357441 w 603527"/>
                  <a:gd name="connsiteY9" fmla="*/ 0 h 291425"/>
                  <a:gd name="connsiteX10" fmla="*/ 563989 w 603527"/>
                  <a:gd name="connsiteY10" fmla="*/ 3393 h 291425"/>
                  <a:gd name="connsiteX11" fmla="*/ 603527 w 603527"/>
                  <a:gd name="connsiteY11" fmla="*/ 42931 h 29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3527" h="291425">
                    <a:moveTo>
                      <a:pt x="603527" y="42931"/>
                    </a:moveTo>
                    <a:lnTo>
                      <a:pt x="603527" y="251887"/>
                    </a:lnTo>
                    <a:cubicBezTo>
                      <a:pt x="603527" y="273723"/>
                      <a:pt x="585825" y="291425"/>
                      <a:pt x="563989" y="291425"/>
                    </a:cubicBezTo>
                    <a:lnTo>
                      <a:pt x="320119" y="291425"/>
                    </a:lnTo>
                    <a:cubicBezTo>
                      <a:pt x="298283" y="291425"/>
                      <a:pt x="280581" y="273723"/>
                      <a:pt x="280581" y="251887"/>
                    </a:cubicBezTo>
                    <a:cubicBezTo>
                      <a:pt x="280581" y="222907"/>
                      <a:pt x="280580" y="193927"/>
                      <a:pt x="280580" y="164947"/>
                    </a:cubicBezTo>
                    <a:cubicBezTo>
                      <a:pt x="202342" y="172323"/>
                      <a:pt x="162713" y="174749"/>
                      <a:pt x="92766" y="238459"/>
                    </a:cubicBezTo>
                    <a:lnTo>
                      <a:pt x="0" y="167205"/>
                    </a:lnTo>
                    <a:cubicBezTo>
                      <a:pt x="66941" y="33973"/>
                      <a:pt x="217699" y="13756"/>
                      <a:pt x="314595" y="5681"/>
                    </a:cubicBezTo>
                    <a:cubicBezTo>
                      <a:pt x="316213" y="3537"/>
                      <a:pt x="355471" y="0"/>
                      <a:pt x="357441" y="0"/>
                    </a:cubicBezTo>
                    <a:lnTo>
                      <a:pt x="563989" y="3393"/>
                    </a:lnTo>
                    <a:cubicBezTo>
                      <a:pt x="585825" y="3393"/>
                      <a:pt x="603527" y="21095"/>
                      <a:pt x="603527" y="42931"/>
                    </a:cubicBezTo>
                    <a:close/>
                  </a:path>
                </a:pathLst>
              </a:custGeom>
              <a:solidFill>
                <a:schemeClr val="bg1"/>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32" name="Block Arc 28">
                <a:extLst>
                  <a:ext uri="{FF2B5EF4-FFF2-40B4-BE49-F238E27FC236}">
                    <a16:creationId xmlns="" xmlns:a16="http://schemas.microsoft.com/office/drawing/2014/main" id="{3F3A21ED-802E-403C-8C67-559C8A0C3AF5}"/>
                  </a:ext>
                </a:extLst>
              </p:cNvPr>
              <p:cNvSpPr/>
              <p:nvPr/>
            </p:nvSpPr>
            <p:spPr>
              <a:xfrm rot="16200000" flipH="1">
                <a:off x="5540807" y="978212"/>
                <a:ext cx="203038" cy="98041"/>
              </a:xfrm>
              <a:custGeom>
                <a:avLst/>
                <a:gdLst>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57233 w 559416"/>
                  <a:gd name="connsiteY7" fmla="*/ 252029 h 288032"/>
                  <a:gd name="connsiteX8" fmla="*/ 0 w 559416"/>
                  <a:gd name="connsiteY8" fmla="*/ 252029 h 288032"/>
                  <a:gd name="connsiteX9" fmla="*/ 162302 w 559416"/>
                  <a:gd name="connsiteY9" fmla="*/ 32421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62302 w 559416"/>
                  <a:gd name="connsiteY9" fmla="*/ 32421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88869 w 559416"/>
                  <a:gd name="connsiteY6" fmla="*/ 153435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270484 w 559416"/>
                  <a:gd name="connsiteY9" fmla="*/ 2288 h 288032"/>
                  <a:gd name="connsiteX10" fmla="*/ 276008 w 559416"/>
                  <a:gd name="connsiteY10" fmla="*/ 0 h 288032"/>
                  <a:gd name="connsiteX11" fmla="*/ 519878 w 559416"/>
                  <a:gd name="connsiteY11" fmla="*/ 0 h 288032"/>
                  <a:gd name="connsiteX12" fmla="*/ 559416 w 559416"/>
                  <a:gd name="connsiteY12"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270484 w 559416"/>
                  <a:gd name="connsiteY9" fmla="*/ 2288 h 288032"/>
                  <a:gd name="connsiteX10" fmla="*/ 276008 w 559416"/>
                  <a:gd name="connsiteY10" fmla="*/ 0 h 288032"/>
                  <a:gd name="connsiteX11" fmla="*/ 519878 w 559416"/>
                  <a:gd name="connsiteY11" fmla="*/ 0 h 288032"/>
                  <a:gd name="connsiteX12" fmla="*/ 559416 w 559416"/>
                  <a:gd name="connsiteY12" fmla="*/ 39538 h 288032"/>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171903 w 559416"/>
                  <a:gd name="connsiteY6" fmla="*/ 167008 h 291425"/>
                  <a:gd name="connsiteX7" fmla="*/ 92764 w 559416"/>
                  <a:gd name="connsiteY7" fmla="*/ 255424 h 291425"/>
                  <a:gd name="connsiteX8" fmla="*/ 0 w 559416"/>
                  <a:gd name="connsiteY8" fmla="*/ 255422 h 291425"/>
                  <a:gd name="connsiteX9" fmla="*/ 270484 w 559416"/>
                  <a:gd name="connsiteY9" fmla="*/ 5681 h 291425"/>
                  <a:gd name="connsiteX10" fmla="*/ 313330 w 559416"/>
                  <a:gd name="connsiteY10" fmla="*/ 0 h 291425"/>
                  <a:gd name="connsiteX11" fmla="*/ 519878 w 559416"/>
                  <a:gd name="connsiteY11" fmla="*/ 3393 h 291425"/>
                  <a:gd name="connsiteX12" fmla="*/ 559416 w 559416"/>
                  <a:gd name="connsiteY12"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171903 w 559416"/>
                  <a:gd name="connsiteY6" fmla="*/ 167008 h 291425"/>
                  <a:gd name="connsiteX7" fmla="*/ 92764 w 559416"/>
                  <a:gd name="connsiteY7" fmla="*/ 255424 h 291425"/>
                  <a:gd name="connsiteX8" fmla="*/ 0 w 559416"/>
                  <a:gd name="connsiteY8" fmla="*/ 255422 h 291425"/>
                  <a:gd name="connsiteX9" fmla="*/ 270484 w 559416"/>
                  <a:gd name="connsiteY9" fmla="*/ 5681 h 291425"/>
                  <a:gd name="connsiteX10" fmla="*/ 313330 w 559416"/>
                  <a:gd name="connsiteY10" fmla="*/ 0 h 291425"/>
                  <a:gd name="connsiteX11" fmla="*/ 519878 w 559416"/>
                  <a:gd name="connsiteY11" fmla="*/ 3393 h 291425"/>
                  <a:gd name="connsiteX12" fmla="*/ 559416 w 559416"/>
                  <a:gd name="connsiteY12"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4 w 542451"/>
                  <a:gd name="connsiteY5" fmla="*/ 164947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43661 w 610313"/>
                  <a:gd name="connsiteY6" fmla="*/ 255424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06338 w 610313"/>
                  <a:gd name="connsiteY6" fmla="*/ 252031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36875 w 610313"/>
                  <a:gd name="connsiteY6" fmla="*/ 241852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102945 w 576383"/>
                  <a:gd name="connsiteY6" fmla="*/ 241852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126696 w 620492"/>
                  <a:gd name="connsiteY6" fmla="*/ 238459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99552 w 620492"/>
                  <a:gd name="connsiteY6" fmla="*/ 235066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109731 w 620492"/>
                  <a:gd name="connsiteY6" fmla="*/ 238459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03527 w 603527"/>
                  <a:gd name="connsiteY0" fmla="*/ 42931 h 291425"/>
                  <a:gd name="connsiteX1" fmla="*/ 603527 w 603527"/>
                  <a:gd name="connsiteY1" fmla="*/ 251887 h 291425"/>
                  <a:gd name="connsiteX2" fmla="*/ 563989 w 603527"/>
                  <a:gd name="connsiteY2" fmla="*/ 291425 h 291425"/>
                  <a:gd name="connsiteX3" fmla="*/ 320119 w 603527"/>
                  <a:gd name="connsiteY3" fmla="*/ 291425 h 291425"/>
                  <a:gd name="connsiteX4" fmla="*/ 280581 w 603527"/>
                  <a:gd name="connsiteY4" fmla="*/ 251887 h 291425"/>
                  <a:gd name="connsiteX5" fmla="*/ 280580 w 603527"/>
                  <a:gd name="connsiteY5" fmla="*/ 164947 h 291425"/>
                  <a:gd name="connsiteX6" fmla="*/ 92766 w 603527"/>
                  <a:gd name="connsiteY6" fmla="*/ 238459 h 291425"/>
                  <a:gd name="connsiteX7" fmla="*/ 0 w 603527"/>
                  <a:gd name="connsiteY7" fmla="*/ 167205 h 291425"/>
                  <a:gd name="connsiteX8" fmla="*/ 314595 w 603527"/>
                  <a:gd name="connsiteY8" fmla="*/ 5681 h 291425"/>
                  <a:gd name="connsiteX9" fmla="*/ 357441 w 603527"/>
                  <a:gd name="connsiteY9" fmla="*/ 0 h 291425"/>
                  <a:gd name="connsiteX10" fmla="*/ 563989 w 603527"/>
                  <a:gd name="connsiteY10" fmla="*/ 3393 h 291425"/>
                  <a:gd name="connsiteX11" fmla="*/ 603527 w 603527"/>
                  <a:gd name="connsiteY11" fmla="*/ 42931 h 291425"/>
                  <a:gd name="connsiteX0" fmla="*/ 603527 w 603527"/>
                  <a:gd name="connsiteY0" fmla="*/ 42931 h 291425"/>
                  <a:gd name="connsiteX1" fmla="*/ 603527 w 603527"/>
                  <a:gd name="connsiteY1" fmla="*/ 251887 h 291425"/>
                  <a:gd name="connsiteX2" fmla="*/ 563989 w 603527"/>
                  <a:gd name="connsiteY2" fmla="*/ 291425 h 291425"/>
                  <a:gd name="connsiteX3" fmla="*/ 320119 w 603527"/>
                  <a:gd name="connsiteY3" fmla="*/ 291425 h 291425"/>
                  <a:gd name="connsiteX4" fmla="*/ 280581 w 603527"/>
                  <a:gd name="connsiteY4" fmla="*/ 251887 h 291425"/>
                  <a:gd name="connsiteX5" fmla="*/ 280580 w 603527"/>
                  <a:gd name="connsiteY5" fmla="*/ 164947 h 291425"/>
                  <a:gd name="connsiteX6" fmla="*/ 92766 w 603527"/>
                  <a:gd name="connsiteY6" fmla="*/ 238459 h 291425"/>
                  <a:gd name="connsiteX7" fmla="*/ 0 w 603527"/>
                  <a:gd name="connsiteY7" fmla="*/ 167205 h 291425"/>
                  <a:gd name="connsiteX8" fmla="*/ 314595 w 603527"/>
                  <a:gd name="connsiteY8" fmla="*/ 5681 h 291425"/>
                  <a:gd name="connsiteX9" fmla="*/ 357441 w 603527"/>
                  <a:gd name="connsiteY9" fmla="*/ 0 h 291425"/>
                  <a:gd name="connsiteX10" fmla="*/ 563989 w 603527"/>
                  <a:gd name="connsiteY10" fmla="*/ 3393 h 291425"/>
                  <a:gd name="connsiteX11" fmla="*/ 603527 w 603527"/>
                  <a:gd name="connsiteY11" fmla="*/ 42931 h 29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3527" h="291425">
                    <a:moveTo>
                      <a:pt x="603527" y="42931"/>
                    </a:moveTo>
                    <a:lnTo>
                      <a:pt x="603527" y="251887"/>
                    </a:lnTo>
                    <a:cubicBezTo>
                      <a:pt x="603527" y="273723"/>
                      <a:pt x="585825" y="291425"/>
                      <a:pt x="563989" y="291425"/>
                    </a:cubicBezTo>
                    <a:lnTo>
                      <a:pt x="320119" y="291425"/>
                    </a:lnTo>
                    <a:cubicBezTo>
                      <a:pt x="298283" y="291425"/>
                      <a:pt x="280581" y="273723"/>
                      <a:pt x="280581" y="251887"/>
                    </a:cubicBezTo>
                    <a:cubicBezTo>
                      <a:pt x="280581" y="222907"/>
                      <a:pt x="280580" y="193927"/>
                      <a:pt x="280580" y="164947"/>
                    </a:cubicBezTo>
                    <a:cubicBezTo>
                      <a:pt x="202342" y="172323"/>
                      <a:pt x="162713" y="174749"/>
                      <a:pt x="92766" y="238459"/>
                    </a:cubicBezTo>
                    <a:lnTo>
                      <a:pt x="0" y="167205"/>
                    </a:lnTo>
                    <a:cubicBezTo>
                      <a:pt x="66941" y="33973"/>
                      <a:pt x="217699" y="13756"/>
                      <a:pt x="314595" y="5681"/>
                    </a:cubicBezTo>
                    <a:cubicBezTo>
                      <a:pt x="316213" y="3537"/>
                      <a:pt x="355471" y="0"/>
                      <a:pt x="357441" y="0"/>
                    </a:cubicBezTo>
                    <a:lnTo>
                      <a:pt x="563989" y="3393"/>
                    </a:lnTo>
                    <a:cubicBezTo>
                      <a:pt x="585825" y="3393"/>
                      <a:pt x="603527" y="21095"/>
                      <a:pt x="603527" y="42931"/>
                    </a:cubicBezTo>
                    <a:close/>
                  </a:path>
                </a:pathLst>
              </a:custGeom>
              <a:solidFill>
                <a:schemeClr val="bg1"/>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grpSp>
          <p:nvGrpSpPr>
            <p:cNvPr id="26" name="Group 18">
              <a:extLst>
                <a:ext uri="{FF2B5EF4-FFF2-40B4-BE49-F238E27FC236}">
                  <a16:creationId xmlns="" xmlns:a16="http://schemas.microsoft.com/office/drawing/2014/main" id="{A07DE210-750C-4696-9B24-7BA910B9140B}"/>
                </a:ext>
              </a:extLst>
            </p:cNvPr>
            <p:cNvGrpSpPr/>
            <p:nvPr/>
          </p:nvGrpSpPr>
          <p:grpSpPr>
            <a:xfrm>
              <a:off x="9494093" y="6086419"/>
              <a:ext cx="230195" cy="203039"/>
              <a:chOff x="7654173" y="1965551"/>
              <a:chExt cx="230195" cy="203039"/>
            </a:xfrm>
            <a:solidFill>
              <a:schemeClr val="tx1">
                <a:lumMod val="75000"/>
                <a:lumOff val="25000"/>
              </a:schemeClr>
            </a:solidFill>
          </p:grpSpPr>
          <p:sp>
            <p:nvSpPr>
              <p:cNvPr id="29" name="Block Arc 28">
                <a:extLst>
                  <a:ext uri="{FF2B5EF4-FFF2-40B4-BE49-F238E27FC236}">
                    <a16:creationId xmlns="" xmlns:a16="http://schemas.microsoft.com/office/drawing/2014/main" id="{DFDCC498-9324-4792-BB5C-0BE7ECE3FA3B}"/>
                  </a:ext>
                </a:extLst>
              </p:cNvPr>
              <p:cNvSpPr/>
              <p:nvPr/>
            </p:nvSpPr>
            <p:spPr>
              <a:xfrm rot="5400000" flipH="1">
                <a:off x="7733828" y="2018050"/>
                <a:ext cx="203039" cy="98041"/>
              </a:xfrm>
              <a:custGeom>
                <a:avLst/>
                <a:gdLst>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57233 w 559416"/>
                  <a:gd name="connsiteY7" fmla="*/ 252029 h 288032"/>
                  <a:gd name="connsiteX8" fmla="*/ 0 w 559416"/>
                  <a:gd name="connsiteY8" fmla="*/ 252029 h 288032"/>
                  <a:gd name="connsiteX9" fmla="*/ 162302 w 559416"/>
                  <a:gd name="connsiteY9" fmla="*/ 32421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62302 w 559416"/>
                  <a:gd name="connsiteY9" fmla="*/ 32421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88869 w 559416"/>
                  <a:gd name="connsiteY6" fmla="*/ 153435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270484 w 559416"/>
                  <a:gd name="connsiteY9" fmla="*/ 2288 h 288032"/>
                  <a:gd name="connsiteX10" fmla="*/ 276008 w 559416"/>
                  <a:gd name="connsiteY10" fmla="*/ 0 h 288032"/>
                  <a:gd name="connsiteX11" fmla="*/ 519878 w 559416"/>
                  <a:gd name="connsiteY11" fmla="*/ 0 h 288032"/>
                  <a:gd name="connsiteX12" fmla="*/ 559416 w 559416"/>
                  <a:gd name="connsiteY12"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270484 w 559416"/>
                  <a:gd name="connsiteY9" fmla="*/ 2288 h 288032"/>
                  <a:gd name="connsiteX10" fmla="*/ 276008 w 559416"/>
                  <a:gd name="connsiteY10" fmla="*/ 0 h 288032"/>
                  <a:gd name="connsiteX11" fmla="*/ 519878 w 559416"/>
                  <a:gd name="connsiteY11" fmla="*/ 0 h 288032"/>
                  <a:gd name="connsiteX12" fmla="*/ 559416 w 559416"/>
                  <a:gd name="connsiteY12" fmla="*/ 39538 h 288032"/>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171903 w 559416"/>
                  <a:gd name="connsiteY6" fmla="*/ 167008 h 291425"/>
                  <a:gd name="connsiteX7" fmla="*/ 92764 w 559416"/>
                  <a:gd name="connsiteY7" fmla="*/ 255424 h 291425"/>
                  <a:gd name="connsiteX8" fmla="*/ 0 w 559416"/>
                  <a:gd name="connsiteY8" fmla="*/ 255422 h 291425"/>
                  <a:gd name="connsiteX9" fmla="*/ 270484 w 559416"/>
                  <a:gd name="connsiteY9" fmla="*/ 5681 h 291425"/>
                  <a:gd name="connsiteX10" fmla="*/ 313330 w 559416"/>
                  <a:gd name="connsiteY10" fmla="*/ 0 h 291425"/>
                  <a:gd name="connsiteX11" fmla="*/ 519878 w 559416"/>
                  <a:gd name="connsiteY11" fmla="*/ 3393 h 291425"/>
                  <a:gd name="connsiteX12" fmla="*/ 559416 w 559416"/>
                  <a:gd name="connsiteY12"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171903 w 559416"/>
                  <a:gd name="connsiteY6" fmla="*/ 167008 h 291425"/>
                  <a:gd name="connsiteX7" fmla="*/ 92764 w 559416"/>
                  <a:gd name="connsiteY7" fmla="*/ 255424 h 291425"/>
                  <a:gd name="connsiteX8" fmla="*/ 0 w 559416"/>
                  <a:gd name="connsiteY8" fmla="*/ 255422 h 291425"/>
                  <a:gd name="connsiteX9" fmla="*/ 270484 w 559416"/>
                  <a:gd name="connsiteY9" fmla="*/ 5681 h 291425"/>
                  <a:gd name="connsiteX10" fmla="*/ 313330 w 559416"/>
                  <a:gd name="connsiteY10" fmla="*/ 0 h 291425"/>
                  <a:gd name="connsiteX11" fmla="*/ 519878 w 559416"/>
                  <a:gd name="connsiteY11" fmla="*/ 3393 h 291425"/>
                  <a:gd name="connsiteX12" fmla="*/ 559416 w 559416"/>
                  <a:gd name="connsiteY12"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4 w 542451"/>
                  <a:gd name="connsiteY5" fmla="*/ 164947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43661 w 610313"/>
                  <a:gd name="connsiteY6" fmla="*/ 255424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06338 w 610313"/>
                  <a:gd name="connsiteY6" fmla="*/ 252031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36875 w 610313"/>
                  <a:gd name="connsiteY6" fmla="*/ 241852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102945 w 576383"/>
                  <a:gd name="connsiteY6" fmla="*/ 241852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126696 w 620492"/>
                  <a:gd name="connsiteY6" fmla="*/ 238459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99552 w 620492"/>
                  <a:gd name="connsiteY6" fmla="*/ 235066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109731 w 620492"/>
                  <a:gd name="connsiteY6" fmla="*/ 238459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03527 w 603527"/>
                  <a:gd name="connsiteY0" fmla="*/ 42931 h 291425"/>
                  <a:gd name="connsiteX1" fmla="*/ 603527 w 603527"/>
                  <a:gd name="connsiteY1" fmla="*/ 251887 h 291425"/>
                  <a:gd name="connsiteX2" fmla="*/ 563989 w 603527"/>
                  <a:gd name="connsiteY2" fmla="*/ 291425 h 291425"/>
                  <a:gd name="connsiteX3" fmla="*/ 320119 w 603527"/>
                  <a:gd name="connsiteY3" fmla="*/ 291425 h 291425"/>
                  <a:gd name="connsiteX4" fmla="*/ 280581 w 603527"/>
                  <a:gd name="connsiteY4" fmla="*/ 251887 h 291425"/>
                  <a:gd name="connsiteX5" fmla="*/ 280580 w 603527"/>
                  <a:gd name="connsiteY5" fmla="*/ 164947 h 291425"/>
                  <a:gd name="connsiteX6" fmla="*/ 92766 w 603527"/>
                  <a:gd name="connsiteY6" fmla="*/ 238459 h 291425"/>
                  <a:gd name="connsiteX7" fmla="*/ 0 w 603527"/>
                  <a:gd name="connsiteY7" fmla="*/ 167205 h 291425"/>
                  <a:gd name="connsiteX8" fmla="*/ 314595 w 603527"/>
                  <a:gd name="connsiteY8" fmla="*/ 5681 h 291425"/>
                  <a:gd name="connsiteX9" fmla="*/ 357441 w 603527"/>
                  <a:gd name="connsiteY9" fmla="*/ 0 h 291425"/>
                  <a:gd name="connsiteX10" fmla="*/ 563989 w 603527"/>
                  <a:gd name="connsiteY10" fmla="*/ 3393 h 291425"/>
                  <a:gd name="connsiteX11" fmla="*/ 603527 w 603527"/>
                  <a:gd name="connsiteY11" fmla="*/ 42931 h 291425"/>
                  <a:gd name="connsiteX0" fmla="*/ 603527 w 603527"/>
                  <a:gd name="connsiteY0" fmla="*/ 42931 h 291425"/>
                  <a:gd name="connsiteX1" fmla="*/ 603527 w 603527"/>
                  <a:gd name="connsiteY1" fmla="*/ 251887 h 291425"/>
                  <a:gd name="connsiteX2" fmla="*/ 563989 w 603527"/>
                  <a:gd name="connsiteY2" fmla="*/ 291425 h 291425"/>
                  <a:gd name="connsiteX3" fmla="*/ 320119 w 603527"/>
                  <a:gd name="connsiteY3" fmla="*/ 291425 h 291425"/>
                  <a:gd name="connsiteX4" fmla="*/ 280581 w 603527"/>
                  <a:gd name="connsiteY4" fmla="*/ 251887 h 291425"/>
                  <a:gd name="connsiteX5" fmla="*/ 280580 w 603527"/>
                  <a:gd name="connsiteY5" fmla="*/ 164947 h 291425"/>
                  <a:gd name="connsiteX6" fmla="*/ 92766 w 603527"/>
                  <a:gd name="connsiteY6" fmla="*/ 238459 h 291425"/>
                  <a:gd name="connsiteX7" fmla="*/ 0 w 603527"/>
                  <a:gd name="connsiteY7" fmla="*/ 167205 h 291425"/>
                  <a:gd name="connsiteX8" fmla="*/ 314595 w 603527"/>
                  <a:gd name="connsiteY8" fmla="*/ 5681 h 291425"/>
                  <a:gd name="connsiteX9" fmla="*/ 357441 w 603527"/>
                  <a:gd name="connsiteY9" fmla="*/ 0 h 291425"/>
                  <a:gd name="connsiteX10" fmla="*/ 563989 w 603527"/>
                  <a:gd name="connsiteY10" fmla="*/ 3393 h 291425"/>
                  <a:gd name="connsiteX11" fmla="*/ 603527 w 603527"/>
                  <a:gd name="connsiteY11" fmla="*/ 42931 h 29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3527" h="291425">
                    <a:moveTo>
                      <a:pt x="603527" y="42931"/>
                    </a:moveTo>
                    <a:lnTo>
                      <a:pt x="603527" y="251887"/>
                    </a:lnTo>
                    <a:cubicBezTo>
                      <a:pt x="603527" y="273723"/>
                      <a:pt x="585825" y="291425"/>
                      <a:pt x="563989" y="291425"/>
                    </a:cubicBezTo>
                    <a:lnTo>
                      <a:pt x="320119" y="291425"/>
                    </a:lnTo>
                    <a:cubicBezTo>
                      <a:pt x="298283" y="291425"/>
                      <a:pt x="280581" y="273723"/>
                      <a:pt x="280581" y="251887"/>
                    </a:cubicBezTo>
                    <a:cubicBezTo>
                      <a:pt x="280581" y="222907"/>
                      <a:pt x="280580" y="193927"/>
                      <a:pt x="280580" y="164947"/>
                    </a:cubicBezTo>
                    <a:cubicBezTo>
                      <a:pt x="202342" y="172323"/>
                      <a:pt x="162713" y="174749"/>
                      <a:pt x="92766" y="238459"/>
                    </a:cubicBezTo>
                    <a:lnTo>
                      <a:pt x="0" y="167205"/>
                    </a:lnTo>
                    <a:cubicBezTo>
                      <a:pt x="66941" y="33973"/>
                      <a:pt x="217699" y="13756"/>
                      <a:pt x="314595" y="5681"/>
                    </a:cubicBezTo>
                    <a:cubicBezTo>
                      <a:pt x="316213" y="3537"/>
                      <a:pt x="355471" y="0"/>
                      <a:pt x="357441" y="0"/>
                    </a:cubicBezTo>
                    <a:lnTo>
                      <a:pt x="563989" y="3393"/>
                    </a:lnTo>
                    <a:cubicBezTo>
                      <a:pt x="585825" y="3393"/>
                      <a:pt x="603527" y="21095"/>
                      <a:pt x="603527" y="42931"/>
                    </a:cubicBezTo>
                    <a:close/>
                  </a:path>
                </a:pathLst>
              </a:custGeom>
              <a:solidFill>
                <a:schemeClr val="bg1"/>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30" name="Block Arc 28">
                <a:extLst>
                  <a:ext uri="{FF2B5EF4-FFF2-40B4-BE49-F238E27FC236}">
                    <a16:creationId xmlns="" xmlns:a16="http://schemas.microsoft.com/office/drawing/2014/main" id="{F84C48E9-CE97-4DE8-9AB5-C9C00BF4998E}"/>
                  </a:ext>
                </a:extLst>
              </p:cNvPr>
              <p:cNvSpPr/>
              <p:nvPr/>
            </p:nvSpPr>
            <p:spPr>
              <a:xfrm rot="5400000" flipH="1">
                <a:off x="7601675" y="2018050"/>
                <a:ext cx="203038" cy="98041"/>
              </a:xfrm>
              <a:custGeom>
                <a:avLst/>
                <a:gdLst>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57233 w 559416"/>
                  <a:gd name="connsiteY7" fmla="*/ 252029 h 288032"/>
                  <a:gd name="connsiteX8" fmla="*/ 0 w 559416"/>
                  <a:gd name="connsiteY8" fmla="*/ 252029 h 288032"/>
                  <a:gd name="connsiteX9" fmla="*/ 162302 w 559416"/>
                  <a:gd name="connsiteY9" fmla="*/ 32421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62302 w 559416"/>
                  <a:gd name="connsiteY9" fmla="*/ 32421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222800 w 559416"/>
                  <a:gd name="connsiteY6" fmla="*/ 139862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88869 w 559416"/>
                  <a:gd name="connsiteY6" fmla="*/ 153435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106337 w 559416"/>
                  <a:gd name="connsiteY7" fmla="*/ 248637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121585 w 559416"/>
                  <a:gd name="connsiteY9" fmla="*/ 69745 h 288032"/>
                  <a:gd name="connsiteX10" fmla="*/ 270484 w 559416"/>
                  <a:gd name="connsiteY10" fmla="*/ 2288 h 288032"/>
                  <a:gd name="connsiteX11" fmla="*/ 276008 w 559416"/>
                  <a:gd name="connsiteY11" fmla="*/ 0 h 288032"/>
                  <a:gd name="connsiteX12" fmla="*/ 519878 w 559416"/>
                  <a:gd name="connsiteY12" fmla="*/ 0 h 288032"/>
                  <a:gd name="connsiteX13" fmla="*/ 559416 w 559416"/>
                  <a:gd name="connsiteY13"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270484 w 559416"/>
                  <a:gd name="connsiteY9" fmla="*/ 2288 h 288032"/>
                  <a:gd name="connsiteX10" fmla="*/ 276008 w 559416"/>
                  <a:gd name="connsiteY10" fmla="*/ 0 h 288032"/>
                  <a:gd name="connsiteX11" fmla="*/ 519878 w 559416"/>
                  <a:gd name="connsiteY11" fmla="*/ 0 h 288032"/>
                  <a:gd name="connsiteX12" fmla="*/ 559416 w 559416"/>
                  <a:gd name="connsiteY12" fmla="*/ 39538 h 288032"/>
                  <a:gd name="connsiteX0" fmla="*/ 559416 w 559416"/>
                  <a:gd name="connsiteY0" fmla="*/ 39538 h 288032"/>
                  <a:gd name="connsiteX1" fmla="*/ 559416 w 559416"/>
                  <a:gd name="connsiteY1" fmla="*/ 248494 h 288032"/>
                  <a:gd name="connsiteX2" fmla="*/ 519878 w 559416"/>
                  <a:gd name="connsiteY2" fmla="*/ 288032 h 288032"/>
                  <a:gd name="connsiteX3" fmla="*/ 276008 w 559416"/>
                  <a:gd name="connsiteY3" fmla="*/ 288032 h 288032"/>
                  <a:gd name="connsiteX4" fmla="*/ 236470 w 559416"/>
                  <a:gd name="connsiteY4" fmla="*/ 248494 h 288032"/>
                  <a:gd name="connsiteX5" fmla="*/ 236470 w 559416"/>
                  <a:gd name="connsiteY5" fmla="*/ 134409 h 288032"/>
                  <a:gd name="connsiteX6" fmla="*/ 171903 w 559416"/>
                  <a:gd name="connsiteY6" fmla="*/ 163615 h 288032"/>
                  <a:gd name="connsiteX7" fmla="*/ 92764 w 559416"/>
                  <a:gd name="connsiteY7" fmla="*/ 252031 h 288032"/>
                  <a:gd name="connsiteX8" fmla="*/ 0 w 559416"/>
                  <a:gd name="connsiteY8" fmla="*/ 252029 h 288032"/>
                  <a:gd name="connsiteX9" fmla="*/ 270484 w 559416"/>
                  <a:gd name="connsiteY9" fmla="*/ 2288 h 288032"/>
                  <a:gd name="connsiteX10" fmla="*/ 276008 w 559416"/>
                  <a:gd name="connsiteY10" fmla="*/ 0 h 288032"/>
                  <a:gd name="connsiteX11" fmla="*/ 519878 w 559416"/>
                  <a:gd name="connsiteY11" fmla="*/ 0 h 288032"/>
                  <a:gd name="connsiteX12" fmla="*/ 559416 w 559416"/>
                  <a:gd name="connsiteY12" fmla="*/ 39538 h 288032"/>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171903 w 559416"/>
                  <a:gd name="connsiteY6" fmla="*/ 167008 h 291425"/>
                  <a:gd name="connsiteX7" fmla="*/ 92764 w 559416"/>
                  <a:gd name="connsiteY7" fmla="*/ 255424 h 291425"/>
                  <a:gd name="connsiteX8" fmla="*/ 0 w 559416"/>
                  <a:gd name="connsiteY8" fmla="*/ 255422 h 291425"/>
                  <a:gd name="connsiteX9" fmla="*/ 270484 w 559416"/>
                  <a:gd name="connsiteY9" fmla="*/ 5681 h 291425"/>
                  <a:gd name="connsiteX10" fmla="*/ 313330 w 559416"/>
                  <a:gd name="connsiteY10" fmla="*/ 0 h 291425"/>
                  <a:gd name="connsiteX11" fmla="*/ 519878 w 559416"/>
                  <a:gd name="connsiteY11" fmla="*/ 3393 h 291425"/>
                  <a:gd name="connsiteX12" fmla="*/ 559416 w 559416"/>
                  <a:gd name="connsiteY12"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171903 w 559416"/>
                  <a:gd name="connsiteY6" fmla="*/ 167008 h 291425"/>
                  <a:gd name="connsiteX7" fmla="*/ 92764 w 559416"/>
                  <a:gd name="connsiteY7" fmla="*/ 255424 h 291425"/>
                  <a:gd name="connsiteX8" fmla="*/ 0 w 559416"/>
                  <a:gd name="connsiteY8" fmla="*/ 255422 h 291425"/>
                  <a:gd name="connsiteX9" fmla="*/ 270484 w 559416"/>
                  <a:gd name="connsiteY9" fmla="*/ 5681 h 291425"/>
                  <a:gd name="connsiteX10" fmla="*/ 313330 w 559416"/>
                  <a:gd name="connsiteY10" fmla="*/ 0 h 291425"/>
                  <a:gd name="connsiteX11" fmla="*/ 519878 w 559416"/>
                  <a:gd name="connsiteY11" fmla="*/ 3393 h 291425"/>
                  <a:gd name="connsiteX12" fmla="*/ 559416 w 559416"/>
                  <a:gd name="connsiteY12"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59416 w 559416"/>
                  <a:gd name="connsiteY0" fmla="*/ 42931 h 291425"/>
                  <a:gd name="connsiteX1" fmla="*/ 559416 w 559416"/>
                  <a:gd name="connsiteY1" fmla="*/ 251887 h 291425"/>
                  <a:gd name="connsiteX2" fmla="*/ 519878 w 559416"/>
                  <a:gd name="connsiteY2" fmla="*/ 291425 h 291425"/>
                  <a:gd name="connsiteX3" fmla="*/ 276008 w 559416"/>
                  <a:gd name="connsiteY3" fmla="*/ 291425 h 291425"/>
                  <a:gd name="connsiteX4" fmla="*/ 236470 w 559416"/>
                  <a:gd name="connsiteY4" fmla="*/ 251887 h 291425"/>
                  <a:gd name="connsiteX5" fmla="*/ 236470 w 559416"/>
                  <a:gd name="connsiteY5" fmla="*/ 137802 h 291425"/>
                  <a:gd name="connsiteX6" fmla="*/ 92764 w 559416"/>
                  <a:gd name="connsiteY6" fmla="*/ 255424 h 291425"/>
                  <a:gd name="connsiteX7" fmla="*/ 0 w 559416"/>
                  <a:gd name="connsiteY7" fmla="*/ 255422 h 291425"/>
                  <a:gd name="connsiteX8" fmla="*/ 270484 w 559416"/>
                  <a:gd name="connsiteY8" fmla="*/ 5681 h 291425"/>
                  <a:gd name="connsiteX9" fmla="*/ 313330 w 559416"/>
                  <a:gd name="connsiteY9" fmla="*/ 0 h 291425"/>
                  <a:gd name="connsiteX10" fmla="*/ 519878 w 559416"/>
                  <a:gd name="connsiteY10" fmla="*/ 3393 h 291425"/>
                  <a:gd name="connsiteX11" fmla="*/ 559416 w 559416"/>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5 w 542451"/>
                  <a:gd name="connsiteY5" fmla="*/ 137802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542451 w 542451"/>
                  <a:gd name="connsiteY0" fmla="*/ 42931 h 291425"/>
                  <a:gd name="connsiteX1" fmla="*/ 542451 w 542451"/>
                  <a:gd name="connsiteY1" fmla="*/ 251887 h 291425"/>
                  <a:gd name="connsiteX2" fmla="*/ 502913 w 542451"/>
                  <a:gd name="connsiteY2" fmla="*/ 291425 h 291425"/>
                  <a:gd name="connsiteX3" fmla="*/ 259043 w 542451"/>
                  <a:gd name="connsiteY3" fmla="*/ 291425 h 291425"/>
                  <a:gd name="connsiteX4" fmla="*/ 219505 w 542451"/>
                  <a:gd name="connsiteY4" fmla="*/ 251887 h 291425"/>
                  <a:gd name="connsiteX5" fmla="*/ 219504 w 542451"/>
                  <a:gd name="connsiteY5" fmla="*/ 164947 h 291425"/>
                  <a:gd name="connsiteX6" fmla="*/ 75799 w 542451"/>
                  <a:gd name="connsiteY6" fmla="*/ 255424 h 291425"/>
                  <a:gd name="connsiteX7" fmla="*/ 0 w 542451"/>
                  <a:gd name="connsiteY7" fmla="*/ 231671 h 291425"/>
                  <a:gd name="connsiteX8" fmla="*/ 253519 w 542451"/>
                  <a:gd name="connsiteY8" fmla="*/ 5681 h 291425"/>
                  <a:gd name="connsiteX9" fmla="*/ 296365 w 542451"/>
                  <a:gd name="connsiteY9" fmla="*/ 0 h 291425"/>
                  <a:gd name="connsiteX10" fmla="*/ 502913 w 542451"/>
                  <a:gd name="connsiteY10" fmla="*/ 3393 h 291425"/>
                  <a:gd name="connsiteX11" fmla="*/ 542451 w 542451"/>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43661 w 610313"/>
                  <a:gd name="connsiteY6" fmla="*/ 255424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06338 w 610313"/>
                  <a:gd name="connsiteY6" fmla="*/ 252031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610313 w 610313"/>
                  <a:gd name="connsiteY0" fmla="*/ 42931 h 291425"/>
                  <a:gd name="connsiteX1" fmla="*/ 610313 w 610313"/>
                  <a:gd name="connsiteY1" fmla="*/ 251887 h 291425"/>
                  <a:gd name="connsiteX2" fmla="*/ 570775 w 610313"/>
                  <a:gd name="connsiteY2" fmla="*/ 291425 h 291425"/>
                  <a:gd name="connsiteX3" fmla="*/ 326905 w 610313"/>
                  <a:gd name="connsiteY3" fmla="*/ 291425 h 291425"/>
                  <a:gd name="connsiteX4" fmla="*/ 287367 w 610313"/>
                  <a:gd name="connsiteY4" fmla="*/ 251887 h 291425"/>
                  <a:gd name="connsiteX5" fmla="*/ 287366 w 610313"/>
                  <a:gd name="connsiteY5" fmla="*/ 164947 h 291425"/>
                  <a:gd name="connsiteX6" fmla="*/ 136875 w 610313"/>
                  <a:gd name="connsiteY6" fmla="*/ 241852 h 291425"/>
                  <a:gd name="connsiteX7" fmla="*/ 0 w 610313"/>
                  <a:gd name="connsiteY7" fmla="*/ 238458 h 291425"/>
                  <a:gd name="connsiteX8" fmla="*/ 321381 w 610313"/>
                  <a:gd name="connsiteY8" fmla="*/ 5681 h 291425"/>
                  <a:gd name="connsiteX9" fmla="*/ 364227 w 610313"/>
                  <a:gd name="connsiteY9" fmla="*/ 0 h 291425"/>
                  <a:gd name="connsiteX10" fmla="*/ 570775 w 610313"/>
                  <a:gd name="connsiteY10" fmla="*/ 3393 h 291425"/>
                  <a:gd name="connsiteX11" fmla="*/ 610313 w 61031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102945 w 576383"/>
                  <a:gd name="connsiteY6" fmla="*/ 241852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576383 w 576383"/>
                  <a:gd name="connsiteY0" fmla="*/ 42931 h 291425"/>
                  <a:gd name="connsiteX1" fmla="*/ 576383 w 576383"/>
                  <a:gd name="connsiteY1" fmla="*/ 251887 h 291425"/>
                  <a:gd name="connsiteX2" fmla="*/ 536845 w 576383"/>
                  <a:gd name="connsiteY2" fmla="*/ 291425 h 291425"/>
                  <a:gd name="connsiteX3" fmla="*/ 292975 w 576383"/>
                  <a:gd name="connsiteY3" fmla="*/ 291425 h 291425"/>
                  <a:gd name="connsiteX4" fmla="*/ 253437 w 576383"/>
                  <a:gd name="connsiteY4" fmla="*/ 251887 h 291425"/>
                  <a:gd name="connsiteX5" fmla="*/ 253436 w 576383"/>
                  <a:gd name="connsiteY5" fmla="*/ 164947 h 291425"/>
                  <a:gd name="connsiteX6" fmla="*/ 82587 w 576383"/>
                  <a:gd name="connsiteY6" fmla="*/ 238459 h 291425"/>
                  <a:gd name="connsiteX7" fmla="*/ 0 w 576383"/>
                  <a:gd name="connsiteY7" fmla="*/ 187563 h 291425"/>
                  <a:gd name="connsiteX8" fmla="*/ 287451 w 576383"/>
                  <a:gd name="connsiteY8" fmla="*/ 5681 h 291425"/>
                  <a:gd name="connsiteX9" fmla="*/ 330297 w 576383"/>
                  <a:gd name="connsiteY9" fmla="*/ 0 h 291425"/>
                  <a:gd name="connsiteX10" fmla="*/ 536845 w 576383"/>
                  <a:gd name="connsiteY10" fmla="*/ 3393 h 291425"/>
                  <a:gd name="connsiteX11" fmla="*/ 576383 w 576383"/>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126696 w 620492"/>
                  <a:gd name="connsiteY6" fmla="*/ 238459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89373 w 620492"/>
                  <a:gd name="connsiteY6" fmla="*/ 224887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99552 w 620492"/>
                  <a:gd name="connsiteY6" fmla="*/ 235066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20492 w 620492"/>
                  <a:gd name="connsiteY0" fmla="*/ 42931 h 291425"/>
                  <a:gd name="connsiteX1" fmla="*/ 620492 w 620492"/>
                  <a:gd name="connsiteY1" fmla="*/ 251887 h 291425"/>
                  <a:gd name="connsiteX2" fmla="*/ 580954 w 620492"/>
                  <a:gd name="connsiteY2" fmla="*/ 291425 h 291425"/>
                  <a:gd name="connsiteX3" fmla="*/ 337084 w 620492"/>
                  <a:gd name="connsiteY3" fmla="*/ 291425 h 291425"/>
                  <a:gd name="connsiteX4" fmla="*/ 297546 w 620492"/>
                  <a:gd name="connsiteY4" fmla="*/ 251887 h 291425"/>
                  <a:gd name="connsiteX5" fmla="*/ 297545 w 620492"/>
                  <a:gd name="connsiteY5" fmla="*/ 164947 h 291425"/>
                  <a:gd name="connsiteX6" fmla="*/ 109731 w 620492"/>
                  <a:gd name="connsiteY6" fmla="*/ 238459 h 291425"/>
                  <a:gd name="connsiteX7" fmla="*/ 0 w 620492"/>
                  <a:gd name="connsiteY7" fmla="*/ 187563 h 291425"/>
                  <a:gd name="connsiteX8" fmla="*/ 331560 w 620492"/>
                  <a:gd name="connsiteY8" fmla="*/ 5681 h 291425"/>
                  <a:gd name="connsiteX9" fmla="*/ 374406 w 620492"/>
                  <a:gd name="connsiteY9" fmla="*/ 0 h 291425"/>
                  <a:gd name="connsiteX10" fmla="*/ 580954 w 620492"/>
                  <a:gd name="connsiteY10" fmla="*/ 3393 h 291425"/>
                  <a:gd name="connsiteX11" fmla="*/ 620492 w 620492"/>
                  <a:gd name="connsiteY11" fmla="*/ 42931 h 291425"/>
                  <a:gd name="connsiteX0" fmla="*/ 603527 w 603527"/>
                  <a:gd name="connsiteY0" fmla="*/ 42931 h 291425"/>
                  <a:gd name="connsiteX1" fmla="*/ 603527 w 603527"/>
                  <a:gd name="connsiteY1" fmla="*/ 251887 h 291425"/>
                  <a:gd name="connsiteX2" fmla="*/ 563989 w 603527"/>
                  <a:gd name="connsiteY2" fmla="*/ 291425 h 291425"/>
                  <a:gd name="connsiteX3" fmla="*/ 320119 w 603527"/>
                  <a:gd name="connsiteY3" fmla="*/ 291425 h 291425"/>
                  <a:gd name="connsiteX4" fmla="*/ 280581 w 603527"/>
                  <a:gd name="connsiteY4" fmla="*/ 251887 h 291425"/>
                  <a:gd name="connsiteX5" fmla="*/ 280580 w 603527"/>
                  <a:gd name="connsiteY5" fmla="*/ 164947 h 291425"/>
                  <a:gd name="connsiteX6" fmla="*/ 92766 w 603527"/>
                  <a:gd name="connsiteY6" fmla="*/ 238459 h 291425"/>
                  <a:gd name="connsiteX7" fmla="*/ 0 w 603527"/>
                  <a:gd name="connsiteY7" fmla="*/ 167205 h 291425"/>
                  <a:gd name="connsiteX8" fmla="*/ 314595 w 603527"/>
                  <a:gd name="connsiteY8" fmla="*/ 5681 h 291425"/>
                  <a:gd name="connsiteX9" fmla="*/ 357441 w 603527"/>
                  <a:gd name="connsiteY9" fmla="*/ 0 h 291425"/>
                  <a:gd name="connsiteX10" fmla="*/ 563989 w 603527"/>
                  <a:gd name="connsiteY10" fmla="*/ 3393 h 291425"/>
                  <a:gd name="connsiteX11" fmla="*/ 603527 w 603527"/>
                  <a:gd name="connsiteY11" fmla="*/ 42931 h 291425"/>
                  <a:gd name="connsiteX0" fmla="*/ 603527 w 603527"/>
                  <a:gd name="connsiteY0" fmla="*/ 42931 h 291425"/>
                  <a:gd name="connsiteX1" fmla="*/ 603527 w 603527"/>
                  <a:gd name="connsiteY1" fmla="*/ 251887 h 291425"/>
                  <a:gd name="connsiteX2" fmla="*/ 563989 w 603527"/>
                  <a:gd name="connsiteY2" fmla="*/ 291425 h 291425"/>
                  <a:gd name="connsiteX3" fmla="*/ 320119 w 603527"/>
                  <a:gd name="connsiteY3" fmla="*/ 291425 h 291425"/>
                  <a:gd name="connsiteX4" fmla="*/ 280581 w 603527"/>
                  <a:gd name="connsiteY4" fmla="*/ 251887 h 291425"/>
                  <a:gd name="connsiteX5" fmla="*/ 280580 w 603527"/>
                  <a:gd name="connsiteY5" fmla="*/ 164947 h 291425"/>
                  <a:gd name="connsiteX6" fmla="*/ 92766 w 603527"/>
                  <a:gd name="connsiteY6" fmla="*/ 238459 h 291425"/>
                  <a:gd name="connsiteX7" fmla="*/ 0 w 603527"/>
                  <a:gd name="connsiteY7" fmla="*/ 167205 h 291425"/>
                  <a:gd name="connsiteX8" fmla="*/ 314595 w 603527"/>
                  <a:gd name="connsiteY8" fmla="*/ 5681 h 291425"/>
                  <a:gd name="connsiteX9" fmla="*/ 357441 w 603527"/>
                  <a:gd name="connsiteY9" fmla="*/ 0 h 291425"/>
                  <a:gd name="connsiteX10" fmla="*/ 563989 w 603527"/>
                  <a:gd name="connsiteY10" fmla="*/ 3393 h 291425"/>
                  <a:gd name="connsiteX11" fmla="*/ 603527 w 603527"/>
                  <a:gd name="connsiteY11" fmla="*/ 42931 h 29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3527" h="291425">
                    <a:moveTo>
                      <a:pt x="603527" y="42931"/>
                    </a:moveTo>
                    <a:lnTo>
                      <a:pt x="603527" y="251887"/>
                    </a:lnTo>
                    <a:cubicBezTo>
                      <a:pt x="603527" y="273723"/>
                      <a:pt x="585825" y="291425"/>
                      <a:pt x="563989" y="291425"/>
                    </a:cubicBezTo>
                    <a:lnTo>
                      <a:pt x="320119" y="291425"/>
                    </a:lnTo>
                    <a:cubicBezTo>
                      <a:pt x="298283" y="291425"/>
                      <a:pt x="280581" y="273723"/>
                      <a:pt x="280581" y="251887"/>
                    </a:cubicBezTo>
                    <a:cubicBezTo>
                      <a:pt x="280581" y="222907"/>
                      <a:pt x="280580" y="193927"/>
                      <a:pt x="280580" y="164947"/>
                    </a:cubicBezTo>
                    <a:cubicBezTo>
                      <a:pt x="202342" y="172323"/>
                      <a:pt x="162713" y="174749"/>
                      <a:pt x="92766" y="238459"/>
                    </a:cubicBezTo>
                    <a:lnTo>
                      <a:pt x="0" y="167205"/>
                    </a:lnTo>
                    <a:cubicBezTo>
                      <a:pt x="66941" y="33973"/>
                      <a:pt x="217699" y="13756"/>
                      <a:pt x="314595" y="5681"/>
                    </a:cubicBezTo>
                    <a:cubicBezTo>
                      <a:pt x="316213" y="3537"/>
                      <a:pt x="355471" y="0"/>
                      <a:pt x="357441" y="0"/>
                    </a:cubicBezTo>
                    <a:lnTo>
                      <a:pt x="563989" y="3393"/>
                    </a:lnTo>
                    <a:cubicBezTo>
                      <a:pt x="585825" y="3393"/>
                      <a:pt x="603527" y="21095"/>
                      <a:pt x="603527" y="42931"/>
                    </a:cubicBezTo>
                    <a:close/>
                  </a:path>
                </a:pathLst>
              </a:custGeom>
              <a:solidFill>
                <a:schemeClr val="bg1"/>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grpSp>
          <p:nvGrpSpPr>
            <p:cNvPr id="9" name="그룹 8">
              <a:extLst>
                <a:ext uri="{FF2B5EF4-FFF2-40B4-BE49-F238E27FC236}">
                  <a16:creationId xmlns="" xmlns:a16="http://schemas.microsoft.com/office/drawing/2014/main" id="{09F60C8A-3D2B-4B47-9EA5-5C463B51344E}"/>
                </a:ext>
              </a:extLst>
            </p:cNvPr>
            <p:cNvGrpSpPr/>
            <p:nvPr/>
          </p:nvGrpSpPr>
          <p:grpSpPr>
            <a:xfrm>
              <a:off x="773723" y="5064849"/>
              <a:ext cx="8950565" cy="1243659"/>
              <a:chOff x="2533699" y="5064849"/>
              <a:chExt cx="7173570" cy="1243659"/>
            </a:xfrm>
          </p:grpSpPr>
          <p:sp>
            <p:nvSpPr>
              <p:cNvPr id="27" name="Freeform 20">
                <a:extLst>
                  <a:ext uri="{FF2B5EF4-FFF2-40B4-BE49-F238E27FC236}">
                    <a16:creationId xmlns="" xmlns:a16="http://schemas.microsoft.com/office/drawing/2014/main" id="{22DF7820-9616-4AAA-9E58-5FCC7C48E67E}"/>
                  </a:ext>
                </a:extLst>
              </p:cNvPr>
              <p:cNvSpPr/>
              <p:nvPr/>
            </p:nvSpPr>
            <p:spPr>
              <a:xfrm>
                <a:off x="2826498" y="5064849"/>
                <a:ext cx="6880771" cy="1021570"/>
              </a:xfrm>
              <a:custGeom>
                <a:avLst/>
                <a:gdLst>
                  <a:gd name="connsiteX0" fmla="*/ 0 w 1847850"/>
                  <a:gd name="connsiteY0" fmla="*/ 9525 h 857250"/>
                  <a:gd name="connsiteX1" fmla="*/ 1847850 w 1847850"/>
                  <a:gd name="connsiteY1" fmla="*/ 0 h 857250"/>
                  <a:gd name="connsiteX2" fmla="*/ 1847850 w 1847850"/>
                  <a:gd name="connsiteY2" fmla="*/ 857250 h 857250"/>
                  <a:gd name="connsiteX0" fmla="*/ 0 w 1847850"/>
                  <a:gd name="connsiteY0" fmla="*/ 0 h 847725"/>
                  <a:gd name="connsiteX1" fmla="*/ 1847850 w 1847850"/>
                  <a:gd name="connsiteY1" fmla="*/ 19050 h 847725"/>
                  <a:gd name="connsiteX2" fmla="*/ 1847850 w 1847850"/>
                  <a:gd name="connsiteY2" fmla="*/ 847725 h 847725"/>
                  <a:gd name="connsiteX0" fmla="*/ 0 w 1847850"/>
                  <a:gd name="connsiteY0" fmla="*/ 9525 h 857250"/>
                  <a:gd name="connsiteX1" fmla="*/ 1847850 w 1847850"/>
                  <a:gd name="connsiteY1" fmla="*/ 0 h 857250"/>
                  <a:gd name="connsiteX2" fmla="*/ 1847850 w 1847850"/>
                  <a:gd name="connsiteY2" fmla="*/ 857250 h 857250"/>
                  <a:gd name="connsiteX0" fmla="*/ 0 w 1847850"/>
                  <a:gd name="connsiteY0" fmla="*/ 0 h 847725"/>
                  <a:gd name="connsiteX1" fmla="*/ 1847850 w 1847850"/>
                  <a:gd name="connsiteY1" fmla="*/ 9525 h 847725"/>
                  <a:gd name="connsiteX2" fmla="*/ 1847850 w 1847850"/>
                  <a:gd name="connsiteY2" fmla="*/ 847725 h 847725"/>
                  <a:gd name="connsiteX0" fmla="*/ 0 w 1865022"/>
                  <a:gd name="connsiteY0" fmla="*/ 9525 h 857250"/>
                  <a:gd name="connsiteX1" fmla="*/ 1865022 w 1865022"/>
                  <a:gd name="connsiteY1" fmla="*/ 0 h 857250"/>
                  <a:gd name="connsiteX2" fmla="*/ 1847850 w 1865022"/>
                  <a:gd name="connsiteY2" fmla="*/ 857250 h 857250"/>
                  <a:gd name="connsiteX0" fmla="*/ 0 w 1856436"/>
                  <a:gd name="connsiteY0" fmla="*/ 0 h 847725"/>
                  <a:gd name="connsiteX1" fmla="*/ 1856436 w 1856436"/>
                  <a:gd name="connsiteY1" fmla="*/ 19050 h 847725"/>
                  <a:gd name="connsiteX2" fmla="*/ 1847850 w 1856436"/>
                  <a:gd name="connsiteY2" fmla="*/ 847725 h 847725"/>
                  <a:gd name="connsiteX0" fmla="*/ 0 w 1847850"/>
                  <a:gd name="connsiteY0" fmla="*/ 0 h 847725"/>
                  <a:gd name="connsiteX1" fmla="*/ 1847850 w 1847850"/>
                  <a:gd name="connsiteY1" fmla="*/ 28575 h 847725"/>
                  <a:gd name="connsiteX2" fmla="*/ 1847850 w 1847850"/>
                  <a:gd name="connsiteY2" fmla="*/ 847725 h 847725"/>
                  <a:gd name="connsiteX0" fmla="*/ 0 w 1847850"/>
                  <a:gd name="connsiteY0" fmla="*/ 0 h 847725"/>
                  <a:gd name="connsiteX1" fmla="*/ 1847850 w 1847850"/>
                  <a:gd name="connsiteY1" fmla="*/ 28575 h 847725"/>
                  <a:gd name="connsiteX2" fmla="*/ 1813507 w 1847850"/>
                  <a:gd name="connsiteY2" fmla="*/ 847725 h 847725"/>
                  <a:gd name="connsiteX0" fmla="*/ 0 w 1822093"/>
                  <a:gd name="connsiteY0" fmla="*/ 0 h 847725"/>
                  <a:gd name="connsiteX1" fmla="*/ 1822093 w 1822093"/>
                  <a:gd name="connsiteY1" fmla="*/ 28575 h 847725"/>
                  <a:gd name="connsiteX2" fmla="*/ 1813507 w 1822093"/>
                  <a:gd name="connsiteY2" fmla="*/ 847725 h 847725"/>
                  <a:gd name="connsiteX0" fmla="*/ 0 w 1796336"/>
                  <a:gd name="connsiteY0" fmla="*/ 0 h 828675"/>
                  <a:gd name="connsiteX1" fmla="*/ 1796336 w 1796336"/>
                  <a:gd name="connsiteY1" fmla="*/ 9525 h 828675"/>
                  <a:gd name="connsiteX2" fmla="*/ 1787750 w 1796336"/>
                  <a:gd name="connsiteY2" fmla="*/ 828675 h 828675"/>
                  <a:gd name="connsiteX0" fmla="*/ 0 w 1787750"/>
                  <a:gd name="connsiteY0" fmla="*/ 0 h 828675"/>
                  <a:gd name="connsiteX1" fmla="*/ 1787750 w 1787750"/>
                  <a:gd name="connsiteY1" fmla="*/ 0 h 828675"/>
                  <a:gd name="connsiteX2" fmla="*/ 1787750 w 1787750"/>
                  <a:gd name="connsiteY2" fmla="*/ 828675 h 828675"/>
                </a:gdLst>
                <a:ahLst/>
                <a:cxnLst>
                  <a:cxn ang="0">
                    <a:pos x="connsiteX0" y="connsiteY0"/>
                  </a:cxn>
                  <a:cxn ang="0">
                    <a:pos x="connsiteX1" y="connsiteY1"/>
                  </a:cxn>
                  <a:cxn ang="0">
                    <a:pos x="connsiteX2" y="connsiteY2"/>
                  </a:cxn>
                </a:cxnLst>
                <a:rect l="l" t="t" r="r" b="b"/>
                <a:pathLst>
                  <a:path w="1787750" h="828675">
                    <a:moveTo>
                      <a:pt x="0" y="0"/>
                    </a:moveTo>
                    <a:lnTo>
                      <a:pt x="1787750" y="0"/>
                    </a:lnTo>
                    <a:lnTo>
                      <a:pt x="1787750" y="828675"/>
                    </a:lnTo>
                  </a:path>
                </a:pathLst>
              </a:cu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8" name="Freeform 22">
                <a:extLst>
                  <a:ext uri="{FF2B5EF4-FFF2-40B4-BE49-F238E27FC236}">
                    <a16:creationId xmlns="" xmlns:a16="http://schemas.microsoft.com/office/drawing/2014/main" id="{C66B0CBF-BD98-4F75-AB0D-4E1581508D64}"/>
                  </a:ext>
                </a:extLst>
              </p:cNvPr>
              <p:cNvSpPr/>
              <p:nvPr/>
            </p:nvSpPr>
            <p:spPr>
              <a:xfrm rot="10800000">
                <a:off x="2533699" y="5780969"/>
                <a:ext cx="6812066" cy="527539"/>
              </a:xfrm>
              <a:custGeom>
                <a:avLst/>
                <a:gdLst>
                  <a:gd name="connsiteX0" fmla="*/ 0 w 1847850"/>
                  <a:gd name="connsiteY0" fmla="*/ 9525 h 857250"/>
                  <a:gd name="connsiteX1" fmla="*/ 1847850 w 1847850"/>
                  <a:gd name="connsiteY1" fmla="*/ 0 h 857250"/>
                  <a:gd name="connsiteX2" fmla="*/ 1847850 w 1847850"/>
                  <a:gd name="connsiteY2" fmla="*/ 857250 h 857250"/>
                  <a:gd name="connsiteX0" fmla="*/ 0 w 1847850"/>
                  <a:gd name="connsiteY0" fmla="*/ 0 h 847725"/>
                  <a:gd name="connsiteX1" fmla="*/ 1847850 w 1847850"/>
                  <a:gd name="connsiteY1" fmla="*/ 19050 h 847725"/>
                  <a:gd name="connsiteX2" fmla="*/ 1847850 w 1847850"/>
                  <a:gd name="connsiteY2" fmla="*/ 847725 h 847725"/>
                  <a:gd name="connsiteX0" fmla="*/ 0 w 1847850"/>
                  <a:gd name="connsiteY0" fmla="*/ 9525 h 857250"/>
                  <a:gd name="connsiteX1" fmla="*/ 1847850 w 1847850"/>
                  <a:gd name="connsiteY1" fmla="*/ 0 h 857250"/>
                  <a:gd name="connsiteX2" fmla="*/ 1847850 w 1847850"/>
                  <a:gd name="connsiteY2" fmla="*/ 857250 h 857250"/>
                  <a:gd name="connsiteX0" fmla="*/ 0 w 1847850"/>
                  <a:gd name="connsiteY0" fmla="*/ 0 h 847725"/>
                  <a:gd name="connsiteX1" fmla="*/ 1847850 w 1847850"/>
                  <a:gd name="connsiteY1" fmla="*/ 9525 h 847725"/>
                  <a:gd name="connsiteX2" fmla="*/ 1847850 w 1847850"/>
                  <a:gd name="connsiteY2" fmla="*/ 847725 h 847725"/>
                  <a:gd name="connsiteX0" fmla="*/ 0 w 1865022"/>
                  <a:gd name="connsiteY0" fmla="*/ 9525 h 857250"/>
                  <a:gd name="connsiteX1" fmla="*/ 1865022 w 1865022"/>
                  <a:gd name="connsiteY1" fmla="*/ 0 h 857250"/>
                  <a:gd name="connsiteX2" fmla="*/ 1847850 w 1865022"/>
                  <a:gd name="connsiteY2" fmla="*/ 857250 h 857250"/>
                  <a:gd name="connsiteX0" fmla="*/ 0 w 1856436"/>
                  <a:gd name="connsiteY0" fmla="*/ 0 h 847725"/>
                  <a:gd name="connsiteX1" fmla="*/ 1856436 w 1856436"/>
                  <a:gd name="connsiteY1" fmla="*/ 19050 h 847725"/>
                  <a:gd name="connsiteX2" fmla="*/ 1847850 w 1856436"/>
                  <a:gd name="connsiteY2" fmla="*/ 847725 h 847725"/>
                  <a:gd name="connsiteX0" fmla="*/ 0 w 1847850"/>
                  <a:gd name="connsiteY0" fmla="*/ 0 h 847725"/>
                  <a:gd name="connsiteX1" fmla="*/ 1847850 w 1847850"/>
                  <a:gd name="connsiteY1" fmla="*/ 28575 h 847725"/>
                  <a:gd name="connsiteX2" fmla="*/ 1847850 w 1847850"/>
                  <a:gd name="connsiteY2" fmla="*/ 847725 h 847725"/>
                  <a:gd name="connsiteX0" fmla="*/ 0 w 1847850"/>
                  <a:gd name="connsiteY0" fmla="*/ 0 h 847725"/>
                  <a:gd name="connsiteX1" fmla="*/ 1847850 w 1847850"/>
                  <a:gd name="connsiteY1" fmla="*/ 28575 h 847725"/>
                  <a:gd name="connsiteX2" fmla="*/ 1813507 w 1847850"/>
                  <a:gd name="connsiteY2" fmla="*/ 847725 h 847725"/>
                  <a:gd name="connsiteX0" fmla="*/ 0 w 1822093"/>
                  <a:gd name="connsiteY0" fmla="*/ 0 h 847725"/>
                  <a:gd name="connsiteX1" fmla="*/ 1822093 w 1822093"/>
                  <a:gd name="connsiteY1" fmla="*/ 28575 h 847725"/>
                  <a:gd name="connsiteX2" fmla="*/ 1813507 w 1822093"/>
                  <a:gd name="connsiteY2" fmla="*/ 847725 h 847725"/>
                  <a:gd name="connsiteX0" fmla="*/ 0 w 1796336"/>
                  <a:gd name="connsiteY0" fmla="*/ 0 h 828675"/>
                  <a:gd name="connsiteX1" fmla="*/ 1796336 w 1796336"/>
                  <a:gd name="connsiteY1" fmla="*/ 9525 h 828675"/>
                  <a:gd name="connsiteX2" fmla="*/ 1787750 w 1796336"/>
                  <a:gd name="connsiteY2" fmla="*/ 828675 h 828675"/>
                  <a:gd name="connsiteX0" fmla="*/ 0 w 1787750"/>
                  <a:gd name="connsiteY0" fmla="*/ 0 h 828675"/>
                  <a:gd name="connsiteX1" fmla="*/ 1787750 w 1787750"/>
                  <a:gd name="connsiteY1" fmla="*/ 0 h 828675"/>
                  <a:gd name="connsiteX2" fmla="*/ 1787750 w 1787750"/>
                  <a:gd name="connsiteY2" fmla="*/ 828675 h 828675"/>
                </a:gdLst>
                <a:ahLst/>
                <a:cxnLst>
                  <a:cxn ang="0">
                    <a:pos x="connsiteX0" y="connsiteY0"/>
                  </a:cxn>
                  <a:cxn ang="0">
                    <a:pos x="connsiteX1" y="connsiteY1"/>
                  </a:cxn>
                  <a:cxn ang="0">
                    <a:pos x="connsiteX2" y="connsiteY2"/>
                  </a:cxn>
                </a:cxnLst>
                <a:rect l="l" t="t" r="r" b="b"/>
                <a:pathLst>
                  <a:path w="1787750" h="828675">
                    <a:moveTo>
                      <a:pt x="0" y="0"/>
                    </a:moveTo>
                    <a:lnTo>
                      <a:pt x="1787750" y="0"/>
                    </a:lnTo>
                    <a:lnTo>
                      <a:pt x="1787750" y="828675"/>
                    </a:lnTo>
                  </a:path>
                </a:pathLst>
              </a:cu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grpSp>
      </p:grpSp>
      <p:sp>
        <p:nvSpPr>
          <p:cNvPr id="3" name="텍스트 개체 틀 2">
            <a:extLst>
              <a:ext uri="{FF2B5EF4-FFF2-40B4-BE49-F238E27FC236}">
                <a16:creationId xmlns="" xmlns:a16="http://schemas.microsoft.com/office/drawing/2014/main" id="{523F4E9A-1005-454E-B04B-7DED80E5A95B}"/>
              </a:ext>
            </a:extLst>
          </p:cNvPr>
          <p:cNvSpPr>
            <a:spLocks noGrp="1"/>
          </p:cNvSpPr>
          <p:nvPr>
            <p:ph type="body" sz="quarter" idx="13"/>
          </p:nvPr>
        </p:nvSpPr>
        <p:spPr/>
        <p:txBody>
          <a:bodyPr/>
          <a:lstStyle/>
          <a:p>
            <a:r>
              <a:rPr lang="en-US" altLang="ko-KR" sz="4000" dirty="0" err="1">
                <a:solidFill>
                  <a:schemeClr val="tx1"/>
                </a:solidFill>
              </a:rPr>
              <a:t>Kenapa</a:t>
            </a:r>
            <a:r>
              <a:rPr lang="en-US" altLang="ko-KR" sz="4000" dirty="0">
                <a:solidFill>
                  <a:schemeClr val="tx1"/>
                </a:solidFill>
              </a:rPr>
              <a:t> </a:t>
            </a:r>
            <a:r>
              <a:rPr lang="en-US" altLang="ko-KR" sz="4000" dirty="0" err="1">
                <a:solidFill>
                  <a:schemeClr val="tx1"/>
                </a:solidFill>
              </a:rPr>
              <a:t>perlu</a:t>
            </a:r>
            <a:r>
              <a:rPr lang="en-US" altLang="ko-KR" sz="4000" dirty="0">
                <a:solidFill>
                  <a:schemeClr val="tx1"/>
                </a:solidFill>
              </a:rPr>
              <a:t> </a:t>
            </a:r>
            <a:r>
              <a:rPr lang="en-US" altLang="ko-KR" sz="4000" dirty="0" err="1">
                <a:solidFill>
                  <a:schemeClr val="tx1"/>
                </a:solidFill>
              </a:rPr>
              <a:t>dilakukan</a:t>
            </a:r>
            <a:r>
              <a:rPr lang="en-US" altLang="ko-KR" sz="4000" dirty="0">
                <a:solidFill>
                  <a:schemeClr val="tx1"/>
                </a:solidFill>
              </a:rPr>
              <a:t> </a:t>
            </a:r>
            <a:r>
              <a:rPr lang="en-US" altLang="ko-KR" sz="4000" dirty="0" err="1">
                <a:solidFill>
                  <a:schemeClr val="tx1"/>
                </a:solidFill>
              </a:rPr>
              <a:t>pelestarian</a:t>
            </a:r>
            <a:r>
              <a:rPr lang="en-US" altLang="ko-KR" sz="4000" dirty="0">
                <a:solidFill>
                  <a:schemeClr val="tx1"/>
                </a:solidFill>
              </a:rPr>
              <a:t> </a:t>
            </a:r>
            <a:r>
              <a:rPr lang="en-US" altLang="ko-KR" sz="4000" dirty="0" err="1">
                <a:solidFill>
                  <a:schemeClr val="tx1"/>
                </a:solidFill>
              </a:rPr>
              <a:t>kehati</a:t>
            </a:r>
            <a:r>
              <a:rPr lang="en-US" altLang="ko-KR" sz="4000" dirty="0">
                <a:solidFill>
                  <a:schemeClr val="tx1"/>
                </a:solidFill>
              </a:rPr>
              <a:t>?</a:t>
            </a:r>
            <a:endParaRPr lang="ko-KR" altLang="en-US" dirty="0">
              <a:solidFill>
                <a:schemeClr val="tx1"/>
              </a:solidFill>
            </a:endParaRPr>
          </a:p>
        </p:txBody>
      </p:sp>
      <p:pic>
        <p:nvPicPr>
          <p:cNvPr id="13" name="Picture Placeholder 12">
            <a:extLst>
              <a:ext uri="{FF2B5EF4-FFF2-40B4-BE49-F238E27FC236}">
                <a16:creationId xmlns="" xmlns:a16="http://schemas.microsoft.com/office/drawing/2014/main" id="{C217558C-5F19-4586-9716-AF65317C7167}"/>
              </a:ext>
            </a:extLst>
          </p:cNvPr>
          <p:cNvPicPr>
            <a:picLocks noGrp="1" noChangeAspect="1"/>
          </p:cNvPicPr>
          <p:nvPr>
            <p:ph type="pic" idx="10"/>
          </p:nvPr>
        </p:nvPicPr>
        <p:blipFill rotWithShape="1">
          <a:blip r:embed="rId2">
            <a:extLst>
              <a:ext uri="{28A0092B-C50C-407E-A947-70E740481C1C}">
                <a14:useLocalDpi xmlns:a14="http://schemas.microsoft.com/office/drawing/2010/main" val="0"/>
              </a:ext>
            </a:extLst>
          </a:blip>
          <a:srcRect l="8184" t="-19508" r="3712" b="-6264"/>
          <a:stretch/>
        </p:blipFill>
        <p:spPr>
          <a:xfrm>
            <a:off x="487686" y="1310879"/>
            <a:ext cx="3398948" cy="3652301"/>
          </a:xfrm>
        </p:spPr>
      </p:pic>
      <p:pic>
        <p:nvPicPr>
          <p:cNvPr id="15" name="Picture Placeholder 14">
            <a:extLst>
              <a:ext uri="{FF2B5EF4-FFF2-40B4-BE49-F238E27FC236}">
                <a16:creationId xmlns="" xmlns:a16="http://schemas.microsoft.com/office/drawing/2014/main" id="{42462617-15A6-4B4F-8E5E-FF609C5B8CA9}"/>
              </a:ext>
            </a:extLst>
          </p:cNvPr>
          <p:cNvPicPr>
            <a:picLocks noGrp="1" noChangeAspect="1"/>
          </p:cNvPicPr>
          <p:nvPr>
            <p:ph type="pic" idx="11"/>
          </p:nvPr>
        </p:nvPicPr>
        <p:blipFill>
          <a:blip r:embed="rId3" cstate="print">
            <a:extLst>
              <a:ext uri="{28A0092B-C50C-407E-A947-70E740481C1C}">
                <a14:useLocalDpi xmlns:a14="http://schemas.microsoft.com/office/drawing/2010/main" val="0"/>
              </a:ext>
            </a:extLst>
          </a:blip>
          <a:srcRect l="7195" r="7195"/>
          <a:stretch>
            <a:fillRect/>
          </a:stretch>
        </p:blipFill>
        <p:spPr/>
      </p:pic>
      <p:pic>
        <p:nvPicPr>
          <p:cNvPr id="17" name="Picture Placeholder 16">
            <a:extLst>
              <a:ext uri="{FF2B5EF4-FFF2-40B4-BE49-F238E27FC236}">
                <a16:creationId xmlns="" xmlns:a16="http://schemas.microsoft.com/office/drawing/2014/main" id="{2D110856-7CB8-4245-AB34-B88C652C8E11}"/>
              </a:ext>
            </a:extLst>
          </p:cNvPr>
          <p:cNvPicPr>
            <a:picLocks noGrp="1" noChangeAspect="1"/>
          </p:cNvPicPr>
          <p:nvPr>
            <p:ph type="pic" idx="12"/>
          </p:nvPr>
        </p:nvPicPr>
        <p:blipFill rotWithShape="1">
          <a:blip r:embed="rId4" cstate="print">
            <a:extLst>
              <a:ext uri="{28A0092B-C50C-407E-A947-70E740481C1C}">
                <a14:useLocalDpi xmlns:a14="http://schemas.microsoft.com/office/drawing/2010/main" val="0"/>
              </a:ext>
            </a:extLst>
          </a:blip>
          <a:srcRect l="-40" t="-9484" r="1857" b="-2467"/>
          <a:stretch/>
        </p:blipFill>
        <p:spPr>
          <a:xfrm>
            <a:off x="8292296" y="1310879"/>
            <a:ext cx="3538260" cy="3630290"/>
          </a:xfrm>
        </p:spPr>
      </p:pic>
    </p:spTree>
    <p:extLst>
      <p:ext uri="{BB962C8B-B14F-4D97-AF65-F5344CB8AC3E}">
        <p14:creationId xmlns:p14="http://schemas.microsoft.com/office/powerpoint/2010/main" val="1195610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 y="3564964"/>
            <a:ext cx="2113388" cy="1577155"/>
          </a:xfrm>
        </p:spPr>
        <p:txBody>
          <a:bodyPr>
            <a:normAutofit/>
          </a:bodyPr>
          <a:lstStyle/>
          <a:p>
            <a:r>
              <a:rPr lang="en-US" sz="2400" dirty="0" err="1">
                <a:solidFill>
                  <a:srgbClr val="FF0000"/>
                </a:solidFill>
              </a:rPr>
              <a:t>Apa</a:t>
            </a:r>
            <a:r>
              <a:rPr lang="en-US" sz="2400" dirty="0">
                <a:solidFill>
                  <a:srgbClr val="FF0000"/>
                </a:solidFill>
              </a:rPr>
              <a:t> </a:t>
            </a:r>
            <a:r>
              <a:rPr lang="en-US" sz="2400" dirty="0" err="1">
                <a:solidFill>
                  <a:srgbClr val="FF0000"/>
                </a:solidFill>
              </a:rPr>
              <a:t>penyebabnya</a:t>
            </a:r>
            <a:r>
              <a:rPr lang="en-US" sz="2400" dirty="0">
                <a:solidFill>
                  <a:srgbClr val="FF0000"/>
                </a:solidFill>
              </a:rPr>
              <a:t>?</a:t>
            </a:r>
          </a:p>
        </p:txBody>
      </p:sp>
      <p:grpSp>
        <p:nvGrpSpPr>
          <p:cNvPr id="64" name="Group 25">
            <a:extLst>
              <a:ext uri="{FF2B5EF4-FFF2-40B4-BE49-F238E27FC236}">
                <a16:creationId xmlns="" xmlns:a16="http://schemas.microsoft.com/office/drawing/2014/main" id="{00890B7F-1ACC-4E54-99DA-B7ADDFB7CEA5}"/>
              </a:ext>
            </a:extLst>
          </p:cNvPr>
          <p:cNvGrpSpPr/>
          <p:nvPr/>
        </p:nvGrpSpPr>
        <p:grpSpPr>
          <a:xfrm>
            <a:off x="1002217" y="2438782"/>
            <a:ext cx="2464138" cy="3943066"/>
            <a:chOff x="4722461" y="1907611"/>
            <a:chExt cx="2138040" cy="3421250"/>
          </a:xfrm>
        </p:grpSpPr>
        <p:grpSp>
          <p:nvGrpSpPr>
            <p:cNvPr id="65" name="Group 23">
              <a:extLst>
                <a:ext uri="{FF2B5EF4-FFF2-40B4-BE49-F238E27FC236}">
                  <a16:creationId xmlns="" xmlns:a16="http://schemas.microsoft.com/office/drawing/2014/main" id="{30172C65-09C2-496D-99B8-4F3F4CB081D5}"/>
                </a:ext>
              </a:extLst>
            </p:cNvPr>
            <p:cNvGrpSpPr/>
            <p:nvPr/>
          </p:nvGrpSpPr>
          <p:grpSpPr>
            <a:xfrm>
              <a:off x="4722461" y="2154570"/>
              <a:ext cx="1410284" cy="2457710"/>
              <a:chOff x="4764849" y="1896442"/>
              <a:chExt cx="1630399" cy="2841304"/>
            </a:xfrm>
          </p:grpSpPr>
          <p:sp>
            <p:nvSpPr>
              <p:cNvPr id="82" name="Rectangle 15">
                <a:extLst>
                  <a:ext uri="{FF2B5EF4-FFF2-40B4-BE49-F238E27FC236}">
                    <a16:creationId xmlns="" xmlns:a16="http://schemas.microsoft.com/office/drawing/2014/main" id="{CBAFF055-08F7-4463-8239-926CC97B6919}"/>
                  </a:ext>
                </a:extLst>
              </p:cNvPr>
              <p:cNvSpPr/>
              <p:nvPr/>
            </p:nvSpPr>
            <p:spPr>
              <a:xfrm rot="2633242">
                <a:off x="5392926" y="3840524"/>
                <a:ext cx="929571" cy="897222"/>
              </a:xfrm>
              <a:custGeom>
                <a:avLst/>
                <a:gdLst/>
                <a:ahLst/>
                <a:cxnLst/>
                <a:rect l="l" t="t" r="r" b="b"/>
                <a:pathLst>
                  <a:path w="929571" h="897222">
                    <a:moveTo>
                      <a:pt x="929571" y="731682"/>
                    </a:moveTo>
                    <a:lnTo>
                      <a:pt x="929571" y="897222"/>
                    </a:lnTo>
                    <a:lnTo>
                      <a:pt x="442770" y="897222"/>
                    </a:lnTo>
                    <a:lnTo>
                      <a:pt x="298754" y="897222"/>
                    </a:lnTo>
                    <a:lnTo>
                      <a:pt x="274103" y="897222"/>
                    </a:lnTo>
                    <a:cubicBezTo>
                      <a:pt x="274103" y="613647"/>
                      <a:pt x="176652" y="340818"/>
                      <a:pt x="0" y="123903"/>
                    </a:cubicBezTo>
                    <a:lnTo>
                      <a:pt x="116909" y="0"/>
                    </a:lnTo>
                    <a:cubicBezTo>
                      <a:pt x="291351" y="207479"/>
                      <a:pt x="400795" y="461979"/>
                      <a:pt x="432150" y="73168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78" name="Group 88">
                <a:extLst>
                  <a:ext uri="{FF2B5EF4-FFF2-40B4-BE49-F238E27FC236}">
                    <a16:creationId xmlns="" xmlns:a16="http://schemas.microsoft.com/office/drawing/2014/main" id="{F279B65D-37E5-493D-8D42-EFD547B4433D}"/>
                  </a:ext>
                </a:extLst>
              </p:cNvPr>
              <p:cNvGrpSpPr/>
              <p:nvPr/>
            </p:nvGrpSpPr>
            <p:grpSpPr>
              <a:xfrm rot="5400000">
                <a:off x="4707913" y="1953378"/>
                <a:ext cx="1744272" cy="1630399"/>
                <a:chOff x="2827731" y="1829193"/>
                <a:chExt cx="1744272" cy="1630399"/>
              </a:xfrm>
            </p:grpSpPr>
            <p:sp>
              <p:nvSpPr>
                <p:cNvPr id="79" name="Rectangle 15">
                  <a:extLst>
                    <a:ext uri="{FF2B5EF4-FFF2-40B4-BE49-F238E27FC236}">
                      <a16:creationId xmlns="" xmlns:a16="http://schemas.microsoft.com/office/drawing/2014/main" id="{BCA1DCE0-037F-4B57-9523-F02587E44E50}"/>
                    </a:ext>
                  </a:extLst>
                </p:cNvPr>
                <p:cNvSpPr/>
                <p:nvPr/>
              </p:nvSpPr>
              <p:spPr>
                <a:xfrm rot="16200000">
                  <a:off x="3658606" y="1845368"/>
                  <a:ext cx="929571" cy="897222"/>
                </a:xfrm>
                <a:custGeom>
                  <a:avLst/>
                  <a:gdLst/>
                  <a:ahLst/>
                  <a:cxnLst/>
                  <a:rect l="l" t="t" r="r" b="b"/>
                  <a:pathLst>
                    <a:path w="929571" h="897222">
                      <a:moveTo>
                        <a:pt x="929571" y="731682"/>
                      </a:moveTo>
                      <a:lnTo>
                        <a:pt x="929571" y="897222"/>
                      </a:lnTo>
                      <a:lnTo>
                        <a:pt x="442770" y="897222"/>
                      </a:lnTo>
                      <a:lnTo>
                        <a:pt x="298754" y="897222"/>
                      </a:lnTo>
                      <a:lnTo>
                        <a:pt x="274103" y="897222"/>
                      </a:lnTo>
                      <a:cubicBezTo>
                        <a:pt x="274103" y="613647"/>
                        <a:pt x="176652" y="340818"/>
                        <a:pt x="0" y="123903"/>
                      </a:cubicBezTo>
                      <a:lnTo>
                        <a:pt x="116909" y="0"/>
                      </a:lnTo>
                      <a:cubicBezTo>
                        <a:pt x="291351" y="207479"/>
                        <a:pt x="400795" y="461979"/>
                        <a:pt x="432150" y="73168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0" name="Rectangle 15">
                  <a:extLst>
                    <a:ext uri="{FF2B5EF4-FFF2-40B4-BE49-F238E27FC236}">
                      <a16:creationId xmlns="" xmlns:a16="http://schemas.microsoft.com/office/drawing/2014/main" id="{3C7E8771-835B-4428-BBC0-072E25C3CD29}"/>
                    </a:ext>
                  </a:extLst>
                </p:cNvPr>
                <p:cNvSpPr/>
                <p:nvPr/>
              </p:nvSpPr>
              <p:spPr>
                <a:xfrm rot="13433242">
                  <a:off x="2827731" y="2562370"/>
                  <a:ext cx="929571" cy="897222"/>
                </a:xfrm>
                <a:custGeom>
                  <a:avLst/>
                  <a:gdLst/>
                  <a:ahLst/>
                  <a:cxnLst/>
                  <a:rect l="l" t="t" r="r" b="b"/>
                  <a:pathLst>
                    <a:path w="929571" h="897222">
                      <a:moveTo>
                        <a:pt x="929571" y="731682"/>
                      </a:moveTo>
                      <a:lnTo>
                        <a:pt x="929571" y="897222"/>
                      </a:lnTo>
                      <a:lnTo>
                        <a:pt x="442770" y="897222"/>
                      </a:lnTo>
                      <a:lnTo>
                        <a:pt x="298754" y="897222"/>
                      </a:lnTo>
                      <a:lnTo>
                        <a:pt x="274103" y="897222"/>
                      </a:lnTo>
                      <a:cubicBezTo>
                        <a:pt x="274103" y="613647"/>
                        <a:pt x="176652" y="340818"/>
                        <a:pt x="0" y="123903"/>
                      </a:cubicBezTo>
                      <a:lnTo>
                        <a:pt x="116909" y="0"/>
                      </a:lnTo>
                      <a:cubicBezTo>
                        <a:pt x="291351" y="207479"/>
                        <a:pt x="400795" y="461979"/>
                        <a:pt x="432150" y="73168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71" name="Oval 97">
              <a:extLst>
                <a:ext uri="{FF2B5EF4-FFF2-40B4-BE49-F238E27FC236}">
                  <a16:creationId xmlns="" xmlns:a16="http://schemas.microsoft.com/office/drawing/2014/main" id="{EE7E0586-516A-4321-B83B-0C01156A776F}"/>
                </a:ext>
              </a:extLst>
            </p:cNvPr>
            <p:cNvSpPr/>
            <p:nvPr/>
          </p:nvSpPr>
          <p:spPr>
            <a:xfrm>
              <a:off x="5686583" y="4708442"/>
              <a:ext cx="620419" cy="62041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2" name="Oval 98">
              <a:extLst>
                <a:ext uri="{FF2B5EF4-FFF2-40B4-BE49-F238E27FC236}">
                  <a16:creationId xmlns="" xmlns:a16="http://schemas.microsoft.com/office/drawing/2014/main" id="{DDEE27CE-DC1F-4EE6-AD33-AB3A98B32656}"/>
                </a:ext>
              </a:extLst>
            </p:cNvPr>
            <p:cNvSpPr/>
            <p:nvPr/>
          </p:nvSpPr>
          <p:spPr>
            <a:xfrm>
              <a:off x="6240082" y="3275308"/>
              <a:ext cx="620419" cy="6204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Oval 99">
              <a:extLst>
                <a:ext uri="{FF2B5EF4-FFF2-40B4-BE49-F238E27FC236}">
                  <a16:creationId xmlns="" xmlns:a16="http://schemas.microsoft.com/office/drawing/2014/main" id="{02371014-44BF-44E6-A4F4-603189784855}"/>
                </a:ext>
              </a:extLst>
            </p:cNvPr>
            <p:cNvSpPr/>
            <p:nvPr/>
          </p:nvSpPr>
          <p:spPr>
            <a:xfrm>
              <a:off x="5577548" y="1907611"/>
              <a:ext cx="620419" cy="62041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00" name="TextBox 99">
            <a:extLst>
              <a:ext uri="{FF2B5EF4-FFF2-40B4-BE49-F238E27FC236}">
                <a16:creationId xmlns="" xmlns:a16="http://schemas.microsoft.com/office/drawing/2014/main" id="{1CF71E04-BB2A-480F-99C5-2D7E5222FDA0}"/>
              </a:ext>
            </a:extLst>
          </p:cNvPr>
          <p:cNvSpPr txBox="1"/>
          <p:nvPr/>
        </p:nvSpPr>
        <p:spPr>
          <a:xfrm>
            <a:off x="2747516" y="2571442"/>
            <a:ext cx="3501462" cy="369332"/>
          </a:xfrm>
          <a:prstGeom prst="rect">
            <a:avLst/>
          </a:prstGeom>
          <a:noFill/>
        </p:spPr>
        <p:txBody>
          <a:bodyPr wrap="square" rtlCol="0">
            <a:spAutoFit/>
          </a:bodyPr>
          <a:lstStyle/>
          <a:p>
            <a:r>
              <a:rPr lang="fi-FI" dirty="0">
                <a:solidFill>
                  <a:srgbClr val="FF0000"/>
                </a:solidFill>
              </a:rPr>
              <a:t>Kerusakan Habitat</a:t>
            </a:r>
            <a:endParaRPr lang="ko-KR" altLang="en-US" dirty="0">
              <a:solidFill>
                <a:srgbClr val="FF0000"/>
              </a:solidFill>
              <a:cs typeface="Arial" pitchFamily="34" charset="0"/>
            </a:endParaRPr>
          </a:p>
        </p:txBody>
      </p:sp>
      <p:sp>
        <p:nvSpPr>
          <p:cNvPr id="103" name="TextBox 102">
            <a:extLst>
              <a:ext uri="{FF2B5EF4-FFF2-40B4-BE49-F238E27FC236}">
                <a16:creationId xmlns="" xmlns:a16="http://schemas.microsoft.com/office/drawing/2014/main" id="{382F0B2A-0846-4C27-9F65-792965141D94}"/>
              </a:ext>
            </a:extLst>
          </p:cNvPr>
          <p:cNvSpPr txBox="1"/>
          <p:nvPr/>
        </p:nvSpPr>
        <p:spPr>
          <a:xfrm>
            <a:off x="3466355" y="4153479"/>
            <a:ext cx="3501462" cy="400110"/>
          </a:xfrm>
          <a:prstGeom prst="rect">
            <a:avLst/>
          </a:prstGeom>
          <a:noFill/>
        </p:spPr>
        <p:txBody>
          <a:bodyPr wrap="square" rtlCol="0">
            <a:spAutoFit/>
          </a:bodyPr>
          <a:lstStyle/>
          <a:p>
            <a:r>
              <a:rPr lang="en-US" altLang="ko-KR" sz="2000" dirty="0" err="1">
                <a:solidFill>
                  <a:srgbClr val="FF0000"/>
                </a:solidFill>
                <a:cs typeface="Arial" pitchFamily="34" charset="0"/>
              </a:rPr>
              <a:t>Eksploitas</a:t>
            </a:r>
            <a:endParaRPr lang="ko-KR" altLang="en-US" sz="2000" dirty="0">
              <a:solidFill>
                <a:srgbClr val="FF0000"/>
              </a:solidFill>
              <a:cs typeface="Arial" pitchFamily="34" charset="0"/>
            </a:endParaRPr>
          </a:p>
        </p:txBody>
      </p:sp>
      <p:sp>
        <p:nvSpPr>
          <p:cNvPr id="106" name="TextBox 105">
            <a:extLst>
              <a:ext uri="{FF2B5EF4-FFF2-40B4-BE49-F238E27FC236}">
                <a16:creationId xmlns="" xmlns:a16="http://schemas.microsoft.com/office/drawing/2014/main" id="{53AB6897-CC7E-40E3-BB2F-5D909C6F776C}"/>
              </a:ext>
            </a:extLst>
          </p:cNvPr>
          <p:cNvSpPr txBox="1"/>
          <p:nvPr/>
        </p:nvSpPr>
        <p:spPr>
          <a:xfrm>
            <a:off x="2889078" y="5735517"/>
            <a:ext cx="3501462" cy="707886"/>
          </a:xfrm>
          <a:prstGeom prst="rect">
            <a:avLst/>
          </a:prstGeom>
          <a:noFill/>
        </p:spPr>
        <p:txBody>
          <a:bodyPr wrap="square" rtlCol="0">
            <a:spAutoFit/>
          </a:bodyPr>
          <a:lstStyle/>
          <a:p>
            <a:r>
              <a:rPr lang="en-US" altLang="ko-KR" sz="2000" dirty="0" err="1">
                <a:solidFill>
                  <a:srgbClr val="FF0000"/>
                </a:solidFill>
                <a:cs typeface="Arial" pitchFamily="34" charset="0"/>
              </a:rPr>
              <a:t>Spesies</a:t>
            </a:r>
            <a:r>
              <a:rPr lang="en-US" altLang="ko-KR" sz="2000" dirty="0">
                <a:solidFill>
                  <a:srgbClr val="FF0000"/>
                </a:solidFill>
                <a:cs typeface="Arial" pitchFamily="34" charset="0"/>
              </a:rPr>
              <a:t> </a:t>
            </a:r>
            <a:r>
              <a:rPr lang="en-US" altLang="ko-KR" sz="2000" dirty="0" err="1">
                <a:solidFill>
                  <a:srgbClr val="FF0000"/>
                </a:solidFill>
                <a:cs typeface="Arial" pitchFamily="34" charset="0"/>
              </a:rPr>
              <a:t>Invasif</a:t>
            </a:r>
            <a:endParaRPr lang="en-US" altLang="ko-KR" sz="2000" dirty="0">
              <a:solidFill>
                <a:srgbClr val="FF0000"/>
              </a:solidFill>
              <a:cs typeface="Arial" pitchFamily="34" charset="0"/>
            </a:endParaRPr>
          </a:p>
          <a:p>
            <a:r>
              <a:rPr lang="en-US" altLang="ko-KR" sz="2000" dirty="0">
                <a:solidFill>
                  <a:srgbClr val="FF0000"/>
                </a:solidFill>
                <a:cs typeface="Arial" pitchFamily="34" charset="0"/>
              </a:rPr>
              <a:t>dan </a:t>
            </a:r>
            <a:r>
              <a:rPr lang="en-US" altLang="ko-KR" sz="2000" dirty="0" err="1">
                <a:solidFill>
                  <a:srgbClr val="FF0000"/>
                </a:solidFill>
                <a:cs typeface="Arial" pitchFamily="34" charset="0"/>
              </a:rPr>
              <a:t>penyakit</a:t>
            </a:r>
            <a:r>
              <a:rPr lang="en-US" altLang="ko-KR" sz="2000" dirty="0">
                <a:solidFill>
                  <a:srgbClr val="FF0000"/>
                </a:solidFill>
                <a:cs typeface="Arial" pitchFamily="34" charset="0"/>
              </a:rPr>
              <a:t> </a:t>
            </a:r>
            <a:endParaRPr lang="ko-KR" altLang="en-US" sz="2000" dirty="0">
              <a:solidFill>
                <a:srgbClr val="FF0000"/>
              </a:solidFill>
              <a:cs typeface="Arial" pitchFamily="34" charset="0"/>
            </a:endParaRPr>
          </a:p>
        </p:txBody>
      </p:sp>
      <p:pic>
        <p:nvPicPr>
          <p:cNvPr id="4" name="Picture 3">
            <a:extLst>
              <a:ext uri="{FF2B5EF4-FFF2-40B4-BE49-F238E27FC236}">
                <a16:creationId xmlns="" xmlns:a16="http://schemas.microsoft.com/office/drawing/2014/main" id="{8F3E4FF2-E156-44C4-887A-85CB19643033}"/>
              </a:ext>
            </a:extLst>
          </p:cNvPr>
          <p:cNvPicPr>
            <a:picLocks noChangeAspect="1"/>
          </p:cNvPicPr>
          <p:nvPr/>
        </p:nvPicPr>
        <p:blipFill rotWithShape="1">
          <a:blip r:embed="rId2">
            <a:extLst>
              <a:ext uri="{28A0092B-C50C-407E-A947-70E740481C1C}">
                <a14:useLocalDpi xmlns:a14="http://schemas.microsoft.com/office/drawing/2010/main" val="0"/>
              </a:ext>
            </a:extLst>
          </a:blip>
          <a:srcRect t="21360"/>
          <a:stretch/>
        </p:blipFill>
        <p:spPr>
          <a:xfrm>
            <a:off x="4932946" y="990872"/>
            <a:ext cx="7011851" cy="5206310"/>
          </a:xfrm>
          <a:prstGeom prst="rect">
            <a:avLst/>
          </a:prstGeom>
        </p:spPr>
      </p:pic>
    </p:spTree>
    <p:extLst>
      <p:ext uri="{BB962C8B-B14F-4D97-AF65-F5344CB8AC3E}">
        <p14:creationId xmlns:p14="http://schemas.microsoft.com/office/powerpoint/2010/main" val="3835861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BC379D4-FE90-4A87-837B-271D09CC39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209" y="180476"/>
            <a:ext cx="4097477" cy="2408976"/>
          </a:xfrm>
          <a:prstGeom prst="rect">
            <a:avLst/>
          </a:prstGeom>
        </p:spPr>
      </p:pic>
      <p:sp>
        <p:nvSpPr>
          <p:cNvPr id="5" name="Arrow: Right 4">
            <a:extLst>
              <a:ext uri="{FF2B5EF4-FFF2-40B4-BE49-F238E27FC236}">
                <a16:creationId xmlns="" xmlns:a16="http://schemas.microsoft.com/office/drawing/2014/main" id="{7A6496D7-017E-40B3-AE4B-EBC318456764}"/>
              </a:ext>
            </a:extLst>
          </p:cNvPr>
          <p:cNvSpPr/>
          <p:nvPr/>
        </p:nvSpPr>
        <p:spPr>
          <a:xfrm>
            <a:off x="4547724" y="1060056"/>
            <a:ext cx="768743" cy="623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 xmlns:a16="http://schemas.microsoft.com/office/drawing/2014/main" id="{5FE0A4F3-7043-48B1-A7BB-135C7E67F8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7112" y="180476"/>
            <a:ext cx="4230335" cy="3807302"/>
          </a:xfrm>
          <a:prstGeom prst="rect">
            <a:avLst/>
          </a:prstGeom>
        </p:spPr>
      </p:pic>
      <p:sp>
        <p:nvSpPr>
          <p:cNvPr id="8" name="Arrow: Bent 7">
            <a:extLst>
              <a:ext uri="{FF2B5EF4-FFF2-40B4-BE49-F238E27FC236}">
                <a16:creationId xmlns="" xmlns:a16="http://schemas.microsoft.com/office/drawing/2014/main" id="{15F6D206-F5C3-4581-B40F-BE0D413BA7BA}"/>
              </a:ext>
            </a:extLst>
          </p:cNvPr>
          <p:cNvSpPr/>
          <p:nvPr/>
        </p:nvSpPr>
        <p:spPr>
          <a:xfrm rot="5400000">
            <a:off x="10349713" y="1106812"/>
            <a:ext cx="999816" cy="118952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 xmlns:a16="http://schemas.microsoft.com/office/drawing/2014/main" id="{4CEC533A-2DED-4322-9483-01D5DB9351D6}"/>
              </a:ext>
            </a:extLst>
          </p:cNvPr>
          <p:cNvSpPr/>
          <p:nvPr/>
        </p:nvSpPr>
        <p:spPr>
          <a:xfrm>
            <a:off x="10228333" y="2524715"/>
            <a:ext cx="1893536" cy="999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Konflik</a:t>
            </a:r>
            <a:r>
              <a:rPr lang="en-US" dirty="0">
                <a:solidFill>
                  <a:schemeClr val="tx1"/>
                </a:solidFill>
              </a:rPr>
              <a:t> </a:t>
            </a:r>
            <a:r>
              <a:rPr lang="en-US" dirty="0" err="1">
                <a:solidFill>
                  <a:schemeClr val="tx1"/>
                </a:solidFill>
              </a:rPr>
              <a:t>antara</a:t>
            </a:r>
            <a:r>
              <a:rPr lang="en-US" dirty="0">
                <a:solidFill>
                  <a:schemeClr val="tx1"/>
                </a:solidFill>
              </a:rPr>
              <a:t> </a:t>
            </a:r>
            <a:r>
              <a:rPr lang="en-US" dirty="0" err="1">
                <a:solidFill>
                  <a:schemeClr val="tx1"/>
                </a:solidFill>
              </a:rPr>
              <a:t>Satwa</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Manusia</a:t>
            </a:r>
            <a:endParaRPr lang="en-US" dirty="0">
              <a:solidFill>
                <a:schemeClr val="tx1"/>
              </a:solidFill>
            </a:endParaRPr>
          </a:p>
        </p:txBody>
      </p:sp>
      <p:pic>
        <p:nvPicPr>
          <p:cNvPr id="11" name="Picture 10">
            <a:extLst>
              <a:ext uri="{FF2B5EF4-FFF2-40B4-BE49-F238E27FC236}">
                <a16:creationId xmlns="" xmlns:a16="http://schemas.microsoft.com/office/drawing/2014/main" id="{0FE2337C-8504-48B5-9134-601A4995B1F6}"/>
              </a:ext>
            </a:extLst>
          </p:cNvPr>
          <p:cNvPicPr>
            <a:picLocks noChangeAspect="1"/>
          </p:cNvPicPr>
          <p:nvPr/>
        </p:nvPicPr>
        <p:blipFill rotWithShape="1">
          <a:blip r:embed="rId4">
            <a:extLst>
              <a:ext uri="{28A0092B-C50C-407E-A947-70E740481C1C}">
                <a14:useLocalDpi xmlns:a14="http://schemas.microsoft.com/office/drawing/2010/main" val="0"/>
              </a:ext>
            </a:extLst>
          </a:blip>
          <a:srcRect l="72405" t="27915" b="36860"/>
          <a:stretch/>
        </p:blipFill>
        <p:spPr>
          <a:xfrm>
            <a:off x="778670" y="3655206"/>
            <a:ext cx="3111766" cy="2810330"/>
          </a:xfrm>
          <a:prstGeom prst="rect">
            <a:avLst/>
          </a:prstGeom>
        </p:spPr>
      </p:pic>
      <p:pic>
        <p:nvPicPr>
          <p:cNvPr id="13" name="Picture 12">
            <a:extLst>
              <a:ext uri="{FF2B5EF4-FFF2-40B4-BE49-F238E27FC236}">
                <a16:creationId xmlns="" xmlns:a16="http://schemas.microsoft.com/office/drawing/2014/main" id="{57512A46-D6EB-4C75-92CB-AD2312AC3206}"/>
              </a:ext>
            </a:extLst>
          </p:cNvPr>
          <p:cNvPicPr>
            <a:picLocks noChangeAspect="1"/>
          </p:cNvPicPr>
          <p:nvPr/>
        </p:nvPicPr>
        <p:blipFill>
          <a:blip r:embed="rId5"/>
          <a:stretch>
            <a:fillRect/>
          </a:stretch>
        </p:blipFill>
        <p:spPr>
          <a:xfrm rot="5400000">
            <a:off x="1941326" y="2802094"/>
            <a:ext cx="786452" cy="658425"/>
          </a:xfrm>
          <a:prstGeom prst="rect">
            <a:avLst/>
          </a:prstGeom>
        </p:spPr>
      </p:pic>
      <p:pic>
        <p:nvPicPr>
          <p:cNvPr id="14" name="Picture 13">
            <a:extLst>
              <a:ext uri="{FF2B5EF4-FFF2-40B4-BE49-F238E27FC236}">
                <a16:creationId xmlns="" xmlns:a16="http://schemas.microsoft.com/office/drawing/2014/main" id="{ED1D3EA4-B594-4134-994A-5172371DD985}"/>
              </a:ext>
            </a:extLst>
          </p:cNvPr>
          <p:cNvPicPr>
            <a:picLocks noChangeAspect="1"/>
          </p:cNvPicPr>
          <p:nvPr/>
        </p:nvPicPr>
        <p:blipFill>
          <a:blip r:embed="rId5"/>
          <a:stretch>
            <a:fillRect/>
          </a:stretch>
        </p:blipFill>
        <p:spPr>
          <a:xfrm>
            <a:off x="4299567" y="5060371"/>
            <a:ext cx="786452" cy="658425"/>
          </a:xfrm>
          <a:prstGeom prst="rect">
            <a:avLst/>
          </a:prstGeom>
        </p:spPr>
      </p:pic>
      <p:sp>
        <p:nvSpPr>
          <p:cNvPr id="16" name="Rectangle 15">
            <a:extLst>
              <a:ext uri="{FF2B5EF4-FFF2-40B4-BE49-F238E27FC236}">
                <a16:creationId xmlns="" xmlns:a16="http://schemas.microsoft.com/office/drawing/2014/main" id="{FEB3608A-3813-41CF-854B-C95327B075EB}"/>
              </a:ext>
            </a:extLst>
          </p:cNvPr>
          <p:cNvSpPr/>
          <p:nvPr/>
        </p:nvSpPr>
        <p:spPr>
          <a:xfrm>
            <a:off x="6379462" y="4734517"/>
            <a:ext cx="2679811" cy="1575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Pelestarian</a:t>
            </a:r>
            <a:r>
              <a:rPr lang="en-US" sz="2400" dirty="0">
                <a:solidFill>
                  <a:schemeClr val="tx1"/>
                </a:solidFill>
              </a:rPr>
              <a:t> </a:t>
            </a:r>
            <a:r>
              <a:rPr lang="en-US" sz="2400" dirty="0" err="1">
                <a:solidFill>
                  <a:schemeClr val="tx1"/>
                </a:solidFill>
              </a:rPr>
              <a:t>Keanekaragaman</a:t>
            </a:r>
            <a:r>
              <a:rPr lang="en-US" sz="2400" dirty="0">
                <a:solidFill>
                  <a:schemeClr val="tx1"/>
                </a:solidFill>
              </a:rPr>
              <a:t> </a:t>
            </a:r>
            <a:r>
              <a:rPr lang="en-US" sz="2400" dirty="0" err="1">
                <a:solidFill>
                  <a:schemeClr val="tx1"/>
                </a:solidFill>
              </a:rPr>
              <a:t>Hayati</a:t>
            </a:r>
            <a:endParaRPr lang="en-US" sz="2400" dirty="0">
              <a:solidFill>
                <a:schemeClr val="tx1"/>
              </a:solidFill>
            </a:endParaRPr>
          </a:p>
        </p:txBody>
      </p:sp>
      <p:sp>
        <p:nvSpPr>
          <p:cNvPr id="17" name="Arrow: Bent 16">
            <a:extLst>
              <a:ext uri="{FF2B5EF4-FFF2-40B4-BE49-F238E27FC236}">
                <a16:creationId xmlns="" xmlns:a16="http://schemas.microsoft.com/office/drawing/2014/main" id="{FEC2AACD-9820-4F6A-B236-CD6EF342DE90}"/>
              </a:ext>
            </a:extLst>
          </p:cNvPr>
          <p:cNvSpPr/>
          <p:nvPr/>
        </p:nvSpPr>
        <p:spPr>
          <a:xfrm rot="10800000">
            <a:off x="10254856" y="3987778"/>
            <a:ext cx="1158474" cy="173101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6333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000" dirty="0" smtClean="0">
                <a:solidFill>
                  <a:schemeClr val="tx1"/>
                </a:solidFill>
              </a:rPr>
              <a:t>Cara </a:t>
            </a:r>
            <a:r>
              <a:rPr lang="en-US" sz="4000" dirty="0" err="1" smtClean="0">
                <a:solidFill>
                  <a:schemeClr val="tx1"/>
                </a:solidFill>
              </a:rPr>
              <a:t>Pelestarian</a:t>
            </a:r>
            <a:r>
              <a:rPr lang="en-US" sz="4000" dirty="0" smtClean="0">
                <a:solidFill>
                  <a:schemeClr val="tx1"/>
                </a:solidFill>
              </a:rPr>
              <a:t> </a:t>
            </a:r>
            <a:r>
              <a:rPr lang="en-US" sz="4000" dirty="0" err="1" smtClean="0">
                <a:solidFill>
                  <a:schemeClr val="tx1"/>
                </a:solidFill>
              </a:rPr>
              <a:t>Kehati</a:t>
            </a:r>
            <a:endParaRPr lang="en-US" sz="4000" dirty="0">
              <a:solidFill>
                <a:schemeClr val="tx1"/>
              </a:solidFill>
            </a:endParaRPr>
          </a:p>
        </p:txBody>
      </p:sp>
      <p:grpSp>
        <p:nvGrpSpPr>
          <p:cNvPr id="11" name="Group 10"/>
          <p:cNvGrpSpPr/>
          <p:nvPr/>
        </p:nvGrpSpPr>
        <p:grpSpPr>
          <a:xfrm>
            <a:off x="1563159" y="1761067"/>
            <a:ext cx="3335866" cy="3335866"/>
            <a:chOff x="1820334" y="1761067"/>
            <a:chExt cx="3335866" cy="3335866"/>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0334" y="1761067"/>
              <a:ext cx="3335866" cy="3335866"/>
            </a:xfrm>
            <a:prstGeom prst="rect">
              <a:avLst/>
            </a:prstGeom>
          </p:spPr>
        </p:pic>
        <p:sp>
          <p:nvSpPr>
            <p:cNvPr id="5" name="Oval 4"/>
            <p:cNvSpPr/>
            <p:nvPr/>
          </p:nvSpPr>
          <p:spPr>
            <a:xfrm>
              <a:off x="2021994" y="1962727"/>
              <a:ext cx="2932546" cy="29325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flipH="1" flipV="1">
              <a:off x="3353776" y="3294509"/>
              <a:ext cx="268982" cy="2689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p:cNvSpPr/>
            <p:nvPr/>
          </p:nvSpPr>
          <p:spPr>
            <a:xfrm>
              <a:off x="3189625" y="3130358"/>
              <a:ext cx="597284" cy="597284"/>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9" name="Straight Connector 8"/>
          <p:cNvCxnSpPr>
            <a:stCxn id="6" idx="2"/>
          </p:cNvCxnSpPr>
          <p:nvPr/>
        </p:nvCxnSpPr>
        <p:spPr>
          <a:xfrm>
            <a:off x="3365583" y="3429000"/>
            <a:ext cx="8045367" cy="0"/>
          </a:xfrm>
          <a:prstGeom prst="line">
            <a:avLst/>
          </a:prstGeom>
          <a:ln w="25400">
            <a:solidFill>
              <a:schemeClr val="bg1"/>
            </a:solidFill>
            <a:headEnd type="none"/>
            <a:tailEnd type="oval" w="lg" len="lg"/>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60137">
            <a:off x="3123184" y="2702677"/>
            <a:ext cx="771842" cy="672754"/>
          </a:xfrm>
          <a:prstGeom prst="rect">
            <a:avLst/>
          </a:prstGeom>
        </p:spPr>
      </p:pic>
      <p:sp>
        <p:nvSpPr>
          <p:cNvPr id="13" name="Text Placeholder 1"/>
          <p:cNvSpPr txBox="1">
            <a:spLocks/>
          </p:cNvSpPr>
          <p:nvPr/>
        </p:nvSpPr>
        <p:spPr>
          <a:xfrm>
            <a:off x="2936711" y="389023"/>
            <a:ext cx="6496050" cy="677416"/>
          </a:xfrm>
          <a:prstGeom prst="rect">
            <a:avLst/>
          </a:prstGeom>
        </p:spPr>
        <p:txBody>
          <a:bodyPr vert="horz" lIns="91440" tIns="45720" rIns="91440" bIns="45720" rtlCol="0" anchor="ctr">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5400" b="0" kern="1200" baseline="0">
                <a:solidFill>
                  <a:schemeClr val="bg1"/>
                </a:solidFill>
                <a:latin typeface="+mj-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4000" dirty="0" smtClean="0">
                <a:solidFill>
                  <a:schemeClr val="tx1"/>
                </a:solidFill>
              </a:rPr>
              <a:t>Bentuk-bentuk Kawasan Konservasi</a:t>
            </a:r>
            <a:endParaRPr lang="en-US" sz="4000" dirty="0">
              <a:solidFill>
                <a:schemeClr val="tx1"/>
              </a:solidFill>
            </a:endParaRPr>
          </a:p>
        </p:txBody>
      </p:sp>
      <p:sp>
        <p:nvSpPr>
          <p:cNvPr id="14" name="Text Placeholder 2"/>
          <p:cNvSpPr txBox="1">
            <a:spLocks/>
          </p:cNvSpPr>
          <p:nvPr/>
        </p:nvSpPr>
        <p:spPr>
          <a:xfrm>
            <a:off x="5728035" y="4076836"/>
            <a:ext cx="6496050" cy="288032"/>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solidFill>
                <a:latin typeface="+mn-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sz="2800" smtClean="0">
                <a:solidFill>
                  <a:schemeClr val="tx1"/>
                </a:solidFill>
              </a:rPr>
              <a:t>Pelestarian </a:t>
            </a:r>
            <a:r>
              <a:rPr lang="en-US" altLang="ko-KR" sz="2800" i="1" smtClean="0">
                <a:solidFill>
                  <a:schemeClr val="tx1"/>
                </a:solidFill>
              </a:rPr>
              <a:t>in-situ</a:t>
            </a:r>
            <a:r>
              <a:rPr lang="en-US" altLang="ko-KR" sz="2800" smtClean="0">
                <a:solidFill>
                  <a:schemeClr val="tx1"/>
                </a:solidFill>
              </a:rPr>
              <a:t> dan pelestarian </a:t>
            </a:r>
            <a:r>
              <a:rPr lang="en-US" altLang="ko-KR" sz="2800" i="1" smtClean="0">
                <a:solidFill>
                  <a:schemeClr val="tx1"/>
                </a:solidFill>
              </a:rPr>
              <a:t>ex-situ</a:t>
            </a:r>
            <a:endParaRPr lang="en-US" altLang="ko-KR" sz="2800" i="1" dirty="0">
              <a:solidFill>
                <a:schemeClr val="tx1"/>
              </a:solidFill>
            </a:endParaRPr>
          </a:p>
        </p:txBody>
      </p:sp>
      <p:sp>
        <p:nvSpPr>
          <p:cNvPr id="15" name="Text Placeholder 2"/>
          <p:cNvSpPr txBox="1">
            <a:spLocks/>
          </p:cNvSpPr>
          <p:nvPr/>
        </p:nvSpPr>
        <p:spPr>
          <a:xfrm>
            <a:off x="5736057" y="4542055"/>
            <a:ext cx="6496050" cy="288032"/>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0" kern="1200" baseline="0">
                <a:solidFill>
                  <a:schemeClr val="bg1"/>
                </a:solidFill>
                <a:latin typeface="+mn-lt"/>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altLang="ko-KR" sz="2800" dirty="0" smtClean="0">
                <a:solidFill>
                  <a:schemeClr val="tx1"/>
                </a:solidFill>
              </a:rPr>
              <a:t>Perlindungan alam dengan tujuan tertentu</a:t>
            </a:r>
            <a:endParaRPr lang="en-US" altLang="ko-KR" sz="2800" i="1" dirty="0">
              <a:solidFill>
                <a:schemeClr val="tx1"/>
              </a:solidFill>
            </a:endParaRPr>
          </a:p>
        </p:txBody>
      </p:sp>
    </p:spTree>
    <p:extLst>
      <p:ext uri="{BB962C8B-B14F-4D97-AF65-F5344CB8AC3E}">
        <p14:creationId xmlns:p14="http://schemas.microsoft.com/office/powerpoint/2010/main" val="3054530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16" y="220747"/>
            <a:ext cx="10515600" cy="573338"/>
          </a:xfrm>
        </p:spPr>
        <p:txBody>
          <a:bodyPr>
            <a:normAutofit fontScale="90000"/>
          </a:bodyPr>
          <a:lstStyle/>
          <a:p>
            <a:r>
              <a:rPr lang="id-ID" dirty="0" smtClean="0"/>
              <a:t>Konservasi </a:t>
            </a:r>
            <a:r>
              <a:rPr lang="id-ID" i="1" dirty="0" smtClean="0"/>
              <a:t>In Situ</a:t>
            </a:r>
            <a:endParaRPr lang="id-ID" i="1" dirty="0"/>
          </a:p>
        </p:txBody>
      </p:sp>
      <p:sp>
        <p:nvSpPr>
          <p:cNvPr id="3" name="Content Placeholder 2"/>
          <p:cNvSpPr>
            <a:spLocks noGrp="1"/>
          </p:cNvSpPr>
          <p:nvPr>
            <p:ph idx="1"/>
          </p:nvPr>
        </p:nvSpPr>
        <p:spPr>
          <a:xfrm>
            <a:off x="2406316" y="1227221"/>
            <a:ext cx="8947484" cy="4949742"/>
          </a:xfrm>
        </p:spPr>
        <p:txBody>
          <a:bodyPr>
            <a:normAutofit fontScale="92500" lnSpcReduction="10000"/>
          </a:bodyPr>
          <a:lstStyle/>
          <a:p>
            <a:r>
              <a:rPr lang="id-ID" dirty="0"/>
              <a:t>Konservasi </a:t>
            </a:r>
            <a:r>
              <a:rPr lang="id-ID" i="1" dirty="0"/>
              <a:t>in </a:t>
            </a:r>
            <a:r>
              <a:rPr lang="id-ID" i="1" dirty="0" smtClean="0"/>
              <a:t>situ </a:t>
            </a:r>
            <a:r>
              <a:rPr lang="id-ID" dirty="0" smtClean="0"/>
              <a:t>merupakan </a:t>
            </a:r>
            <a:r>
              <a:rPr lang="id-ID" dirty="0"/>
              <a:t>konservasi yang dilakukan dengan cara mengkonservasi flora-fauna di dalam lingkungan asal atau asli. </a:t>
            </a:r>
            <a:endParaRPr lang="id-ID" dirty="0" smtClean="0"/>
          </a:p>
          <a:p>
            <a:r>
              <a:rPr lang="id-ID" dirty="0" smtClean="0"/>
              <a:t>Metode dan alat untuk melindungi spesies, variabilitas genetik dan habitat dalam ekosistem lainnya.</a:t>
            </a:r>
          </a:p>
          <a:p>
            <a:r>
              <a:rPr lang="id-ID" dirty="0"/>
              <a:t>Kegiatan konservasi in-situ dilaksanakan melalui penetapan </a:t>
            </a:r>
            <a:r>
              <a:rPr lang="id-ID" dirty="0" smtClean="0"/>
              <a:t>wilayah-wilayah tertentu </a:t>
            </a:r>
            <a:r>
              <a:rPr lang="id-ID" dirty="0"/>
              <a:t>sebagai kawasan konservasi</a:t>
            </a:r>
            <a:r>
              <a:rPr lang="id-ID" dirty="0" smtClean="0"/>
              <a:t>.</a:t>
            </a:r>
          </a:p>
          <a:p>
            <a:r>
              <a:rPr lang="id-ID" dirty="0" smtClean="0"/>
              <a:t>Kawasan </a:t>
            </a:r>
            <a:r>
              <a:rPr lang="id-ID" dirty="0"/>
              <a:t>konservasi adalah suatu </a:t>
            </a:r>
            <a:r>
              <a:rPr lang="id-ID" dirty="0" smtClean="0"/>
              <a:t>wilayah yang </a:t>
            </a:r>
            <a:r>
              <a:rPr lang="id-ID" dirty="0"/>
              <a:t>dimaksudkan untuk melindungi dan melestarikan ekosistem beserta </a:t>
            </a:r>
            <a:r>
              <a:rPr lang="id-ID" dirty="0" smtClean="0"/>
              <a:t>spesies yang </a:t>
            </a:r>
            <a:r>
              <a:rPr lang="id-ID" dirty="0"/>
              <a:t>berada di dalamnya. </a:t>
            </a:r>
            <a:endParaRPr lang="id-ID" dirty="0" smtClean="0"/>
          </a:p>
          <a:p>
            <a:r>
              <a:rPr lang="id-ID" dirty="0" smtClean="0"/>
              <a:t>Mengingat </a:t>
            </a:r>
            <a:r>
              <a:rPr lang="id-ID" dirty="0"/>
              <a:t>bahwa terdapat banyak variasi </a:t>
            </a:r>
            <a:r>
              <a:rPr lang="id-ID" dirty="0" smtClean="0"/>
              <a:t>untuk mengelola </a:t>
            </a:r>
            <a:r>
              <a:rPr lang="id-ID" dirty="0"/>
              <a:t>suatu kawasan konservasi, maka kawasan Konservasi tersebut </a:t>
            </a:r>
            <a:r>
              <a:rPr lang="id-ID" dirty="0" smtClean="0"/>
              <a:t>dibagi </a:t>
            </a:r>
            <a:r>
              <a:rPr lang="sv-SE" dirty="0" smtClean="0"/>
              <a:t>lagi </a:t>
            </a:r>
            <a:r>
              <a:rPr lang="sv-SE" dirty="0"/>
              <a:t>menurut kategori atau bentuknya.</a:t>
            </a:r>
            <a:endParaRPr lang="id-ID" dirty="0"/>
          </a:p>
        </p:txBody>
      </p:sp>
    </p:spTree>
    <p:extLst>
      <p:ext uri="{BB962C8B-B14F-4D97-AF65-F5344CB8AC3E}">
        <p14:creationId xmlns:p14="http://schemas.microsoft.com/office/powerpoint/2010/main" val="3708051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1959</Words>
  <Application>Microsoft Office PowerPoint</Application>
  <PresentationFormat>Widescreen</PresentationFormat>
  <Paragraphs>151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맑은 고딕</vt:lpstr>
      <vt:lpstr>Arial</vt:lpstr>
      <vt:lpstr>Calibri</vt:lpstr>
      <vt:lpstr>Calibri Light</vt:lpstr>
      <vt:lpstr>Office Theme</vt:lpstr>
      <vt:lpstr>STRATEGI KONSERVASI KEANEKARAGAMAN HAYATI</vt:lpstr>
      <vt:lpstr>Pengertian</vt:lpstr>
      <vt:lpstr>PowerPoint Presentation</vt:lpstr>
      <vt:lpstr>PowerPoint Presentation</vt:lpstr>
      <vt:lpstr>PowerPoint Presentation</vt:lpstr>
      <vt:lpstr>PowerPoint Presentation</vt:lpstr>
      <vt:lpstr>PowerPoint Presentation</vt:lpstr>
      <vt:lpstr>PowerPoint Presentation</vt:lpstr>
      <vt:lpstr>Konservasi In Situ</vt:lpstr>
      <vt:lpstr>PowerPoint Presentation</vt:lpstr>
      <vt:lpstr>1. Kawasan Suaka Alam (KSA)</vt:lpstr>
      <vt:lpstr>Cagar Alam</vt:lpstr>
      <vt:lpstr>PowerPoint Presentation</vt:lpstr>
      <vt:lpstr>Tujuan Pendirian Cagar Alam</vt:lpstr>
      <vt:lpstr>b. Suaka Marga Satwa</vt:lpstr>
      <vt:lpstr>Tujuan Suaka Margasatwa</vt:lpstr>
      <vt:lpstr>Suaka Margasatwa di Indonesia</vt:lpstr>
      <vt:lpstr>2. Kawasan Pelestarian Alam (KPA)</vt:lpstr>
      <vt:lpstr>a. Taman Nasional</vt:lpstr>
      <vt:lpstr>PowerPoint Presentation</vt:lpstr>
      <vt:lpstr>b. Taman Hutan Raya</vt:lpstr>
      <vt:lpstr>c. Taman Wisata Alam</vt:lpstr>
      <vt:lpstr>PowerPoint Presentation</vt:lpstr>
      <vt:lpstr>PowerPoint Presentation</vt:lpstr>
      <vt:lpstr>1. Kebun Raya</vt:lpstr>
      <vt:lpstr>PowerPoint Presentation</vt:lpstr>
      <vt:lpstr>PowerPoint Presentation</vt:lpstr>
      <vt:lpstr>Perlindungan Alam dengan tujuan tertentu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KONSERVASI KEANEKARAGAMAN HAYATI</dc:title>
  <dc:creator>Windows User</dc:creator>
  <cp:lastModifiedBy>Windows User</cp:lastModifiedBy>
  <cp:revision>18</cp:revision>
  <dcterms:created xsi:type="dcterms:W3CDTF">2022-11-22T16:36:40Z</dcterms:created>
  <dcterms:modified xsi:type="dcterms:W3CDTF">2022-11-23T07:35:47Z</dcterms:modified>
</cp:coreProperties>
</file>