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3"/>
    <p:sldId id="257" r:id="rId4"/>
    <p:sldId id="307" r:id="rId5"/>
    <p:sldId id="285" r:id="rId6"/>
    <p:sldId id="289" r:id="rId7"/>
    <p:sldId id="290" r:id="rId8"/>
    <p:sldId id="283" r:id="rId9"/>
    <p:sldId id="286" r:id="rId10"/>
    <p:sldId id="287" r:id="rId11"/>
    <p:sldId id="291" r:id="rId12"/>
    <p:sldId id="288" r:id="rId13"/>
    <p:sldId id="292" r:id="rId14"/>
    <p:sldId id="294" r:id="rId15"/>
    <p:sldId id="293" r:id="rId16"/>
    <p:sldId id="295" r:id="rId17"/>
    <p:sldId id="297" r:id="rId18"/>
    <p:sldId id="298" r:id="rId19"/>
    <p:sldId id="300" r:id="rId20"/>
    <p:sldId id="301" r:id="rId21"/>
    <p:sldId id="302" r:id="rId22"/>
    <p:sldId id="296" r:id="rId23"/>
    <p:sldId id="25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notesMaster" Target="notesMasters/notesMaster1.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b="1">
                <a:solidFill>
                  <a:schemeClr val="tx1"/>
                </a:solidFill>
              </a:defRPr>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r>
              <a:rPr lang="en-US"/>
              <a:t>kautsar@trunojoyo.ac.id</a:t>
            </a:r>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r>
              <a:rPr lang="en-US"/>
              <a:t>kautsar@trunojoyo.ac.id</a:t>
            </a:r>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r>
              <a:rPr lang="en-US"/>
              <a:t>kautsar@trunojoyo.ac.id</a:t>
            </a:r>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r>
              <a:rPr lang="en-US"/>
              <a:t>kautsar@trunojoyo.ac.id</a:t>
            </a:r>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r>
              <a:rPr lang="en-US"/>
              <a:t>kautsar@trunojoyo.ac.id</a:t>
            </a:r>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r>
              <a:rPr lang="en-US"/>
              <a:t>kautsar@trunojoyo.ac.id</a:t>
            </a:r>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lvl1p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r>
              <a:rPr lang="en-US"/>
              <a:t>kautsar@trunojoyo.ac.id</a:t>
            </a:r>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r>
              <a:rPr lang="en-US"/>
              <a:t>kautsar@trunojoyo.ac.id</a:t>
            </a:r>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r>
              <a:rPr lang="en-US"/>
              <a:t>kautsar@trunojoyo.ac.id</a:t>
            </a:r>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r>
              <a:rPr lang="en-US"/>
              <a:t>kautsar@trunojoyo.ac.id</a:t>
            </a:r>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r>
              <a:rPr lang="en-US"/>
              <a:t>kautsar@trunojoyo.ac.id</a:t>
            </a:r>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hf hd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kautsar@trunojoyo.ac.id</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4.png"/><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Pengenalan Object</a:t>
            </a:r>
            <a:endParaRPr lang="en-US" dirty="0"/>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
        <p:nvSpPr>
          <p:cNvPr id="5" name="Footer Placeholder 4"/>
          <p:cNvSpPr>
            <a:spLocks noGrp="1"/>
          </p:cNvSpPr>
          <p:nvPr>
            <p:ph type="ftr" sz="quarter" idx="11"/>
          </p:nvPr>
        </p:nvSpPr>
        <p:spPr/>
        <p:txBody>
          <a:bodyPr/>
          <a:p>
            <a:r>
              <a:rPr lang="en-US"/>
              <a:t>kautsar@trunojoyo.ac.id</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23545" y="-32385"/>
            <a:ext cx="10515600" cy="863600"/>
          </a:xfrm>
        </p:spPr>
        <p:txBody>
          <a:bodyPr>
            <a:normAutofit/>
          </a:bodyPr>
          <a:p>
            <a:r>
              <a:rPr lang="en-US">
                <a:sym typeface="+mn-ea"/>
              </a:rPr>
              <a:t>Membuat Class dan Object</a:t>
            </a:r>
            <a:endParaRPr lang="en-US"/>
          </a:p>
        </p:txBody>
      </p:sp>
      <p:sp>
        <p:nvSpPr>
          <p:cNvPr id="4" name="Footer Placeholder 3"/>
          <p:cNvSpPr>
            <a:spLocks noGrp="1"/>
          </p:cNvSpPr>
          <p:nvPr>
            <p:ph type="ftr" sz="quarter" idx="11"/>
          </p:nvPr>
        </p:nvSpPr>
        <p:spPr/>
        <p:txBody>
          <a:bodyPr/>
          <a:p>
            <a:r>
              <a:rPr lang="en-US"/>
              <a:t>kautsar@trunojoyo.ac.id</a:t>
            </a:r>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pic>
        <p:nvPicPr>
          <p:cNvPr id="5122" name="Picture 2"/>
          <p:cNvPicPr>
            <a:picLocks noChangeAspect="1" noChangeArrowheads="1"/>
          </p:cNvPicPr>
          <p:nvPr>
            <p:ph idx="1"/>
          </p:nvPr>
        </p:nvPicPr>
        <p:blipFill>
          <a:blip r:embed="rId1">
            <a:extLst>
              <a:ext uri="{28A0092B-C50C-407E-A947-70E740481C1C}">
                <a14:useLocalDpi xmlns:a14="http://schemas.microsoft.com/office/drawing/2010/main" val="0"/>
              </a:ext>
            </a:extLst>
          </a:blip>
          <a:srcRect/>
          <a:stretch>
            <a:fillRect/>
          </a:stretch>
        </p:blipFill>
        <p:spPr bwMode="auto">
          <a:xfrm>
            <a:off x="423545" y="647065"/>
            <a:ext cx="8928735" cy="6074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Membuat Class dan Object....</a:t>
            </a:r>
            <a:endParaRPr lang="en-US"/>
          </a:p>
        </p:txBody>
      </p:sp>
      <p:sp>
        <p:nvSpPr>
          <p:cNvPr id="3" name="Content Placeholder 2"/>
          <p:cNvSpPr>
            <a:spLocks noGrp="1"/>
          </p:cNvSpPr>
          <p:nvPr>
            <p:ph idx="1"/>
          </p:nvPr>
        </p:nvSpPr>
        <p:spPr/>
        <p:txBody>
          <a:bodyPr/>
          <a:p>
            <a:pPr marL="514350" indent="-514350">
              <a:buAutoNum type="arabicPeriod"/>
            </a:pPr>
            <a:r>
              <a:rPr lang="en-US"/>
              <a:t>Membuat Class kita (Class Dog), d</a:t>
            </a:r>
            <a:r>
              <a:rPr lang="en-US" sz="2400"/>
              <a:t>idalamnya ada </a:t>
            </a:r>
            <a:endParaRPr lang="en-US" sz="2400"/>
          </a:p>
          <a:p>
            <a:pPr marL="971550" lvl="1" indent="-514350">
              <a:buAutoNum type="arabicPeriod"/>
            </a:pPr>
            <a:r>
              <a:rPr lang="en-US" sz="2055"/>
              <a:t>deklarasi variabel size, breed, name</a:t>
            </a:r>
            <a:endParaRPr lang="en-US" sz="2055"/>
          </a:p>
          <a:p>
            <a:pPr marL="971550" lvl="1" indent="-514350">
              <a:buAutoNum type="arabicPeriod"/>
            </a:pPr>
            <a:r>
              <a:rPr lang="en-US" sz="2055"/>
              <a:t>method bark</a:t>
            </a:r>
            <a:endParaRPr lang="en-US"/>
          </a:p>
          <a:p>
            <a:pPr marL="514350" indent="-514350">
              <a:buAutoNum type="arabicPeriod"/>
            </a:pPr>
            <a:r>
              <a:rPr lang="en-US"/>
              <a:t>membuat class lain (Class DogTesDrive) untuk menguji class kita</a:t>
            </a:r>
            <a:endParaRPr lang="en-US"/>
          </a:p>
          <a:p>
            <a:pPr marL="971550" lvl="1" indent="-514350">
              <a:buAutoNum type="arabicPeriod"/>
            </a:pPr>
            <a:r>
              <a:rPr lang="en-US"/>
              <a:t>ada listing untuk membuat object (</a:t>
            </a:r>
            <a:r>
              <a:rPr lang="en-US" b="1"/>
              <a:t>d</a:t>
            </a:r>
            <a:r>
              <a:rPr lang="en-US"/>
              <a:t>) dari class kita (Class Dog)</a:t>
            </a:r>
            <a:endParaRPr lang="en-US"/>
          </a:p>
          <a:p>
            <a:pPr marL="971550" lvl="1" indent="-514350">
              <a:buAutoNum type="arabicPeriod"/>
            </a:pPr>
            <a:r>
              <a:rPr lang="en-US"/>
              <a:t>listing untuk mengisi /set variabel dari object yang dibuat (</a:t>
            </a:r>
            <a:r>
              <a:rPr lang="en-US" i="1">
                <a:solidFill>
                  <a:srgbClr val="0070C0"/>
                </a:solidFill>
              </a:rPr>
              <a:t>d.size = 40</a:t>
            </a:r>
            <a:r>
              <a:rPr lang="en-US"/>
              <a:t>)</a:t>
            </a:r>
            <a:endParaRPr lang="en-US"/>
          </a:p>
          <a:p>
            <a:pPr marL="971550" lvl="1" indent="-514350">
              <a:buAutoNum type="arabicPeriod"/>
            </a:pPr>
            <a:r>
              <a:rPr lang="en-US"/>
              <a:t>listing untuk memanggil method (</a:t>
            </a:r>
            <a:r>
              <a:rPr lang="en-US" i="1">
                <a:solidFill>
                  <a:srgbClr val="0070C0"/>
                </a:solidFill>
              </a:rPr>
              <a:t>d.bark()</a:t>
            </a:r>
            <a:r>
              <a:rPr lang="en-US"/>
              <a:t>)</a:t>
            </a:r>
            <a:endParaRPr lang="en-US"/>
          </a:p>
        </p:txBody>
      </p:sp>
      <p:sp>
        <p:nvSpPr>
          <p:cNvPr id="4" name="Footer Placeholder 3"/>
          <p:cNvSpPr>
            <a:spLocks noGrp="1"/>
          </p:cNvSpPr>
          <p:nvPr>
            <p:ph type="ftr" sz="quarter" idx="11"/>
          </p:nvPr>
        </p:nvSpPr>
        <p:spPr/>
        <p:txBody>
          <a:bodyPr/>
          <a:p>
            <a:r>
              <a:rPr lang="en-US"/>
              <a:t>kautsar@trunojoyo.ac.id</a:t>
            </a:r>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Operator dot “.”</a:t>
            </a:r>
            <a:endParaRPr lang="en-US"/>
          </a:p>
        </p:txBody>
      </p:sp>
      <p:sp>
        <p:nvSpPr>
          <p:cNvPr id="3" name="Content Placeholder 2"/>
          <p:cNvSpPr>
            <a:spLocks noGrp="1"/>
          </p:cNvSpPr>
          <p:nvPr>
            <p:ph idx="1"/>
          </p:nvPr>
        </p:nvSpPr>
        <p:spPr/>
        <p:txBody>
          <a:bodyPr>
            <a:normAutofit/>
          </a:bodyPr>
          <a:p>
            <a:r>
              <a:rPr lang="en-US"/>
              <a:t>memberikan akses pada isi object</a:t>
            </a:r>
            <a:endParaRPr lang="en-US"/>
          </a:p>
          <a:p>
            <a:pPr lvl="1"/>
            <a:r>
              <a:rPr lang="en-US"/>
              <a:t>state / instance variabel</a:t>
            </a:r>
            <a:endParaRPr lang="en-US"/>
          </a:p>
          <a:p>
            <a:pPr lvl="1"/>
            <a:r>
              <a:rPr lang="en-US"/>
              <a:t>behavior / methods</a:t>
            </a:r>
            <a:endParaRPr lang="en-US"/>
          </a:p>
          <a:p>
            <a:pPr marL="0" indent="0">
              <a:buNone/>
            </a:pPr>
            <a:endParaRPr lang="en-US"/>
          </a:p>
          <a:p>
            <a:pPr marL="0" indent="0">
              <a:buNone/>
            </a:pPr>
            <a:endParaRPr lang="en-US"/>
          </a:p>
        </p:txBody>
      </p:sp>
      <p:sp>
        <p:nvSpPr>
          <p:cNvPr id="4" name="Footer Placeholder 3"/>
          <p:cNvSpPr>
            <a:spLocks noGrp="1"/>
          </p:cNvSpPr>
          <p:nvPr>
            <p:ph type="ftr" sz="quarter" idx="11"/>
          </p:nvPr>
        </p:nvSpPr>
        <p:spPr/>
        <p:txBody>
          <a:bodyPr/>
          <a:p>
            <a:r>
              <a:rPr lang="en-US"/>
              <a:t>kautsar@trunojoyo.ac.id</a:t>
            </a:r>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
        <p:nvSpPr>
          <p:cNvPr id="6" name="Text Box 5"/>
          <p:cNvSpPr txBox="1"/>
          <p:nvPr/>
        </p:nvSpPr>
        <p:spPr>
          <a:xfrm>
            <a:off x="6104890" y="2085340"/>
            <a:ext cx="6617970" cy="4799965"/>
          </a:xfrm>
          <a:prstGeom prst="rect">
            <a:avLst/>
          </a:prstGeom>
          <a:noFill/>
        </p:spPr>
        <p:txBody>
          <a:bodyPr wrap="square" rtlCol="0">
            <a:spAutoFit/>
          </a:bodyPr>
          <a:p>
            <a:pPr marL="0" indent="0">
              <a:buNone/>
            </a:pPr>
            <a:r>
              <a:rPr lang="en-US" sz="3200" i="1">
                <a:solidFill>
                  <a:srgbClr val="0070C0"/>
                </a:solidFill>
                <a:sym typeface="+mn-ea"/>
              </a:rPr>
              <a:t>contoh</a:t>
            </a:r>
            <a:endParaRPr lang="en-US" sz="3200" i="1">
              <a:solidFill>
                <a:srgbClr val="0070C0"/>
              </a:solidFill>
            </a:endParaRPr>
          </a:p>
          <a:p>
            <a:pPr marL="0" indent="0">
              <a:buNone/>
            </a:pPr>
            <a:r>
              <a:rPr lang="en-US" sz="3200" i="1">
                <a:solidFill>
                  <a:srgbClr val="0070C0"/>
                </a:solidFill>
                <a:sym typeface="+mn-ea"/>
              </a:rPr>
              <a:t>//membuat object</a:t>
            </a:r>
            <a:endParaRPr lang="en-US" sz="3200" i="1">
              <a:solidFill>
                <a:srgbClr val="0070C0"/>
              </a:solidFill>
            </a:endParaRPr>
          </a:p>
          <a:p>
            <a:pPr marL="0" indent="0">
              <a:buNone/>
            </a:pPr>
            <a:r>
              <a:rPr lang="en-US" sz="3200" i="1">
                <a:solidFill>
                  <a:srgbClr val="0070C0"/>
                </a:solidFill>
                <a:sym typeface="+mn-ea"/>
              </a:rPr>
              <a:t>Dog d = new Dog();</a:t>
            </a:r>
            <a:endParaRPr lang="en-US" sz="3200" i="1">
              <a:solidFill>
                <a:srgbClr val="0070C0"/>
              </a:solidFill>
            </a:endParaRPr>
          </a:p>
          <a:p>
            <a:pPr marL="0" indent="0">
              <a:buNone/>
            </a:pPr>
            <a:endParaRPr lang="en-US" sz="3200" i="1">
              <a:solidFill>
                <a:srgbClr val="0070C0"/>
              </a:solidFill>
            </a:endParaRPr>
          </a:p>
          <a:p>
            <a:pPr marL="0" indent="0">
              <a:buNone/>
            </a:pPr>
            <a:r>
              <a:rPr lang="en-US" sz="3200" i="1">
                <a:solidFill>
                  <a:srgbClr val="0070C0"/>
                </a:solidFill>
                <a:sym typeface="+mn-ea"/>
              </a:rPr>
              <a:t>//memanggil-menjalankan method</a:t>
            </a:r>
            <a:endParaRPr lang="en-US" sz="3200" i="1">
              <a:solidFill>
                <a:srgbClr val="0070C0"/>
              </a:solidFill>
            </a:endParaRPr>
          </a:p>
          <a:p>
            <a:pPr marL="0" indent="0">
              <a:buNone/>
            </a:pPr>
            <a:r>
              <a:rPr lang="en-US" sz="3200" i="1">
                <a:solidFill>
                  <a:srgbClr val="0070C0"/>
                </a:solidFill>
                <a:sym typeface="+mn-ea"/>
              </a:rPr>
              <a:t>d.bark();</a:t>
            </a:r>
            <a:endParaRPr lang="en-US" sz="3200" i="1">
              <a:solidFill>
                <a:srgbClr val="0070C0"/>
              </a:solidFill>
            </a:endParaRPr>
          </a:p>
          <a:p>
            <a:pPr marL="0" indent="0">
              <a:buNone/>
            </a:pPr>
            <a:endParaRPr lang="en-US" sz="3200" i="1">
              <a:solidFill>
                <a:srgbClr val="0070C0"/>
              </a:solidFill>
            </a:endParaRPr>
          </a:p>
          <a:p>
            <a:pPr marL="0" indent="0">
              <a:buNone/>
            </a:pPr>
            <a:r>
              <a:rPr lang="en-US" sz="3200" i="1">
                <a:solidFill>
                  <a:srgbClr val="0070C0"/>
                </a:solidFill>
                <a:sym typeface="+mn-ea"/>
              </a:rPr>
              <a:t>//set isi variabel</a:t>
            </a:r>
            <a:endParaRPr lang="en-US" sz="3200" i="1">
              <a:solidFill>
                <a:srgbClr val="0070C0"/>
              </a:solidFill>
            </a:endParaRPr>
          </a:p>
          <a:p>
            <a:pPr marL="0" indent="0">
              <a:buNone/>
            </a:pPr>
            <a:r>
              <a:rPr lang="en-US" sz="3200" i="1">
                <a:solidFill>
                  <a:srgbClr val="0070C0"/>
                </a:solidFill>
                <a:sym typeface="+mn-ea"/>
              </a:rPr>
              <a:t>d.size = 40;</a:t>
            </a:r>
            <a:endParaRPr lang="en-US"/>
          </a:p>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0070C0"/>
                </a:solidFill>
              </a:rPr>
              <a:t>Video Tutorial</a:t>
            </a:r>
            <a:endParaRPr lang="en-US">
              <a:solidFill>
                <a:srgbClr val="0070C0"/>
              </a:solidFill>
            </a:endParaRPr>
          </a:p>
        </p:txBody>
      </p:sp>
      <p:sp>
        <p:nvSpPr>
          <p:cNvPr id="3" name="Content Placeholder 2"/>
          <p:cNvSpPr>
            <a:spLocks noGrp="1"/>
          </p:cNvSpPr>
          <p:nvPr>
            <p:ph idx="1"/>
          </p:nvPr>
        </p:nvSpPr>
        <p:spPr/>
        <p:txBody>
          <a:bodyPr/>
          <a:p>
            <a:endParaRPr lang="en-US"/>
          </a:p>
        </p:txBody>
      </p:sp>
      <p:sp>
        <p:nvSpPr>
          <p:cNvPr id="4" name="Footer Placeholder 3"/>
          <p:cNvSpPr>
            <a:spLocks noGrp="1"/>
          </p:cNvSpPr>
          <p:nvPr>
            <p:ph type="ftr" sz="quarter" idx="11"/>
          </p:nvPr>
        </p:nvSpPr>
        <p:spPr/>
        <p:txBody>
          <a:bodyPr/>
          <a:p>
            <a:r>
              <a:rPr lang="en-US"/>
              <a:t>kautsar@trunojoyo.ac.id</a:t>
            </a:r>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Title 6"/>
          <p:cNvSpPr>
            <a:spLocks noGrp="1"/>
          </p:cNvSpPr>
          <p:nvPr>
            <p:ph type="title"/>
          </p:nvPr>
        </p:nvSpPr>
        <p:spPr/>
        <p:txBody>
          <a:bodyPr/>
          <a:p>
            <a:r>
              <a:rPr lang="en-US">
                <a:solidFill>
                  <a:srgbClr val="FF0000"/>
                </a:solidFill>
              </a:rPr>
              <a:t>Latihan</a:t>
            </a:r>
            <a:endParaRPr lang="en-US">
              <a:solidFill>
                <a:srgbClr val="FF0000"/>
              </a:solidFill>
            </a:endParaRPr>
          </a:p>
        </p:txBody>
      </p:sp>
      <p:sp>
        <p:nvSpPr>
          <p:cNvPr id="8" name="Content Placeholder 7"/>
          <p:cNvSpPr>
            <a:spLocks noGrp="1"/>
          </p:cNvSpPr>
          <p:nvPr>
            <p:ph sz="half" idx="1"/>
          </p:nvPr>
        </p:nvSpPr>
        <p:spPr/>
        <p:txBody>
          <a:bodyPr/>
          <a:p>
            <a:r>
              <a:rPr lang="en-US"/>
              <a:t>Dalam Class berikut, </a:t>
            </a:r>
            <a:endParaRPr lang="en-US"/>
          </a:p>
          <a:p>
            <a:pPr lvl="1"/>
            <a:r>
              <a:rPr lang="en-US"/>
              <a:t>buat 3 object beserta isinya</a:t>
            </a:r>
            <a:endParaRPr lang="en-US"/>
          </a:p>
          <a:p>
            <a:pPr lvl="1"/>
            <a:r>
              <a:rPr lang="en-US"/>
              <a:t>buat implementasi programnya</a:t>
            </a:r>
            <a:endParaRPr lang="en-US"/>
          </a:p>
          <a:p>
            <a:pPr lvl="1"/>
            <a:endParaRPr lang="en-US"/>
          </a:p>
        </p:txBody>
      </p:sp>
      <p:sp>
        <p:nvSpPr>
          <p:cNvPr id="5" name="Footer Placeholder 4"/>
          <p:cNvSpPr>
            <a:spLocks noGrp="1"/>
          </p:cNvSpPr>
          <p:nvPr>
            <p:ph type="ftr" sz="quarter" idx="11"/>
          </p:nvPr>
        </p:nvSpPr>
        <p:spPr/>
        <p:txBody>
          <a:bodyPr/>
          <a:p>
            <a:r>
              <a:rPr lang="en-US"/>
              <a:t>kautsar@trunojoyo.ac.id</a:t>
            </a:r>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pic>
        <p:nvPicPr>
          <p:cNvPr id="2" name="Content Placeholder 1"/>
          <p:cNvPicPr>
            <a:picLocks noChangeAspect="1"/>
          </p:cNvPicPr>
          <p:nvPr>
            <p:ph sz="half" idx="2"/>
          </p:nvPr>
        </p:nvPicPr>
        <p:blipFill>
          <a:blip r:embed="rId1"/>
          <a:stretch>
            <a:fillRect/>
          </a:stretch>
        </p:blipFill>
        <p:spPr>
          <a:xfrm>
            <a:off x="7712710" y="1086485"/>
            <a:ext cx="4022090" cy="468503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Title 6"/>
          <p:cNvSpPr>
            <a:spLocks noGrp="1"/>
          </p:cNvSpPr>
          <p:nvPr>
            <p:ph type="title"/>
          </p:nvPr>
        </p:nvSpPr>
        <p:spPr/>
        <p:txBody>
          <a:bodyPr/>
          <a:p>
            <a:r>
              <a:rPr lang="en-US">
                <a:solidFill>
                  <a:srgbClr val="FF0000"/>
                </a:solidFill>
              </a:rPr>
              <a:t>Contoh 'Permainan Menebak'</a:t>
            </a:r>
            <a:endParaRPr lang="en-US">
              <a:solidFill>
                <a:srgbClr val="FF0000"/>
              </a:solidFill>
            </a:endParaRPr>
          </a:p>
        </p:txBody>
      </p:sp>
      <p:sp>
        <p:nvSpPr>
          <p:cNvPr id="8" name="Content Placeholder 7"/>
          <p:cNvSpPr>
            <a:spLocks noGrp="1"/>
          </p:cNvSpPr>
          <p:nvPr>
            <p:ph idx="1"/>
          </p:nvPr>
        </p:nvSpPr>
        <p:spPr/>
        <p:txBody>
          <a:bodyPr>
            <a:noAutofit/>
          </a:bodyPr>
          <a:p>
            <a:r>
              <a:rPr lang="en-US" sz="2400"/>
              <a:t>permainan ini melibatkan object 'game' dan 3 object 'player'. </a:t>
            </a:r>
            <a:endParaRPr lang="en-US" sz="2400"/>
          </a:p>
          <a:p>
            <a:r>
              <a:rPr lang="en-US" sz="2400"/>
              <a:t>Game akan melakukan acak angka dari 0 s/d 9, kemudian 3 object 'player' akan mencoba menebak.</a:t>
            </a:r>
            <a:endParaRPr lang="en-US" sz="2400"/>
          </a:p>
          <a:p>
            <a:r>
              <a:rPr lang="en-US" sz="2400"/>
              <a:t>Class yang terlibat</a:t>
            </a:r>
            <a:endParaRPr lang="en-US" sz="2400"/>
          </a:p>
          <a:p>
            <a:pPr lvl="1"/>
            <a:r>
              <a:rPr lang="en-US" sz="2000"/>
              <a:t> GuessGame, Player, GameLauncher</a:t>
            </a:r>
            <a:endParaRPr lang="en-US" sz="2000"/>
          </a:p>
          <a:p>
            <a:r>
              <a:rPr lang="en-US" sz="2400"/>
              <a:t>Alur</a:t>
            </a:r>
            <a:endParaRPr lang="en-US" sz="2400"/>
          </a:p>
          <a:p>
            <a:pPr marL="800100" lvl="1" indent="-342900">
              <a:buAutoNum type="arabicPeriod"/>
            </a:pPr>
            <a:r>
              <a:rPr lang="en-US" sz="2000"/>
              <a:t>GameLauncher adalah class dimana aplikasi start, memiliki method main()</a:t>
            </a:r>
            <a:endParaRPr lang="en-US" sz="2000"/>
          </a:p>
          <a:p>
            <a:pPr marL="800100" lvl="1" indent="-342900">
              <a:buAutoNum type="arabicPeriod"/>
            </a:pPr>
            <a:r>
              <a:rPr lang="en-US" sz="2000"/>
              <a:t>di method main(), object GuessGame dibuat, dan memanggil method startGame()</a:t>
            </a:r>
            <a:endParaRPr lang="en-US" sz="2000"/>
          </a:p>
          <a:p>
            <a:pPr marL="800100" lvl="1" indent="-342900">
              <a:buAutoNum type="arabicPeriod"/>
            </a:pPr>
            <a:r>
              <a:rPr lang="en-US" sz="2000"/>
              <a:t>di dalam method startGame() semua permainan berjalan, melakukan acak angka. Kemudian akan menanyakan ke setiap player untuk menebak, dan kemudian menguji hasilnya apakah sesuai dengan angka yang harus ditebak, kemudian menampilkan hasilnya tentang siapa yang menang dan siapa yang kalah, atau menanyakan lagi ke player untuk menebak lagi.</a:t>
            </a:r>
            <a:endParaRPr lang="en-US" sz="2000"/>
          </a:p>
        </p:txBody>
      </p:sp>
      <p:sp>
        <p:nvSpPr>
          <p:cNvPr id="5" name="Footer Placeholder 4"/>
          <p:cNvSpPr>
            <a:spLocks noGrp="1"/>
          </p:cNvSpPr>
          <p:nvPr>
            <p:ph type="ftr" sz="quarter" idx="11"/>
          </p:nvPr>
        </p:nvSpPr>
        <p:spPr/>
        <p:txBody>
          <a:bodyPr/>
          <a:p>
            <a:r>
              <a:rPr lang="en-US"/>
              <a:t>kautsar@trunojoyo.ac.id</a:t>
            </a:r>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Garbage Collection</a:t>
            </a:r>
            <a:endParaRPr lang="en-US"/>
          </a:p>
        </p:txBody>
      </p:sp>
      <p:sp>
        <p:nvSpPr>
          <p:cNvPr id="3" name="Content Placeholder 2"/>
          <p:cNvSpPr>
            <a:spLocks noGrp="1"/>
          </p:cNvSpPr>
          <p:nvPr>
            <p:ph idx="1"/>
          </p:nvPr>
        </p:nvSpPr>
        <p:spPr/>
        <p:txBody>
          <a:bodyPr>
            <a:noAutofit/>
          </a:bodyPr>
          <a:p>
            <a:r>
              <a:rPr lang="en-US" sz="3200"/>
              <a:t>setiap kali kita membuat sebuah object, object disimpan dalam sebuah bagian memory yang di sebut sebagai 'the Heap'</a:t>
            </a:r>
            <a:endParaRPr lang="en-US" sz="3200"/>
          </a:p>
          <a:p>
            <a:r>
              <a:rPr lang="en-US" sz="3200"/>
              <a:t>Tidak seperti bagian memory lain, Java Heap disebut sebagai 'Garbage-Collectible Heap'.</a:t>
            </a:r>
            <a:endParaRPr lang="en-US" sz="3200"/>
          </a:p>
          <a:p>
            <a:r>
              <a:rPr lang="en-US" sz="3200"/>
              <a:t>Ketika JVM melihat / mendeteksi bahwa sebuah object tidak lagi dipakai, maka object tersebut masuk dalam kategori 'eligible for garbage collection', dan jika kita berada pada kondisi memory tinggal sedikit, Garbage collector akan aktif dan akan membuang object yang tidak terpakai.</a:t>
            </a:r>
            <a:endParaRPr lang="en-US" sz="3200"/>
          </a:p>
        </p:txBody>
      </p:sp>
      <p:sp>
        <p:nvSpPr>
          <p:cNvPr id="4" name="Footer Placeholder 3"/>
          <p:cNvSpPr>
            <a:spLocks noGrp="1"/>
          </p:cNvSpPr>
          <p:nvPr>
            <p:ph type="ftr" sz="quarter" idx="11"/>
          </p:nvPr>
        </p:nvSpPr>
        <p:spPr/>
        <p:txBody>
          <a:bodyPr/>
          <a:p>
            <a:r>
              <a:rPr lang="en-US"/>
              <a:t>kautsar@trunojoyo.ac.id</a:t>
            </a:r>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28650" y="117475"/>
            <a:ext cx="10515600" cy="659765"/>
          </a:xfrm>
        </p:spPr>
        <p:txBody>
          <a:bodyPr>
            <a:normAutofit fontScale="90000"/>
          </a:bodyPr>
          <a:p>
            <a:r>
              <a:rPr lang="en-US"/>
              <a:t>Uji Program.. </a:t>
            </a:r>
            <a:endParaRPr lang="en-US"/>
          </a:p>
        </p:txBody>
      </p:sp>
      <p:sp>
        <p:nvSpPr>
          <p:cNvPr id="3" name="Content Placeholder 2"/>
          <p:cNvSpPr>
            <a:spLocks noGrp="1"/>
          </p:cNvSpPr>
          <p:nvPr>
            <p:ph idx="1"/>
          </p:nvPr>
        </p:nvSpPr>
        <p:spPr>
          <a:xfrm>
            <a:off x="838200" y="776605"/>
            <a:ext cx="10515600" cy="5400675"/>
          </a:xfrm>
        </p:spPr>
        <p:txBody>
          <a:bodyPr>
            <a:noAutofit/>
          </a:bodyPr>
          <a:p>
            <a:pPr marL="0" indent="0" fontAlgn="auto">
              <a:lnSpc>
                <a:spcPct val="100000"/>
              </a:lnSpc>
              <a:spcBef>
                <a:spcPts val="0"/>
              </a:spcBef>
              <a:buNone/>
            </a:pPr>
            <a:r>
              <a:rPr lang="en-US" sz="3600" i="1" baseline="30000">
                <a:solidFill>
                  <a:srgbClr val="0070C0"/>
                </a:solidFill>
              </a:rPr>
              <a:t>class TapeDeck {</a:t>
            </a:r>
            <a:endParaRPr lang="en-US" sz="3600" i="1" baseline="30000">
              <a:solidFill>
                <a:srgbClr val="0070C0"/>
              </a:solidFill>
            </a:endParaRPr>
          </a:p>
          <a:p>
            <a:pPr marL="0" indent="0" fontAlgn="auto">
              <a:lnSpc>
                <a:spcPct val="100000"/>
              </a:lnSpc>
              <a:spcBef>
                <a:spcPts val="0"/>
              </a:spcBef>
              <a:buNone/>
            </a:pPr>
            <a:r>
              <a:rPr lang="en-US" sz="3600" i="1" baseline="30000">
                <a:solidFill>
                  <a:srgbClr val="0070C0"/>
                </a:solidFill>
              </a:rPr>
              <a:t>	boolean canRecord = false;</a:t>
            </a:r>
            <a:endParaRPr lang="en-US" sz="3600" i="1" baseline="30000">
              <a:solidFill>
                <a:srgbClr val="0070C0"/>
              </a:solidFill>
            </a:endParaRPr>
          </a:p>
          <a:p>
            <a:pPr marL="0" indent="0" fontAlgn="auto">
              <a:lnSpc>
                <a:spcPct val="100000"/>
              </a:lnSpc>
              <a:spcBef>
                <a:spcPts val="0"/>
              </a:spcBef>
              <a:buNone/>
            </a:pPr>
            <a:r>
              <a:rPr lang="en-US" sz="3600" i="1" baseline="30000">
                <a:solidFill>
                  <a:srgbClr val="0070C0"/>
                </a:solidFill>
              </a:rPr>
              <a:t>	void playTape() {</a:t>
            </a:r>
            <a:endParaRPr lang="en-US" sz="3600" i="1" baseline="30000">
              <a:solidFill>
                <a:srgbClr val="0070C0"/>
              </a:solidFill>
            </a:endParaRPr>
          </a:p>
          <a:p>
            <a:pPr marL="0" indent="0" fontAlgn="auto">
              <a:lnSpc>
                <a:spcPct val="100000"/>
              </a:lnSpc>
              <a:spcBef>
                <a:spcPts val="0"/>
              </a:spcBef>
              <a:buNone/>
            </a:pPr>
            <a:r>
              <a:rPr lang="en-US" sz="3600" i="1" baseline="30000">
                <a:solidFill>
                  <a:srgbClr val="0070C0"/>
                </a:solidFill>
              </a:rPr>
              <a:t>		System.out.println(“tape playing”);</a:t>
            </a:r>
            <a:endParaRPr lang="en-US" sz="3600" i="1" baseline="30000">
              <a:solidFill>
                <a:srgbClr val="0070C0"/>
              </a:solidFill>
            </a:endParaRPr>
          </a:p>
          <a:p>
            <a:pPr marL="0" indent="0" fontAlgn="auto">
              <a:lnSpc>
                <a:spcPct val="100000"/>
              </a:lnSpc>
              <a:spcBef>
                <a:spcPts val="0"/>
              </a:spcBef>
              <a:buNone/>
            </a:pPr>
            <a:r>
              <a:rPr lang="en-US" sz="3600" i="1" baseline="30000">
                <a:solidFill>
                  <a:srgbClr val="0070C0"/>
                </a:solidFill>
              </a:rPr>
              <a:t>	}</a:t>
            </a:r>
            <a:endParaRPr lang="en-US" sz="3600" i="1" baseline="30000">
              <a:solidFill>
                <a:srgbClr val="0070C0"/>
              </a:solidFill>
            </a:endParaRPr>
          </a:p>
          <a:p>
            <a:pPr marL="0" indent="0" fontAlgn="auto">
              <a:lnSpc>
                <a:spcPct val="100000"/>
              </a:lnSpc>
              <a:spcBef>
                <a:spcPts val="0"/>
              </a:spcBef>
              <a:buNone/>
            </a:pPr>
            <a:r>
              <a:rPr lang="en-US" sz="3600" i="1" baseline="30000">
                <a:solidFill>
                  <a:srgbClr val="0070C0"/>
                </a:solidFill>
              </a:rPr>
              <a:t>	void recordTape() {</a:t>
            </a:r>
            <a:endParaRPr lang="en-US" sz="3600" i="1" baseline="30000">
              <a:solidFill>
                <a:srgbClr val="0070C0"/>
              </a:solidFill>
            </a:endParaRPr>
          </a:p>
          <a:p>
            <a:pPr marL="0" indent="0" fontAlgn="auto">
              <a:lnSpc>
                <a:spcPct val="100000"/>
              </a:lnSpc>
              <a:spcBef>
                <a:spcPts val="0"/>
              </a:spcBef>
              <a:buNone/>
            </a:pPr>
            <a:r>
              <a:rPr lang="en-US" sz="3600" i="1" baseline="30000">
                <a:solidFill>
                  <a:srgbClr val="0070C0"/>
                </a:solidFill>
              </a:rPr>
              <a:t>		System.out.println(“tape recording”);</a:t>
            </a:r>
            <a:endParaRPr lang="en-US" sz="3600" i="1" baseline="30000">
              <a:solidFill>
                <a:srgbClr val="0070C0"/>
              </a:solidFill>
            </a:endParaRPr>
          </a:p>
          <a:p>
            <a:pPr marL="0" indent="0" fontAlgn="auto">
              <a:lnSpc>
                <a:spcPct val="100000"/>
              </a:lnSpc>
              <a:spcBef>
                <a:spcPts val="0"/>
              </a:spcBef>
              <a:buNone/>
            </a:pPr>
            <a:r>
              <a:rPr lang="en-US" sz="3600" i="1" baseline="30000">
                <a:solidFill>
                  <a:srgbClr val="0070C0"/>
                </a:solidFill>
              </a:rPr>
              <a:t>	}</a:t>
            </a:r>
            <a:endParaRPr lang="en-US" sz="3600" i="1" baseline="30000">
              <a:solidFill>
                <a:srgbClr val="0070C0"/>
              </a:solidFill>
            </a:endParaRPr>
          </a:p>
          <a:p>
            <a:pPr marL="0" indent="0" fontAlgn="auto">
              <a:lnSpc>
                <a:spcPct val="100000"/>
              </a:lnSpc>
              <a:spcBef>
                <a:spcPts val="0"/>
              </a:spcBef>
              <a:buNone/>
            </a:pPr>
            <a:r>
              <a:rPr lang="en-US" sz="3600" i="1" baseline="30000">
                <a:solidFill>
                  <a:srgbClr val="0070C0"/>
                </a:solidFill>
              </a:rPr>
              <a:t>}</a:t>
            </a:r>
            <a:endParaRPr lang="en-US" sz="3600" i="1" baseline="30000">
              <a:solidFill>
                <a:srgbClr val="0070C0"/>
              </a:solidFill>
            </a:endParaRPr>
          </a:p>
          <a:p>
            <a:pPr marL="0" indent="0" fontAlgn="auto">
              <a:lnSpc>
                <a:spcPct val="100000"/>
              </a:lnSpc>
              <a:spcBef>
                <a:spcPts val="0"/>
              </a:spcBef>
              <a:buNone/>
            </a:pPr>
            <a:r>
              <a:rPr lang="en-US" sz="3600" i="1" baseline="30000">
                <a:solidFill>
                  <a:srgbClr val="0070C0"/>
                </a:solidFill>
              </a:rPr>
              <a:t>class TapeDeckTestDrive {</a:t>
            </a:r>
            <a:endParaRPr lang="en-US" sz="3600" i="1" baseline="30000">
              <a:solidFill>
                <a:srgbClr val="0070C0"/>
              </a:solidFill>
            </a:endParaRPr>
          </a:p>
          <a:p>
            <a:pPr marL="0" indent="0" fontAlgn="auto">
              <a:lnSpc>
                <a:spcPct val="100000"/>
              </a:lnSpc>
              <a:spcBef>
                <a:spcPts val="0"/>
              </a:spcBef>
              <a:buNone/>
            </a:pPr>
            <a:r>
              <a:rPr lang="en-US" sz="3600" i="1" baseline="30000">
                <a:solidFill>
                  <a:srgbClr val="0070C0"/>
                </a:solidFill>
              </a:rPr>
              <a:t>	public static void main(String [] args) {</a:t>
            </a:r>
            <a:endParaRPr lang="en-US" sz="3600" i="1" baseline="30000">
              <a:solidFill>
                <a:srgbClr val="0070C0"/>
              </a:solidFill>
            </a:endParaRPr>
          </a:p>
          <a:p>
            <a:pPr marL="0" indent="0" fontAlgn="auto">
              <a:lnSpc>
                <a:spcPct val="100000"/>
              </a:lnSpc>
              <a:spcBef>
                <a:spcPts val="0"/>
              </a:spcBef>
              <a:buNone/>
            </a:pPr>
            <a:r>
              <a:rPr lang="en-US" sz="3600" i="1" baseline="30000">
                <a:solidFill>
                  <a:srgbClr val="0070C0"/>
                </a:solidFill>
              </a:rPr>
              <a:t>		t.canRecord = true;</a:t>
            </a:r>
            <a:endParaRPr lang="en-US" sz="3600" i="1" baseline="30000">
              <a:solidFill>
                <a:srgbClr val="0070C0"/>
              </a:solidFill>
            </a:endParaRPr>
          </a:p>
          <a:p>
            <a:pPr marL="0" indent="0" fontAlgn="auto">
              <a:lnSpc>
                <a:spcPct val="100000"/>
              </a:lnSpc>
              <a:spcBef>
                <a:spcPts val="0"/>
              </a:spcBef>
              <a:buNone/>
            </a:pPr>
            <a:r>
              <a:rPr lang="en-US" sz="3600" i="1" baseline="30000">
                <a:solidFill>
                  <a:srgbClr val="0070C0"/>
                </a:solidFill>
              </a:rPr>
              <a:t>		t.playTape();</a:t>
            </a:r>
            <a:endParaRPr lang="en-US" sz="3600" i="1" baseline="30000">
              <a:solidFill>
                <a:srgbClr val="0070C0"/>
              </a:solidFill>
            </a:endParaRPr>
          </a:p>
          <a:p>
            <a:pPr marL="0" indent="0" fontAlgn="auto">
              <a:lnSpc>
                <a:spcPct val="100000"/>
              </a:lnSpc>
              <a:spcBef>
                <a:spcPts val="0"/>
              </a:spcBef>
              <a:buNone/>
            </a:pPr>
            <a:r>
              <a:rPr lang="en-US" sz="3600" i="1" baseline="30000">
                <a:solidFill>
                  <a:srgbClr val="0070C0"/>
                </a:solidFill>
              </a:rPr>
              <a:t>		if (t.canRecord == true) {</a:t>
            </a:r>
            <a:endParaRPr lang="en-US" sz="3600" i="1" baseline="30000">
              <a:solidFill>
                <a:srgbClr val="0070C0"/>
              </a:solidFill>
            </a:endParaRPr>
          </a:p>
          <a:p>
            <a:pPr marL="0" indent="0" fontAlgn="auto">
              <a:lnSpc>
                <a:spcPct val="100000"/>
              </a:lnSpc>
              <a:spcBef>
                <a:spcPts val="0"/>
              </a:spcBef>
              <a:buNone/>
            </a:pPr>
            <a:r>
              <a:rPr lang="en-US" sz="3600" i="1" baseline="30000">
                <a:solidFill>
                  <a:srgbClr val="0070C0"/>
                </a:solidFill>
              </a:rPr>
              <a:t>			t.recordTape();</a:t>
            </a:r>
            <a:endParaRPr lang="en-US" sz="3600" i="1" baseline="30000">
              <a:solidFill>
                <a:srgbClr val="0070C0"/>
              </a:solidFill>
            </a:endParaRPr>
          </a:p>
          <a:p>
            <a:pPr marL="0" indent="0" fontAlgn="auto">
              <a:lnSpc>
                <a:spcPct val="100000"/>
              </a:lnSpc>
              <a:spcBef>
                <a:spcPts val="0"/>
              </a:spcBef>
              <a:buNone/>
            </a:pPr>
            <a:r>
              <a:rPr lang="en-US" sz="3600" i="1" baseline="30000">
                <a:solidFill>
                  <a:srgbClr val="0070C0"/>
                </a:solidFill>
              </a:rPr>
              <a:t>		}</a:t>
            </a:r>
            <a:endParaRPr lang="en-US" sz="3600" i="1" baseline="30000">
              <a:solidFill>
                <a:srgbClr val="0070C0"/>
              </a:solidFill>
            </a:endParaRPr>
          </a:p>
          <a:p>
            <a:pPr marL="0" indent="0" fontAlgn="auto">
              <a:lnSpc>
                <a:spcPct val="100000"/>
              </a:lnSpc>
              <a:spcBef>
                <a:spcPts val="0"/>
              </a:spcBef>
              <a:buNone/>
            </a:pPr>
            <a:r>
              <a:rPr lang="en-US" sz="3600" i="1" baseline="30000">
                <a:solidFill>
                  <a:srgbClr val="0070C0"/>
                </a:solidFill>
              </a:rPr>
              <a:t>	}</a:t>
            </a:r>
            <a:endParaRPr lang="en-US" sz="3600" i="1" baseline="30000">
              <a:solidFill>
                <a:srgbClr val="0070C0"/>
              </a:solidFill>
            </a:endParaRPr>
          </a:p>
        </p:txBody>
      </p:sp>
      <p:sp>
        <p:nvSpPr>
          <p:cNvPr id="4" name="Footer Placeholder 3"/>
          <p:cNvSpPr>
            <a:spLocks noGrp="1"/>
          </p:cNvSpPr>
          <p:nvPr>
            <p:ph type="ftr" sz="quarter" idx="11"/>
          </p:nvPr>
        </p:nvSpPr>
        <p:spPr/>
        <p:txBody>
          <a:bodyPr/>
          <a:p>
            <a:r>
              <a:rPr lang="en-US"/>
              <a:t>kautsar@trunojoyo.ac.id</a:t>
            </a:r>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class tapeDeck </a:t>
            </a:r>
            <a:endParaRPr lang="en-US"/>
          </a:p>
          <a:p>
            <a:pPr lvl="1"/>
            <a:r>
              <a:rPr lang="en-US"/>
              <a:t>memiliki 1 variabel dengan nama canRecord dengan type data boolean.</a:t>
            </a:r>
            <a:endParaRPr lang="en-US"/>
          </a:p>
          <a:p>
            <a:pPr lvl="1"/>
            <a:r>
              <a:rPr lang="en-US"/>
              <a:t>memiliki 1 method dengan nama recordTape, dengan isi program menampilan tulisan 'tape recording'</a:t>
            </a:r>
            <a:endParaRPr lang="en-US"/>
          </a:p>
          <a:p>
            <a:r>
              <a:rPr lang="en-US"/>
              <a:t>pada class TapeDeckTestDrive, </a:t>
            </a:r>
            <a:endParaRPr lang="en-US"/>
          </a:p>
          <a:p>
            <a:pPr lvl="1"/>
            <a:r>
              <a:rPr lang="en-US"/>
              <a:t>terdapat method static void main, dengan mengakses object t.</a:t>
            </a:r>
            <a:endParaRPr lang="en-US"/>
          </a:p>
          <a:p>
            <a:pPr marL="0" lvl="0" indent="0">
              <a:buNone/>
            </a:pPr>
            <a:endParaRPr lang="en-US"/>
          </a:p>
          <a:p>
            <a:pPr marL="0" lvl="0" indent="0">
              <a:buNone/>
            </a:pPr>
            <a:r>
              <a:rPr lang="en-US"/>
              <a:t>Lakukan Koreksi program agar program bisa berjalan dengan baik.</a:t>
            </a:r>
            <a:endParaRPr lang="en-US"/>
          </a:p>
        </p:txBody>
      </p:sp>
      <p:sp>
        <p:nvSpPr>
          <p:cNvPr id="4" name="Footer Placeholder 3"/>
          <p:cNvSpPr>
            <a:spLocks noGrp="1"/>
          </p:cNvSpPr>
          <p:nvPr>
            <p:ph type="ftr" sz="quarter" idx="11"/>
          </p:nvPr>
        </p:nvSpPr>
        <p:spPr/>
        <p:txBody>
          <a:bodyPr/>
          <a:p>
            <a:r>
              <a:rPr lang="en-US"/>
              <a:t>kautsar@trunojoyo.ac.id</a:t>
            </a:r>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38150" y="98425"/>
            <a:ext cx="10515600" cy="508000"/>
          </a:xfrm>
        </p:spPr>
        <p:txBody>
          <a:bodyPr>
            <a:normAutofit fontScale="90000"/>
          </a:bodyPr>
          <a:p>
            <a:r>
              <a:rPr lang="en-US"/>
              <a:t>Uji Program</a:t>
            </a:r>
            <a:endParaRPr lang="en-US"/>
          </a:p>
        </p:txBody>
      </p:sp>
      <p:sp>
        <p:nvSpPr>
          <p:cNvPr id="3" name="Content Placeholder 2"/>
          <p:cNvSpPr>
            <a:spLocks noGrp="1"/>
          </p:cNvSpPr>
          <p:nvPr>
            <p:ph idx="1"/>
          </p:nvPr>
        </p:nvSpPr>
        <p:spPr>
          <a:xfrm>
            <a:off x="353060" y="606425"/>
            <a:ext cx="11485880" cy="5391785"/>
          </a:xfrm>
        </p:spPr>
        <p:txBody>
          <a:bodyPr>
            <a:noAutofit/>
          </a:bodyPr>
          <a:p>
            <a:pPr marL="0" indent="0" fontAlgn="auto">
              <a:lnSpc>
                <a:spcPct val="100000"/>
              </a:lnSpc>
              <a:spcBef>
                <a:spcPts val="0"/>
              </a:spcBef>
              <a:buNone/>
            </a:pPr>
            <a:r>
              <a:rPr lang="en-US" sz="2400" i="1">
                <a:solidFill>
                  <a:srgbClr val="0070C0"/>
                </a:solidFill>
              </a:rPr>
              <a:t>class DVDPlayer {</a:t>
            </a:r>
            <a:endParaRPr lang="en-US" sz="2400" i="1">
              <a:solidFill>
                <a:srgbClr val="0070C0"/>
              </a:solidFill>
            </a:endParaRPr>
          </a:p>
          <a:p>
            <a:pPr marL="0" indent="0" fontAlgn="auto">
              <a:lnSpc>
                <a:spcPct val="100000"/>
              </a:lnSpc>
              <a:spcBef>
                <a:spcPts val="0"/>
              </a:spcBef>
              <a:buNone/>
            </a:pPr>
            <a:r>
              <a:rPr lang="en-US" sz="2400" i="1">
                <a:solidFill>
                  <a:srgbClr val="0070C0"/>
                </a:solidFill>
              </a:rPr>
              <a:t>	boolean canRecord = false;</a:t>
            </a:r>
            <a:endParaRPr lang="en-US" sz="2400" i="1">
              <a:solidFill>
                <a:srgbClr val="0070C0"/>
              </a:solidFill>
            </a:endParaRPr>
          </a:p>
          <a:p>
            <a:pPr marL="0" indent="0" fontAlgn="auto">
              <a:lnSpc>
                <a:spcPct val="100000"/>
              </a:lnSpc>
              <a:spcBef>
                <a:spcPts val="0"/>
              </a:spcBef>
              <a:buNone/>
            </a:pPr>
            <a:r>
              <a:rPr lang="en-US" sz="2400" i="1">
                <a:solidFill>
                  <a:srgbClr val="0070C0"/>
                </a:solidFill>
              </a:rPr>
              <a:t>	void recordDVD() {</a:t>
            </a:r>
            <a:endParaRPr lang="en-US" sz="2400" i="1">
              <a:solidFill>
                <a:srgbClr val="0070C0"/>
              </a:solidFill>
            </a:endParaRPr>
          </a:p>
          <a:p>
            <a:pPr marL="0" indent="0" fontAlgn="auto">
              <a:lnSpc>
                <a:spcPct val="100000"/>
              </a:lnSpc>
              <a:spcBef>
                <a:spcPts val="0"/>
              </a:spcBef>
              <a:buNone/>
            </a:pPr>
            <a:r>
              <a:rPr lang="en-US" sz="2400" i="1">
                <a:solidFill>
                  <a:srgbClr val="0070C0"/>
                </a:solidFill>
              </a:rPr>
              <a:t>		System.out.println(“DVD recording”);</a:t>
            </a:r>
            <a:endParaRPr lang="en-US" sz="2400" i="1">
              <a:solidFill>
                <a:srgbClr val="0070C0"/>
              </a:solidFill>
            </a:endParaRPr>
          </a:p>
          <a:p>
            <a:pPr marL="0" indent="0" fontAlgn="auto">
              <a:lnSpc>
                <a:spcPct val="100000"/>
              </a:lnSpc>
              <a:spcBef>
                <a:spcPts val="0"/>
              </a:spcBef>
              <a:buNone/>
            </a:pPr>
            <a:r>
              <a:rPr lang="en-US" sz="2400" i="1">
                <a:solidFill>
                  <a:srgbClr val="0070C0"/>
                </a:solidFill>
              </a:rPr>
              <a:t>	}</a:t>
            </a:r>
            <a:endParaRPr lang="en-US" sz="2400" i="1">
              <a:solidFill>
                <a:srgbClr val="0070C0"/>
              </a:solidFill>
            </a:endParaRPr>
          </a:p>
          <a:p>
            <a:pPr marL="0" indent="0" fontAlgn="auto">
              <a:lnSpc>
                <a:spcPct val="100000"/>
              </a:lnSpc>
              <a:spcBef>
                <a:spcPts val="0"/>
              </a:spcBef>
              <a:buNone/>
            </a:pPr>
            <a:r>
              <a:rPr lang="en-US" sz="2400" i="1">
                <a:solidFill>
                  <a:srgbClr val="0070C0"/>
                </a:solidFill>
              </a:rPr>
              <a:t>}</a:t>
            </a:r>
            <a:endParaRPr lang="en-US" sz="2400" i="1">
              <a:solidFill>
                <a:srgbClr val="0070C0"/>
              </a:solidFill>
            </a:endParaRPr>
          </a:p>
          <a:p>
            <a:pPr marL="0" indent="0" fontAlgn="auto">
              <a:lnSpc>
                <a:spcPct val="100000"/>
              </a:lnSpc>
              <a:spcBef>
                <a:spcPts val="0"/>
              </a:spcBef>
              <a:buNone/>
            </a:pPr>
            <a:endParaRPr lang="en-US" sz="2400" i="1">
              <a:solidFill>
                <a:srgbClr val="0070C0"/>
              </a:solidFill>
            </a:endParaRPr>
          </a:p>
          <a:p>
            <a:pPr marL="0" indent="0" fontAlgn="auto">
              <a:lnSpc>
                <a:spcPct val="100000"/>
              </a:lnSpc>
              <a:spcBef>
                <a:spcPts val="0"/>
              </a:spcBef>
              <a:buNone/>
            </a:pPr>
            <a:r>
              <a:rPr lang="en-US" sz="2400" i="1">
                <a:solidFill>
                  <a:srgbClr val="0070C0"/>
                </a:solidFill>
              </a:rPr>
              <a:t>class DVDPlayerTestDrive {</a:t>
            </a:r>
            <a:endParaRPr lang="en-US" sz="2400" i="1">
              <a:solidFill>
                <a:srgbClr val="0070C0"/>
              </a:solidFill>
            </a:endParaRPr>
          </a:p>
          <a:p>
            <a:pPr marL="0" indent="0" fontAlgn="auto">
              <a:lnSpc>
                <a:spcPct val="100000"/>
              </a:lnSpc>
              <a:spcBef>
                <a:spcPts val="0"/>
              </a:spcBef>
              <a:buNone/>
            </a:pPr>
            <a:r>
              <a:rPr lang="en-US" sz="2400" i="1">
                <a:solidFill>
                  <a:srgbClr val="0070C0"/>
                </a:solidFill>
              </a:rPr>
              <a:t>	public static void main(String [] args) {</a:t>
            </a:r>
            <a:endParaRPr lang="en-US" sz="2400" i="1">
              <a:solidFill>
                <a:srgbClr val="0070C0"/>
              </a:solidFill>
            </a:endParaRPr>
          </a:p>
          <a:p>
            <a:pPr marL="0" indent="0" fontAlgn="auto">
              <a:lnSpc>
                <a:spcPct val="100000"/>
              </a:lnSpc>
              <a:spcBef>
                <a:spcPts val="0"/>
              </a:spcBef>
              <a:buNone/>
            </a:pPr>
            <a:r>
              <a:rPr lang="en-US" sz="2400" i="1">
                <a:solidFill>
                  <a:srgbClr val="0070C0"/>
                </a:solidFill>
              </a:rPr>
              <a:t>		DVDPlayer d = new DVDPlayer();</a:t>
            </a:r>
            <a:endParaRPr lang="en-US" sz="2400" i="1">
              <a:solidFill>
                <a:srgbClr val="0070C0"/>
              </a:solidFill>
            </a:endParaRPr>
          </a:p>
          <a:p>
            <a:pPr marL="0" indent="0" fontAlgn="auto">
              <a:lnSpc>
                <a:spcPct val="100000"/>
              </a:lnSpc>
              <a:spcBef>
                <a:spcPts val="0"/>
              </a:spcBef>
              <a:buNone/>
            </a:pPr>
            <a:r>
              <a:rPr lang="en-US" sz="2400" i="1">
                <a:solidFill>
                  <a:srgbClr val="0070C0"/>
                </a:solidFill>
              </a:rPr>
              <a:t>		d.canRecord = true;</a:t>
            </a:r>
            <a:endParaRPr lang="en-US" sz="2400" i="1">
              <a:solidFill>
                <a:srgbClr val="0070C0"/>
              </a:solidFill>
            </a:endParaRPr>
          </a:p>
          <a:p>
            <a:pPr marL="0" indent="0" fontAlgn="auto">
              <a:lnSpc>
                <a:spcPct val="100000"/>
              </a:lnSpc>
              <a:spcBef>
                <a:spcPts val="0"/>
              </a:spcBef>
              <a:buNone/>
            </a:pPr>
            <a:r>
              <a:rPr lang="en-US" sz="2400" i="1">
                <a:solidFill>
                  <a:srgbClr val="0070C0"/>
                </a:solidFill>
              </a:rPr>
              <a:t>		d.playDVD();</a:t>
            </a:r>
            <a:endParaRPr lang="en-US" sz="2400" i="1">
              <a:solidFill>
                <a:srgbClr val="0070C0"/>
              </a:solidFill>
            </a:endParaRPr>
          </a:p>
          <a:p>
            <a:pPr marL="0" indent="0" fontAlgn="auto">
              <a:lnSpc>
                <a:spcPct val="100000"/>
              </a:lnSpc>
              <a:spcBef>
                <a:spcPts val="0"/>
              </a:spcBef>
              <a:buNone/>
            </a:pPr>
            <a:r>
              <a:rPr lang="en-US" sz="2400" i="1">
                <a:solidFill>
                  <a:srgbClr val="0070C0"/>
                </a:solidFill>
              </a:rPr>
              <a:t>		if (d.canRecord == true) {</a:t>
            </a:r>
            <a:endParaRPr lang="en-US" sz="2400" i="1">
              <a:solidFill>
                <a:srgbClr val="0070C0"/>
              </a:solidFill>
            </a:endParaRPr>
          </a:p>
          <a:p>
            <a:pPr marL="0" indent="0" fontAlgn="auto">
              <a:lnSpc>
                <a:spcPct val="100000"/>
              </a:lnSpc>
              <a:spcBef>
                <a:spcPts val="0"/>
              </a:spcBef>
              <a:buNone/>
            </a:pPr>
            <a:r>
              <a:rPr lang="en-US" sz="2400" i="1">
                <a:solidFill>
                  <a:srgbClr val="0070C0"/>
                </a:solidFill>
              </a:rPr>
              <a:t>			d.recordDVD();</a:t>
            </a:r>
            <a:endParaRPr lang="en-US" sz="2400" i="1">
              <a:solidFill>
                <a:srgbClr val="0070C0"/>
              </a:solidFill>
            </a:endParaRPr>
          </a:p>
          <a:p>
            <a:pPr marL="0" indent="0" fontAlgn="auto">
              <a:lnSpc>
                <a:spcPct val="100000"/>
              </a:lnSpc>
              <a:spcBef>
                <a:spcPts val="0"/>
              </a:spcBef>
              <a:buNone/>
            </a:pPr>
            <a:r>
              <a:rPr lang="en-US" sz="2400" i="1">
                <a:solidFill>
                  <a:srgbClr val="0070C0"/>
                </a:solidFill>
              </a:rPr>
              <a:t>		}</a:t>
            </a:r>
            <a:endParaRPr lang="en-US" sz="2400" i="1">
              <a:solidFill>
                <a:srgbClr val="0070C0"/>
              </a:solidFill>
            </a:endParaRPr>
          </a:p>
          <a:p>
            <a:pPr marL="0" indent="0" fontAlgn="auto">
              <a:lnSpc>
                <a:spcPct val="100000"/>
              </a:lnSpc>
              <a:spcBef>
                <a:spcPts val="0"/>
              </a:spcBef>
              <a:buNone/>
            </a:pPr>
            <a:r>
              <a:rPr lang="en-US" sz="2400" i="1">
                <a:solidFill>
                  <a:srgbClr val="0070C0"/>
                </a:solidFill>
              </a:rPr>
              <a:t>	}</a:t>
            </a:r>
            <a:endParaRPr lang="en-US" sz="2400" i="1">
              <a:solidFill>
                <a:srgbClr val="0070C0"/>
              </a:solidFill>
            </a:endParaRPr>
          </a:p>
          <a:p>
            <a:pPr marL="0" indent="0" fontAlgn="auto">
              <a:lnSpc>
                <a:spcPct val="100000"/>
              </a:lnSpc>
              <a:spcBef>
                <a:spcPts val="0"/>
              </a:spcBef>
              <a:buNone/>
            </a:pPr>
            <a:r>
              <a:rPr lang="en-US" sz="2400" i="1">
                <a:solidFill>
                  <a:srgbClr val="0070C0"/>
                </a:solidFill>
              </a:rPr>
              <a:t>}</a:t>
            </a:r>
            <a:endParaRPr lang="en-US" sz="2400" i="1">
              <a:solidFill>
                <a:srgbClr val="0070C0"/>
              </a:solidFill>
            </a:endParaRPr>
          </a:p>
        </p:txBody>
      </p:sp>
      <p:sp>
        <p:nvSpPr>
          <p:cNvPr id="4" name="Footer Placeholder 3"/>
          <p:cNvSpPr>
            <a:spLocks noGrp="1"/>
          </p:cNvSpPr>
          <p:nvPr>
            <p:ph type="ftr" sz="quarter" idx="11"/>
          </p:nvPr>
        </p:nvSpPr>
        <p:spPr/>
        <p:txBody>
          <a:bodyPr/>
          <a:p>
            <a:r>
              <a:rPr lang="en-US"/>
              <a:t>kautsar@trunojoyo.ac.id</a:t>
            </a:r>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Outline</a:t>
            </a:r>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
        <p:nvSpPr>
          <p:cNvPr id="5" name="Footer Placeholder 4"/>
          <p:cNvSpPr>
            <a:spLocks noGrp="1"/>
          </p:cNvSpPr>
          <p:nvPr>
            <p:ph type="ftr" sz="quarter" idx="11"/>
          </p:nvPr>
        </p:nvSpPr>
        <p:spPr/>
        <p:txBody>
          <a:bodyPr/>
          <a:p>
            <a:r>
              <a:rPr lang="en-US"/>
              <a:t>kautsar@trunojoyo.ac.id</a:t>
            </a:r>
            <a:endParaRPr lang="en-US"/>
          </a:p>
        </p:txBody>
      </p:sp>
      <p:pic>
        <p:nvPicPr>
          <p:cNvPr id="6" name="Content Placeholder 5"/>
          <p:cNvPicPr>
            <a:picLocks noChangeAspect="1"/>
          </p:cNvPicPr>
          <p:nvPr>
            <p:ph idx="1"/>
          </p:nvPr>
        </p:nvPicPr>
        <p:blipFill>
          <a:blip r:embed="rId1"/>
          <a:stretch>
            <a:fillRect/>
          </a:stretch>
        </p:blipFill>
        <p:spPr>
          <a:xfrm>
            <a:off x="490220" y="1392555"/>
            <a:ext cx="11405870" cy="486092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class DVD Player </a:t>
            </a:r>
            <a:endParaRPr lang="en-US"/>
          </a:p>
          <a:p>
            <a:pPr lvl="1"/>
            <a:r>
              <a:rPr lang="en-US"/>
              <a:t>memiliki 1 variabel dengan nama canRecord dengan type data boolean.</a:t>
            </a:r>
            <a:endParaRPr lang="en-US"/>
          </a:p>
          <a:p>
            <a:pPr lvl="1"/>
            <a:r>
              <a:rPr lang="en-US"/>
              <a:t>memiliki 1 method dengan nama recordDVD, dengan isi program menampilan tulisan 'DVD recording'</a:t>
            </a:r>
            <a:endParaRPr lang="en-US"/>
          </a:p>
          <a:p>
            <a:r>
              <a:rPr lang="en-US"/>
              <a:t>pada class DVDPlayerTestDrive, </a:t>
            </a:r>
            <a:endParaRPr lang="en-US"/>
          </a:p>
          <a:p>
            <a:pPr lvl="1"/>
            <a:r>
              <a:rPr lang="en-US"/>
              <a:t>terdapat method static void main, dengan mengakses object d.</a:t>
            </a:r>
            <a:endParaRPr lang="en-US"/>
          </a:p>
          <a:p>
            <a:pPr marL="0" indent="0">
              <a:buNone/>
            </a:pPr>
            <a:endParaRPr lang="en-US"/>
          </a:p>
          <a:p>
            <a:pPr marL="0" indent="0">
              <a:buNone/>
            </a:pPr>
            <a:r>
              <a:rPr lang="en-US">
                <a:sym typeface="+mn-ea"/>
              </a:rPr>
              <a:t>Lakukan Koreksi program agar program bisa berjalan dengan baik.</a:t>
            </a:r>
            <a:endParaRPr lang="en-US"/>
          </a:p>
        </p:txBody>
      </p:sp>
      <p:sp>
        <p:nvSpPr>
          <p:cNvPr id="4" name="Footer Placeholder 3"/>
          <p:cNvSpPr>
            <a:spLocks noGrp="1"/>
          </p:cNvSpPr>
          <p:nvPr>
            <p:ph type="ftr" sz="quarter" idx="11"/>
          </p:nvPr>
        </p:nvSpPr>
        <p:spPr/>
        <p:txBody>
          <a:bodyPr/>
          <a:p>
            <a:r>
              <a:rPr lang="en-US"/>
              <a:t>kautsar@trunojoyo.ac.id</a:t>
            </a:r>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rPr>
              <a:t>Latihan</a:t>
            </a:r>
            <a:endParaRPr lang="en-US">
              <a:solidFill>
                <a:srgbClr val="FF0000"/>
              </a:solidFill>
            </a:endParaRPr>
          </a:p>
        </p:txBody>
      </p:sp>
      <p:sp>
        <p:nvSpPr>
          <p:cNvPr id="3" name="Content Placeholder 2"/>
          <p:cNvSpPr>
            <a:spLocks noGrp="1"/>
          </p:cNvSpPr>
          <p:nvPr>
            <p:ph idx="1"/>
          </p:nvPr>
        </p:nvSpPr>
        <p:spPr/>
        <p:txBody>
          <a:bodyPr/>
          <a:p>
            <a:r>
              <a:rPr lang="en-US"/>
              <a:t>Buat class yang menggambarkan dadu</a:t>
            </a:r>
            <a:endParaRPr lang="en-US"/>
          </a:p>
          <a:p>
            <a:r>
              <a:rPr lang="en-US"/>
              <a:t>dadu bisa di lempar, dan menghasilkan nilai dadu</a:t>
            </a:r>
            <a:endParaRPr lang="en-US"/>
          </a:p>
          <a:p>
            <a:r>
              <a:rPr lang="en-US"/>
              <a:t>buat 2 dadu, dan di lempar secara bersamaan, tampilkan hasil dari lempar dadu tersebut</a:t>
            </a:r>
            <a:endParaRPr lang="en-US"/>
          </a:p>
        </p:txBody>
      </p:sp>
      <p:sp>
        <p:nvSpPr>
          <p:cNvPr id="4" name="Footer Placeholder 3"/>
          <p:cNvSpPr>
            <a:spLocks noGrp="1"/>
          </p:cNvSpPr>
          <p:nvPr>
            <p:ph type="ftr" sz="quarter" idx="11"/>
          </p:nvPr>
        </p:nvSpPr>
        <p:spPr/>
        <p:txBody>
          <a:bodyPr/>
          <a:p>
            <a:r>
              <a:rPr lang="en-US"/>
              <a:t>kautsar@trunojoyo.ac.id</a:t>
            </a:r>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Referensi</a:t>
            </a:r>
            <a:endParaRPr lang="en-US"/>
          </a:p>
        </p:txBody>
      </p:sp>
      <p:sp>
        <p:nvSpPr>
          <p:cNvPr id="3" name="Content Placeholder 2"/>
          <p:cNvSpPr>
            <a:spLocks noGrp="1"/>
          </p:cNvSpPr>
          <p:nvPr>
            <p:ph idx="1"/>
          </p:nvPr>
        </p:nvSpPr>
        <p:spPr/>
        <p:txBody>
          <a:bodyPr/>
          <a:p>
            <a:r>
              <a:rPr lang="en-US"/>
              <a:t>“Head First Java”, Kathy Sierra &amp; Bert Bates, O'Reilly, Chapter 2</a:t>
            </a:r>
            <a:endParaRPr lang="en-US"/>
          </a:p>
        </p:txBody>
      </p:sp>
      <p:sp>
        <p:nvSpPr>
          <p:cNvPr id="4" name="Footer Placeholder 3"/>
          <p:cNvSpPr>
            <a:spLocks noGrp="1"/>
          </p:cNvSpPr>
          <p:nvPr>
            <p:ph type="ftr" sz="quarter" idx="11"/>
          </p:nvPr>
        </p:nvSpPr>
        <p:spPr/>
        <p:txBody>
          <a:bodyPr/>
          <a:p>
            <a:r>
              <a:rPr lang="en-US"/>
              <a:t>kautsar@trunojoyo.ac.id</a:t>
            </a:r>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Video Pembuka</a:t>
            </a:r>
            <a:endParaRPr lang="en-US"/>
          </a:p>
        </p:txBody>
      </p:sp>
      <p:sp>
        <p:nvSpPr>
          <p:cNvPr id="3" name="Content Placeholder 2"/>
          <p:cNvSpPr>
            <a:spLocks noGrp="1"/>
          </p:cNvSpPr>
          <p:nvPr>
            <p:ph idx="1"/>
          </p:nvPr>
        </p:nvSpPr>
        <p:spPr/>
        <p:txBody>
          <a:bodyPr/>
          <a:p>
            <a:r>
              <a:rPr lang="en-US"/>
              <a:t>https://www.youtube.com/results?search_query=java+class+and+object+tutorial</a:t>
            </a:r>
            <a:endParaRPr lang="en-US"/>
          </a:p>
          <a:p>
            <a:endParaRPr lang="en-US"/>
          </a:p>
          <a:p>
            <a:endParaRPr lang="en-US"/>
          </a:p>
          <a:p>
            <a:r>
              <a:rPr lang="en-US"/>
              <a:t>https://www.youtube.com/watch?v=dlA67TRejww</a:t>
            </a:r>
            <a:endParaRPr lang="en-US"/>
          </a:p>
        </p:txBody>
      </p:sp>
      <p:sp>
        <p:nvSpPr>
          <p:cNvPr id="4" name="Footer Placeholder 3"/>
          <p:cNvSpPr>
            <a:spLocks noGrp="1"/>
          </p:cNvSpPr>
          <p:nvPr>
            <p:ph type="ftr" sz="quarter" idx="11"/>
          </p:nvPr>
        </p:nvSpPr>
        <p:spPr/>
        <p:txBody>
          <a:bodyPr/>
          <a:p>
            <a:r>
              <a:rPr lang="en-US"/>
              <a:t>kautsar@trunojoyo.ac.id</a:t>
            </a:r>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Pendahuluan</a:t>
            </a:r>
            <a:endParaRPr lang="en-US"/>
          </a:p>
        </p:txBody>
      </p:sp>
      <p:sp>
        <p:nvSpPr>
          <p:cNvPr id="3" name="Content Placeholder 2"/>
          <p:cNvSpPr>
            <a:spLocks noGrp="1"/>
          </p:cNvSpPr>
          <p:nvPr>
            <p:ph sz="half" idx="1"/>
          </p:nvPr>
        </p:nvSpPr>
        <p:spPr/>
        <p:txBody>
          <a:bodyPr/>
          <a:p>
            <a:pPr marL="0" indent="0">
              <a:buNone/>
            </a:pPr>
            <a:r>
              <a:rPr lang="en-US"/>
              <a:t>Apa perbedaan antara </a:t>
            </a:r>
            <a:r>
              <a:rPr lang="en-US" b="1">
                <a:solidFill>
                  <a:srgbClr val="FF0000"/>
                </a:solidFill>
              </a:rPr>
              <a:t>class</a:t>
            </a:r>
            <a:r>
              <a:rPr lang="en-US"/>
              <a:t> dan </a:t>
            </a:r>
            <a:r>
              <a:rPr lang="en-US" b="1"/>
              <a:t>object</a:t>
            </a:r>
            <a:r>
              <a:rPr lang="en-US"/>
              <a:t> ? </a:t>
            </a:r>
            <a:endParaRPr lang="en-US"/>
          </a:p>
          <a:p>
            <a:pPr lvl="0"/>
            <a:r>
              <a:rPr lang="en-US" b="1">
                <a:solidFill>
                  <a:srgbClr val="FF0000"/>
                </a:solidFill>
                <a:sym typeface="+mn-ea"/>
              </a:rPr>
              <a:t>class</a:t>
            </a:r>
            <a:r>
              <a:rPr lang="en-US"/>
              <a:t> bukan </a:t>
            </a:r>
            <a:r>
              <a:rPr lang="en-US" b="1"/>
              <a:t>Object</a:t>
            </a:r>
            <a:r>
              <a:rPr lang="en-US"/>
              <a:t>, Namun </a:t>
            </a:r>
            <a:r>
              <a:rPr lang="en-US" b="1">
                <a:solidFill>
                  <a:srgbClr val="FF0000"/>
                </a:solidFill>
                <a:sym typeface="+mn-ea"/>
              </a:rPr>
              <a:t>class</a:t>
            </a:r>
            <a:r>
              <a:rPr lang="en-US"/>
              <a:t> digunakan untuk membuat sebuah </a:t>
            </a:r>
            <a:r>
              <a:rPr lang="en-US" b="1"/>
              <a:t>object</a:t>
            </a:r>
            <a:endParaRPr lang="en-US" b="1"/>
          </a:p>
          <a:p>
            <a:pPr lvl="0"/>
            <a:r>
              <a:rPr lang="en-US"/>
              <a:t>Class adalah cetakan (blueprints) dari sebuah object</a:t>
            </a:r>
            <a:endParaRPr lang="en-US"/>
          </a:p>
          <a:p>
            <a:pPr lvl="1"/>
            <a:r>
              <a:rPr lang="en-US"/>
              <a:t>Class merupakan catatan pada JVM bagaimana membuat object pada bentuk tertentu</a:t>
            </a:r>
            <a:endParaRPr lang="en-US"/>
          </a:p>
        </p:txBody>
      </p:sp>
      <p:sp>
        <p:nvSpPr>
          <p:cNvPr id="4" name="Footer Placeholder 3"/>
          <p:cNvSpPr>
            <a:spLocks noGrp="1"/>
          </p:cNvSpPr>
          <p:nvPr>
            <p:ph type="ftr" sz="quarter" idx="11"/>
          </p:nvPr>
        </p:nvSpPr>
        <p:spPr/>
        <p:txBody>
          <a:bodyPr/>
          <a:p>
            <a:r>
              <a:rPr lang="en-US"/>
              <a:t>kautsar@trunojoyo.ac.id</a:t>
            </a:r>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pic>
        <p:nvPicPr>
          <p:cNvPr id="3076" name="Picture 4"/>
          <p:cNvPicPr>
            <a:picLocks noChangeAspect="1" noChangeArrowheads="1"/>
          </p:cNvPicPr>
          <p:nvPr>
            <p:ph sz="half" idx="2"/>
          </p:nvPr>
        </p:nvPicPr>
        <p:blipFill>
          <a:blip r:embed="rId1">
            <a:extLst>
              <a:ext uri="{28A0092B-C50C-407E-A947-70E740481C1C}">
                <a14:useLocalDpi xmlns:a14="http://schemas.microsoft.com/office/drawing/2010/main" val="0"/>
              </a:ext>
            </a:extLst>
          </a:blip>
          <a:srcRect/>
          <a:stretch>
            <a:fillRect/>
          </a:stretch>
        </p:blipFill>
        <p:spPr bwMode="auto">
          <a:xfrm>
            <a:off x="7152640" y="2633345"/>
            <a:ext cx="4991100" cy="3723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Title 6"/>
          <p:cNvSpPr>
            <a:spLocks noGrp="1"/>
          </p:cNvSpPr>
          <p:nvPr>
            <p:ph type="title"/>
          </p:nvPr>
        </p:nvSpPr>
        <p:spPr/>
        <p:txBody>
          <a:bodyPr/>
          <a:p>
            <a:endParaRPr lang="en-US"/>
          </a:p>
        </p:txBody>
      </p:sp>
      <p:sp>
        <p:nvSpPr>
          <p:cNvPr id="8" name="Content Placeholder 7"/>
          <p:cNvSpPr>
            <a:spLocks noGrp="1"/>
          </p:cNvSpPr>
          <p:nvPr>
            <p:ph idx="1"/>
          </p:nvPr>
        </p:nvSpPr>
        <p:spPr/>
        <p:txBody>
          <a:bodyPr>
            <a:noAutofit/>
          </a:bodyPr>
          <a:p>
            <a:r>
              <a:rPr lang="en-US" sz="2400"/>
              <a:t>object bisa dianalogikan isian dalam buku alamat yang terdiri dari banyak kartu halaman.</a:t>
            </a:r>
            <a:endParaRPr lang="en-US" sz="2400"/>
          </a:p>
          <a:p>
            <a:r>
              <a:rPr lang="en-US" sz="2400"/>
              <a:t>Setiap kartu memiliki kolom isian yang sama (instance variabel).</a:t>
            </a:r>
            <a:endParaRPr lang="en-US" sz="2400"/>
          </a:p>
          <a:p>
            <a:r>
              <a:rPr lang="en-US" sz="2400"/>
              <a:t>Ketika kita mengisi salah satu kartu, kita membuat 1 buah object (instance object), dan isian kita terhadap kartu tersebut menunjukkan state(isi) dari kartu tersebut.</a:t>
            </a:r>
            <a:endParaRPr lang="en-US" sz="2400"/>
          </a:p>
          <a:p>
            <a:r>
              <a:rPr lang="en-US" sz="2400"/>
              <a:t>Method dari class adalah sesuatu yang bisa kita lakukan terhadap kartu tertentu, misanya getName(), changeName(), setName dan method lain uang bisa di lakukan.</a:t>
            </a:r>
            <a:endParaRPr lang="en-US" sz="2400"/>
          </a:p>
          <a:p>
            <a:r>
              <a:rPr lang="en-US" sz="2400"/>
              <a:t>Jadi, setiap kartu dapat melakukan hal yang sama (getName(), changeName(), dll), namun setiap kartu menyimpan (knows) informasi yang berbeda-beda </a:t>
            </a:r>
            <a:endParaRPr lang="en-US" sz="2400"/>
          </a:p>
        </p:txBody>
      </p:sp>
      <p:sp>
        <p:nvSpPr>
          <p:cNvPr id="5" name="Footer Placeholder 4"/>
          <p:cNvSpPr>
            <a:spLocks noGrp="1"/>
          </p:cNvSpPr>
          <p:nvPr>
            <p:ph type="ftr" sz="quarter" idx="11"/>
          </p:nvPr>
        </p:nvSpPr>
        <p:spPr/>
        <p:txBody>
          <a:bodyPr/>
          <a:p>
            <a:r>
              <a:rPr lang="en-US"/>
              <a:t>kautsar@trunojoyo.ac.id</a:t>
            </a:r>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Title 7"/>
          <p:cNvSpPr>
            <a:spLocks noGrp="1"/>
          </p:cNvSpPr>
          <p:nvPr>
            <p:ph type="title"/>
          </p:nvPr>
        </p:nvSpPr>
        <p:spPr/>
        <p:txBody>
          <a:bodyPr/>
          <a:p>
            <a:endParaRPr lang="en-US"/>
          </a:p>
        </p:txBody>
      </p:sp>
      <p:sp>
        <p:nvSpPr>
          <p:cNvPr id="4" name="Footer Placeholder 3"/>
          <p:cNvSpPr>
            <a:spLocks noGrp="1"/>
          </p:cNvSpPr>
          <p:nvPr>
            <p:ph type="ftr" sz="quarter" idx="11"/>
          </p:nvPr>
        </p:nvSpPr>
        <p:spPr/>
        <p:txBody>
          <a:bodyPr/>
          <a:p>
            <a:r>
              <a:rPr lang="en-US"/>
              <a:t>kautsar@trunojoyo.ac.id</a:t>
            </a:r>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pic>
        <p:nvPicPr>
          <p:cNvPr id="6" name="Content Placeholder 5"/>
          <p:cNvPicPr>
            <a:picLocks noChangeAspect="1"/>
          </p:cNvPicPr>
          <p:nvPr>
            <p:ph sz="half" idx="1"/>
          </p:nvPr>
        </p:nvPicPr>
        <p:blipFill>
          <a:blip r:embed="rId1"/>
          <a:stretch>
            <a:fillRect/>
          </a:stretch>
        </p:blipFill>
        <p:spPr>
          <a:xfrm>
            <a:off x="161290" y="365125"/>
            <a:ext cx="5969635" cy="4520565"/>
          </a:xfrm>
          <a:prstGeom prst="rect">
            <a:avLst/>
          </a:prstGeom>
        </p:spPr>
      </p:pic>
      <p:pic>
        <p:nvPicPr>
          <p:cNvPr id="7" name="Content Placeholder 6"/>
          <p:cNvPicPr>
            <a:picLocks noChangeAspect="1"/>
          </p:cNvPicPr>
          <p:nvPr>
            <p:ph sz="half" idx="2"/>
          </p:nvPr>
        </p:nvPicPr>
        <p:blipFill>
          <a:blip r:embed="rId2"/>
          <a:stretch>
            <a:fillRect/>
          </a:stretch>
        </p:blipFill>
        <p:spPr>
          <a:xfrm>
            <a:off x="6774180" y="365125"/>
            <a:ext cx="5146040" cy="533527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Ketika kita membuat sebuah class, maka pikirkan tentang object yang akan dibuat dari class tersebut. Pikirkan tentang</a:t>
            </a:r>
            <a:endParaRPr lang="en-US"/>
          </a:p>
          <a:p>
            <a:pPr lvl="1"/>
            <a:r>
              <a:rPr lang="en-US"/>
              <a:t>Apa hal yang harus di ketahui oleh object tersebut (knows= disimpan)</a:t>
            </a:r>
            <a:endParaRPr lang="en-US"/>
          </a:p>
          <a:p>
            <a:pPr lvl="1"/>
            <a:r>
              <a:rPr lang="en-US"/>
              <a:t>Apa hal yang harus bisa dilakukan oleh object tersebut (</a:t>
            </a:r>
            <a:r>
              <a:rPr lang="en-US" b="1"/>
              <a:t>behavior</a:t>
            </a:r>
            <a:r>
              <a:rPr lang="en-US"/>
              <a:t> / does= method)</a:t>
            </a:r>
            <a:endParaRPr lang="en-US"/>
          </a:p>
        </p:txBody>
      </p:sp>
      <p:sp>
        <p:nvSpPr>
          <p:cNvPr id="4" name="Footer Placeholder 3"/>
          <p:cNvSpPr>
            <a:spLocks noGrp="1"/>
          </p:cNvSpPr>
          <p:nvPr>
            <p:ph type="ftr" sz="quarter" idx="11"/>
          </p:nvPr>
        </p:nvSpPr>
        <p:spPr/>
        <p:txBody>
          <a:bodyPr/>
          <a:p>
            <a:r>
              <a:rPr lang="en-US"/>
              <a:t>kautsar@trunojoyo.ac.id</a:t>
            </a:r>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pic>
        <p:nvPicPr>
          <p:cNvPr id="6" name="Picture 5"/>
          <p:cNvPicPr>
            <a:picLocks noChangeAspect="1"/>
          </p:cNvPicPr>
          <p:nvPr/>
        </p:nvPicPr>
        <p:blipFill>
          <a:blip r:embed="rId1"/>
          <a:stretch>
            <a:fillRect/>
          </a:stretch>
        </p:blipFill>
        <p:spPr>
          <a:xfrm>
            <a:off x="579120" y="3768725"/>
            <a:ext cx="9890125" cy="258826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Title 8"/>
          <p:cNvSpPr>
            <a:spLocks noGrp="1"/>
          </p:cNvSpPr>
          <p:nvPr>
            <p:ph type="title"/>
          </p:nvPr>
        </p:nvSpPr>
        <p:spPr/>
        <p:txBody>
          <a:bodyPr/>
          <a:p>
            <a:endParaRPr lang="en-US"/>
          </a:p>
        </p:txBody>
      </p:sp>
      <p:sp>
        <p:nvSpPr>
          <p:cNvPr id="3" name="Content Placeholder 2"/>
          <p:cNvSpPr>
            <a:spLocks noGrp="1"/>
          </p:cNvSpPr>
          <p:nvPr>
            <p:ph sz="half" idx="1"/>
          </p:nvPr>
        </p:nvSpPr>
        <p:spPr/>
        <p:txBody>
          <a:bodyPr/>
          <a:p>
            <a:r>
              <a:rPr lang="en-US"/>
              <a:t>Sesuatu yang diketahui dan disimpan oleh object disebut : Instance Variabel</a:t>
            </a:r>
            <a:endParaRPr lang="en-US"/>
          </a:p>
          <a:p>
            <a:r>
              <a:rPr lang="en-US"/>
              <a:t>Sesuatu yang bisa dilakukan oleh oleh object disebut : methods</a:t>
            </a:r>
            <a:endParaRPr lang="en-US"/>
          </a:p>
          <a:p>
            <a:pPr lvl="0"/>
            <a:r>
              <a:rPr lang="en-US"/>
              <a:t>Instance Variabel = state = knows something</a:t>
            </a:r>
            <a:endParaRPr lang="en-US"/>
          </a:p>
          <a:p>
            <a:pPr lvl="0"/>
            <a:r>
              <a:rPr lang="en-US"/>
              <a:t>Methods = behavior = does something</a:t>
            </a:r>
            <a:endParaRPr lang="en-US"/>
          </a:p>
        </p:txBody>
      </p:sp>
      <p:sp>
        <p:nvSpPr>
          <p:cNvPr id="4" name="Footer Placeholder 3"/>
          <p:cNvSpPr>
            <a:spLocks noGrp="1"/>
          </p:cNvSpPr>
          <p:nvPr>
            <p:ph type="ftr" sz="quarter" idx="11"/>
          </p:nvPr>
        </p:nvSpPr>
        <p:spPr/>
        <p:txBody>
          <a:bodyPr/>
          <a:p>
            <a:r>
              <a:rPr lang="en-US"/>
              <a:t>kautsar@trunojoyo.ac.id</a:t>
            </a:r>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pic>
        <p:nvPicPr>
          <p:cNvPr id="8" name="Content Placeholder 7"/>
          <p:cNvPicPr>
            <a:picLocks noChangeAspect="1"/>
          </p:cNvPicPr>
          <p:nvPr>
            <p:ph sz="half" idx="2"/>
          </p:nvPr>
        </p:nvPicPr>
        <p:blipFill>
          <a:blip r:embed="rId1"/>
          <a:stretch>
            <a:fillRect/>
          </a:stretch>
        </p:blipFill>
        <p:spPr>
          <a:xfrm>
            <a:off x="7114540" y="1691005"/>
            <a:ext cx="4872355" cy="302323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Title 6"/>
          <p:cNvSpPr>
            <a:spLocks noGrp="1"/>
          </p:cNvSpPr>
          <p:nvPr>
            <p:ph type="title"/>
          </p:nvPr>
        </p:nvSpPr>
        <p:spPr/>
        <p:txBody>
          <a:bodyPr/>
          <a:p>
            <a:r>
              <a:rPr lang="en-US">
                <a:solidFill>
                  <a:srgbClr val="FF0000"/>
                </a:solidFill>
              </a:rPr>
              <a:t>Latihan</a:t>
            </a:r>
            <a:endParaRPr lang="en-US">
              <a:solidFill>
                <a:srgbClr val="FF0000"/>
              </a:solidFill>
            </a:endParaRPr>
          </a:p>
        </p:txBody>
      </p:sp>
      <p:sp>
        <p:nvSpPr>
          <p:cNvPr id="8" name="Content Placeholder 7"/>
          <p:cNvSpPr>
            <a:spLocks noGrp="1"/>
          </p:cNvSpPr>
          <p:nvPr>
            <p:ph idx="1"/>
          </p:nvPr>
        </p:nvSpPr>
        <p:spPr/>
        <p:txBody>
          <a:bodyPr/>
          <a:p>
            <a:r>
              <a:rPr lang="en-US"/>
              <a:t>Dalam beberapa object berikut, identifikasikan apa yang harus di ketahui dan apa yang bisa dilakukan</a:t>
            </a:r>
            <a:endParaRPr lang="en-US"/>
          </a:p>
          <a:p>
            <a:pPr lvl="1"/>
            <a:r>
              <a:rPr lang="en-US"/>
              <a:t>Televisi</a:t>
            </a:r>
            <a:endParaRPr lang="en-US"/>
          </a:p>
          <a:p>
            <a:pPr lvl="1"/>
            <a:r>
              <a:rPr lang="en-US"/>
              <a:t>Mobil</a:t>
            </a:r>
            <a:endParaRPr lang="en-US"/>
          </a:p>
          <a:p>
            <a:pPr lvl="1"/>
            <a:r>
              <a:rPr lang="en-US"/>
              <a:t>Kotak</a:t>
            </a:r>
            <a:endParaRPr lang="en-US"/>
          </a:p>
        </p:txBody>
      </p:sp>
      <p:sp>
        <p:nvSpPr>
          <p:cNvPr id="5" name="Footer Placeholder 4"/>
          <p:cNvSpPr>
            <a:spLocks noGrp="1"/>
          </p:cNvSpPr>
          <p:nvPr>
            <p:ph type="ftr" sz="quarter" idx="11"/>
          </p:nvPr>
        </p:nvSpPr>
        <p:spPr/>
        <p:txBody>
          <a:bodyPr/>
          <a:p>
            <a:r>
              <a:rPr lang="en-US"/>
              <a:t>kautsar@trunojoyo.ac.id</a:t>
            </a:r>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5610</Words>
  <Application>WPS Presentation</Application>
  <PresentationFormat>Widescreen</PresentationFormat>
  <Paragraphs>251</Paragraphs>
  <Slides>22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22</vt:i4>
      </vt:variant>
    </vt:vector>
  </HeadingPairs>
  <TitlesOfParts>
    <vt:vector size="30" baseType="lpstr">
      <vt:lpstr>Arial</vt:lpstr>
      <vt:lpstr>SimSun</vt:lpstr>
      <vt:lpstr>Wingdings</vt:lpstr>
      <vt:lpstr>Calibri</vt:lpstr>
      <vt:lpstr>Microsoft YaHei</vt:lpstr>
      <vt:lpstr/>
      <vt:lpstr>Arial Unicode MS</vt:lpstr>
      <vt:lpstr>Office Theme</vt:lpstr>
      <vt:lpstr>Pengenalan Object</vt:lpstr>
      <vt:lpstr>Outline</vt:lpstr>
      <vt:lpstr>Video Pembuka</vt:lpstr>
      <vt:lpstr>Pendahuluan</vt:lpstr>
      <vt:lpstr>PowerPoint 演示文稿</vt:lpstr>
      <vt:lpstr>PowerPoint 演示文稿</vt:lpstr>
      <vt:lpstr>PowerPoint 演示文稿</vt:lpstr>
      <vt:lpstr>PowerPoint 演示文稿</vt:lpstr>
      <vt:lpstr>Latihan</vt:lpstr>
      <vt:lpstr>Membuat Class dan Object</vt:lpstr>
      <vt:lpstr>Membuat Class dan Object....</vt:lpstr>
      <vt:lpstr>Operator dot “.”</vt:lpstr>
      <vt:lpstr>Video Tutorial</vt:lpstr>
      <vt:lpstr>Latihan</vt:lpstr>
      <vt:lpstr>Contoh 'Permainan Menebak'</vt:lpstr>
      <vt:lpstr>Garbage Collection</vt:lpstr>
      <vt:lpstr>Uji Program.. </vt:lpstr>
      <vt:lpstr>PowerPoint 演示文稿</vt:lpstr>
      <vt:lpstr>Uji Program</vt:lpstr>
      <vt:lpstr>PowerPoint 演示文稿</vt:lpstr>
      <vt:lpstr>Latihan</vt:lpstr>
      <vt:lpstr>Referensi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Pengenalan Java</dc:title>
  <dc:creator>kautsar</dc:creator>
  <cp:lastModifiedBy>old</cp:lastModifiedBy>
  <cp:revision>100</cp:revision>
  <dcterms:created xsi:type="dcterms:W3CDTF">2018-09-03T02:20:00Z</dcterms:created>
  <dcterms:modified xsi:type="dcterms:W3CDTF">2018-10-07T11:43:28Z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1033-10.2.0.7456</vt:lpwstr>
  </property>
</Properties>
</file>