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88" r:id="rId35"/>
    <p:sldId id="289" r:id="rId3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0" autoAdjust="0"/>
    <p:restoredTop sz="94660"/>
  </p:normalViewPr>
  <p:slideViewPr>
    <p:cSldViewPr snapToGrid="0">
      <p:cViewPr varScale="1">
        <p:scale>
          <a:sx n="39" d="100"/>
          <a:sy n="39" d="100"/>
        </p:scale>
        <p:origin x="7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EAD4551-C6BE-4C6F-9575-7F36ED34F25D}" type="datetimeFigureOut">
              <a:rPr lang="id-ID" smtClean="0"/>
              <a:t>13/12/2022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346018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EAD4551-C6BE-4C6F-9575-7F36ED34F25D}" type="datetimeFigureOut">
              <a:rPr lang="id-ID" smtClean="0"/>
              <a:t>13/12/2022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31326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EAD4551-C6BE-4C6F-9575-7F36ED34F25D}" type="datetimeFigureOut">
              <a:rPr lang="id-ID" smtClean="0"/>
              <a:t>13/12/2022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47208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EAD4551-C6BE-4C6F-9575-7F36ED34F25D}" type="datetimeFigureOut">
              <a:rPr lang="id-ID" smtClean="0"/>
              <a:t>13/12/2022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229849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D4551-C6BE-4C6F-9575-7F36ED34F25D}" type="datetimeFigureOut">
              <a:rPr lang="id-ID" smtClean="0"/>
              <a:t>13/12/2022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362535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EAD4551-C6BE-4C6F-9575-7F36ED34F25D}" type="datetimeFigureOut">
              <a:rPr lang="id-ID" smtClean="0"/>
              <a:t>13/12/2022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178727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EAD4551-C6BE-4C6F-9575-7F36ED34F25D}" type="datetimeFigureOut">
              <a:rPr lang="id-ID" smtClean="0"/>
              <a:t>13/12/2022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62693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EAD4551-C6BE-4C6F-9575-7F36ED34F25D}" type="datetimeFigureOut">
              <a:rPr lang="id-ID" smtClean="0"/>
              <a:t>13/12/2022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329423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D4551-C6BE-4C6F-9575-7F36ED34F25D}" type="datetimeFigureOut">
              <a:rPr lang="id-ID" smtClean="0"/>
              <a:t>13/12/2022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429014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4551-C6BE-4C6F-9575-7F36ED34F25D}" type="datetimeFigureOut">
              <a:rPr lang="id-ID" smtClean="0"/>
              <a:t>13/12/2022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34535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4551-C6BE-4C6F-9575-7F36ED34F25D}" type="datetimeFigureOut">
              <a:rPr lang="id-ID" smtClean="0"/>
              <a:t>13/12/2022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502DA17-5E6D-43C1-BD4C-757F8ECBE13C}" type="slidenum">
              <a:rPr lang="id-ID" smtClean="0"/>
              <a:t>‹#›</a:t>
            </a:fld>
            <a:endParaRPr lang="id-ID"/>
          </a:p>
        </p:txBody>
      </p:sp>
    </p:spTree>
    <p:extLst>
      <p:ext uri="{BB962C8B-B14F-4D97-AF65-F5344CB8AC3E}">
        <p14:creationId xmlns:p14="http://schemas.microsoft.com/office/powerpoint/2010/main" val="193252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D4551-C6BE-4C6F-9575-7F36ED34F25D}" type="datetimeFigureOut">
              <a:rPr lang="id-ID" smtClean="0"/>
              <a:t>13/12/2022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2DA17-5E6D-43C1-BD4C-757F8ECBE13C}" type="slidenum">
              <a:rPr lang="id-ID" smtClean="0"/>
              <a:t>‹#›</a:t>
            </a:fld>
            <a:endParaRPr lang="id-ID"/>
          </a:p>
        </p:txBody>
      </p:sp>
    </p:spTree>
    <p:extLst>
      <p:ext uri="{BB962C8B-B14F-4D97-AF65-F5344CB8AC3E}">
        <p14:creationId xmlns:p14="http://schemas.microsoft.com/office/powerpoint/2010/main" val="3141429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KLASIFIKASI MAKHLUK HIDUP</a:t>
            </a:r>
            <a:endParaRPr lang="id-ID" dirty="0"/>
          </a:p>
        </p:txBody>
      </p:sp>
      <p:sp>
        <p:nvSpPr>
          <p:cNvPr id="3" name="Subtitle 2"/>
          <p:cNvSpPr>
            <a:spLocks noGrp="1"/>
          </p:cNvSpPr>
          <p:nvPr>
            <p:ph type="subTitle" idx="1"/>
          </p:nvPr>
        </p:nvSpPr>
        <p:spPr>
          <a:xfrm>
            <a:off x="133081" y="2842184"/>
            <a:ext cx="9144000" cy="1655762"/>
          </a:xfrm>
        </p:spPr>
        <p:txBody>
          <a:bodyPr>
            <a:normAutofit lnSpcReduction="10000"/>
          </a:bodyPr>
          <a:lstStyle/>
          <a:p>
            <a:endParaRPr lang="id-ID" dirty="0" smtClean="0"/>
          </a:p>
          <a:p>
            <a:endParaRPr lang="id-ID" dirty="0"/>
          </a:p>
          <a:p>
            <a:endParaRPr lang="id-ID" dirty="0" smtClean="0"/>
          </a:p>
          <a:p>
            <a:pPr algn="r"/>
            <a:r>
              <a:rPr lang="id-ID" dirty="0" smtClean="0"/>
              <a:t>Eva Yuliana, M.Pd.</a:t>
            </a:r>
            <a:endParaRPr lang="id-ID" dirty="0"/>
          </a:p>
        </p:txBody>
      </p:sp>
    </p:spTree>
    <p:extLst>
      <p:ext uri="{BB962C8B-B14F-4D97-AF65-F5344CB8AC3E}">
        <p14:creationId xmlns:p14="http://schemas.microsoft.com/office/powerpoint/2010/main" val="104622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98291" y="556194"/>
            <a:ext cx="6305267" cy="945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latin typeface="Arial" pitchFamily="34" charset="0"/>
                <a:cs typeface="Arial" pitchFamily="34" charset="0"/>
              </a:rPr>
              <a:t>Kingdom: FUNGI</a:t>
            </a:r>
            <a:endParaRPr lang="id-ID" dirty="0">
              <a:latin typeface="Arial" pitchFamily="34" charset="0"/>
              <a:cs typeface="Arial" pitchFamily="34" charset="0"/>
            </a:endParaRPr>
          </a:p>
        </p:txBody>
      </p:sp>
      <p:sp>
        <p:nvSpPr>
          <p:cNvPr id="3" name="Content Placeholder 2"/>
          <p:cNvSpPr txBox="1">
            <a:spLocks/>
          </p:cNvSpPr>
          <p:nvPr/>
        </p:nvSpPr>
        <p:spPr>
          <a:xfrm>
            <a:off x="374175" y="1433015"/>
            <a:ext cx="8142027" cy="477671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
            </a:pPr>
            <a:r>
              <a:rPr lang="id-ID" smtClean="0">
                <a:latin typeface="Arial" pitchFamily="34" charset="0"/>
                <a:cs typeface="Arial" pitchFamily="34" charset="0"/>
              </a:rPr>
              <a:t>Ciri : </a:t>
            </a:r>
          </a:p>
          <a:p>
            <a:pPr marL="627063" lvl="1" indent="-354013">
              <a:lnSpc>
                <a:spcPct val="120000"/>
              </a:lnSpc>
              <a:buFont typeface="+mj-lt"/>
              <a:buAutoNum type="arabicPeriod"/>
            </a:pPr>
            <a:r>
              <a:rPr lang="id-ID" sz="2600" smtClean="0">
                <a:latin typeface="Arial" pitchFamily="34" charset="0"/>
                <a:cs typeface="Arial" pitchFamily="34" charset="0"/>
              </a:rPr>
              <a:t>Uniseluler (khamir) atau multiseluler</a:t>
            </a:r>
          </a:p>
          <a:p>
            <a:pPr marL="627063" lvl="1" indent="-354013">
              <a:lnSpc>
                <a:spcPct val="120000"/>
              </a:lnSpc>
              <a:buFont typeface="+mj-lt"/>
              <a:buAutoNum type="arabicPeriod"/>
            </a:pPr>
            <a:r>
              <a:rPr lang="id-ID" sz="2600" smtClean="0">
                <a:latin typeface="Arial" pitchFamily="34" charset="0"/>
                <a:cs typeface="Arial" pitchFamily="34" charset="0"/>
              </a:rPr>
              <a:t>Eukariotik</a:t>
            </a:r>
          </a:p>
          <a:p>
            <a:pPr marL="627063" lvl="1" indent="-354013">
              <a:lnSpc>
                <a:spcPct val="120000"/>
              </a:lnSpc>
              <a:buFont typeface="+mj-lt"/>
              <a:buAutoNum type="arabicPeriod"/>
            </a:pPr>
            <a:r>
              <a:rPr lang="id-ID" sz="2600" smtClean="0">
                <a:latin typeface="Arial" pitchFamily="34" charset="0"/>
                <a:cs typeface="Arial" pitchFamily="34" charset="0"/>
              </a:rPr>
              <a:t>Tidak berklorofil, memiliki dinding sel (khitin).</a:t>
            </a:r>
          </a:p>
          <a:p>
            <a:pPr marL="627063" lvl="1" indent="-354013">
              <a:lnSpc>
                <a:spcPct val="120000"/>
              </a:lnSpc>
              <a:buFont typeface="+mj-lt"/>
              <a:buAutoNum type="arabicPeriod"/>
            </a:pPr>
            <a:r>
              <a:rPr lang="id-ID" sz="2600" smtClean="0">
                <a:latin typeface="Arial" pitchFamily="34" charset="0"/>
                <a:cs typeface="Arial" pitchFamily="34" charset="0"/>
              </a:rPr>
              <a:t>Hidup di tempat lembap.</a:t>
            </a:r>
          </a:p>
          <a:p>
            <a:pPr marL="627063" lvl="1" indent="-354013">
              <a:lnSpc>
                <a:spcPct val="120000"/>
              </a:lnSpc>
              <a:buFont typeface="+mj-lt"/>
              <a:buAutoNum type="arabicPeriod"/>
            </a:pPr>
            <a:r>
              <a:rPr lang="id-ID" sz="2600" smtClean="0">
                <a:latin typeface="Arial" pitchFamily="34" charset="0"/>
                <a:cs typeface="Arial" pitchFamily="34" charset="0"/>
              </a:rPr>
              <a:t>Berspora, reproduksi seksual dan aseksual. Tubuh terdiri dari hifa yang bersekat atau tidak bersekat.</a:t>
            </a:r>
          </a:p>
          <a:p>
            <a:pPr marL="627063" lvl="1" indent="-354013">
              <a:lnSpc>
                <a:spcPct val="120000"/>
              </a:lnSpc>
              <a:buFont typeface="+mj-lt"/>
              <a:buAutoNum type="arabicPeriod"/>
            </a:pPr>
            <a:r>
              <a:rPr lang="id-ID" sz="2600" smtClean="0">
                <a:latin typeface="Arial" pitchFamily="34" charset="0"/>
                <a:cs typeface="Arial" pitchFamily="34" charset="0"/>
              </a:rPr>
              <a:t>memperoleh makanan bersifat saprofit (organisme yang hidup dan makan dari bahan organik yang sudah mati atau yang sudah busuk) dan parasit (organisme yang hidup dan mengisap makanan dari organisme lain yang ditempelinya), serta bersimbiosis mutualisme dengan organisme lain.</a:t>
            </a:r>
          </a:p>
          <a:p>
            <a:pPr marL="627063" lvl="1" indent="-354013">
              <a:lnSpc>
                <a:spcPct val="120000"/>
              </a:lnSpc>
              <a:buFont typeface="+mj-lt"/>
              <a:buAutoNum type="arabicPeriod"/>
            </a:pPr>
            <a:r>
              <a:rPr lang="id-ID" sz="2600" smtClean="0">
                <a:latin typeface="Arial" pitchFamily="34" charset="0"/>
                <a:cs typeface="Arial" pitchFamily="34" charset="0"/>
              </a:rPr>
              <a:t>Contoh: </a:t>
            </a:r>
            <a:r>
              <a:rPr lang="id-ID" sz="2600" i="1" smtClean="0">
                <a:latin typeface="Arial" pitchFamily="34" charset="0"/>
                <a:cs typeface="Arial" pitchFamily="34" charset="0"/>
              </a:rPr>
              <a:t>Aspergillus</a:t>
            </a:r>
            <a:r>
              <a:rPr lang="id-ID" sz="2600" smtClean="0">
                <a:latin typeface="Arial" pitchFamily="34" charset="0"/>
                <a:cs typeface="Arial" pitchFamily="34" charset="0"/>
              </a:rPr>
              <a:t>, </a:t>
            </a:r>
            <a:r>
              <a:rPr lang="id-ID" sz="2600" i="1" smtClean="0">
                <a:latin typeface="Arial" pitchFamily="34" charset="0"/>
                <a:cs typeface="Arial" pitchFamily="34" charset="0"/>
              </a:rPr>
              <a:t>Candida, </a:t>
            </a:r>
            <a:r>
              <a:rPr lang="id-ID" sz="2600" smtClean="0">
                <a:latin typeface="Arial" pitchFamily="34" charset="0"/>
                <a:cs typeface="Arial" pitchFamily="34" charset="0"/>
              </a:rPr>
              <a:t>jamur yang bisa dimakan (merang, kuping, enoki, shitake), lichen (liken)</a:t>
            </a:r>
            <a:endParaRPr lang="id-ID" sz="2600" i="1" smtClean="0">
              <a:latin typeface="Arial" pitchFamily="34" charset="0"/>
              <a:cs typeface="Arial" pitchFamily="34" charset="0"/>
            </a:endParaRPr>
          </a:p>
          <a:p>
            <a:endParaRPr lang="id-ID" smtClean="0"/>
          </a:p>
          <a:p>
            <a:endParaRPr lang="id-ID" dirty="0"/>
          </a:p>
        </p:txBody>
      </p:sp>
      <p:pic>
        <p:nvPicPr>
          <p:cNvPr id="4" name="Picture 2" descr="KINGDOM FUNGI-Flip eBook Pages 1 - 19| AnyFlip | AnyF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567" y="1555846"/>
            <a:ext cx="3063564" cy="379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2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8229" y="1056378"/>
            <a:ext cx="9209700" cy="4879964"/>
          </a:xfrm>
          <a:prstGeom prst="rect">
            <a:avLst/>
          </a:prstGeom>
        </p:spPr>
      </p:pic>
    </p:spTree>
    <p:extLst>
      <p:ext uri="{BB962C8B-B14F-4D97-AF65-F5344CB8AC3E}">
        <p14:creationId xmlns:p14="http://schemas.microsoft.com/office/powerpoint/2010/main" val="16196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776" y="326807"/>
            <a:ext cx="7886619" cy="3272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827" y="326807"/>
            <a:ext cx="3338047" cy="3216587"/>
          </a:xfrm>
          <a:prstGeom prst="ellipse">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76" y="3875549"/>
            <a:ext cx="3009531" cy="2764736"/>
          </a:xfrm>
          <a:prstGeom prst="rect">
            <a:avLst/>
          </a:prstGeom>
        </p:spPr>
      </p:pic>
      <p:pic>
        <p:nvPicPr>
          <p:cNvPr id="5" name="Picture 2" descr="D:\semua tentang lichen\my lichen research\Identifikasi lichen\foto untuk buku lichen\lobaria isidiosa.jpg"/>
          <p:cNvPicPr>
            <a:picLocks noChangeAspect="1" noChangeArrowheads="1"/>
          </p:cNvPicPr>
          <p:nvPr/>
        </p:nvPicPr>
        <p:blipFill>
          <a:blip r:embed="rId5" cstate="print"/>
          <a:srcRect/>
          <a:stretch>
            <a:fillRect/>
          </a:stretch>
        </p:blipFill>
        <p:spPr bwMode="auto">
          <a:xfrm>
            <a:off x="3217307" y="3875549"/>
            <a:ext cx="1872575" cy="2764736"/>
          </a:xfrm>
          <a:prstGeom prst="rect">
            <a:avLst/>
          </a:prstGeom>
          <a:noFill/>
        </p:spPr>
      </p:pic>
      <p:pic>
        <p:nvPicPr>
          <p:cNvPr id="6" name="Picture 6" descr="rindita023_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089882" y="3875549"/>
            <a:ext cx="3686315" cy="2764736"/>
          </a:xfrm>
          <a:prstGeom prst="rect">
            <a:avLst/>
          </a:prstGeom>
          <a:noFill/>
        </p:spPr>
      </p:pic>
      <p:pic>
        <p:nvPicPr>
          <p:cNvPr id="7" name="Picture 16" descr="100_1327"/>
          <p:cNvPicPr>
            <a:picLocks noChangeAspect="1" noChangeArrowheads="1"/>
          </p:cNvPicPr>
          <p:nvPr/>
        </p:nvPicPr>
        <p:blipFill rotWithShape="1">
          <a:blip r:embed="rId7">
            <a:extLst>
              <a:ext uri="{28A0092B-C50C-407E-A947-70E740481C1C}">
                <a14:useLocalDpi xmlns:a14="http://schemas.microsoft.com/office/drawing/2010/main" val="0"/>
              </a:ext>
            </a:extLst>
          </a:blip>
          <a:srcRect l="14705"/>
          <a:stretch/>
        </p:blipFill>
        <p:spPr>
          <a:xfrm>
            <a:off x="8776196" y="3875550"/>
            <a:ext cx="3143672" cy="2764737"/>
          </a:xfrm>
          <a:prstGeom prst="rect">
            <a:avLst/>
          </a:prstGeom>
          <a:noFill/>
        </p:spPr>
      </p:pic>
    </p:spTree>
    <p:extLst>
      <p:ext uri="{BB962C8B-B14F-4D97-AF65-F5344CB8AC3E}">
        <p14:creationId xmlns:p14="http://schemas.microsoft.com/office/powerpoint/2010/main" val="96327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01255" y="443480"/>
            <a:ext cx="5404514" cy="8803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latin typeface="Arial" pitchFamily="34" charset="0"/>
                <a:cs typeface="Arial" pitchFamily="34" charset="0"/>
              </a:rPr>
              <a:t>Kingdom: PLANTAE</a:t>
            </a:r>
            <a:endParaRPr lang="id-ID" dirty="0">
              <a:latin typeface="Arial" pitchFamily="34" charset="0"/>
              <a:cs typeface="Arial" pitchFamily="34" charset="0"/>
            </a:endParaRPr>
          </a:p>
        </p:txBody>
      </p:sp>
      <p:sp>
        <p:nvSpPr>
          <p:cNvPr id="3" name="Content Placeholder 2"/>
          <p:cNvSpPr txBox="1">
            <a:spLocks/>
          </p:cNvSpPr>
          <p:nvPr/>
        </p:nvSpPr>
        <p:spPr>
          <a:xfrm>
            <a:off x="606189" y="1542197"/>
            <a:ext cx="5344235" cy="46402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id-ID" smtClean="0">
                <a:latin typeface="Arial" pitchFamily="34" charset="0"/>
                <a:cs typeface="Arial" pitchFamily="34" charset="0"/>
              </a:rPr>
              <a:t>Ciri : </a:t>
            </a:r>
          </a:p>
          <a:p>
            <a:pPr marL="627063" lvl="1" indent="-354013">
              <a:buFont typeface="+mj-lt"/>
              <a:buAutoNum type="arabicPeriod"/>
            </a:pPr>
            <a:r>
              <a:rPr lang="id-ID" sz="2800" smtClean="0">
                <a:latin typeface="Arial" pitchFamily="34" charset="0"/>
                <a:cs typeface="Arial" pitchFamily="34" charset="0"/>
              </a:rPr>
              <a:t>Eukariotik, </a:t>
            </a:r>
          </a:p>
          <a:p>
            <a:pPr marL="627063" lvl="1" indent="-354013">
              <a:buFont typeface="+mj-lt"/>
              <a:buAutoNum type="arabicPeriod"/>
            </a:pPr>
            <a:r>
              <a:rPr lang="id-ID" sz="2800" smtClean="0">
                <a:latin typeface="Arial" pitchFamily="34" charset="0"/>
                <a:cs typeface="Arial" pitchFamily="34" charset="0"/>
              </a:rPr>
              <a:t>Multiseluler</a:t>
            </a:r>
          </a:p>
          <a:p>
            <a:pPr marL="627063" lvl="1" indent="-354013">
              <a:buFont typeface="+mj-lt"/>
              <a:buAutoNum type="arabicPeriod"/>
            </a:pPr>
            <a:r>
              <a:rPr lang="id-ID" sz="2800" smtClean="0">
                <a:latin typeface="Arial" pitchFamily="34" charset="0"/>
                <a:cs typeface="Arial" pitchFamily="34" charset="0"/>
              </a:rPr>
              <a:t>Berklorofil </a:t>
            </a:r>
            <a:r>
              <a:rPr lang="id-ID" sz="2800" smtClean="0">
                <a:latin typeface="Arial" pitchFamily="34" charset="0"/>
                <a:cs typeface="Arial" pitchFamily="34" charset="0"/>
                <a:sym typeface="Wingdings" pitchFamily="2" charset="2"/>
              </a:rPr>
              <a:t> fotosintesis  autotrof</a:t>
            </a:r>
            <a:endParaRPr lang="id-ID" sz="2800" smtClean="0">
              <a:latin typeface="Arial" pitchFamily="34" charset="0"/>
              <a:cs typeface="Arial" pitchFamily="34" charset="0"/>
            </a:endParaRPr>
          </a:p>
          <a:p>
            <a:pPr marL="627063" lvl="1" indent="-354013">
              <a:buFont typeface="+mj-lt"/>
              <a:buAutoNum type="arabicPeriod"/>
            </a:pPr>
            <a:r>
              <a:rPr lang="id-ID" sz="2800" smtClean="0">
                <a:latin typeface="Arial" pitchFamily="34" charset="0"/>
                <a:cs typeface="Arial" pitchFamily="34" charset="0"/>
              </a:rPr>
              <a:t>memiliki dinding sel (selulosa)</a:t>
            </a:r>
          </a:p>
          <a:p>
            <a:pPr marL="273050" lvl="1" indent="0">
              <a:buFont typeface="Arial" panose="020B0604020202020204" pitchFamily="34" charset="0"/>
              <a:buNone/>
            </a:pPr>
            <a:endParaRPr lang="id-ID" sz="2800" smtClean="0">
              <a:latin typeface="Arial" pitchFamily="34" charset="0"/>
              <a:cs typeface="Arial" pitchFamily="34" charset="0"/>
            </a:endParaRPr>
          </a:p>
          <a:p>
            <a:endParaRPr lang="id-ID" smtClean="0"/>
          </a:p>
          <a:p>
            <a:endParaRPr lang="id-ID" dirty="0"/>
          </a:p>
        </p:txBody>
      </p:sp>
      <p:pic>
        <p:nvPicPr>
          <p:cNvPr id="4" name="Picture 2" descr="Kingdom Plantae - Pengertian, Manfaat, Ciri-Ciri, Klasifikasi, dan Cont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427" y="443480"/>
            <a:ext cx="4755866" cy="573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3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61814" y="228648"/>
            <a:ext cx="8283054" cy="9450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latin typeface="Arial" pitchFamily="34" charset="0"/>
                <a:cs typeface="Arial" pitchFamily="34" charset="0"/>
              </a:rPr>
              <a:t>Kingdom: ANIMALIA</a:t>
            </a:r>
            <a:endParaRPr lang="id-ID" dirty="0">
              <a:latin typeface="Arial" pitchFamily="34" charset="0"/>
              <a:cs typeface="Arial" pitchFamily="34" charset="0"/>
            </a:endParaRPr>
          </a:p>
        </p:txBody>
      </p:sp>
      <p:sp>
        <p:nvSpPr>
          <p:cNvPr id="3" name="Content Placeholder 2"/>
          <p:cNvSpPr txBox="1">
            <a:spLocks/>
          </p:cNvSpPr>
          <p:nvPr/>
        </p:nvSpPr>
        <p:spPr>
          <a:xfrm>
            <a:off x="674428" y="1188884"/>
            <a:ext cx="5098576" cy="49662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id-ID" smtClean="0">
                <a:latin typeface="Arial" pitchFamily="34" charset="0"/>
                <a:cs typeface="Arial" pitchFamily="34" charset="0"/>
              </a:rPr>
              <a:t>Ciri : </a:t>
            </a:r>
          </a:p>
          <a:p>
            <a:pPr marL="627063" lvl="1" indent="-354013">
              <a:buFont typeface="+mj-lt"/>
              <a:buAutoNum type="arabicPeriod"/>
            </a:pPr>
            <a:r>
              <a:rPr lang="id-ID" sz="2800" smtClean="0">
                <a:latin typeface="Arial" pitchFamily="34" charset="0"/>
                <a:cs typeface="Arial" pitchFamily="34" charset="0"/>
              </a:rPr>
              <a:t>Eukariotik</a:t>
            </a:r>
          </a:p>
          <a:p>
            <a:pPr marL="627063" lvl="1" indent="-354013">
              <a:buFont typeface="+mj-lt"/>
              <a:buAutoNum type="arabicPeriod"/>
            </a:pPr>
            <a:r>
              <a:rPr lang="id-ID" sz="2800" smtClean="0">
                <a:latin typeface="Arial" pitchFamily="34" charset="0"/>
                <a:cs typeface="Arial" pitchFamily="34" charset="0"/>
              </a:rPr>
              <a:t>Multiseluler</a:t>
            </a:r>
          </a:p>
          <a:p>
            <a:pPr marL="627063" lvl="1" indent="-354013">
              <a:buFont typeface="+mj-lt"/>
              <a:buAutoNum type="arabicPeriod"/>
            </a:pPr>
            <a:r>
              <a:rPr lang="id-ID" sz="2800" smtClean="0">
                <a:latin typeface="Arial" pitchFamily="34" charset="0"/>
                <a:cs typeface="Arial" pitchFamily="34" charset="0"/>
              </a:rPr>
              <a:t>Tidak berklorofil</a:t>
            </a:r>
          </a:p>
          <a:p>
            <a:pPr marL="627063" lvl="1" indent="-354013">
              <a:buFont typeface="+mj-lt"/>
              <a:buAutoNum type="arabicPeriod"/>
            </a:pPr>
            <a:r>
              <a:rPr lang="id-ID" sz="2800" smtClean="0">
                <a:latin typeface="Arial" pitchFamily="34" charset="0"/>
                <a:cs typeface="Arial" pitchFamily="34" charset="0"/>
              </a:rPr>
              <a:t>Memperoleh makanan dari organisme lain </a:t>
            </a:r>
            <a:r>
              <a:rPr lang="id-ID" sz="2800" smtClean="0">
                <a:latin typeface="Arial" pitchFamily="34" charset="0"/>
                <a:cs typeface="Arial" pitchFamily="34" charset="0"/>
                <a:sym typeface="Wingdings" pitchFamily="2" charset="2"/>
              </a:rPr>
              <a:t> heterotrof</a:t>
            </a:r>
            <a:endParaRPr lang="id-ID" sz="2800" smtClean="0">
              <a:latin typeface="Arial" pitchFamily="34" charset="0"/>
              <a:cs typeface="Arial" pitchFamily="34" charset="0"/>
            </a:endParaRPr>
          </a:p>
          <a:p>
            <a:pPr marL="627063" lvl="1" indent="-354013">
              <a:buFont typeface="+mj-lt"/>
              <a:buAutoNum type="arabicPeriod"/>
            </a:pPr>
            <a:r>
              <a:rPr lang="id-ID" sz="2800" smtClean="0">
                <a:latin typeface="Arial" pitchFamily="34" charset="0"/>
                <a:cs typeface="Arial" pitchFamily="34" charset="0"/>
              </a:rPr>
              <a:t>Tidak memiliki dinding sel</a:t>
            </a:r>
          </a:p>
          <a:p>
            <a:pPr marL="627063" lvl="1" indent="-354013">
              <a:buFont typeface="+mj-lt"/>
              <a:buAutoNum type="arabicPeriod"/>
            </a:pPr>
            <a:r>
              <a:rPr lang="id-ID" sz="2800" smtClean="0">
                <a:latin typeface="Arial" pitchFamily="34" charset="0"/>
                <a:cs typeface="Arial" pitchFamily="34" charset="0"/>
              </a:rPr>
              <a:t> Mampu berpindah tempat</a:t>
            </a:r>
            <a:endParaRPr lang="id-ID" sz="3600" smtClean="0"/>
          </a:p>
          <a:p>
            <a:endParaRPr lang="id-ID" dirty="0"/>
          </a:p>
        </p:txBody>
      </p:sp>
      <p:pic>
        <p:nvPicPr>
          <p:cNvPr id="4" name="Picture 4" descr="Kingdom Animalia - Dunia Hewan | id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358" y="1334566"/>
            <a:ext cx="4907270" cy="491610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71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8C363E4-F453-8E42-BC45-8FBB2E7CE416}"/>
              </a:ext>
            </a:extLst>
          </p:cNvPr>
          <p:cNvPicPr>
            <a:picLocks noChangeAspect="1"/>
          </p:cNvPicPr>
          <p:nvPr/>
        </p:nvPicPr>
        <p:blipFill rotWithShape="1">
          <a:blip r:embed="rId2">
            <a:extLst>
              <a:ext uri="{28A0092B-C50C-407E-A947-70E740481C1C}">
                <a14:useLocalDpi xmlns:a14="http://schemas.microsoft.com/office/drawing/2010/main" val="0"/>
              </a:ext>
            </a:extLst>
          </a:blip>
          <a:srcRect l="29952" t="10241" r="19082" b="12270"/>
          <a:stretch/>
        </p:blipFill>
        <p:spPr>
          <a:xfrm>
            <a:off x="2627290" y="66260"/>
            <a:ext cx="9564711" cy="6652591"/>
          </a:xfrm>
          <a:prstGeom prst="rect">
            <a:avLst/>
          </a:prstGeom>
        </p:spPr>
      </p:pic>
      <p:sp>
        <p:nvSpPr>
          <p:cNvPr id="3" name="TextBox 2">
            <a:extLst>
              <a:ext uri="{FF2B5EF4-FFF2-40B4-BE49-F238E27FC236}">
                <a16:creationId xmlns="" xmlns:a16="http://schemas.microsoft.com/office/drawing/2014/main" id="{F355640B-D043-0146-9E20-46F3DB469945}"/>
              </a:ext>
            </a:extLst>
          </p:cNvPr>
          <p:cNvSpPr txBox="1"/>
          <p:nvPr/>
        </p:nvSpPr>
        <p:spPr>
          <a:xfrm>
            <a:off x="0" y="4410527"/>
            <a:ext cx="2524259" cy="2308324"/>
          </a:xfrm>
          <a:prstGeom prst="rect">
            <a:avLst/>
          </a:prstGeom>
          <a:noFill/>
        </p:spPr>
        <p:txBody>
          <a:bodyPr wrap="square" rtlCol="0">
            <a:spAutoFit/>
          </a:bodyPr>
          <a:lstStyle/>
          <a:p>
            <a:r>
              <a:rPr lang="id-ID" dirty="0" smtClean="0"/>
              <a:t>Sumber:</a:t>
            </a:r>
          </a:p>
          <a:p>
            <a:r>
              <a:rPr lang="id-ID" dirty="0" smtClean="0"/>
              <a:t>Bidlack, J,E and Jansky, S.H. 2011. Stern’s Introductory Plant Biology. 12</a:t>
            </a:r>
            <a:r>
              <a:rPr lang="id-ID" baseline="30000" dirty="0" smtClean="0"/>
              <a:t>th </a:t>
            </a:r>
            <a:r>
              <a:rPr lang="id-ID" dirty="0" smtClean="0"/>
              <a:t> Edition. The Mc Graw Hill Companies. New York</a:t>
            </a:r>
          </a:p>
          <a:p>
            <a:endParaRPr lang="id-ID" dirty="0"/>
          </a:p>
        </p:txBody>
      </p:sp>
    </p:spTree>
    <p:extLst>
      <p:ext uri="{BB962C8B-B14F-4D97-AF65-F5344CB8AC3E}">
        <p14:creationId xmlns:p14="http://schemas.microsoft.com/office/powerpoint/2010/main" val="364312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9425" y="337829"/>
            <a:ext cx="8692487" cy="10542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b="1" smtClean="0">
                <a:latin typeface="Arial" pitchFamily="34" charset="0"/>
                <a:cs typeface="Arial" pitchFamily="34" charset="0"/>
              </a:rPr>
              <a:t>Klasifikasi 3 domain</a:t>
            </a:r>
            <a:endParaRPr lang="en-US" b="1" dirty="0">
              <a:latin typeface="Arial" pitchFamily="34" charset="0"/>
              <a:cs typeface="Arial" pitchFamily="34" charset="0"/>
            </a:endParaRPr>
          </a:p>
        </p:txBody>
      </p:sp>
      <p:sp>
        <p:nvSpPr>
          <p:cNvPr id="3" name="Content Placeholder 2"/>
          <p:cNvSpPr txBox="1">
            <a:spLocks/>
          </p:cNvSpPr>
          <p:nvPr/>
        </p:nvSpPr>
        <p:spPr>
          <a:xfrm>
            <a:off x="360528" y="1603878"/>
            <a:ext cx="3952165" cy="45431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lvl="1" indent="-354013">
              <a:buFont typeface="+mj-lt"/>
              <a:buAutoNum type="arabicPeriod"/>
              <a:tabLst>
                <a:tab pos="531813" algn="l"/>
              </a:tabLst>
            </a:pPr>
            <a:r>
              <a:rPr lang="id-ID" sz="2800" smtClean="0">
                <a:latin typeface="Arial" pitchFamily="34" charset="0"/>
                <a:cs typeface="Arial" pitchFamily="34" charset="0"/>
              </a:rPr>
              <a:t>Archaea</a:t>
            </a:r>
          </a:p>
          <a:p>
            <a:pPr marL="627063" lvl="1" indent="-354013">
              <a:buFont typeface="+mj-lt"/>
              <a:buAutoNum type="arabicPeriod"/>
              <a:tabLst>
                <a:tab pos="531813" algn="l"/>
              </a:tabLst>
            </a:pPr>
            <a:r>
              <a:rPr lang="id-ID" sz="2800" smtClean="0">
                <a:latin typeface="Arial" pitchFamily="34" charset="0"/>
                <a:cs typeface="Arial" pitchFamily="34" charset="0"/>
              </a:rPr>
              <a:t>Bacteria </a:t>
            </a:r>
          </a:p>
          <a:p>
            <a:pPr marL="627063" lvl="1" indent="-354013">
              <a:buSzPct val="75000"/>
              <a:buFont typeface="+mj-lt"/>
              <a:buAutoNum type="arabicPeriod"/>
              <a:tabLst>
                <a:tab pos="531813" algn="l"/>
              </a:tabLst>
            </a:pPr>
            <a:r>
              <a:rPr lang="id-ID" sz="2800" smtClean="0">
                <a:latin typeface="Arial" pitchFamily="34" charset="0"/>
                <a:cs typeface="Arial" pitchFamily="34" charset="0"/>
              </a:rPr>
              <a:t>Eukariota</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887" y="1487605"/>
            <a:ext cx="6987653" cy="4775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54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16907" y="324182"/>
            <a:ext cx="7859973" cy="781287"/>
          </a:xfrm>
          <a:prstGeom prst="rect">
            <a:avLst/>
          </a:prstGeom>
          <a:solidFill>
            <a:schemeClr val="accent1">
              <a:lumMod val="60000"/>
              <a:lumOff val="40000"/>
            </a:schemeClr>
          </a:solidFill>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mtClean="0">
                <a:latin typeface="Arial" pitchFamily="34" charset="0"/>
                <a:cs typeface="Arial" pitchFamily="34" charset="0"/>
              </a:rPr>
              <a:t>Domain </a:t>
            </a:r>
            <a:r>
              <a:rPr lang="en-US" smtClean="0">
                <a:latin typeface="Arial" pitchFamily="34" charset="0"/>
                <a:cs typeface="Arial" pitchFamily="34" charset="0"/>
              </a:rPr>
              <a:t>Archaea</a:t>
            </a:r>
            <a:endParaRPr lang="en-US" dirty="0">
              <a:latin typeface="Arial" pitchFamily="34" charset="0"/>
              <a:cs typeface="Arial" pitchFamily="34" charset="0"/>
            </a:endParaRPr>
          </a:p>
        </p:txBody>
      </p:sp>
      <p:sp>
        <p:nvSpPr>
          <p:cNvPr id="3" name="Content Placeholder 2"/>
          <p:cNvSpPr txBox="1">
            <a:spLocks/>
          </p:cNvSpPr>
          <p:nvPr/>
        </p:nvSpPr>
        <p:spPr>
          <a:xfrm>
            <a:off x="4135273" y="1337481"/>
            <a:ext cx="7697336" cy="4708478"/>
          </a:xfrm>
          <a:prstGeom prst="rect">
            <a:avLst/>
          </a:prstGeom>
          <a:ln>
            <a:solidFill>
              <a:schemeClr val="accent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id-ID" smtClean="0">
                <a:latin typeface="Arial" pitchFamily="34" charset="0"/>
                <a:cs typeface="Arial" pitchFamily="34" charset="0"/>
              </a:rPr>
              <a:t>Tidak memiliki membran ini </a:t>
            </a:r>
          </a:p>
          <a:p>
            <a:pPr>
              <a:buFont typeface="Wingdings" pitchFamily="2" charset="2"/>
              <a:buChar char="§"/>
            </a:pPr>
            <a:r>
              <a:rPr lang="en-US" smtClean="0">
                <a:latin typeface="Arial" pitchFamily="34" charset="0"/>
                <a:cs typeface="Arial" pitchFamily="34" charset="0"/>
              </a:rPr>
              <a:t>Dinding sel t</a:t>
            </a:r>
            <a:r>
              <a:rPr lang="id-ID" smtClean="0">
                <a:latin typeface="Arial" pitchFamily="34" charset="0"/>
                <a:cs typeface="Arial" pitchFamily="34" charset="0"/>
              </a:rPr>
              <a:t>i</a:t>
            </a:r>
            <a:r>
              <a:rPr lang="en-US" smtClean="0">
                <a:latin typeface="Arial" pitchFamily="34" charset="0"/>
                <a:cs typeface="Arial" pitchFamily="34" charset="0"/>
              </a:rPr>
              <a:t>d</a:t>
            </a:r>
            <a:r>
              <a:rPr lang="id-ID" smtClean="0">
                <a:latin typeface="Arial" pitchFamily="34" charset="0"/>
                <a:cs typeface="Arial" pitchFamily="34" charset="0"/>
              </a:rPr>
              <a:t>a</a:t>
            </a:r>
            <a:r>
              <a:rPr lang="en-US" smtClean="0">
                <a:latin typeface="Arial" pitchFamily="34" charset="0"/>
                <a:cs typeface="Arial" pitchFamily="34" charset="0"/>
              </a:rPr>
              <a:t>k memiliki peptidoglikan</a:t>
            </a:r>
          </a:p>
          <a:p>
            <a:pPr>
              <a:buFont typeface="Wingdings" pitchFamily="2" charset="2"/>
              <a:buChar char="§"/>
            </a:pPr>
            <a:r>
              <a:rPr lang="en-US" smtClean="0">
                <a:latin typeface="Arial" pitchFamily="34" charset="0"/>
                <a:cs typeface="Arial" pitchFamily="34" charset="0"/>
              </a:rPr>
              <a:t>Gen menunjukan kesamaan dengan prokariota dan eukariota</a:t>
            </a:r>
            <a:endParaRPr lang="id-ID" smtClean="0">
              <a:latin typeface="Arial" pitchFamily="34" charset="0"/>
              <a:cs typeface="Arial" pitchFamily="34" charset="0"/>
            </a:endParaRPr>
          </a:p>
          <a:p>
            <a:pPr>
              <a:buFont typeface="Wingdings" pitchFamily="2" charset="2"/>
              <a:buChar char="§"/>
            </a:pPr>
            <a:r>
              <a:rPr lang="id-ID" smtClean="0">
                <a:latin typeface="Arial" pitchFamily="34" charset="0"/>
                <a:cs typeface="Arial" pitchFamily="34" charset="0"/>
              </a:rPr>
              <a:t>DNA sirkuler</a:t>
            </a:r>
            <a:endParaRPr lang="en-US" smtClean="0">
              <a:latin typeface="Arial" pitchFamily="34" charset="0"/>
              <a:cs typeface="Arial" pitchFamily="34" charset="0"/>
            </a:endParaRPr>
          </a:p>
          <a:p>
            <a:pPr>
              <a:buFont typeface="Wingdings" pitchFamily="2" charset="2"/>
              <a:buChar char="§"/>
            </a:pPr>
            <a:r>
              <a:rPr lang="en-US" smtClean="0">
                <a:latin typeface="Arial" pitchFamily="34" charset="0"/>
                <a:cs typeface="Arial" pitchFamily="34" charset="0"/>
              </a:rPr>
              <a:t>Hidup di tempat ekstrim (air panas, kawah panas, salinitas tinggi, asam, lahan gambut)</a:t>
            </a:r>
          </a:p>
          <a:p>
            <a:pPr>
              <a:buFont typeface="Wingdings" pitchFamily="2" charset="2"/>
              <a:buChar char="§"/>
            </a:pPr>
            <a:r>
              <a:rPr lang="en-US" smtClean="0">
                <a:latin typeface="Arial" pitchFamily="34" charset="0"/>
                <a:cs typeface="Arial" pitchFamily="34" charset="0"/>
              </a:rPr>
              <a:t>Membran plasmanya 1 lapis mengandung lipid dengan ikatan ester</a:t>
            </a:r>
          </a:p>
          <a:p>
            <a:pPr>
              <a:buFont typeface="Wingdings" pitchFamily="2" charset="2"/>
              <a:buChar char="§"/>
            </a:pPr>
            <a:r>
              <a:rPr lang="en-US" smtClean="0">
                <a:latin typeface="Arial" pitchFamily="34" charset="0"/>
                <a:cs typeface="Arial" pitchFamily="34" charset="0"/>
              </a:rPr>
              <a:t>Memiliki struktur tambahan yang tidak dimiliki oleh Prokariota dan Eukariota yi canullae, hami, bindosome, Iho670 &amp; fiber</a:t>
            </a:r>
            <a:endParaRPr lang="en-US" dirty="0">
              <a:latin typeface="Arial" pitchFamily="34" charset="0"/>
              <a:cs typeface="Arial" pitchFamily="34" charset="0"/>
            </a:endParaRPr>
          </a:p>
        </p:txBody>
      </p:sp>
      <p:pic>
        <p:nvPicPr>
          <p:cNvPr id="4" name="Picture 2" descr="The Three Domains All organisms belong to 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89" y="2333767"/>
            <a:ext cx="3548417" cy="39851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6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20622" y="378775"/>
            <a:ext cx="7778084" cy="835875"/>
          </a:xfrm>
          <a:prstGeom prst="rect">
            <a:avLst/>
          </a:prstGeom>
          <a:solidFill>
            <a:schemeClr val="accent1">
              <a:lumMod val="60000"/>
              <a:lumOff val="40000"/>
            </a:schemeClr>
          </a:solidFill>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latin typeface="Arial" pitchFamily="34" charset="0"/>
                <a:cs typeface="Arial" pitchFamily="34" charset="0"/>
              </a:rPr>
              <a:t>Domain Bacteria</a:t>
            </a:r>
            <a:endParaRPr lang="id-ID" dirty="0">
              <a:latin typeface="Arial" pitchFamily="34" charset="0"/>
              <a:cs typeface="Arial" pitchFamily="34" charset="0"/>
            </a:endParaRPr>
          </a:p>
        </p:txBody>
      </p:sp>
      <p:sp>
        <p:nvSpPr>
          <p:cNvPr id="3" name="Content Placeholder 2"/>
          <p:cNvSpPr txBox="1">
            <a:spLocks/>
          </p:cNvSpPr>
          <p:nvPr/>
        </p:nvSpPr>
        <p:spPr>
          <a:xfrm>
            <a:off x="4121624" y="1397886"/>
            <a:ext cx="7724634" cy="4789596"/>
          </a:xfrm>
          <a:prstGeom prst="rect">
            <a:avLst/>
          </a:prstGeom>
          <a:ln>
            <a:solidFill>
              <a:schemeClr val="accent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id-ID" smtClean="0">
                <a:latin typeface="Arial" pitchFamily="34" charset="0"/>
                <a:cs typeface="Arial" pitchFamily="34" charset="0"/>
              </a:rPr>
              <a:t>Tidak memiliki membran inti</a:t>
            </a:r>
          </a:p>
          <a:p>
            <a:pPr>
              <a:buFont typeface="Wingdings" pitchFamily="2" charset="2"/>
              <a:buChar char="§"/>
            </a:pPr>
            <a:r>
              <a:rPr lang="id-ID" smtClean="0">
                <a:latin typeface="Arial" pitchFamily="34" charset="0"/>
                <a:cs typeface="Arial" pitchFamily="34" charset="0"/>
              </a:rPr>
              <a:t>Uniseluler</a:t>
            </a:r>
          </a:p>
          <a:p>
            <a:pPr>
              <a:buFont typeface="Wingdings" pitchFamily="2" charset="2"/>
              <a:buChar char="§"/>
            </a:pPr>
            <a:r>
              <a:rPr lang="en-US" smtClean="0">
                <a:latin typeface="Arial" pitchFamily="34" charset="0"/>
                <a:cs typeface="Arial" pitchFamily="34" charset="0"/>
              </a:rPr>
              <a:t>Dinding sel mengandung peptidoglikan</a:t>
            </a:r>
          </a:p>
          <a:p>
            <a:pPr>
              <a:buFont typeface="Wingdings" pitchFamily="2" charset="2"/>
              <a:buChar char="§"/>
            </a:pPr>
            <a:r>
              <a:rPr lang="en-US" smtClean="0">
                <a:latin typeface="Arial" pitchFamily="34" charset="0"/>
                <a:cs typeface="Arial" pitchFamily="34" charset="0"/>
              </a:rPr>
              <a:t>Ribosom hanya mengandung 1 RNA polimerase </a:t>
            </a:r>
          </a:p>
          <a:p>
            <a:pPr>
              <a:buFont typeface="Wingdings" pitchFamily="2" charset="2"/>
              <a:buChar char="§"/>
            </a:pPr>
            <a:r>
              <a:rPr lang="id-ID" smtClean="0">
                <a:latin typeface="Arial" pitchFamily="34" charset="0"/>
                <a:cs typeface="Arial" pitchFamily="34" charset="0"/>
              </a:rPr>
              <a:t>Memiliki DNA sirkuler dan DNA sitoplasma</a:t>
            </a:r>
          </a:p>
          <a:p>
            <a:pPr>
              <a:buFont typeface="Wingdings" pitchFamily="2" charset="2"/>
              <a:buChar char="§"/>
            </a:pPr>
            <a:r>
              <a:rPr lang="id-ID" smtClean="0">
                <a:latin typeface="Arial" pitchFamily="34" charset="0"/>
                <a:cs typeface="Arial" pitchFamily="34" charset="0"/>
              </a:rPr>
              <a:t>Tidak memiliki organela bermembran</a:t>
            </a:r>
          </a:p>
          <a:p>
            <a:pPr>
              <a:buFont typeface="Wingdings" pitchFamily="2" charset="2"/>
              <a:buChar char="§"/>
            </a:pPr>
            <a:r>
              <a:rPr lang="en-US" smtClean="0">
                <a:latin typeface="Arial" pitchFamily="34" charset="0"/>
                <a:cs typeface="Arial" pitchFamily="34" charset="0"/>
              </a:rPr>
              <a:t>Organisme: Bakteri dan </a:t>
            </a:r>
            <a:r>
              <a:rPr lang="id-ID" smtClean="0">
                <a:latin typeface="Arial" pitchFamily="34" charset="0"/>
                <a:cs typeface="Arial" pitchFamily="34" charset="0"/>
              </a:rPr>
              <a:t>Cyanobakteria</a:t>
            </a:r>
          </a:p>
          <a:p>
            <a:pPr>
              <a:buFont typeface="Wingdings" pitchFamily="2" charset="2"/>
              <a:buChar char="§"/>
            </a:pPr>
            <a:r>
              <a:rPr lang="id-ID" smtClean="0">
                <a:latin typeface="Arial" pitchFamily="34" charset="0"/>
                <a:cs typeface="Arial" pitchFamily="34" charset="0"/>
              </a:rPr>
              <a:t>Perkembangbiakan: aseksual dengan pembelahan biner</a:t>
            </a:r>
            <a:endParaRPr lang="id-ID" dirty="0">
              <a:latin typeface="Arial" pitchFamily="34" charset="0"/>
              <a:cs typeface="Arial" pitchFamily="34" charset="0"/>
            </a:endParaRPr>
          </a:p>
        </p:txBody>
      </p:sp>
      <p:pic>
        <p:nvPicPr>
          <p:cNvPr id="4" name="Picture 2" descr="Bacteria. Classification Domain Archaea and Kingdom Archaebacteria …No  peptidoglycan in cell wall …DNA similar to Eukaryotes …Harsh Environment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 y="1897039"/>
            <a:ext cx="3480180" cy="42990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25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9485" y="300250"/>
            <a:ext cx="8147715" cy="887105"/>
          </a:xfrm>
          <a:prstGeom prst="rect">
            <a:avLst/>
          </a:prstGeom>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t>Domain Eukariota</a:t>
            </a:r>
            <a:endParaRPr lang="id-ID" dirty="0"/>
          </a:p>
        </p:txBody>
      </p:sp>
      <p:sp>
        <p:nvSpPr>
          <p:cNvPr id="3" name="Content Placeholder 2"/>
          <p:cNvSpPr txBox="1">
            <a:spLocks/>
          </p:cNvSpPr>
          <p:nvPr/>
        </p:nvSpPr>
        <p:spPr>
          <a:xfrm>
            <a:off x="3739488" y="1310185"/>
            <a:ext cx="8120416" cy="4785815"/>
          </a:xfrm>
          <a:prstGeom prst="rect">
            <a:avLst/>
          </a:prstGeom>
          <a:ln>
            <a:solidFill>
              <a:schemeClr val="accent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buFont typeface="Wingdings" pitchFamily="2" charset="2"/>
              <a:buChar char="§"/>
            </a:pPr>
            <a:r>
              <a:rPr lang="en-US" smtClean="0">
                <a:latin typeface="Arial" pitchFamily="34" charset="0"/>
                <a:cs typeface="Arial" pitchFamily="34" charset="0"/>
              </a:rPr>
              <a:t>Bahan genetik dibungkus nukleus dan terikat p</a:t>
            </a:r>
            <a:r>
              <a:rPr lang="id-ID" smtClean="0">
                <a:latin typeface="Arial" pitchFamily="34" charset="0"/>
                <a:cs typeface="Arial" pitchFamily="34" charset="0"/>
              </a:rPr>
              <a:t>a</a:t>
            </a:r>
            <a:r>
              <a:rPr lang="en-US" smtClean="0">
                <a:latin typeface="Arial" pitchFamily="34" charset="0"/>
                <a:cs typeface="Arial" pitchFamily="34" charset="0"/>
              </a:rPr>
              <a:t>d</a:t>
            </a:r>
            <a:r>
              <a:rPr lang="id-ID" smtClean="0">
                <a:latin typeface="Arial" pitchFamily="34" charset="0"/>
                <a:cs typeface="Arial" pitchFamily="34" charset="0"/>
              </a:rPr>
              <a:t>a</a:t>
            </a:r>
            <a:r>
              <a:rPr lang="en-US" smtClean="0">
                <a:latin typeface="Arial" pitchFamily="34" charset="0"/>
                <a:cs typeface="Arial" pitchFamily="34" charset="0"/>
              </a:rPr>
              <a:t> membran (memiliki membran inti)</a:t>
            </a:r>
          </a:p>
          <a:p>
            <a:pPr marL="355600" indent="-355600">
              <a:buFont typeface="Wingdings" pitchFamily="2" charset="2"/>
              <a:buChar char="§"/>
            </a:pPr>
            <a:r>
              <a:rPr lang="en-US" smtClean="0">
                <a:latin typeface="Arial" pitchFamily="34" charset="0"/>
                <a:cs typeface="Arial" pitchFamily="34" charset="0"/>
              </a:rPr>
              <a:t>DNA terselubung protein</a:t>
            </a:r>
          </a:p>
          <a:p>
            <a:pPr marL="355600" indent="-355600">
              <a:buFont typeface="Wingdings" pitchFamily="2" charset="2"/>
              <a:buChar char="§"/>
            </a:pPr>
            <a:r>
              <a:rPr lang="en-US" smtClean="0">
                <a:latin typeface="Arial" pitchFamily="34" charset="0"/>
                <a:cs typeface="Arial" pitchFamily="34" charset="0"/>
              </a:rPr>
              <a:t>Melakukan fusi sel untuk perkembangbiakan generatif</a:t>
            </a:r>
          </a:p>
          <a:p>
            <a:pPr marL="355600" indent="-355600">
              <a:buFont typeface="Wingdings" pitchFamily="2" charset="2"/>
              <a:buChar char="§"/>
            </a:pPr>
            <a:r>
              <a:rPr lang="id-ID" smtClean="0">
                <a:latin typeface="Arial" pitchFamily="34" charset="0"/>
                <a:cs typeface="Arial" pitchFamily="34" charset="0"/>
              </a:rPr>
              <a:t>Organisme uniseluler dan multiseluler</a:t>
            </a:r>
          </a:p>
          <a:p>
            <a:pPr marL="355600" indent="-355600">
              <a:buFont typeface="Wingdings" pitchFamily="2" charset="2"/>
              <a:buChar char="§"/>
            </a:pPr>
            <a:r>
              <a:rPr lang="id-ID" smtClean="0">
                <a:latin typeface="Arial" pitchFamily="34" charset="0"/>
                <a:cs typeface="Arial" pitchFamily="34" charset="0"/>
              </a:rPr>
              <a:t>Ada organisme yang memiliki dinding sel </a:t>
            </a:r>
            <a:r>
              <a:rPr lang="id-ID" smtClean="0">
                <a:latin typeface="Arial" pitchFamily="34" charset="0"/>
                <a:cs typeface="Arial" pitchFamily="34" charset="0"/>
                <a:sym typeface="Wingdings" pitchFamily="2" charset="2"/>
              </a:rPr>
              <a:t> selulosa atau kitin</a:t>
            </a:r>
            <a:endParaRPr lang="id-ID" smtClean="0">
              <a:latin typeface="Arial" pitchFamily="34" charset="0"/>
              <a:cs typeface="Arial" pitchFamily="34" charset="0"/>
            </a:endParaRPr>
          </a:p>
          <a:p>
            <a:pPr marL="355600" indent="-355600">
              <a:buFont typeface="Wingdings" pitchFamily="2" charset="2"/>
              <a:buChar char="§"/>
            </a:pPr>
            <a:r>
              <a:rPr lang="id-ID" smtClean="0">
                <a:latin typeface="Arial" pitchFamily="34" charset="0"/>
                <a:cs typeface="Arial" pitchFamily="34" charset="0"/>
              </a:rPr>
              <a:t>Memiliki organela yang bermembran, sitoskeleton </a:t>
            </a:r>
          </a:p>
          <a:p>
            <a:pPr marL="355600" indent="-355600">
              <a:buFont typeface="Wingdings" pitchFamily="2" charset="2"/>
              <a:buChar char="§"/>
            </a:pPr>
            <a:r>
              <a:rPr lang="id-ID" smtClean="0">
                <a:latin typeface="Arial" pitchFamily="34" charset="0"/>
                <a:cs typeface="Arial" pitchFamily="34" charset="0"/>
              </a:rPr>
              <a:t>Ribosom dg beberapa RNA polimerase </a:t>
            </a:r>
            <a:endParaRPr lang="en-US" smtClean="0">
              <a:latin typeface="Arial" pitchFamily="34" charset="0"/>
              <a:cs typeface="Arial" pitchFamily="34" charset="0"/>
            </a:endParaRPr>
          </a:p>
          <a:p>
            <a:pPr marL="355600" indent="-355600">
              <a:buFont typeface="Wingdings" pitchFamily="2" charset="2"/>
              <a:buChar char="§"/>
            </a:pPr>
            <a:r>
              <a:rPr lang="id-ID" smtClean="0">
                <a:latin typeface="Arial" pitchFamily="34" charset="0"/>
                <a:cs typeface="Arial" pitchFamily="34" charset="0"/>
              </a:rPr>
              <a:t>Perbanyakan secara aseksual dan seksual</a:t>
            </a:r>
          </a:p>
          <a:p>
            <a:endParaRPr lang="id-ID"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42" y="3193576"/>
            <a:ext cx="3217886" cy="296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24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F1D15326-CFA6-D448-B59E-926BF85C86D4}"/>
              </a:ext>
            </a:extLst>
          </p:cNvPr>
          <p:cNvSpPr>
            <a:spLocks noGrp="1"/>
          </p:cNvSpPr>
          <p:nvPr>
            <p:ph type="title"/>
          </p:nvPr>
        </p:nvSpPr>
        <p:spPr/>
        <p:txBody>
          <a:bodyPr/>
          <a:lstStyle/>
          <a:p>
            <a:r>
              <a:rPr lang="id-ID" dirty="0" smtClean="0"/>
              <a:t>Sejarah Pengelompokkan Makhluk Hidup</a:t>
            </a:r>
            <a:endParaRPr lang="id-ID" dirty="0"/>
          </a:p>
        </p:txBody>
      </p:sp>
      <p:sp>
        <p:nvSpPr>
          <p:cNvPr id="5" name="Content Placeholder 2">
            <a:extLst>
              <a:ext uri="{FF2B5EF4-FFF2-40B4-BE49-F238E27FC236}">
                <a16:creationId xmlns="" xmlns:a16="http://schemas.microsoft.com/office/drawing/2014/main" id="{F977AC8D-7E84-3D4A-9662-954A736DC7FC}"/>
              </a:ext>
            </a:extLst>
          </p:cNvPr>
          <p:cNvSpPr>
            <a:spLocks noGrp="1"/>
          </p:cNvSpPr>
          <p:nvPr>
            <p:ph idx="1"/>
          </p:nvPr>
        </p:nvSpPr>
        <p:spPr/>
        <p:txBody>
          <a:bodyPr>
            <a:noAutofit/>
          </a:bodyPr>
          <a:lstStyle/>
          <a:p>
            <a:pPr>
              <a:lnSpc>
                <a:spcPct val="120000"/>
              </a:lnSpc>
            </a:pPr>
            <a:r>
              <a:rPr lang="id-ID" sz="2000" dirty="0" smtClean="0"/>
              <a:t>Pada awalnya, makhluk hidup di seluruh dunia hanya dikelompokkan menjadi </a:t>
            </a:r>
            <a:r>
              <a:rPr lang="id-ID" sz="2000" i="1" dirty="0" smtClean="0"/>
              <a:t>Plant Kingdom </a:t>
            </a:r>
            <a:r>
              <a:rPr lang="id-ID" sz="2000" dirty="0" smtClean="0"/>
              <a:t>atau </a:t>
            </a:r>
            <a:r>
              <a:rPr lang="id-ID" sz="2000" i="1" dirty="0" smtClean="0"/>
              <a:t>Animal Kingdom</a:t>
            </a:r>
            <a:r>
              <a:rPr lang="id-ID" sz="2000" dirty="0" smtClean="0"/>
              <a:t>.</a:t>
            </a:r>
          </a:p>
          <a:p>
            <a:pPr>
              <a:lnSpc>
                <a:spcPct val="120000"/>
              </a:lnSpc>
            </a:pPr>
            <a:r>
              <a:rPr lang="id-ID" sz="2000" dirty="0" smtClean="0"/>
              <a:t>Karena ada banyak organisme yang tidak sesuai, berukuran lebih kecil, disebut dengan euglenoids, dan juga ada yang bernama </a:t>
            </a:r>
            <a:r>
              <a:rPr lang="id-ID" sz="2000" i="1" dirty="0" smtClean="0"/>
              <a:t>slime molds</a:t>
            </a:r>
            <a:r>
              <a:rPr lang="id-ID" sz="2000" dirty="0" smtClean="0"/>
              <a:t>, maka ahli Biologi bernama John Hogg dan Ernst Haeckel mengajukan kingdom ketiga yaitu </a:t>
            </a:r>
            <a:r>
              <a:rPr lang="id-ID" sz="2000" b="1" dirty="0" smtClean="0"/>
              <a:t>Protoctista</a:t>
            </a:r>
            <a:r>
              <a:rPr lang="id-ID" sz="2000" dirty="0" smtClean="0"/>
              <a:t> (tahun 1860).</a:t>
            </a:r>
          </a:p>
          <a:p>
            <a:pPr>
              <a:lnSpc>
                <a:spcPct val="120000"/>
              </a:lnSpc>
            </a:pPr>
            <a:r>
              <a:rPr lang="id-ID" sz="2000" dirty="0" smtClean="0"/>
              <a:t>Pada tahun 1938, ahli Biologi bernama Herbert F. Copeland mengajukan kingdom </a:t>
            </a:r>
            <a:r>
              <a:rPr lang="id-ID" sz="2000" b="1" dirty="0" smtClean="0"/>
              <a:t>Monera</a:t>
            </a:r>
            <a:r>
              <a:rPr lang="id-ID" sz="2000" dirty="0" smtClean="0"/>
              <a:t>.</a:t>
            </a:r>
          </a:p>
          <a:p>
            <a:pPr>
              <a:lnSpc>
                <a:spcPct val="120000"/>
              </a:lnSpc>
            </a:pPr>
            <a:r>
              <a:rPr lang="id-ID" sz="2000" dirty="0" smtClean="0"/>
              <a:t>Pada tahun 1969, R. H. Whittaker membuat klasifikasi 5 kingdom. </a:t>
            </a:r>
          </a:p>
          <a:p>
            <a:pPr>
              <a:lnSpc>
                <a:spcPct val="120000"/>
              </a:lnSpc>
            </a:pPr>
            <a:r>
              <a:rPr lang="id-ID" sz="2000" dirty="0" smtClean="0"/>
              <a:t>Tahun 1980an, Carl Woese membuat klasifikasi 6 kingdom dengan membagi Monera menjadi 2 kelompok.</a:t>
            </a:r>
          </a:p>
          <a:p>
            <a:pPr>
              <a:lnSpc>
                <a:spcPct val="120000"/>
              </a:lnSpc>
            </a:pPr>
            <a:r>
              <a:rPr lang="id-ID" sz="2000" dirty="0" smtClean="0"/>
              <a:t>Virus tidak dimasukkan dalam klasifikasi karena tidak memiliki struktur sel yang dimiliki oleh organisme lainnya.</a:t>
            </a:r>
            <a:endParaRPr lang="id-ID" sz="2000" dirty="0"/>
          </a:p>
        </p:txBody>
      </p:sp>
    </p:spTree>
    <p:extLst>
      <p:ext uri="{BB962C8B-B14F-4D97-AF65-F5344CB8AC3E}">
        <p14:creationId xmlns:p14="http://schemas.microsoft.com/office/powerpoint/2010/main" val="9692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9756984"/>
              </p:ext>
            </p:extLst>
          </p:nvPr>
        </p:nvGraphicFramePr>
        <p:xfrm>
          <a:off x="354842" y="774738"/>
          <a:ext cx="11546005" cy="5654040"/>
        </p:xfrm>
        <a:graphic>
          <a:graphicData uri="http://schemas.openxmlformats.org/drawingml/2006/table">
            <a:tbl>
              <a:tblPr firstRow="1" bandRow="1">
                <a:tableStyleId>{5C22544A-7EE6-4342-B048-85BDC9FD1C3A}</a:tableStyleId>
              </a:tblPr>
              <a:tblGrid>
                <a:gridCol w="3534770">
                  <a:extLst>
                    <a:ext uri="{9D8B030D-6E8A-4147-A177-3AD203B41FA5}">
                      <a16:colId xmlns="" xmlns:a16="http://schemas.microsoft.com/office/drawing/2014/main" val="20000"/>
                    </a:ext>
                  </a:extLst>
                </a:gridCol>
                <a:gridCol w="2663743">
                  <a:extLst>
                    <a:ext uri="{9D8B030D-6E8A-4147-A177-3AD203B41FA5}">
                      <a16:colId xmlns="" xmlns:a16="http://schemas.microsoft.com/office/drawing/2014/main" val="20001"/>
                    </a:ext>
                  </a:extLst>
                </a:gridCol>
                <a:gridCol w="2868707">
                  <a:extLst>
                    <a:ext uri="{9D8B030D-6E8A-4147-A177-3AD203B41FA5}">
                      <a16:colId xmlns="" xmlns:a16="http://schemas.microsoft.com/office/drawing/2014/main" val="20002"/>
                    </a:ext>
                  </a:extLst>
                </a:gridCol>
                <a:gridCol w="2478785">
                  <a:extLst>
                    <a:ext uri="{9D8B030D-6E8A-4147-A177-3AD203B41FA5}">
                      <a16:colId xmlns="" xmlns:a16="http://schemas.microsoft.com/office/drawing/2014/main" val="20003"/>
                    </a:ext>
                  </a:extLst>
                </a:gridCol>
              </a:tblGrid>
              <a:tr h="370840">
                <a:tc>
                  <a:txBody>
                    <a:bodyPr/>
                    <a:lstStyle/>
                    <a:p>
                      <a:pPr algn="ctr"/>
                      <a:r>
                        <a:rPr lang="id-ID" sz="1600" dirty="0"/>
                        <a:t>Karakteristik</a:t>
                      </a:r>
                    </a:p>
                  </a:txBody>
                  <a:tcPr/>
                </a:tc>
                <a:tc>
                  <a:txBody>
                    <a:bodyPr/>
                    <a:lstStyle/>
                    <a:p>
                      <a:pPr algn="ctr"/>
                      <a:r>
                        <a:rPr lang="id-ID" sz="1600" dirty="0"/>
                        <a:t>Bacteria</a:t>
                      </a:r>
                    </a:p>
                  </a:txBody>
                  <a:tcPr>
                    <a:solidFill>
                      <a:schemeClr val="accent2">
                        <a:lumMod val="40000"/>
                        <a:lumOff val="60000"/>
                      </a:schemeClr>
                    </a:solidFill>
                  </a:tcPr>
                </a:tc>
                <a:tc>
                  <a:txBody>
                    <a:bodyPr/>
                    <a:lstStyle/>
                    <a:p>
                      <a:pPr algn="ctr"/>
                      <a:r>
                        <a:rPr lang="id-ID" sz="1600" dirty="0" err="1"/>
                        <a:t>Archaea</a:t>
                      </a:r>
                      <a:endParaRPr lang="id-ID" sz="1600" dirty="0"/>
                    </a:p>
                  </a:txBody>
                  <a:tcPr>
                    <a:solidFill>
                      <a:srgbClr val="FFC000"/>
                    </a:solidFill>
                  </a:tcPr>
                </a:tc>
                <a:tc>
                  <a:txBody>
                    <a:bodyPr/>
                    <a:lstStyle/>
                    <a:p>
                      <a:pPr algn="ctr"/>
                      <a:r>
                        <a:rPr lang="id-ID" sz="1600" dirty="0"/>
                        <a:t>Eukariota</a:t>
                      </a:r>
                    </a:p>
                  </a:txBody>
                  <a:tcPr>
                    <a:solidFill>
                      <a:schemeClr val="accent6">
                        <a:lumMod val="40000"/>
                        <a:lumOff val="60000"/>
                      </a:schemeClr>
                    </a:solidFill>
                  </a:tcPr>
                </a:tc>
                <a:extLst>
                  <a:ext uri="{0D108BD9-81ED-4DB2-BD59-A6C34878D82A}">
                    <a16:rowId xmlns="" xmlns:a16="http://schemas.microsoft.com/office/drawing/2014/main" val="10000"/>
                  </a:ext>
                </a:extLst>
              </a:tr>
              <a:tr h="370840">
                <a:tc>
                  <a:txBody>
                    <a:bodyPr/>
                    <a:lstStyle/>
                    <a:p>
                      <a:r>
                        <a:rPr lang="id-ID" sz="1600" dirty="0"/>
                        <a:t>Ukuran</a:t>
                      </a:r>
                    </a:p>
                  </a:txBody>
                  <a:tcPr/>
                </a:tc>
                <a:tc>
                  <a:txBody>
                    <a:bodyPr/>
                    <a:lstStyle/>
                    <a:p>
                      <a:pPr algn="ctr"/>
                      <a:r>
                        <a:rPr lang="id-ID" sz="1600" dirty="0"/>
                        <a:t>1-4 </a:t>
                      </a:r>
                      <a:r>
                        <a:rPr lang="id-ID" sz="1600" dirty="0">
                          <a:sym typeface="Symbol"/>
                        </a:rPr>
                        <a:t>m</a:t>
                      </a:r>
                      <a:endParaRPr lang="id-ID" sz="1600" dirty="0"/>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a:t>1-4 </a:t>
                      </a:r>
                      <a:r>
                        <a:rPr lang="id-ID" sz="1600" dirty="0">
                          <a:sym typeface="Symbol"/>
                        </a:rPr>
                        <a:t>m</a:t>
                      </a:r>
                      <a:endParaRPr lang="id-ID" sz="1600"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a:t>&gt;</a:t>
                      </a:r>
                      <a:r>
                        <a:rPr lang="id-ID" sz="1600" baseline="0" dirty="0"/>
                        <a:t> 5</a:t>
                      </a:r>
                      <a:r>
                        <a:rPr lang="id-ID" sz="1600" dirty="0"/>
                        <a:t> </a:t>
                      </a:r>
                      <a:r>
                        <a:rPr lang="id-ID" sz="1600" dirty="0">
                          <a:sym typeface="Symbol"/>
                        </a:rPr>
                        <a:t>m</a:t>
                      </a:r>
                      <a:endParaRPr lang="id-ID" sz="1600" dirty="0"/>
                    </a:p>
                  </a:txBody>
                  <a:tcPr anchor="ctr">
                    <a:solidFill>
                      <a:schemeClr val="accent6">
                        <a:lumMod val="40000"/>
                        <a:lumOff val="60000"/>
                      </a:schemeClr>
                    </a:solidFill>
                  </a:tcPr>
                </a:tc>
                <a:extLst>
                  <a:ext uri="{0D108BD9-81ED-4DB2-BD59-A6C34878D82A}">
                    <a16:rowId xmlns="" xmlns:a16="http://schemas.microsoft.com/office/drawing/2014/main" val="10001"/>
                  </a:ext>
                </a:extLst>
              </a:tr>
              <a:tr h="370840">
                <a:tc>
                  <a:txBody>
                    <a:bodyPr/>
                    <a:lstStyle/>
                    <a:p>
                      <a:r>
                        <a:rPr lang="id-ID" sz="1600" dirty="0"/>
                        <a:t>Selubung nukleus</a:t>
                      </a:r>
                    </a:p>
                  </a:txBody>
                  <a:tcPr/>
                </a:tc>
                <a:tc>
                  <a:txBody>
                    <a:bodyPr/>
                    <a:lstStyle/>
                    <a:p>
                      <a:pPr algn="ctr"/>
                      <a:r>
                        <a:rPr lang="id-ID" sz="1600" dirty="0"/>
                        <a:t>Tidak</a:t>
                      </a:r>
                      <a:r>
                        <a:rPr lang="id-ID" sz="1600" baseline="0" dirty="0"/>
                        <a:t> ada</a:t>
                      </a:r>
                      <a:endParaRPr lang="id-ID" sz="1600" dirty="0"/>
                    </a:p>
                  </a:txBody>
                  <a:tcPr anchor="ctr">
                    <a:solidFill>
                      <a:schemeClr val="accent2">
                        <a:lumMod val="40000"/>
                        <a:lumOff val="60000"/>
                      </a:schemeClr>
                    </a:solidFill>
                  </a:tcPr>
                </a:tc>
                <a:tc>
                  <a:txBody>
                    <a:bodyPr/>
                    <a:lstStyle/>
                    <a:p>
                      <a:pPr algn="ctr"/>
                      <a:r>
                        <a:rPr lang="id-ID" sz="1600" dirty="0"/>
                        <a:t>Tidak ada</a:t>
                      </a:r>
                    </a:p>
                  </a:txBody>
                  <a:tcPr anchor="ctr">
                    <a:solidFill>
                      <a:srgbClr val="FFC000"/>
                    </a:solidFill>
                  </a:tcPr>
                </a:tc>
                <a:tc>
                  <a:txBody>
                    <a:bodyPr/>
                    <a:lstStyle/>
                    <a:p>
                      <a:pPr algn="ctr"/>
                      <a:r>
                        <a:rPr lang="id-ID" sz="1600" dirty="0"/>
                        <a:t>ada</a:t>
                      </a:r>
                    </a:p>
                  </a:txBody>
                  <a:tcPr anchor="ctr">
                    <a:solidFill>
                      <a:schemeClr val="accent6">
                        <a:lumMod val="40000"/>
                        <a:lumOff val="60000"/>
                      </a:schemeClr>
                    </a:solidFill>
                  </a:tcPr>
                </a:tc>
                <a:extLst>
                  <a:ext uri="{0D108BD9-81ED-4DB2-BD59-A6C34878D82A}">
                    <a16:rowId xmlns="" xmlns:a16="http://schemas.microsoft.com/office/drawing/2014/main" val="10002"/>
                  </a:ext>
                </a:extLst>
              </a:tr>
              <a:tr h="370840">
                <a:tc>
                  <a:txBody>
                    <a:bodyPr/>
                    <a:lstStyle/>
                    <a:p>
                      <a:r>
                        <a:rPr lang="id-ID" sz="1600" dirty="0"/>
                        <a:t>DNA berhiston</a:t>
                      </a:r>
                    </a:p>
                  </a:txBody>
                  <a:tcPr/>
                </a:tc>
                <a:tc>
                  <a:txBody>
                    <a:bodyPr/>
                    <a:lstStyle/>
                    <a:p>
                      <a:pPr algn="ctr"/>
                      <a:r>
                        <a:rPr lang="id-ID" sz="1600" dirty="0"/>
                        <a:t>Tidak ada</a:t>
                      </a:r>
                    </a:p>
                  </a:txBody>
                  <a:tcPr anchor="ctr">
                    <a:solidFill>
                      <a:schemeClr val="accent2">
                        <a:lumMod val="40000"/>
                        <a:lumOff val="60000"/>
                      </a:schemeClr>
                    </a:solidFill>
                  </a:tcPr>
                </a:tc>
                <a:tc>
                  <a:txBody>
                    <a:bodyPr/>
                    <a:lstStyle/>
                    <a:p>
                      <a:pPr algn="ctr"/>
                      <a:r>
                        <a:rPr lang="id-ID" sz="1600" dirty="0"/>
                        <a:t>Ada pada beberapa spesies</a:t>
                      </a:r>
                    </a:p>
                  </a:txBody>
                  <a:tcPr anchor="ctr">
                    <a:solidFill>
                      <a:srgbClr val="FFC000"/>
                    </a:solidFill>
                  </a:tcPr>
                </a:tc>
                <a:tc>
                  <a:txBody>
                    <a:bodyPr/>
                    <a:lstStyle/>
                    <a:p>
                      <a:pPr algn="ctr"/>
                      <a:r>
                        <a:rPr lang="id-ID" sz="1600" dirty="0"/>
                        <a:t>Ada</a:t>
                      </a:r>
                    </a:p>
                  </a:txBody>
                  <a:tcPr anchor="ctr">
                    <a:solidFill>
                      <a:schemeClr val="accent6">
                        <a:lumMod val="40000"/>
                        <a:lumOff val="60000"/>
                      </a:schemeClr>
                    </a:solidFill>
                  </a:tcPr>
                </a:tc>
                <a:extLst>
                  <a:ext uri="{0D108BD9-81ED-4DB2-BD59-A6C34878D82A}">
                    <a16:rowId xmlns="" xmlns:a16="http://schemas.microsoft.com/office/drawing/2014/main" val="10003"/>
                  </a:ext>
                </a:extLst>
              </a:tr>
              <a:tr h="370840">
                <a:tc>
                  <a:txBody>
                    <a:bodyPr/>
                    <a:lstStyle/>
                    <a:p>
                      <a:r>
                        <a:rPr lang="id-ID" sz="1600" dirty="0"/>
                        <a:t>DNA sirkuler</a:t>
                      </a:r>
                    </a:p>
                  </a:txBody>
                  <a:tcPr/>
                </a:tc>
                <a:tc>
                  <a:txBody>
                    <a:bodyPr/>
                    <a:lstStyle/>
                    <a:p>
                      <a:pPr algn="ctr"/>
                      <a:r>
                        <a:rPr lang="id-ID" sz="1600" dirty="0"/>
                        <a:t>Ada</a:t>
                      </a:r>
                    </a:p>
                  </a:txBody>
                  <a:tcPr anchor="ctr">
                    <a:solidFill>
                      <a:schemeClr val="accent2">
                        <a:lumMod val="40000"/>
                        <a:lumOff val="60000"/>
                      </a:schemeClr>
                    </a:solidFill>
                  </a:tcPr>
                </a:tc>
                <a:tc>
                  <a:txBody>
                    <a:bodyPr/>
                    <a:lstStyle/>
                    <a:p>
                      <a:pPr algn="ctr"/>
                      <a:r>
                        <a:rPr lang="id-ID" sz="1600" dirty="0"/>
                        <a:t>Ada</a:t>
                      </a:r>
                    </a:p>
                  </a:txBody>
                  <a:tcPr anchor="ctr">
                    <a:solidFill>
                      <a:srgbClr val="FFC000"/>
                    </a:solidFill>
                  </a:tcPr>
                </a:tc>
                <a:tc>
                  <a:txBody>
                    <a:bodyPr/>
                    <a:lstStyle/>
                    <a:p>
                      <a:pPr algn="ctr"/>
                      <a:r>
                        <a:rPr lang="id-ID" sz="1600" dirty="0"/>
                        <a:t>Tidak Ada</a:t>
                      </a:r>
                    </a:p>
                  </a:txBody>
                  <a:tcPr anchor="ctr">
                    <a:solidFill>
                      <a:schemeClr val="accent6">
                        <a:lumMod val="40000"/>
                        <a:lumOff val="60000"/>
                      </a:schemeClr>
                    </a:solidFill>
                  </a:tcPr>
                </a:tc>
                <a:extLst>
                  <a:ext uri="{0D108BD9-81ED-4DB2-BD59-A6C34878D82A}">
                    <a16:rowId xmlns="" xmlns:a16="http://schemas.microsoft.com/office/drawing/2014/main" val="10004"/>
                  </a:ext>
                </a:extLst>
              </a:tr>
              <a:tr h="370840">
                <a:tc>
                  <a:txBody>
                    <a:bodyPr/>
                    <a:lstStyle/>
                    <a:p>
                      <a:r>
                        <a:rPr lang="id-ID" sz="1600" dirty="0"/>
                        <a:t>Organela yg terbungkus membran</a:t>
                      </a:r>
                    </a:p>
                  </a:txBody>
                  <a:tcPr/>
                </a:tc>
                <a:tc>
                  <a:txBody>
                    <a:bodyPr/>
                    <a:lstStyle/>
                    <a:p>
                      <a:pPr algn="ctr"/>
                      <a:r>
                        <a:rPr lang="id-ID" sz="1600" dirty="0"/>
                        <a:t>Tidak ada</a:t>
                      </a:r>
                    </a:p>
                  </a:txBody>
                  <a:tcPr anchor="ctr">
                    <a:solidFill>
                      <a:schemeClr val="accent2">
                        <a:lumMod val="40000"/>
                        <a:lumOff val="60000"/>
                      </a:schemeClr>
                    </a:solidFill>
                  </a:tcPr>
                </a:tc>
                <a:tc>
                  <a:txBody>
                    <a:bodyPr/>
                    <a:lstStyle/>
                    <a:p>
                      <a:pPr algn="ctr"/>
                      <a:r>
                        <a:rPr lang="id-ID" sz="1600" dirty="0"/>
                        <a:t>Tidak</a:t>
                      </a:r>
                      <a:r>
                        <a:rPr lang="id-ID" sz="1600" baseline="0" dirty="0"/>
                        <a:t> ada</a:t>
                      </a:r>
                      <a:endParaRPr lang="id-ID" sz="1600" dirty="0"/>
                    </a:p>
                  </a:txBody>
                  <a:tcPr anchor="ctr">
                    <a:solidFill>
                      <a:srgbClr val="FFC000"/>
                    </a:solidFill>
                  </a:tcPr>
                </a:tc>
                <a:tc>
                  <a:txBody>
                    <a:bodyPr/>
                    <a:lstStyle/>
                    <a:p>
                      <a:pPr algn="ctr"/>
                      <a:r>
                        <a:rPr lang="id-ID" sz="1600" dirty="0"/>
                        <a:t>Ada</a:t>
                      </a:r>
                    </a:p>
                  </a:txBody>
                  <a:tcPr anchor="ctr">
                    <a:solidFill>
                      <a:schemeClr val="accent6">
                        <a:lumMod val="40000"/>
                        <a:lumOff val="60000"/>
                      </a:schemeClr>
                    </a:solidFill>
                  </a:tcPr>
                </a:tc>
                <a:extLst>
                  <a:ext uri="{0D108BD9-81ED-4DB2-BD59-A6C34878D82A}">
                    <a16:rowId xmlns="" xmlns:a16="http://schemas.microsoft.com/office/drawing/2014/main" val="10005"/>
                  </a:ext>
                </a:extLst>
              </a:tr>
              <a:tr h="370840">
                <a:tc>
                  <a:txBody>
                    <a:bodyPr/>
                    <a:lstStyle/>
                    <a:p>
                      <a:r>
                        <a:rPr lang="id-ID" sz="1600" dirty="0"/>
                        <a:t>Jenis RNA polimerase</a:t>
                      </a:r>
                    </a:p>
                  </a:txBody>
                  <a:tcPr/>
                </a:tc>
                <a:tc>
                  <a:txBody>
                    <a:bodyPr/>
                    <a:lstStyle/>
                    <a:p>
                      <a:pPr algn="ctr"/>
                      <a:r>
                        <a:rPr lang="id-ID" sz="1600" dirty="0"/>
                        <a:t>1</a:t>
                      </a:r>
                    </a:p>
                  </a:txBody>
                  <a:tcPr anchor="ctr">
                    <a:solidFill>
                      <a:schemeClr val="accent2">
                        <a:lumMod val="40000"/>
                        <a:lumOff val="60000"/>
                      </a:schemeClr>
                    </a:solidFill>
                  </a:tcPr>
                </a:tc>
                <a:tc>
                  <a:txBody>
                    <a:bodyPr/>
                    <a:lstStyle/>
                    <a:p>
                      <a:pPr algn="ctr"/>
                      <a:r>
                        <a:rPr lang="id-ID" sz="1600" dirty="0"/>
                        <a:t>Beberapa</a:t>
                      </a:r>
                      <a:r>
                        <a:rPr lang="id-ID" sz="1600" baseline="0" dirty="0"/>
                        <a:t> jenis</a:t>
                      </a:r>
                      <a:endParaRPr lang="id-ID" sz="1600" dirty="0"/>
                    </a:p>
                  </a:txBody>
                  <a:tcPr anchor="ctr">
                    <a:solidFill>
                      <a:srgbClr val="FFC000"/>
                    </a:solidFill>
                  </a:tcPr>
                </a:tc>
                <a:tc>
                  <a:txBody>
                    <a:bodyPr/>
                    <a:lstStyle/>
                    <a:p>
                      <a:pPr algn="ctr"/>
                      <a:r>
                        <a:rPr lang="id-ID" sz="1600" dirty="0"/>
                        <a:t>Beberapa jenis</a:t>
                      </a:r>
                    </a:p>
                  </a:txBody>
                  <a:tcPr anchor="ctr">
                    <a:solidFill>
                      <a:schemeClr val="accent6">
                        <a:lumMod val="40000"/>
                        <a:lumOff val="60000"/>
                      </a:schemeClr>
                    </a:solidFill>
                  </a:tcPr>
                </a:tc>
                <a:extLst>
                  <a:ext uri="{0D108BD9-81ED-4DB2-BD59-A6C34878D82A}">
                    <a16:rowId xmlns="" xmlns:a16="http://schemas.microsoft.com/office/drawing/2014/main" val="10006"/>
                  </a:ext>
                </a:extLst>
              </a:tr>
              <a:tr h="370840">
                <a:tc>
                  <a:txBody>
                    <a:bodyPr/>
                    <a:lstStyle/>
                    <a:p>
                      <a:r>
                        <a:rPr lang="id-ID" sz="1600" dirty="0"/>
                        <a:t>Dinding sel</a:t>
                      </a:r>
                    </a:p>
                  </a:txBody>
                  <a:tcPr/>
                </a:tc>
                <a:tc>
                  <a:txBody>
                    <a:bodyPr/>
                    <a:lstStyle/>
                    <a:p>
                      <a:pPr algn="ctr"/>
                      <a:r>
                        <a:rPr lang="id-ID" sz="1600" dirty="0"/>
                        <a:t>Murein,</a:t>
                      </a:r>
                      <a:r>
                        <a:rPr lang="id-ID" sz="1600" baseline="0" dirty="0"/>
                        <a:t> LPS, protein</a:t>
                      </a:r>
                      <a:endParaRPr lang="id-ID" sz="1600" dirty="0"/>
                    </a:p>
                  </a:txBody>
                  <a:tcPr anchor="ctr">
                    <a:solidFill>
                      <a:schemeClr val="accent2">
                        <a:lumMod val="40000"/>
                        <a:lumOff val="60000"/>
                      </a:schemeClr>
                    </a:solidFill>
                  </a:tcPr>
                </a:tc>
                <a:tc>
                  <a:txBody>
                    <a:bodyPr/>
                    <a:lstStyle/>
                    <a:p>
                      <a:pPr algn="ctr"/>
                      <a:r>
                        <a:rPr lang="id-ID" sz="1600" dirty="0"/>
                        <a:t>Protein, glikoprotein,</a:t>
                      </a:r>
                      <a:r>
                        <a:rPr lang="id-ID" sz="1600" baseline="0" dirty="0"/>
                        <a:t> pseudomurein</a:t>
                      </a:r>
                      <a:endParaRPr lang="id-ID" sz="1600"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a:t>Bervariasi,</a:t>
                      </a:r>
                      <a:r>
                        <a:rPr lang="id-ID" sz="1600" baseline="0" dirty="0"/>
                        <a:t> tetapi bukan peptidoglikan</a:t>
                      </a:r>
                      <a:endParaRPr lang="id-ID" sz="1600" dirty="0"/>
                    </a:p>
                  </a:txBody>
                  <a:tcPr anchor="ctr">
                    <a:solidFill>
                      <a:schemeClr val="accent6">
                        <a:lumMod val="40000"/>
                        <a:lumOff val="60000"/>
                      </a:schemeClr>
                    </a:solidFill>
                  </a:tcPr>
                </a:tc>
                <a:extLst>
                  <a:ext uri="{0D108BD9-81ED-4DB2-BD59-A6C34878D82A}">
                    <a16:rowId xmlns="" xmlns:a16="http://schemas.microsoft.com/office/drawing/2014/main" val="10007"/>
                  </a:ext>
                </a:extLst>
              </a:tr>
              <a:tr h="370840">
                <a:tc>
                  <a:txBody>
                    <a:bodyPr/>
                    <a:lstStyle/>
                    <a:p>
                      <a:r>
                        <a:rPr lang="id-ID" sz="1600" dirty="0"/>
                        <a:t>Lipid membran</a:t>
                      </a:r>
                    </a:p>
                  </a:txBody>
                  <a:tcPr/>
                </a:tc>
                <a:tc>
                  <a:txBody>
                    <a:bodyPr/>
                    <a:lstStyle/>
                    <a:p>
                      <a:pPr algn="ctr"/>
                      <a:r>
                        <a:rPr lang="id-ID" sz="1600" dirty="0"/>
                        <a:t>Hidrokarbon tidak bercabang</a:t>
                      </a:r>
                    </a:p>
                  </a:txBody>
                  <a:tcPr anchor="ctr">
                    <a:solidFill>
                      <a:schemeClr val="accent2">
                        <a:lumMod val="40000"/>
                        <a:lumOff val="60000"/>
                      </a:schemeClr>
                    </a:solidFill>
                  </a:tcPr>
                </a:tc>
                <a:tc>
                  <a:txBody>
                    <a:bodyPr/>
                    <a:lstStyle/>
                    <a:p>
                      <a:pPr algn="ctr"/>
                      <a:r>
                        <a:rPr lang="id-ID" sz="1600" dirty="0"/>
                        <a:t>Beberapa hidrokarbonnya bercabang</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a:t>Hidrokarbon tidak bercabang</a:t>
                      </a:r>
                    </a:p>
                  </a:txBody>
                  <a:tcPr anchor="ctr">
                    <a:solidFill>
                      <a:schemeClr val="accent6">
                        <a:lumMod val="40000"/>
                        <a:lumOff val="60000"/>
                      </a:schemeClr>
                    </a:solidFill>
                  </a:tcPr>
                </a:tc>
                <a:extLst>
                  <a:ext uri="{0D108BD9-81ED-4DB2-BD59-A6C34878D82A}">
                    <a16:rowId xmlns="" xmlns:a16="http://schemas.microsoft.com/office/drawing/2014/main" val="10008"/>
                  </a:ext>
                </a:extLst>
              </a:tr>
              <a:tr h="370840">
                <a:tc>
                  <a:txBody>
                    <a:bodyPr/>
                    <a:lstStyle/>
                    <a:p>
                      <a:r>
                        <a:rPr lang="id-ID" sz="1600" dirty="0"/>
                        <a:t>Asam amino inisiator sintesa protein</a:t>
                      </a:r>
                    </a:p>
                  </a:txBody>
                  <a:tcPr/>
                </a:tc>
                <a:tc>
                  <a:txBody>
                    <a:bodyPr/>
                    <a:lstStyle/>
                    <a:p>
                      <a:pPr algn="ctr"/>
                      <a:r>
                        <a:rPr lang="id-ID" sz="1600" dirty="0"/>
                        <a:t>Formil metionin</a:t>
                      </a:r>
                    </a:p>
                  </a:txBody>
                  <a:tcPr anchor="ctr">
                    <a:solidFill>
                      <a:schemeClr val="accent2">
                        <a:lumMod val="40000"/>
                        <a:lumOff val="60000"/>
                      </a:schemeClr>
                    </a:solidFill>
                  </a:tcPr>
                </a:tc>
                <a:tc>
                  <a:txBody>
                    <a:bodyPr/>
                    <a:lstStyle/>
                    <a:p>
                      <a:pPr algn="ctr"/>
                      <a:r>
                        <a:rPr lang="id-ID" sz="1600" dirty="0"/>
                        <a:t>Metionin</a:t>
                      </a:r>
                    </a:p>
                  </a:txBody>
                  <a:tcPr anchor="ctr">
                    <a:solidFill>
                      <a:srgbClr val="FFC000"/>
                    </a:solidFill>
                  </a:tcPr>
                </a:tc>
                <a:tc>
                  <a:txBody>
                    <a:bodyPr/>
                    <a:lstStyle/>
                    <a:p>
                      <a:pPr algn="ctr"/>
                      <a:r>
                        <a:rPr lang="id-ID" sz="1600" dirty="0"/>
                        <a:t>Metionin</a:t>
                      </a:r>
                    </a:p>
                  </a:txBody>
                  <a:tcPr anchor="ctr">
                    <a:solidFill>
                      <a:schemeClr val="accent6">
                        <a:lumMod val="40000"/>
                        <a:lumOff val="60000"/>
                      </a:schemeClr>
                    </a:solidFill>
                  </a:tcPr>
                </a:tc>
                <a:extLst>
                  <a:ext uri="{0D108BD9-81ED-4DB2-BD59-A6C34878D82A}">
                    <a16:rowId xmlns="" xmlns:a16="http://schemas.microsoft.com/office/drawing/2014/main" val="10009"/>
                  </a:ext>
                </a:extLst>
              </a:tr>
              <a:tr h="370840">
                <a:tc>
                  <a:txBody>
                    <a:bodyPr/>
                    <a:lstStyle/>
                    <a:p>
                      <a:r>
                        <a:rPr lang="id-ID" sz="1600" dirty="0"/>
                        <a:t>Intron (bagian gen</a:t>
                      </a:r>
                      <a:r>
                        <a:rPr lang="id-ID" sz="1600" baseline="0" dirty="0"/>
                        <a:t> yg bukan untuk pengkodean)</a:t>
                      </a:r>
                      <a:endParaRPr lang="id-ID" sz="1600" dirty="0"/>
                    </a:p>
                  </a:txBody>
                  <a:tcPr/>
                </a:tc>
                <a:tc>
                  <a:txBody>
                    <a:bodyPr/>
                    <a:lstStyle/>
                    <a:p>
                      <a:pPr algn="ctr"/>
                      <a:r>
                        <a:rPr lang="id-ID" sz="1600" dirty="0"/>
                        <a:t>Tidak</a:t>
                      </a:r>
                    </a:p>
                  </a:txBody>
                  <a:tcPr anchor="ctr">
                    <a:solidFill>
                      <a:schemeClr val="accent2">
                        <a:lumMod val="40000"/>
                        <a:lumOff val="60000"/>
                      </a:schemeClr>
                    </a:solidFill>
                  </a:tcPr>
                </a:tc>
                <a:tc>
                  <a:txBody>
                    <a:bodyPr/>
                    <a:lstStyle/>
                    <a:p>
                      <a:pPr algn="ctr"/>
                      <a:r>
                        <a:rPr lang="id-ID" sz="1600" dirty="0"/>
                        <a:t>Ada</a:t>
                      </a:r>
                      <a:r>
                        <a:rPr lang="id-ID" sz="1600" baseline="0" dirty="0"/>
                        <a:t> pada beberapa gen</a:t>
                      </a:r>
                      <a:endParaRPr lang="id-ID" sz="1600" dirty="0"/>
                    </a:p>
                  </a:txBody>
                  <a:tcPr anchor="ctr">
                    <a:solidFill>
                      <a:srgbClr val="FFC000"/>
                    </a:solidFill>
                  </a:tcPr>
                </a:tc>
                <a:tc>
                  <a:txBody>
                    <a:bodyPr/>
                    <a:lstStyle/>
                    <a:p>
                      <a:pPr algn="ctr"/>
                      <a:r>
                        <a:rPr lang="id-ID" sz="1600" dirty="0"/>
                        <a:t>Ada</a:t>
                      </a:r>
                    </a:p>
                  </a:txBody>
                  <a:tcPr anchor="ctr">
                    <a:solidFill>
                      <a:schemeClr val="accent6">
                        <a:lumMod val="40000"/>
                        <a:lumOff val="60000"/>
                      </a:schemeClr>
                    </a:solidFill>
                  </a:tcPr>
                </a:tc>
                <a:extLst>
                  <a:ext uri="{0D108BD9-81ED-4DB2-BD59-A6C34878D82A}">
                    <a16:rowId xmlns="" xmlns:a16="http://schemas.microsoft.com/office/drawing/2014/main" val="10010"/>
                  </a:ext>
                </a:extLst>
              </a:tr>
              <a:tr h="370840">
                <a:tc>
                  <a:txBody>
                    <a:bodyPr/>
                    <a:lstStyle/>
                    <a:p>
                      <a:r>
                        <a:rPr lang="id-ID" sz="1600" dirty="0"/>
                        <a:t>Respon terhadap antibiotik streptomisin dan </a:t>
                      </a:r>
                      <a:r>
                        <a:rPr lang="id-ID" sz="1600" dirty="0" err="1"/>
                        <a:t>kloramfenikol</a:t>
                      </a:r>
                      <a:endParaRPr lang="id-ID" sz="1600" dirty="0"/>
                    </a:p>
                  </a:txBody>
                  <a:tcPr/>
                </a:tc>
                <a:tc>
                  <a:txBody>
                    <a:bodyPr/>
                    <a:lstStyle/>
                    <a:p>
                      <a:pPr algn="ctr"/>
                      <a:r>
                        <a:rPr lang="id-ID" sz="1600" dirty="0"/>
                        <a:t>Pertumbuhan terhambat</a:t>
                      </a:r>
                    </a:p>
                  </a:txBody>
                  <a:tcPr anchor="ctr">
                    <a:solidFill>
                      <a:schemeClr val="accent2">
                        <a:lumMod val="40000"/>
                        <a:lumOff val="60000"/>
                      </a:schemeClr>
                    </a:solidFill>
                  </a:tcPr>
                </a:tc>
                <a:tc>
                  <a:txBody>
                    <a:bodyPr/>
                    <a:lstStyle/>
                    <a:p>
                      <a:pPr algn="ctr"/>
                      <a:r>
                        <a:rPr lang="id-ID" sz="1600" dirty="0"/>
                        <a:t>Pertumbuhan</a:t>
                      </a:r>
                      <a:r>
                        <a:rPr lang="id-ID" sz="1600" baseline="0" dirty="0"/>
                        <a:t> tidak terhambat</a:t>
                      </a:r>
                      <a:endParaRPr lang="id-ID" sz="1600"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a:t>Pertumbuhan</a:t>
                      </a:r>
                      <a:r>
                        <a:rPr lang="id-ID" sz="1600" baseline="0" dirty="0"/>
                        <a:t> tidak terhambat</a:t>
                      </a:r>
                      <a:endParaRPr lang="id-ID" sz="1600" dirty="0"/>
                    </a:p>
                  </a:txBody>
                  <a:tcPr anchor="ctr">
                    <a:solidFill>
                      <a:schemeClr val="accent6">
                        <a:lumMod val="40000"/>
                        <a:lumOff val="60000"/>
                      </a:schemeClr>
                    </a:solidFill>
                  </a:tcPr>
                </a:tc>
                <a:extLst>
                  <a:ext uri="{0D108BD9-81ED-4DB2-BD59-A6C34878D82A}">
                    <a16:rowId xmlns="" xmlns:a16="http://schemas.microsoft.com/office/drawing/2014/main" val="10011"/>
                  </a:ext>
                </a:extLst>
              </a:tr>
              <a:tr h="370840">
                <a:tc>
                  <a:txBody>
                    <a:bodyPr/>
                    <a:lstStyle/>
                    <a:p>
                      <a:r>
                        <a:rPr lang="id-ID" sz="1600" dirty="0"/>
                        <a:t>Tumbuh pd suhu &gt; 100</a:t>
                      </a:r>
                      <a:r>
                        <a:rPr lang="id-ID" sz="1600" baseline="0" dirty="0"/>
                        <a:t> </a:t>
                      </a:r>
                      <a:r>
                        <a:rPr lang="id-ID" sz="1600" baseline="30000" dirty="0">
                          <a:sym typeface="Symbol"/>
                        </a:rPr>
                        <a:t></a:t>
                      </a:r>
                      <a:r>
                        <a:rPr lang="id-ID" sz="1600" baseline="0" dirty="0"/>
                        <a:t>C</a:t>
                      </a:r>
                      <a:endParaRPr lang="id-ID" sz="1600" dirty="0"/>
                    </a:p>
                  </a:txBody>
                  <a:tcPr/>
                </a:tc>
                <a:tc>
                  <a:txBody>
                    <a:bodyPr/>
                    <a:lstStyle/>
                    <a:p>
                      <a:pPr algn="ctr"/>
                      <a:r>
                        <a:rPr lang="id-ID" sz="1600" dirty="0"/>
                        <a:t>Tidak</a:t>
                      </a:r>
                      <a:r>
                        <a:rPr lang="id-ID" sz="1600" baseline="0" dirty="0"/>
                        <a:t> ada</a:t>
                      </a:r>
                      <a:endParaRPr lang="id-ID" sz="1600" dirty="0"/>
                    </a:p>
                  </a:txBody>
                  <a:tcPr anchor="ctr">
                    <a:solidFill>
                      <a:schemeClr val="accent2">
                        <a:lumMod val="40000"/>
                        <a:lumOff val="60000"/>
                      </a:schemeClr>
                    </a:solidFill>
                  </a:tcPr>
                </a:tc>
                <a:tc>
                  <a:txBody>
                    <a:bodyPr/>
                    <a:lstStyle/>
                    <a:p>
                      <a:pPr algn="ctr"/>
                      <a:r>
                        <a:rPr lang="id-ID" sz="1600" dirty="0"/>
                        <a:t>Ada</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a:t>Tidak ada</a:t>
                      </a:r>
                    </a:p>
                  </a:txBody>
                  <a:tcPr anchor="ctr">
                    <a:solidFill>
                      <a:schemeClr val="accent6">
                        <a:lumMod val="40000"/>
                        <a:lumOff val="60000"/>
                      </a:schemeClr>
                    </a:solidFill>
                  </a:tcPr>
                </a:tc>
                <a:extLst>
                  <a:ext uri="{0D108BD9-81ED-4DB2-BD59-A6C34878D82A}">
                    <a16:rowId xmlns="" xmlns:a16="http://schemas.microsoft.com/office/drawing/2014/main" val="10012"/>
                  </a:ext>
                </a:extLst>
              </a:tr>
            </a:tbl>
          </a:graphicData>
        </a:graphic>
      </p:graphicFrame>
      <p:sp>
        <p:nvSpPr>
          <p:cNvPr id="3" name="Title 2"/>
          <p:cNvSpPr txBox="1">
            <a:spLocks/>
          </p:cNvSpPr>
          <p:nvPr/>
        </p:nvSpPr>
        <p:spPr>
          <a:xfrm>
            <a:off x="3179928" y="27296"/>
            <a:ext cx="8774373" cy="68575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mtClean="0"/>
              <a:t>Perbandingan 3 Domain</a:t>
            </a:r>
            <a:endParaRPr lang="id-ID" dirty="0"/>
          </a:p>
        </p:txBody>
      </p:sp>
    </p:spTree>
    <p:extLst>
      <p:ext uri="{BB962C8B-B14F-4D97-AF65-F5344CB8AC3E}">
        <p14:creationId xmlns:p14="http://schemas.microsoft.com/office/powerpoint/2010/main" val="86355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831850" y="2415654"/>
            <a:ext cx="10515600" cy="13238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latin typeface="Arial" pitchFamily="34" charset="0"/>
                <a:cs typeface="Arial" pitchFamily="34" charset="0"/>
              </a:rPr>
              <a:t>CLADOGRAM</a:t>
            </a:r>
            <a:endParaRPr lang="id-ID" dirty="0">
              <a:latin typeface="Arial" pitchFamily="34" charset="0"/>
              <a:cs typeface="Arial" pitchFamily="34" charset="0"/>
            </a:endParaRPr>
          </a:p>
        </p:txBody>
      </p:sp>
    </p:spTree>
    <p:extLst>
      <p:ext uri="{BB962C8B-B14F-4D97-AF65-F5344CB8AC3E}">
        <p14:creationId xmlns:p14="http://schemas.microsoft.com/office/powerpoint/2010/main" val="256834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latin typeface="Arial" pitchFamily="34" charset="0"/>
                <a:cs typeface="Arial" pitchFamily="34" charset="0"/>
              </a:rPr>
              <a:t>CLADOGRAM</a:t>
            </a:r>
            <a:endParaRPr lang="id-ID" dirty="0">
              <a:latin typeface="Arial" pitchFamily="34" charset="0"/>
              <a:cs typeface="Arial" pitchFamily="34" charset="0"/>
            </a:endParaRPr>
          </a:p>
        </p:txBody>
      </p:sp>
      <p:sp>
        <p:nvSpPr>
          <p:cNvPr id="3" name="Content Placeholder 2"/>
          <p:cNvSpPr txBox="1">
            <a:spLocks/>
          </p:cNvSpPr>
          <p:nvPr/>
        </p:nvSpPr>
        <p:spPr>
          <a:xfrm>
            <a:off x="355602" y="1542198"/>
            <a:ext cx="6331802" cy="39169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mtClean="0">
                <a:latin typeface="Arial" pitchFamily="34" charset="0"/>
                <a:cs typeface="Arial" pitchFamily="34" charset="0"/>
              </a:rPr>
              <a:t>Kladogram adalah pohon diagram/grafik yang menunjukkan kesamaan evolusi dan hubungan antara spesies dan organisme.</a:t>
            </a:r>
          </a:p>
          <a:p>
            <a:r>
              <a:rPr lang="id-ID" smtClean="0">
                <a:latin typeface="Arial" pitchFamily="34" charset="0"/>
                <a:cs typeface="Arial" pitchFamily="34" charset="0"/>
              </a:rPr>
              <a:t>Filogenetik merupakan cabang dari biologi yang menentukan  hubungan evolusioner atau pola  keturunan kelompok organisme.</a:t>
            </a:r>
            <a:endParaRPr lang="id-ID" dirty="0">
              <a:latin typeface="Arial" pitchFamily="34" charset="0"/>
              <a:cs typeface="Arial"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460" y="600499"/>
            <a:ext cx="5287749" cy="34665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8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40" y="341194"/>
            <a:ext cx="10780841" cy="44764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464024" y="4940489"/>
            <a:ext cx="11395879" cy="1296537"/>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000" dirty="0"/>
              <a:t>Dari gambar di atas menunjukkan bahwa Bryophyta, Pterydophyta dan Spermathophyta berasal dari nenek moyang yang sama.</a:t>
            </a:r>
          </a:p>
          <a:p>
            <a:r>
              <a:rPr lang="id-ID" sz="2000" dirty="0"/>
              <a:t>Dalam perkembangannya tumbuhan mengalami adaptasi sehingga tumbuhan akan memiliki sifat/ciri tertentu</a:t>
            </a:r>
          </a:p>
          <a:p>
            <a:endParaRPr lang="id-ID" dirty="0"/>
          </a:p>
        </p:txBody>
      </p:sp>
    </p:spTree>
    <p:extLst>
      <p:ext uri="{BB962C8B-B14F-4D97-AF65-F5344CB8AC3E}">
        <p14:creationId xmlns:p14="http://schemas.microsoft.com/office/powerpoint/2010/main" val="143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75" y="313900"/>
            <a:ext cx="10522424" cy="603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1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986003"/>
          </a:xfrm>
          <a:prstGeom prst="rect">
            <a:avLst/>
          </a:prstGeom>
          <a:solidFill>
            <a:srgbClr val="33CCFF"/>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 pitchFamily="34" charset="0"/>
                <a:cs typeface="Arial" pitchFamily="34" charset="0"/>
              </a:rPr>
              <a:t>Batasan Kingdom Plantae</a:t>
            </a:r>
            <a:endParaRPr lang="id-ID" dirty="0">
              <a:latin typeface="Arial" pitchFamily="34" charset="0"/>
              <a:cs typeface="Arial" pitchFamily="34" charset="0"/>
            </a:endParaRPr>
          </a:p>
        </p:txBody>
      </p:sp>
      <p:sp>
        <p:nvSpPr>
          <p:cNvPr id="3" name="Text Placeholder 4"/>
          <p:cNvSpPr txBox="1">
            <a:spLocks/>
          </p:cNvSpPr>
          <p:nvPr/>
        </p:nvSpPr>
        <p:spPr>
          <a:xfrm>
            <a:off x="798845" y="1585629"/>
            <a:ext cx="5157787" cy="584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mtClean="0">
                <a:latin typeface="Arial" pitchFamily="34" charset="0"/>
                <a:cs typeface="Arial" pitchFamily="34" charset="0"/>
              </a:rPr>
              <a:t>PLANTAE</a:t>
            </a:r>
            <a:endParaRPr lang="id-ID" dirty="0">
              <a:latin typeface="Arial" pitchFamily="34" charset="0"/>
              <a:cs typeface="Arial" pitchFamily="34" charset="0"/>
            </a:endParaRPr>
          </a:p>
        </p:txBody>
      </p:sp>
      <p:sp>
        <p:nvSpPr>
          <p:cNvPr id="4" name="Content Placeholder 2"/>
          <p:cNvSpPr txBox="1">
            <a:spLocks/>
          </p:cNvSpPr>
          <p:nvPr/>
        </p:nvSpPr>
        <p:spPr>
          <a:xfrm>
            <a:off x="689663" y="2292824"/>
            <a:ext cx="5157787" cy="3924135"/>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buSzPct val="73000"/>
              <a:buFont typeface="Wingdings" pitchFamily="2" charset="2"/>
              <a:buChar char="§"/>
              <a:tabLst>
                <a:tab pos="515938" algn="l"/>
              </a:tabLst>
            </a:pPr>
            <a:r>
              <a:rPr lang="id-ID" sz="2800" smtClean="0">
                <a:latin typeface="Arial" pitchFamily="34" charset="0"/>
                <a:cs typeface="Arial" pitchFamily="34" charset="0"/>
              </a:rPr>
              <a:t>Organisme Eukariotik</a:t>
            </a:r>
          </a:p>
          <a:p>
            <a:pPr marL="457200" lvl="1" indent="-457200">
              <a:buSzPct val="73000"/>
              <a:buFont typeface="Wingdings" pitchFamily="2" charset="2"/>
              <a:buChar char="§"/>
              <a:tabLst>
                <a:tab pos="515938" algn="l"/>
              </a:tabLst>
            </a:pPr>
            <a:r>
              <a:rPr lang="id-ID" sz="2800" smtClean="0">
                <a:latin typeface="Arial" pitchFamily="34" charset="0"/>
                <a:cs typeface="Arial" pitchFamily="34" charset="0"/>
              </a:rPr>
              <a:t>Multiseluler</a:t>
            </a:r>
          </a:p>
          <a:p>
            <a:pPr marL="457200" lvl="1" indent="-457200">
              <a:buSzPct val="73000"/>
              <a:buFont typeface="Wingdings" pitchFamily="2" charset="2"/>
              <a:buChar char="§"/>
              <a:tabLst>
                <a:tab pos="515938" algn="l"/>
              </a:tabLst>
            </a:pPr>
            <a:r>
              <a:rPr lang="id-ID" sz="2800" smtClean="0">
                <a:latin typeface="Arial" pitchFamily="34" charset="0"/>
                <a:cs typeface="Arial" pitchFamily="34" charset="0"/>
              </a:rPr>
              <a:t>Organisme Fotosintetik </a:t>
            </a:r>
            <a:r>
              <a:rPr lang="id-ID" sz="2800" smtClean="0">
                <a:latin typeface="Arial" pitchFamily="34" charset="0"/>
                <a:cs typeface="Arial" pitchFamily="34" charset="0"/>
                <a:sym typeface="Wingdings" pitchFamily="2" charset="2"/>
              </a:rPr>
              <a:t> </a:t>
            </a:r>
            <a:r>
              <a:rPr lang="id-ID" sz="2800" smtClean="0">
                <a:latin typeface="Arial" pitchFamily="34" charset="0"/>
                <a:cs typeface="Arial" pitchFamily="34" charset="0"/>
              </a:rPr>
              <a:t>mengandung pigmen klorofil</a:t>
            </a:r>
          </a:p>
          <a:p>
            <a:pPr marL="457200" lvl="1" indent="-457200">
              <a:buSzPct val="73000"/>
              <a:buFont typeface="Wingdings" pitchFamily="2" charset="2"/>
              <a:buChar char="§"/>
              <a:tabLst>
                <a:tab pos="515938" algn="l"/>
              </a:tabLst>
            </a:pPr>
            <a:r>
              <a:rPr lang="id-ID" sz="2800" smtClean="0">
                <a:latin typeface="Arial" pitchFamily="34" charset="0"/>
                <a:cs typeface="Arial" pitchFamily="34" charset="0"/>
              </a:rPr>
              <a:t>Memiliki dinding sel</a:t>
            </a:r>
          </a:p>
          <a:p>
            <a:pPr marL="457200" lvl="1" indent="-457200">
              <a:buSzPct val="73000"/>
              <a:buFont typeface="Wingdings" pitchFamily="2" charset="2"/>
              <a:buChar char="§"/>
              <a:tabLst>
                <a:tab pos="515938" algn="l"/>
              </a:tabLst>
            </a:pPr>
            <a:r>
              <a:rPr lang="id-ID" sz="2800" smtClean="0">
                <a:latin typeface="Arial" pitchFamily="34" charset="0"/>
                <a:cs typeface="Arial" pitchFamily="34" charset="0"/>
              </a:rPr>
              <a:t>Tidak berpindah tempat /</a:t>
            </a:r>
            <a:r>
              <a:rPr lang="id-ID" sz="2800" i="1" smtClean="0">
                <a:latin typeface="Arial" pitchFamily="34" charset="0"/>
                <a:cs typeface="Arial" pitchFamily="34" charset="0"/>
              </a:rPr>
              <a:t>immotile</a:t>
            </a:r>
          </a:p>
          <a:p>
            <a:pPr marL="457200" lvl="1" indent="-457200">
              <a:buSzPct val="73000"/>
              <a:buFont typeface="Wingdings" pitchFamily="2" charset="2"/>
              <a:buChar char="§"/>
              <a:tabLst>
                <a:tab pos="515938" algn="l"/>
              </a:tabLst>
            </a:pPr>
            <a:r>
              <a:rPr lang="id-ID" sz="2800" smtClean="0">
                <a:latin typeface="Arial" pitchFamily="34" charset="0"/>
                <a:cs typeface="Arial" pitchFamily="34" charset="0"/>
              </a:rPr>
              <a:t>bersifat autotrof</a:t>
            </a:r>
          </a:p>
          <a:p>
            <a:endParaRPr lang="id-ID" dirty="0"/>
          </a:p>
        </p:txBody>
      </p:sp>
      <p:sp>
        <p:nvSpPr>
          <p:cNvPr id="5" name="Text Placeholder 5"/>
          <p:cNvSpPr txBox="1">
            <a:spLocks/>
          </p:cNvSpPr>
          <p:nvPr/>
        </p:nvSpPr>
        <p:spPr>
          <a:xfrm>
            <a:off x="6328492" y="1626572"/>
            <a:ext cx="5183188" cy="5024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mtClean="0">
                <a:latin typeface="Arial" pitchFamily="34" charset="0"/>
                <a:cs typeface="Arial" pitchFamily="34" charset="0"/>
              </a:rPr>
              <a:t>ANIMALIA </a:t>
            </a:r>
            <a:endParaRPr lang="id-ID" dirty="0">
              <a:latin typeface="Arial" pitchFamily="34" charset="0"/>
              <a:cs typeface="Arial" pitchFamily="34" charset="0"/>
            </a:endParaRPr>
          </a:p>
        </p:txBody>
      </p:sp>
      <p:sp>
        <p:nvSpPr>
          <p:cNvPr id="6" name="Content Placeholder 2"/>
          <p:cNvSpPr txBox="1">
            <a:spLocks/>
          </p:cNvSpPr>
          <p:nvPr/>
        </p:nvSpPr>
        <p:spPr>
          <a:xfrm>
            <a:off x="6128118" y="2292824"/>
            <a:ext cx="5365572" cy="3875964"/>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buSzPct val="73000"/>
              <a:buFont typeface="Wingdings" pitchFamily="2" charset="2"/>
              <a:buChar char="§"/>
              <a:tabLst>
                <a:tab pos="515938" algn="l"/>
              </a:tabLst>
            </a:pPr>
            <a:r>
              <a:rPr lang="id-ID" sz="2800" dirty="0" smtClean="0">
                <a:latin typeface="Arial" pitchFamily="34" charset="0"/>
                <a:cs typeface="Arial" pitchFamily="34" charset="0"/>
              </a:rPr>
              <a:t>Organisme Eukariotik</a:t>
            </a:r>
          </a:p>
          <a:p>
            <a:pPr marL="273050" lvl="1" indent="-273050">
              <a:buSzPct val="73000"/>
              <a:buFont typeface="Wingdings" pitchFamily="2" charset="2"/>
              <a:buChar char="§"/>
              <a:tabLst>
                <a:tab pos="515938" algn="l"/>
              </a:tabLst>
            </a:pPr>
            <a:r>
              <a:rPr lang="id-ID" sz="2800" dirty="0" smtClean="0">
                <a:latin typeface="Arial" pitchFamily="34" charset="0"/>
                <a:cs typeface="Arial" pitchFamily="34" charset="0"/>
              </a:rPr>
              <a:t>Multiseluler</a:t>
            </a:r>
          </a:p>
          <a:p>
            <a:pPr marL="273050" lvl="1" indent="-273050">
              <a:buSzPct val="73000"/>
              <a:buFont typeface="Wingdings" pitchFamily="2" charset="2"/>
              <a:buChar char="§"/>
              <a:tabLst>
                <a:tab pos="515938" algn="l"/>
              </a:tabLst>
            </a:pPr>
            <a:r>
              <a:rPr lang="id-ID" sz="2800" dirty="0" smtClean="0">
                <a:latin typeface="Arial" pitchFamily="34" charset="0"/>
                <a:cs typeface="Arial" pitchFamily="34" charset="0"/>
              </a:rPr>
              <a:t>Tidak mengandung pigmen klorofil</a:t>
            </a:r>
          </a:p>
          <a:p>
            <a:pPr marL="273050" lvl="1" indent="-273050">
              <a:buSzPct val="73000"/>
              <a:buFont typeface="Wingdings" pitchFamily="2" charset="2"/>
              <a:buChar char="§"/>
              <a:tabLst>
                <a:tab pos="515938" algn="l"/>
              </a:tabLst>
            </a:pPr>
            <a:r>
              <a:rPr lang="id-ID" sz="2800" dirty="0" smtClean="0">
                <a:latin typeface="Arial" pitchFamily="34" charset="0"/>
                <a:cs typeface="Arial" pitchFamily="34" charset="0"/>
              </a:rPr>
              <a:t>Tidak memiliki dinding sel</a:t>
            </a:r>
          </a:p>
          <a:p>
            <a:pPr marL="273050" lvl="1" indent="-273050">
              <a:buSzPct val="73000"/>
              <a:buFont typeface="Wingdings" pitchFamily="2" charset="2"/>
              <a:buChar char="§"/>
              <a:tabLst>
                <a:tab pos="515938" algn="l"/>
              </a:tabLst>
            </a:pPr>
            <a:r>
              <a:rPr lang="id-ID" sz="2800" dirty="0" smtClean="0">
                <a:latin typeface="Arial" pitchFamily="34" charset="0"/>
                <a:cs typeface="Arial" pitchFamily="34" charset="0"/>
              </a:rPr>
              <a:t>Berpindah tempat /</a:t>
            </a:r>
            <a:r>
              <a:rPr lang="id-ID" sz="2800" i="1" dirty="0" smtClean="0">
                <a:latin typeface="Arial" pitchFamily="34" charset="0"/>
                <a:cs typeface="Arial" pitchFamily="34" charset="0"/>
              </a:rPr>
              <a:t>motile</a:t>
            </a:r>
          </a:p>
          <a:p>
            <a:pPr marL="273050" lvl="1" indent="-273050">
              <a:buSzPct val="73000"/>
              <a:buFont typeface="Wingdings" pitchFamily="2" charset="2"/>
              <a:buChar char="§"/>
              <a:tabLst>
                <a:tab pos="515938" algn="l"/>
              </a:tabLst>
            </a:pPr>
            <a:r>
              <a:rPr lang="id-ID" sz="2800" dirty="0" smtClean="0">
                <a:latin typeface="Arial" pitchFamily="34" charset="0"/>
                <a:cs typeface="Arial" pitchFamily="34" charset="0"/>
              </a:rPr>
              <a:t>bersifat heterototrof</a:t>
            </a:r>
          </a:p>
          <a:p>
            <a:endParaRPr lang="id-ID" dirty="0"/>
          </a:p>
        </p:txBody>
      </p:sp>
    </p:spTree>
    <p:extLst>
      <p:ext uri="{BB962C8B-B14F-4D97-AF65-F5344CB8AC3E}">
        <p14:creationId xmlns:p14="http://schemas.microsoft.com/office/powerpoint/2010/main" val="160474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l Tumbuhan Lebih &amp;quot;Awet&amp;quot; daripada Sel Hewan? Halaman 1 - Kompasia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06" y="532262"/>
            <a:ext cx="11136574" cy="57047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5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2382" y="406069"/>
            <a:ext cx="8557146" cy="945060"/>
          </a:xfrm>
          <a:prstGeom prst="rect">
            <a:avLst/>
          </a:prstGeom>
          <a:solidFill>
            <a:schemeClr val="accent4">
              <a:lumMod val="40000"/>
              <a:lumOff val="60000"/>
            </a:schemeClr>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t>KEDUDUKAN KINGDOM PLANTAE</a:t>
            </a:r>
            <a:endParaRPr lang="id-ID" dirty="0"/>
          </a:p>
        </p:txBody>
      </p:sp>
      <p:sp>
        <p:nvSpPr>
          <p:cNvPr id="3" name="Content Placeholder 6"/>
          <p:cNvSpPr txBox="1">
            <a:spLocks/>
          </p:cNvSpPr>
          <p:nvPr/>
        </p:nvSpPr>
        <p:spPr>
          <a:xfrm>
            <a:off x="810904" y="1673525"/>
            <a:ext cx="10515600" cy="4139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id-ID" smtClean="0"/>
              <a:t>Tumbuhan memiliki arti penting pada bumi</a:t>
            </a:r>
          </a:p>
          <a:p>
            <a:pPr>
              <a:buFont typeface="Wingdings" pitchFamily="2" charset="2"/>
              <a:buChar char="§"/>
            </a:pPr>
            <a:r>
              <a:rPr lang="id-ID" smtClean="0"/>
              <a:t>Tumbuhan mampu menghasilkan:</a:t>
            </a:r>
          </a:p>
          <a:p>
            <a:pPr marL="793750" lvl="1" indent="-336550">
              <a:buFont typeface="Wingdings" pitchFamily="2" charset="2"/>
              <a:buChar char="§"/>
            </a:pPr>
            <a:r>
              <a:rPr lang="id-ID" sz="2800" smtClean="0"/>
              <a:t>senyawa melalui proses fotosintesis yang secara langsung atau tidak langsung senyawa tersebut dimanfaatkan oleh organisme non-fotosintesis</a:t>
            </a:r>
            <a:r>
              <a:rPr lang="en-US" sz="2800" smtClean="0"/>
              <a:t>.</a:t>
            </a:r>
          </a:p>
          <a:p>
            <a:pPr marL="793750" lvl="1" indent="-336550">
              <a:buFont typeface="Wingdings" pitchFamily="2" charset="2"/>
              <a:buChar char="§"/>
            </a:pPr>
            <a:r>
              <a:rPr lang="id-ID" sz="2800" smtClean="0"/>
              <a:t>oksigen yang dibutuhkan oleh makhluk aerob</a:t>
            </a:r>
            <a:r>
              <a:rPr lang="en-US" sz="2800" smtClean="0"/>
              <a:t>.</a:t>
            </a:r>
          </a:p>
          <a:p>
            <a:pPr marL="793750" lvl="1" indent="-336550">
              <a:buFont typeface="Wingdings" pitchFamily="2" charset="2"/>
              <a:buChar char="§"/>
            </a:pPr>
            <a:r>
              <a:rPr lang="id-ID" sz="2800" smtClean="0"/>
              <a:t>senyawa metabolit sekunder yang bermanfaat bagi dunia kesehatan</a:t>
            </a:r>
            <a:endParaRPr lang="id-ID" sz="2800" dirty="0"/>
          </a:p>
        </p:txBody>
      </p:sp>
    </p:spTree>
    <p:extLst>
      <p:ext uri="{BB962C8B-B14F-4D97-AF65-F5344CB8AC3E}">
        <p14:creationId xmlns:p14="http://schemas.microsoft.com/office/powerpoint/2010/main" val="371363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15153" y="1592239"/>
            <a:ext cx="2169995" cy="536812"/>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400" dirty="0"/>
              <a:t>TALUS</a:t>
            </a:r>
          </a:p>
        </p:txBody>
      </p:sp>
      <p:sp>
        <p:nvSpPr>
          <p:cNvPr id="9" name="Title 1"/>
          <p:cNvSpPr txBox="1">
            <a:spLocks/>
          </p:cNvSpPr>
          <p:nvPr/>
        </p:nvSpPr>
        <p:spPr>
          <a:xfrm>
            <a:off x="7929347" y="4912652"/>
            <a:ext cx="2943367" cy="627793"/>
          </a:xfrm>
          <a:prstGeom prst="rect">
            <a:avLst/>
          </a:prstGeom>
          <a:solidFill>
            <a:srgbClr val="92D050"/>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600" dirty="0"/>
              <a:t>SPERMATOPHYTA</a:t>
            </a:r>
          </a:p>
        </p:txBody>
      </p:sp>
      <p:sp>
        <p:nvSpPr>
          <p:cNvPr id="11" name="Title 1"/>
          <p:cNvSpPr txBox="1">
            <a:spLocks/>
          </p:cNvSpPr>
          <p:nvPr/>
        </p:nvSpPr>
        <p:spPr>
          <a:xfrm>
            <a:off x="2843282" y="436728"/>
            <a:ext cx="8610600" cy="777922"/>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dirty="0" smtClean="0"/>
              <a:t>Anggota Kingdom Plantae</a:t>
            </a:r>
            <a:endParaRPr lang="id-ID" dirty="0"/>
          </a:p>
        </p:txBody>
      </p:sp>
      <p:grpSp>
        <p:nvGrpSpPr>
          <p:cNvPr id="22" name="Group 21"/>
          <p:cNvGrpSpPr/>
          <p:nvPr/>
        </p:nvGrpSpPr>
        <p:grpSpPr>
          <a:xfrm>
            <a:off x="300249" y="1619784"/>
            <a:ext cx="10447361" cy="3939418"/>
            <a:chOff x="300249" y="1619784"/>
            <a:chExt cx="10447361" cy="3939418"/>
          </a:xfrm>
        </p:grpSpPr>
        <p:sp>
          <p:nvSpPr>
            <p:cNvPr id="2" name="Title 1"/>
            <p:cNvSpPr txBox="1">
              <a:spLocks/>
            </p:cNvSpPr>
            <p:nvPr/>
          </p:nvSpPr>
          <p:spPr>
            <a:xfrm>
              <a:off x="300249" y="2763664"/>
              <a:ext cx="2169995" cy="709684"/>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smtClean="0"/>
                <a:t>PLANTAE</a:t>
              </a:r>
              <a:endParaRPr lang="id-ID" sz="2800" dirty="0"/>
            </a:p>
          </p:txBody>
        </p:sp>
        <p:sp>
          <p:nvSpPr>
            <p:cNvPr id="3" name="Title 1"/>
            <p:cNvSpPr txBox="1">
              <a:spLocks/>
            </p:cNvSpPr>
            <p:nvPr/>
          </p:nvSpPr>
          <p:spPr>
            <a:xfrm>
              <a:off x="5075544" y="1619784"/>
              <a:ext cx="2705669" cy="564669"/>
            </a:xfrm>
            <a:prstGeom prst="rect">
              <a:avLst/>
            </a:prstGeom>
            <a:solidFill>
              <a:srgbClr val="92D050"/>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400" dirty="0"/>
                <a:t>BRYOPHYTA</a:t>
              </a:r>
            </a:p>
          </p:txBody>
        </p:sp>
        <p:sp>
          <p:nvSpPr>
            <p:cNvPr id="4" name="Title 1"/>
            <p:cNvSpPr txBox="1">
              <a:spLocks/>
            </p:cNvSpPr>
            <p:nvPr/>
          </p:nvSpPr>
          <p:spPr>
            <a:xfrm>
              <a:off x="1831076" y="3862321"/>
              <a:ext cx="2169995" cy="580026"/>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400" dirty="0"/>
                <a:t>CORMUS</a:t>
              </a:r>
            </a:p>
          </p:txBody>
        </p:sp>
        <p:sp>
          <p:nvSpPr>
            <p:cNvPr id="6" name="Title 1"/>
            <p:cNvSpPr txBox="1">
              <a:spLocks/>
            </p:cNvSpPr>
            <p:nvPr/>
          </p:nvSpPr>
          <p:spPr>
            <a:xfrm>
              <a:off x="4637961" y="4986000"/>
              <a:ext cx="2169995" cy="573202"/>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400" dirty="0"/>
                <a:t>BERBIJI</a:t>
              </a:r>
            </a:p>
          </p:txBody>
        </p:sp>
        <p:sp>
          <p:nvSpPr>
            <p:cNvPr id="7" name="Title 1"/>
            <p:cNvSpPr txBox="1">
              <a:spLocks/>
            </p:cNvSpPr>
            <p:nvPr/>
          </p:nvSpPr>
          <p:spPr>
            <a:xfrm>
              <a:off x="7929347" y="3711613"/>
              <a:ext cx="2818263" cy="627793"/>
            </a:xfrm>
            <a:prstGeom prst="rect">
              <a:avLst/>
            </a:prstGeom>
            <a:solidFill>
              <a:srgbClr val="92D050"/>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600" dirty="0"/>
                <a:t>PTERYDOPHYTA</a:t>
              </a:r>
            </a:p>
          </p:txBody>
        </p:sp>
        <p:sp>
          <p:nvSpPr>
            <p:cNvPr id="8" name="Title 1"/>
            <p:cNvSpPr txBox="1">
              <a:spLocks/>
            </p:cNvSpPr>
            <p:nvPr/>
          </p:nvSpPr>
          <p:spPr>
            <a:xfrm>
              <a:off x="4637961" y="2958736"/>
              <a:ext cx="2169995" cy="584576"/>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400" dirty="0"/>
                <a:t>BERSPORA</a:t>
              </a:r>
            </a:p>
          </p:txBody>
        </p:sp>
        <p:cxnSp>
          <p:nvCxnSpPr>
            <p:cNvPr id="10" name="Straight Arrow Connector 9"/>
            <p:cNvCxnSpPr/>
            <p:nvPr/>
          </p:nvCxnSpPr>
          <p:spPr>
            <a:xfrm>
              <a:off x="4112524" y="1942532"/>
              <a:ext cx="75062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996287" y="1833350"/>
              <a:ext cx="13648" cy="7471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62168" y="1824252"/>
              <a:ext cx="83251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039505" y="3543312"/>
              <a:ext cx="13648" cy="7471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39505" y="4290506"/>
              <a:ext cx="775648" cy="204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23314" y="3253881"/>
              <a:ext cx="83251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423314" y="3251024"/>
              <a:ext cx="0" cy="460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409666" y="4552703"/>
              <a:ext cx="0" cy="719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23314" y="5297045"/>
              <a:ext cx="83251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48699" y="5297045"/>
              <a:ext cx="83251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948699" y="3384645"/>
              <a:ext cx="865782" cy="5811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240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6848" y="409433"/>
            <a:ext cx="8610600" cy="859808"/>
          </a:xfrm>
          <a:prstGeom prst="rect">
            <a:avLst/>
          </a:prstGeom>
          <a:solidFill>
            <a:schemeClr val="accent1">
              <a:lumMod val="20000"/>
              <a:lumOff val="80000"/>
            </a:schemeClr>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mtClean="0"/>
              <a:t>Anggota Kingdom Plantae</a:t>
            </a:r>
            <a:endParaRPr lang="id-ID" dirty="0"/>
          </a:p>
        </p:txBody>
      </p:sp>
      <p:pic>
        <p:nvPicPr>
          <p:cNvPr id="3" name="Picture 4" descr="Kifri on Twitter: &amp;quot;Domain: Eukaryote Kingdom: Plantae Division: Hepatophyta  https://t.co/FbSAOuyhPa https://t.co/Pr4hLBoqf8&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21" y="2723008"/>
            <a:ext cx="2286850" cy="21711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5 Tanaman paku-pakuan ini berkhasiat sebagai tanaman o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305" y="2703530"/>
            <a:ext cx="2320120" cy="21711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usat Distributor Grosir Eceran Jual Bibit Mahkota Dewa Langka online murah  di kota kabupaten 4 - SamudraBibit.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139" y="2703530"/>
            <a:ext cx="2208566" cy="2190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5 Manfaat Tapak Dara yang Perlu Diketahui - Alodok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4312" y="2723007"/>
            <a:ext cx="2948296" cy="2151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0051" y="2064396"/>
            <a:ext cx="2320120" cy="461665"/>
          </a:xfrm>
          <a:prstGeom prst="rect">
            <a:avLst/>
          </a:prstGeom>
          <a:noFill/>
          <a:ln>
            <a:solidFill>
              <a:schemeClr val="tx1"/>
            </a:solidFill>
          </a:ln>
        </p:spPr>
        <p:txBody>
          <a:bodyPr wrap="square" rtlCol="0">
            <a:spAutoFit/>
          </a:bodyPr>
          <a:lstStyle/>
          <a:p>
            <a:pPr algn="ctr"/>
            <a:r>
              <a:rPr lang="id-ID" sz="2400" dirty="0"/>
              <a:t>Bryophyta</a:t>
            </a:r>
          </a:p>
        </p:txBody>
      </p:sp>
      <p:sp>
        <p:nvSpPr>
          <p:cNvPr id="8" name="TextBox 7"/>
          <p:cNvSpPr txBox="1"/>
          <p:nvPr/>
        </p:nvSpPr>
        <p:spPr>
          <a:xfrm>
            <a:off x="3138305" y="2064395"/>
            <a:ext cx="2320120" cy="461665"/>
          </a:xfrm>
          <a:prstGeom prst="rect">
            <a:avLst/>
          </a:prstGeom>
          <a:noFill/>
          <a:ln>
            <a:solidFill>
              <a:schemeClr val="tx1"/>
            </a:solidFill>
          </a:ln>
        </p:spPr>
        <p:txBody>
          <a:bodyPr wrap="square" rtlCol="0">
            <a:spAutoFit/>
          </a:bodyPr>
          <a:lstStyle/>
          <a:p>
            <a:pPr algn="ctr"/>
            <a:r>
              <a:rPr lang="id-ID" sz="2400" dirty="0"/>
              <a:t>Pterydophyta</a:t>
            </a:r>
          </a:p>
        </p:txBody>
      </p:sp>
      <p:sp>
        <p:nvSpPr>
          <p:cNvPr id="9" name="TextBox 8"/>
          <p:cNvSpPr txBox="1"/>
          <p:nvPr/>
        </p:nvSpPr>
        <p:spPr>
          <a:xfrm>
            <a:off x="6994252" y="2009759"/>
            <a:ext cx="2320120" cy="461665"/>
          </a:xfrm>
          <a:prstGeom prst="rect">
            <a:avLst/>
          </a:prstGeom>
          <a:noFill/>
          <a:ln>
            <a:solidFill>
              <a:schemeClr val="tx1"/>
            </a:solidFill>
          </a:ln>
        </p:spPr>
        <p:txBody>
          <a:bodyPr wrap="square" rtlCol="0">
            <a:spAutoFit/>
          </a:bodyPr>
          <a:lstStyle/>
          <a:p>
            <a:pPr algn="ctr"/>
            <a:r>
              <a:rPr lang="id-ID" sz="2400" dirty="0"/>
              <a:t>Spermatophyta</a:t>
            </a:r>
          </a:p>
        </p:txBody>
      </p:sp>
    </p:spTree>
    <p:extLst>
      <p:ext uri="{BB962C8B-B14F-4D97-AF65-F5344CB8AC3E}">
        <p14:creationId xmlns:p14="http://schemas.microsoft.com/office/powerpoint/2010/main" val="4778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C2E54D42-52A4-4E43-8103-803BCBE9B7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333" t="11015" r="18720" b="18454"/>
          <a:stretch/>
        </p:blipFill>
        <p:spPr>
          <a:xfrm>
            <a:off x="3387144" y="365125"/>
            <a:ext cx="8804856" cy="6341241"/>
          </a:xfrm>
          <a:prstGeom prst="rect">
            <a:avLst/>
          </a:prstGeom>
        </p:spPr>
      </p:pic>
      <p:sp>
        <p:nvSpPr>
          <p:cNvPr id="5" name="TextBox 4">
            <a:extLst>
              <a:ext uri="{FF2B5EF4-FFF2-40B4-BE49-F238E27FC236}">
                <a16:creationId xmlns="" xmlns:a16="http://schemas.microsoft.com/office/drawing/2014/main" id="{85B00190-60EE-EE45-82BD-80B97544CD94}"/>
              </a:ext>
            </a:extLst>
          </p:cNvPr>
          <p:cNvSpPr txBox="1"/>
          <p:nvPr/>
        </p:nvSpPr>
        <p:spPr>
          <a:xfrm>
            <a:off x="244138" y="4263280"/>
            <a:ext cx="3039975" cy="2031325"/>
          </a:xfrm>
          <a:prstGeom prst="rect">
            <a:avLst/>
          </a:prstGeom>
          <a:noFill/>
        </p:spPr>
        <p:txBody>
          <a:bodyPr wrap="square" rtlCol="0">
            <a:spAutoFit/>
          </a:bodyPr>
          <a:lstStyle/>
          <a:p>
            <a:r>
              <a:rPr lang="id-ID" dirty="0" smtClean="0"/>
              <a:t>Sumber:</a:t>
            </a:r>
          </a:p>
          <a:p>
            <a:r>
              <a:rPr lang="id-ID" dirty="0" smtClean="0"/>
              <a:t>Bidlack, J,E and Jansky, S.H. 2011. Stern’s Introductory Plant Biology. 12</a:t>
            </a:r>
            <a:r>
              <a:rPr lang="id-ID" baseline="30000" dirty="0" smtClean="0"/>
              <a:t>th </a:t>
            </a:r>
            <a:r>
              <a:rPr lang="id-ID" dirty="0" smtClean="0"/>
              <a:t> Edition. The Mc Graw Hill Companies. New York</a:t>
            </a:r>
          </a:p>
          <a:p>
            <a:endParaRPr lang="id-ID" dirty="0"/>
          </a:p>
        </p:txBody>
      </p:sp>
    </p:spTree>
    <p:extLst>
      <p:ext uri="{BB962C8B-B14F-4D97-AF65-F5344CB8AC3E}">
        <p14:creationId xmlns:p14="http://schemas.microsoft.com/office/powerpoint/2010/main" val="3973728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410637-C306-454B-95DF-9B867CCD6C6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t>Tata Nama Tumbuhan</a:t>
            </a:r>
            <a:endParaRPr lang="id-ID" dirty="0"/>
          </a:p>
        </p:txBody>
      </p:sp>
      <p:sp>
        <p:nvSpPr>
          <p:cNvPr id="3" name="Content Placeholder 2">
            <a:extLst>
              <a:ext uri="{FF2B5EF4-FFF2-40B4-BE49-F238E27FC236}">
                <a16:creationId xmlns="" xmlns:a16="http://schemas.microsoft.com/office/drawing/2014/main" id="{439797FF-4352-984A-AAA8-379414F2A081}"/>
              </a:ext>
            </a:extLst>
          </p:cNvPr>
          <p:cNvSpPr txBox="1">
            <a:spLocks/>
          </p:cNvSpPr>
          <p:nvPr/>
        </p:nvSpPr>
        <p:spPr>
          <a:xfrm>
            <a:off x="838200" y="178938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mtClean="0"/>
              <a:t>Tumbuhan di masing-masing Negara memiliki banyak nama lokal.</a:t>
            </a:r>
          </a:p>
          <a:p>
            <a:r>
              <a:rPr lang="id-ID" smtClean="0"/>
              <a:t>Di Eropa, gulma seperti </a:t>
            </a:r>
            <a:r>
              <a:rPr lang="id-ID" i="1" smtClean="0"/>
              <a:t>Plantago major </a:t>
            </a:r>
            <a:r>
              <a:rPr lang="id-ID" smtClean="0"/>
              <a:t>memiliki sekitar 45 nama berbahasa Inggris, 11 nama berbahasa Perancis, 75 nama berbahasa Belanda, 106 nama berbahasa Jerman, dan banyak lagi di Negara lain, yang nama-nama ini mungkin sama penyebutannya untuk spesies lain.</a:t>
            </a:r>
          </a:p>
          <a:p>
            <a:r>
              <a:rPr lang="id-ID" smtClean="0"/>
              <a:t>Nama Latin dibuat untuk menyeragamkan persepsi suatu nama tumbuhan di seluruh dunia. </a:t>
            </a:r>
            <a:endParaRPr lang="id-ID" dirty="0"/>
          </a:p>
        </p:txBody>
      </p:sp>
    </p:spTree>
    <p:extLst>
      <p:ext uri="{BB962C8B-B14F-4D97-AF65-F5344CB8AC3E}">
        <p14:creationId xmlns:p14="http://schemas.microsoft.com/office/powerpoint/2010/main" val="226627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32F33-E1EF-9A4F-9811-865081B7F6B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t>Binomial Nomenklatur</a:t>
            </a:r>
            <a:endParaRPr lang="id-ID" dirty="0"/>
          </a:p>
        </p:txBody>
      </p:sp>
      <p:sp>
        <p:nvSpPr>
          <p:cNvPr id="3" name="Content Placeholder 2">
            <a:extLst>
              <a:ext uri="{FF2B5EF4-FFF2-40B4-BE49-F238E27FC236}">
                <a16:creationId xmlns="" xmlns:a16="http://schemas.microsoft.com/office/drawing/2014/main" id="{189080D3-372C-D34A-959B-8898F2189B34}"/>
              </a:ext>
            </a:extLst>
          </p:cNvPr>
          <p:cNvSpPr txBox="1">
            <a:spLocks/>
          </p:cNvSpPr>
          <p:nvPr/>
        </p:nvSpPr>
        <p:spPr>
          <a:xfrm>
            <a:off x="838200" y="178938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mtClean="0"/>
              <a:t>Theoprastus, adalah orang pertama yang menyusun dan mengklasifikasikan tumbuhan.</a:t>
            </a:r>
          </a:p>
          <a:p>
            <a:r>
              <a:rPr lang="id-ID" smtClean="0"/>
              <a:t>Klasifikasi yang dilakukan berdasarkan morfologi.</a:t>
            </a:r>
          </a:p>
          <a:p>
            <a:r>
              <a:rPr lang="id-ID" smtClean="0"/>
              <a:t>Semua makhluk hidup diklasifikasikan ke dalam </a:t>
            </a:r>
            <a:r>
              <a:rPr lang="id-ID" b="1" smtClean="0"/>
              <a:t>genera </a:t>
            </a:r>
            <a:r>
              <a:rPr lang="id-ID" smtClean="0"/>
              <a:t>(singular: </a:t>
            </a:r>
            <a:r>
              <a:rPr lang="id-ID" b="1" smtClean="0"/>
              <a:t>genus</a:t>
            </a:r>
            <a:r>
              <a:rPr lang="id-ID" smtClean="0"/>
              <a:t>), nama tersebut adalah Bahasa Latin yang menunjukkan termasuk ke dalam kelompok mana suatu spesies yang dimaksud.</a:t>
            </a:r>
          </a:p>
          <a:p>
            <a:r>
              <a:rPr lang="id-ID" smtClean="0"/>
              <a:t>Contoh genus: </a:t>
            </a:r>
            <a:r>
              <a:rPr lang="id-ID" i="1" smtClean="0"/>
              <a:t>Mentha</a:t>
            </a:r>
            <a:endParaRPr lang="id-ID" i="1" dirty="0"/>
          </a:p>
        </p:txBody>
      </p:sp>
    </p:spTree>
    <p:extLst>
      <p:ext uri="{BB962C8B-B14F-4D97-AF65-F5344CB8AC3E}">
        <p14:creationId xmlns:p14="http://schemas.microsoft.com/office/powerpoint/2010/main" val="4280969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C44A8-01ED-E844-A7FF-D44CCFFB697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t>Klasifikasi Linnaeus: Binomial Nomenklatur</a:t>
            </a:r>
            <a:endParaRPr lang="id-ID" dirty="0"/>
          </a:p>
        </p:txBody>
      </p:sp>
      <p:sp>
        <p:nvSpPr>
          <p:cNvPr id="3" name="Content Placeholder 2">
            <a:extLst>
              <a:ext uri="{FF2B5EF4-FFF2-40B4-BE49-F238E27FC236}">
                <a16:creationId xmlns="" xmlns:a16="http://schemas.microsoft.com/office/drawing/2014/main" id="{A2590594-3A3A-EA4E-BACF-32774008DB0B}"/>
              </a:ext>
            </a:extLst>
          </p:cNvPr>
          <p:cNvSpPr txBox="1">
            <a:spLocks/>
          </p:cNvSpPr>
          <p:nvPr/>
        </p:nvSpPr>
        <p:spPr>
          <a:xfrm>
            <a:off x="838200" y="178938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dirty="0" smtClean="0"/>
              <a:t>Carolus Linnaeus, memberikan nama spesies untuk organisme.</a:t>
            </a:r>
          </a:p>
          <a:p>
            <a:r>
              <a:rPr lang="id-ID" dirty="0" smtClean="0"/>
              <a:t>Nama mint tadi ditambahkan </a:t>
            </a:r>
            <a:r>
              <a:rPr lang="id-ID" i="1" dirty="0" smtClean="0"/>
              <a:t>piperita</a:t>
            </a:r>
            <a:r>
              <a:rPr lang="id-ID" dirty="0" smtClean="0"/>
              <a:t> untuk </a:t>
            </a:r>
            <a:r>
              <a:rPr lang="id-ID" i="1" dirty="0" smtClean="0"/>
              <a:t>peppermint</a:t>
            </a:r>
            <a:r>
              <a:rPr lang="id-ID" dirty="0" smtClean="0"/>
              <a:t>, sehingga menjadi: </a:t>
            </a:r>
            <a:r>
              <a:rPr lang="id-ID" i="1" dirty="0" smtClean="0"/>
              <a:t>Mentha piperita</a:t>
            </a:r>
          </a:p>
          <a:p>
            <a:r>
              <a:rPr lang="id-ID" dirty="0" smtClean="0"/>
              <a:t>Nama spesies yang berlaku saat ini juga termasuk authority for the name/author, contoh: </a:t>
            </a:r>
            <a:r>
              <a:rPr lang="id-ID" i="1" dirty="0" smtClean="0"/>
              <a:t>Mentha piperita </a:t>
            </a:r>
            <a:r>
              <a:rPr lang="id-ID" dirty="0" smtClean="0"/>
              <a:t>L. (L. adalah singkatan dari Linnaeus)</a:t>
            </a:r>
          </a:p>
          <a:p>
            <a:r>
              <a:rPr lang="id-ID" dirty="0" smtClean="0"/>
              <a:t>Catatan: nama Latin/nama spesies/</a:t>
            </a:r>
            <a:r>
              <a:rPr lang="id-ID" i="1" dirty="0" smtClean="0"/>
              <a:t>scientific name </a:t>
            </a:r>
            <a:r>
              <a:rPr lang="id-ID" dirty="0" smtClean="0"/>
              <a:t>dimiringkan (</a:t>
            </a:r>
            <a:r>
              <a:rPr lang="id-ID" i="1" dirty="0" smtClean="0"/>
              <a:t>italic</a:t>
            </a:r>
            <a:r>
              <a:rPr lang="id-ID" dirty="0" smtClean="0"/>
              <a:t>), terdiri dari dua kata, nama genus diawali huruf besar sedangkan nama spesiesnya tidak.</a:t>
            </a:r>
            <a:endParaRPr lang="id-ID" dirty="0"/>
          </a:p>
        </p:txBody>
      </p:sp>
    </p:spTree>
    <p:extLst>
      <p:ext uri="{BB962C8B-B14F-4D97-AF65-F5344CB8AC3E}">
        <p14:creationId xmlns:p14="http://schemas.microsoft.com/office/powerpoint/2010/main" val="75302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C44A8-01ED-E844-A7FF-D44CCFFB6972}"/>
              </a:ext>
            </a:extLst>
          </p:cNvPr>
          <p:cNvSpPr txBox="1">
            <a:spLocks/>
          </p:cNvSpPr>
          <p:nvPr/>
        </p:nvSpPr>
        <p:spPr>
          <a:xfrm>
            <a:off x="838200" y="365126"/>
            <a:ext cx="10515600" cy="8211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dirty="0" smtClean="0"/>
              <a:t>Aturan Penulisan Binominal nomenklatur</a:t>
            </a:r>
            <a:endParaRPr lang="id-ID" dirty="0"/>
          </a:p>
        </p:txBody>
      </p:sp>
      <p:sp>
        <p:nvSpPr>
          <p:cNvPr id="3" name="Content Placeholder 2">
            <a:extLst>
              <a:ext uri="{FF2B5EF4-FFF2-40B4-BE49-F238E27FC236}">
                <a16:creationId xmlns="" xmlns:a16="http://schemas.microsoft.com/office/drawing/2014/main" id="{A2590594-3A3A-EA4E-BACF-32774008DB0B}"/>
              </a:ext>
            </a:extLst>
          </p:cNvPr>
          <p:cNvSpPr txBox="1">
            <a:spLocks/>
          </p:cNvSpPr>
          <p:nvPr/>
        </p:nvSpPr>
        <p:spPr>
          <a:xfrm>
            <a:off x="294501" y="1186250"/>
            <a:ext cx="1151855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id-ID" sz="2400" dirty="0"/>
              <a:t>Nama species terdiri atas 2 kata:</a:t>
            </a:r>
            <a:br>
              <a:rPr lang="id-ID" sz="2400" dirty="0"/>
            </a:br>
            <a:r>
              <a:rPr lang="id-ID" sz="2400" dirty="0"/>
              <a:t>kata pertama merupakan nama genus</a:t>
            </a:r>
            <a:br>
              <a:rPr lang="id-ID" sz="2400" dirty="0"/>
            </a:br>
            <a:r>
              <a:rPr lang="id-ID" sz="2400" dirty="0"/>
              <a:t>kata kedua merupakan penunjuk spesies</a:t>
            </a:r>
          </a:p>
          <a:p>
            <a:pPr marL="514350" indent="-514350">
              <a:buFont typeface="+mj-lt"/>
              <a:buAutoNum type="arabicPeriod"/>
            </a:pPr>
            <a:r>
              <a:rPr lang="id-ID" sz="2400" dirty="0"/>
              <a:t>Huruf pertama penunjuk nama genus ditulis huruf besar</a:t>
            </a:r>
          </a:p>
          <a:p>
            <a:pPr marL="514350" indent="-514350">
              <a:buFont typeface="+mj-lt"/>
              <a:buAutoNum type="arabicPeriod"/>
            </a:pPr>
            <a:r>
              <a:rPr lang="id-ID" sz="2400" dirty="0"/>
              <a:t>Huruf pertama penunjuk spesies digunakan huruf kecil</a:t>
            </a:r>
          </a:p>
          <a:p>
            <a:pPr marL="514350" indent="-514350">
              <a:buFont typeface="+mj-lt"/>
              <a:buAutoNum type="arabicPeriod"/>
            </a:pPr>
            <a:r>
              <a:rPr lang="id-ID" sz="2400" dirty="0"/>
              <a:t>Nama spesies menggunakan bahasa </a:t>
            </a:r>
            <a:r>
              <a:rPr lang="id-ID" sz="2400" dirty="0" smtClean="0"/>
              <a:t>latin atau yang dilatinkan</a:t>
            </a:r>
            <a:endParaRPr lang="id-ID" sz="2400" dirty="0"/>
          </a:p>
          <a:p>
            <a:pPr marL="514350" indent="-514350">
              <a:buFont typeface="+mj-lt"/>
              <a:buAutoNum type="arabicPeriod"/>
            </a:pPr>
            <a:r>
              <a:rPr lang="id-ID" sz="2400" dirty="0"/>
              <a:t>Ditulis dengan garis bawah, cetak miring, atau huruf tebal</a:t>
            </a:r>
          </a:p>
          <a:p>
            <a:pPr marL="514350" indent="-514350">
              <a:buFont typeface="+mj-lt"/>
              <a:buAutoNum type="arabicPeriod"/>
            </a:pPr>
            <a:r>
              <a:rPr lang="id-ID" sz="2400" dirty="0"/>
              <a:t>Nama spesies harus ditulis berbeda dengan huruf – huruf lainnya</a:t>
            </a:r>
          </a:p>
          <a:p>
            <a:pPr marL="514350" indent="-514350">
              <a:buFont typeface="+mj-lt"/>
              <a:buAutoNum type="arabicPeriod"/>
            </a:pPr>
            <a:r>
              <a:rPr lang="id-ID" sz="2400" dirty="0"/>
              <a:t>Jika nama spesies tumbuhan terdiri atas lebih dari 2 kata, kata kedua dan berikutnya harus digabung.</a:t>
            </a:r>
          </a:p>
          <a:p>
            <a:pPr marL="514350" indent="-514350">
              <a:buFont typeface="+mj-lt"/>
              <a:buAutoNum type="arabicPeriod"/>
            </a:pPr>
            <a:r>
              <a:rPr lang="id-ID" sz="2400" dirty="0"/>
              <a:t>Jika nama species hewan terdiri atas 3 kata, kata ketiga tsb bukan nama spesies.</a:t>
            </a:r>
          </a:p>
          <a:p>
            <a:pPr marL="514350" indent="-514350">
              <a:buFont typeface="+mj-lt"/>
              <a:buAutoNum type="arabicPeriod"/>
            </a:pPr>
            <a:r>
              <a:rPr lang="id-ID" sz="2400" dirty="0"/>
              <a:t>Nama spesies juga mencantumkan inisial pemberi nama tersebut.</a:t>
            </a:r>
          </a:p>
        </p:txBody>
      </p:sp>
    </p:spTree>
    <p:extLst>
      <p:ext uri="{BB962C8B-B14F-4D97-AF65-F5344CB8AC3E}">
        <p14:creationId xmlns:p14="http://schemas.microsoft.com/office/powerpoint/2010/main" val="1814802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54506F-218D-EF42-A39A-F23B57D3382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mtClean="0"/>
              <a:t>Contoh Susunan Klasifikasi </a:t>
            </a:r>
            <a:endParaRPr lang="en-US" dirty="0"/>
          </a:p>
        </p:txBody>
      </p:sp>
      <p:sp>
        <p:nvSpPr>
          <p:cNvPr id="3" name="Rectangle 2">
            <a:extLst>
              <a:ext uri="{FF2B5EF4-FFF2-40B4-BE49-F238E27FC236}">
                <a16:creationId xmlns="" xmlns:a16="http://schemas.microsoft.com/office/drawing/2014/main" id="{DAD6FA20-217E-154F-88DB-BF1788983EF8}"/>
              </a:ext>
            </a:extLst>
          </p:cNvPr>
          <p:cNvSpPr/>
          <p:nvPr/>
        </p:nvSpPr>
        <p:spPr>
          <a:xfrm>
            <a:off x="583095" y="1951671"/>
            <a:ext cx="5199519" cy="3108543"/>
          </a:xfrm>
          <a:prstGeom prst="rect">
            <a:avLst/>
          </a:prstGeom>
        </p:spPr>
        <p:txBody>
          <a:bodyPr wrap="square">
            <a:spAutoFit/>
          </a:bodyPr>
          <a:lstStyle/>
          <a:p>
            <a:r>
              <a:rPr lang="id-ID" sz="2800" dirty="0" smtClean="0">
                <a:latin typeface="Times" pitchFamily="2" charset="0"/>
              </a:rPr>
              <a:t>Kingdom: Plantae</a:t>
            </a:r>
            <a:br>
              <a:rPr lang="id-ID" sz="2800" dirty="0" smtClean="0">
                <a:latin typeface="Times" pitchFamily="2" charset="0"/>
              </a:rPr>
            </a:br>
            <a:r>
              <a:rPr lang="id-ID" sz="2800" dirty="0" smtClean="0">
                <a:latin typeface="Times" pitchFamily="2" charset="0"/>
              </a:rPr>
              <a:t>Divisio: Spermatophyta </a:t>
            </a:r>
            <a:endParaRPr lang="id-ID" sz="2800" dirty="0" smtClean="0"/>
          </a:p>
          <a:p>
            <a:r>
              <a:rPr lang="id-ID" sz="2800" dirty="0" smtClean="0">
                <a:latin typeface="Times" pitchFamily="2" charset="0"/>
              </a:rPr>
              <a:t>Class</a:t>
            </a:r>
            <a:r>
              <a:rPr lang="id-ID" sz="2800" dirty="0" smtClean="0">
                <a:latin typeface="Times" pitchFamily="2" charset="0"/>
              </a:rPr>
              <a:t>: Liliopsida </a:t>
            </a:r>
          </a:p>
          <a:p>
            <a:r>
              <a:rPr lang="id-ID" sz="2800" dirty="0" smtClean="0">
                <a:latin typeface="Times" pitchFamily="2" charset="0"/>
              </a:rPr>
              <a:t>Order</a:t>
            </a:r>
            <a:r>
              <a:rPr lang="id-ID" sz="2800" dirty="0" smtClean="0">
                <a:latin typeface="Times" pitchFamily="2" charset="0"/>
              </a:rPr>
              <a:t>: </a:t>
            </a:r>
            <a:r>
              <a:rPr lang="id-ID" sz="2800" dirty="0" smtClean="0">
                <a:latin typeface="Times" pitchFamily="2" charset="0"/>
              </a:rPr>
              <a:t>Poales </a:t>
            </a:r>
            <a:endParaRPr lang="id-ID" sz="2800" dirty="0" smtClean="0"/>
          </a:p>
          <a:p>
            <a:r>
              <a:rPr lang="id-ID" sz="2800" dirty="0" smtClean="0">
                <a:latin typeface="Times" pitchFamily="2" charset="0"/>
              </a:rPr>
              <a:t>Family</a:t>
            </a:r>
            <a:r>
              <a:rPr lang="id-ID" sz="2800" dirty="0" smtClean="0">
                <a:latin typeface="Times" pitchFamily="2" charset="0"/>
              </a:rPr>
              <a:t>: </a:t>
            </a:r>
            <a:r>
              <a:rPr lang="id-ID" sz="2800" dirty="0" smtClean="0">
                <a:latin typeface="Times" pitchFamily="2" charset="0"/>
              </a:rPr>
              <a:t>Poaceae</a:t>
            </a:r>
          </a:p>
          <a:p>
            <a:r>
              <a:rPr lang="id-ID" sz="2800" dirty="0" smtClean="0">
                <a:latin typeface="Times" pitchFamily="2" charset="0"/>
              </a:rPr>
              <a:t>Genus</a:t>
            </a:r>
            <a:r>
              <a:rPr lang="id-ID" sz="2800" dirty="0" smtClean="0">
                <a:latin typeface="Times" pitchFamily="2" charset="0"/>
              </a:rPr>
              <a:t>: </a:t>
            </a:r>
            <a:r>
              <a:rPr lang="id-ID" sz="2800" dirty="0" smtClean="0">
                <a:latin typeface="Times" pitchFamily="2" charset="0"/>
              </a:rPr>
              <a:t>Oryzae</a:t>
            </a:r>
            <a:endParaRPr lang="id-ID" sz="2800" dirty="0" smtClean="0"/>
          </a:p>
          <a:p>
            <a:r>
              <a:rPr lang="id-ID" sz="2800" dirty="0" smtClean="0">
                <a:latin typeface="Times" pitchFamily="2" charset="0"/>
              </a:rPr>
              <a:t>Species</a:t>
            </a:r>
            <a:r>
              <a:rPr lang="id-ID" sz="2800" dirty="0" smtClean="0">
                <a:latin typeface="Times" pitchFamily="2" charset="0"/>
              </a:rPr>
              <a:t>: </a:t>
            </a:r>
            <a:r>
              <a:rPr lang="id-ID" sz="2800" i="1" dirty="0" smtClean="0">
                <a:latin typeface="Times" pitchFamily="2" charset="0"/>
              </a:rPr>
              <a:t>Oryza sativa </a:t>
            </a:r>
            <a:r>
              <a:rPr lang="id-ID" sz="2800" dirty="0" smtClean="0">
                <a:latin typeface="Times" pitchFamily="2" charset="0"/>
              </a:rPr>
              <a:t>(Padi)</a:t>
            </a:r>
            <a:endParaRPr lang="id-ID" sz="2800" dirty="0"/>
          </a:p>
        </p:txBody>
      </p:sp>
      <p:sp>
        <p:nvSpPr>
          <p:cNvPr id="4" name="Rectangle 3">
            <a:extLst>
              <a:ext uri="{FF2B5EF4-FFF2-40B4-BE49-F238E27FC236}">
                <a16:creationId xmlns="" xmlns:a16="http://schemas.microsoft.com/office/drawing/2014/main" id="{DAD6FA20-217E-154F-88DB-BF1788983EF8}"/>
              </a:ext>
            </a:extLst>
          </p:cNvPr>
          <p:cNvSpPr/>
          <p:nvPr/>
        </p:nvSpPr>
        <p:spPr>
          <a:xfrm>
            <a:off x="5782614" y="1951671"/>
            <a:ext cx="5199519" cy="3108543"/>
          </a:xfrm>
          <a:prstGeom prst="rect">
            <a:avLst/>
          </a:prstGeom>
        </p:spPr>
        <p:txBody>
          <a:bodyPr wrap="square">
            <a:spAutoFit/>
          </a:bodyPr>
          <a:lstStyle/>
          <a:p>
            <a:r>
              <a:rPr lang="id-ID" sz="2800" dirty="0" smtClean="0">
                <a:latin typeface="Times" pitchFamily="2" charset="0"/>
              </a:rPr>
              <a:t>Kingdom: </a:t>
            </a:r>
            <a:r>
              <a:rPr lang="id-ID" sz="2800" dirty="0" smtClean="0">
                <a:latin typeface="Times" pitchFamily="2" charset="0"/>
              </a:rPr>
              <a:t>Animal</a:t>
            </a:r>
            <a:r>
              <a:rPr lang="id-ID" sz="2800" dirty="0" smtClean="0">
                <a:latin typeface="Times" pitchFamily="2" charset="0"/>
              </a:rPr>
              <a:t/>
            </a:r>
            <a:br>
              <a:rPr lang="id-ID" sz="2800" dirty="0" smtClean="0">
                <a:latin typeface="Times" pitchFamily="2" charset="0"/>
              </a:rPr>
            </a:br>
            <a:r>
              <a:rPr lang="id-ID" sz="2800" dirty="0" smtClean="0">
                <a:latin typeface="Times" pitchFamily="2" charset="0"/>
              </a:rPr>
              <a:t>Phylum</a:t>
            </a:r>
            <a:r>
              <a:rPr lang="id-ID" sz="2800" dirty="0" smtClean="0">
                <a:latin typeface="Times" pitchFamily="2" charset="0"/>
              </a:rPr>
              <a:t>: </a:t>
            </a:r>
            <a:r>
              <a:rPr lang="id-ID" sz="2800" dirty="0" smtClean="0">
                <a:latin typeface="Times" pitchFamily="2" charset="0"/>
              </a:rPr>
              <a:t>Chordata</a:t>
            </a:r>
            <a:endParaRPr lang="id-ID" sz="2800" dirty="0" smtClean="0"/>
          </a:p>
          <a:p>
            <a:r>
              <a:rPr lang="id-ID" sz="2800" dirty="0" smtClean="0">
                <a:latin typeface="Times" pitchFamily="2" charset="0"/>
              </a:rPr>
              <a:t>Class</a:t>
            </a:r>
            <a:r>
              <a:rPr lang="id-ID" sz="2800" dirty="0" smtClean="0">
                <a:latin typeface="Times" pitchFamily="2" charset="0"/>
              </a:rPr>
              <a:t>: </a:t>
            </a:r>
            <a:r>
              <a:rPr lang="id-ID" sz="2800" dirty="0" smtClean="0">
                <a:latin typeface="Times" pitchFamily="2" charset="0"/>
              </a:rPr>
              <a:t>Mammalia</a:t>
            </a:r>
            <a:endParaRPr lang="id-ID" sz="2800" dirty="0" smtClean="0">
              <a:latin typeface="Times" pitchFamily="2" charset="0"/>
            </a:endParaRPr>
          </a:p>
          <a:p>
            <a:r>
              <a:rPr lang="id-ID" sz="2800" dirty="0" smtClean="0">
                <a:latin typeface="Times" pitchFamily="2" charset="0"/>
              </a:rPr>
              <a:t>Order</a:t>
            </a:r>
            <a:r>
              <a:rPr lang="id-ID" sz="2800" dirty="0" smtClean="0">
                <a:latin typeface="Times" pitchFamily="2" charset="0"/>
              </a:rPr>
              <a:t>: </a:t>
            </a:r>
            <a:r>
              <a:rPr lang="id-ID" sz="2800" dirty="0" smtClean="0">
                <a:latin typeface="Times" pitchFamily="2" charset="0"/>
              </a:rPr>
              <a:t>Carnivora </a:t>
            </a:r>
            <a:endParaRPr lang="id-ID" sz="2800" dirty="0" smtClean="0"/>
          </a:p>
          <a:p>
            <a:r>
              <a:rPr lang="id-ID" sz="2800" dirty="0" smtClean="0">
                <a:latin typeface="Times" pitchFamily="2" charset="0"/>
              </a:rPr>
              <a:t>Family</a:t>
            </a:r>
            <a:r>
              <a:rPr lang="id-ID" sz="2800" dirty="0" smtClean="0">
                <a:latin typeface="Times" pitchFamily="2" charset="0"/>
              </a:rPr>
              <a:t>: </a:t>
            </a:r>
            <a:r>
              <a:rPr lang="id-ID" sz="2800" dirty="0" smtClean="0">
                <a:latin typeface="Times" pitchFamily="2" charset="0"/>
              </a:rPr>
              <a:t>Felidae</a:t>
            </a:r>
          </a:p>
          <a:p>
            <a:r>
              <a:rPr lang="id-ID" sz="2800" dirty="0" smtClean="0">
                <a:latin typeface="Times" pitchFamily="2" charset="0"/>
              </a:rPr>
              <a:t>Genus</a:t>
            </a:r>
            <a:r>
              <a:rPr lang="id-ID" sz="2800" dirty="0" smtClean="0">
                <a:latin typeface="Times" pitchFamily="2" charset="0"/>
              </a:rPr>
              <a:t>: </a:t>
            </a:r>
            <a:r>
              <a:rPr lang="id-ID" sz="2800" dirty="0" smtClean="0">
                <a:latin typeface="Times" pitchFamily="2" charset="0"/>
              </a:rPr>
              <a:t>Felis</a:t>
            </a:r>
            <a:endParaRPr lang="id-ID" sz="2800" dirty="0" smtClean="0"/>
          </a:p>
          <a:p>
            <a:r>
              <a:rPr lang="id-ID" sz="2800" dirty="0" smtClean="0">
                <a:latin typeface="Times" pitchFamily="2" charset="0"/>
              </a:rPr>
              <a:t>Species</a:t>
            </a:r>
            <a:r>
              <a:rPr lang="id-ID" sz="2800" dirty="0" smtClean="0">
                <a:latin typeface="Times" pitchFamily="2" charset="0"/>
              </a:rPr>
              <a:t>: </a:t>
            </a:r>
            <a:r>
              <a:rPr lang="id-ID" sz="2800" i="1" dirty="0" smtClean="0">
                <a:latin typeface="Times" pitchFamily="2" charset="0"/>
              </a:rPr>
              <a:t>Felis domestica </a:t>
            </a:r>
            <a:r>
              <a:rPr lang="id-ID" sz="2800" dirty="0" smtClean="0">
                <a:latin typeface="Times" pitchFamily="2" charset="0"/>
              </a:rPr>
              <a:t>(Kucing) </a:t>
            </a:r>
            <a:endParaRPr lang="id-ID" sz="2800" dirty="0"/>
          </a:p>
        </p:txBody>
      </p:sp>
    </p:spTree>
    <p:extLst>
      <p:ext uri="{BB962C8B-B14F-4D97-AF65-F5344CB8AC3E}">
        <p14:creationId xmlns:p14="http://schemas.microsoft.com/office/powerpoint/2010/main" val="3123062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4" y="204095"/>
            <a:ext cx="5387662" cy="6186309"/>
          </a:xfrm>
          <a:prstGeom prst="rect">
            <a:avLst/>
          </a:prstGeom>
        </p:spPr>
        <p:txBody>
          <a:bodyPr wrap="square">
            <a:spAutoFit/>
          </a:bodyPr>
          <a:lstStyle/>
          <a:p>
            <a:r>
              <a:rPr lang="id-ID" b="1" i="0" dirty="0" smtClean="0">
                <a:solidFill>
                  <a:srgbClr val="363635"/>
                </a:solidFill>
                <a:effectLst/>
                <a:latin typeface="Arial" panose="020B0604020202020204" pitchFamily="34" charset="0"/>
              </a:rPr>
              <a:t>Daftar nama ilmiah tumbuhan </a:t>
            </a:r>
          </a:p>
          <a:p>
            <a:pPr marL="342900" indent="-342900">
              <a:buAutoNum type="arabicPeriod"/>
            </a:pPr>
            <a:r>
              <a:rPr lang="id-ID" b="0" i="1" dirty="0" smtClean="0">
                <a:solidFill>
                  <a:srgbClr val="363635"/>
                </a:solidFill>
                <a:effectLst/>
                <a:latin typeface="Arial" panose="020B0604020202020204" pitchFamily="34" charset="0"/>
              </a:rPr>
              <a:t>Oryza sativa </a:t>
            </a:r>
            <a:r>
              <a:rPr lang="id-ID" b="0" i="0" dirty="0" smtClean="0">
                <a:solidFill>
                  <a:srgbClr val="363635"/>
                </a:solidFill>
                <a:effectLst/>
                <a:latin typeface="Arial" panose="020B0604020202020204" pitchFamily="34" charset="0"/>
              </a:rPr>
              <a:t>(padi) </a:t>
            </a:r>
          </a:p>
          <a:p>
            <a:pPr marL="342900" indent="-342900">
              <a:buAutoNum type="arabicPeriod"/>
            </a:pPr>
            <a:r>
              <a:rPr lang="id-ID" b="0" i="1" dirty="0" smtClean="0">
                <a:solidFill>
                  <a:srgbClr val="363635"/>
                </a:solidFill>
                <a:effectLst/>
                <a:latin typeface="Arial" panose="020B0604020202020204" pitchFamily="34" charset="0"/>
              </a:rPr>
              <a:t>Zea mays </a:t>
            </a:r>
            <a:r>
              <a:rPr lang="id-ID" b="0" i="0" dirty="0" smtClean="0">
                <a:solidFill>
                  <a:srgbClr val="363635"/>
                </a:solidFill>
                <a:effectLst/>
                <a:latin typeface="Arial" panose="020B0604020202020204" pitchFamily="34" charset="0"/>
              </a:rPr>
              <a:t>(jagung) </a:t>
            </a:r>
          </a:p>
          <a:p>
            <a:pPr marL="342900" indent="-342900">
              <a:buAutoNum type="arabicPeriod"/>
            </a:pPr>
            <a:r>
              <a:rPr lang="id-ID" b="0" i="1" dirty="0" smtClean="0">
                <a:solidFill>
                  <a:srgbClr val="363635"/>
                </a:solidFill>
                <a:effectLst/>
                <a:latin typeface="Arial" panose="020B0604020202020204" pitchFamily="34" charset="0"/>
              </a:rPr>
              <a:t>Mangifera indica </a:t>
            </a:r>
            <a:r>
              <a:rPr lang="id-ID" b="0" i="0" dirty="0" smtClean="0">
                <a:solidFill>
                  <a:srgbClr val="363635"/>
                </a:solidFill>
                <a:effectLst/>
                <a:latin typeface="Arial" panose="020B0604020202020204" pitchFamily="34" charset="0"/>
              </a:rPr>
              <a:t>(mangga)    </a:t>
            </a:r>
          </a:p>
          <a:p>
            <a:pPr marL="342900" indent="-342900">
              <a:buAutoNum type="arabicPeriod"/>
            </a:pPr>
            <a:r>
              <a:rPr lang="id-ID" b="0" i="1" dirty="0" smtClean="0">
                <a:solidFill>
                  <a:srgbClr val="363635"/>
                </a:solidFill>
                <a:effectLst/>
                <a:latin typeface="Arial" panose="020B0604020202020204" pitchFamily="34" charset="0"/>
              </a:rPr>
              <a:t>Cocos nucifera </a:t>
            </a:r>
            <a:r>
              <a:rPr lang="id-ID" b="0" i="0" dirty="0" smtClean="0">
                <a:solidFill>
                  <a:srgbClr val="363635"/>
                </a:solidFill>
                <a:effectLst/>
                <a:latin typeface="Arial" panose="020B0604020202020204" pitchFamily="34" charset="0"/>
              </a:rPr>
              <a:t>(kelapa)</a:t>
            </a:r>
          </a:p>
          <a:p>
            <a:pPr marL="342900" indent="-342900">
              <a:buAutoNum type="arabicPeriod"/>
            </a:pPr>
            <a:r>
              <a:rPr lang="id-ID" b="0" i="1" dirty="0" smtClean="0">
                <a:solidFill>
                  <a:srgbClr val="363635"/>
                </a:solidFill>
                <a:effectLst/>
                <a:latin typeface="Arial" panose="020B0604020202020204" pitchFamily="34" charset="0"/>
              </a:rPr>
              <a:t>Allium cepa </a:t>
            </a:r>
            <a:r>
              <a:rPr lang="id-ID" b="0" i="0" dirty="0" smtClean="0">
                <a:solidFill>
                  <a:srgbClr val="363635"/>
                </a:solidFill>
                <a:effectLst/>
                <a:latin typeface="Arial" panose="020B0604020202020204" pitchFamily="34" charset="0"/>
              </a:rPr>
              <a:t>(bawang merah)    </a:t>
            </a:r>
          </a:p>
          <a:p>
            <a:pPr marL="342900" indent="-342900">
              <a:buAutoNum type="arabicPeriod"/>
            </a:pPr>
            <a:r>
              <a:rPr lang="id-ID" b="0" i="1" dirty="0" smtClean="0">
                <a:solidFill>
                  <a:srgbClr val="363635"/>
                </a:solidFill>
                <a:effectLst/>
                <a:latin typeface="Arial" panose="020B0604020202020204" pitchFamily="34" charset="0"/>
              </a:rPr>
              <a:t>Allium sativum </a:t>
            </a:r>
            <a:r>
              <a:rPr lang="id-ID" b="0" i="0" dirty="0" smtClean="0">
                <a:solidFill>
                  <a:srgbClr val="363635"/>
                </a:solidFill>
                <a:effectLst/>
                <a:latin typeface="Arial" panose="020B0604020202020204" pitchFamily="34" charset="0"/>
              </a:rPr>
              <a:t>(bawang putih) </a:t>
            </a:r>
          </a:p>
          <a:p>
            <a:pPr marL="342900" indent="-342900">
              <a:buAutoNum type="arabicPeriod"/>
            </a:pPr>
            <a:r>
              <a:rPr lang="id-ID" b="0" i="1" dirty="0" smtClean="0">
                <a:solidFill>
                  <a:srgbClr val="363635"/>
                </a:solidFill>
                <a:effectLst/>
                <a:latin typeface="Arial" panose="020B0604020202020204" pitchFamily="34" charset="0"/>
              </a:rPr>
              <a:t>Citrus sinensis </a:t>
            </a:r>
            <a:r>
              <a:rPr lang="id-ID" b="0" i="0" dirty="0" smtClean="0">
                <a:solidFill>
                  <a:srgbClr val="363635"/>
                </a:solidFill>
                <a:effectLst/>
                <a:latin typeface="Arial" panose="020B0604020202020204" pitchFamily="34" charset="0"/>
              </a:rPr>
              <a:t>(jeruk manis) </a:t>
            </a:r>
          </a:p>
          <a:p>
            <a:pPr marL="342900" indent="-342900">
              <a:buAutoNum type="arabicPeriod"/>
            </a:pPr>
            <a:r>
              <a:rPr lang="id-ID" b="0" i="1" dirty="0" smtClean="0">
                <a:solidFill>
                  <a:srgbClr val="363635"/>
                </a:solidFill>
                <a:effectLst/>
                <a:latin typeface="Arial" panose="020B0604020202020204" pitchFamily="34" charset="0"/>
              </a:rPr>
              <a:t>Eugenia aquea </a:t>
            </a:r>
            <a:r>
              <a:rPr lang="id-ID" b="0" i="0" dirty="0" smtClean="0">
                <a:solidFill>
                  <a:srgbClr val="363635"/>
                </a:solidFill>
                <a:effectLst/>
                <a:latin typeface="Arial" panose="020B0604020202020204" pitchFamily="34" charset="0"/>
              </a:rPr>
              <a:t>(jambu air) </a:t>
            </a:r>
          </a:p>
          <a:p>
            <a:pPr marL="342900" indent="-342900">
              <a:buAutoNum type="arabicPeriod"/>
            </a:pPr>
            <a:r>
              <a:rPr lang="id-ID" b="0" i="1" dirty="0" smtClean="0">
                <a:solidFill>
                  <a:srgbClr val="363635"/>
                </a:solidFill>
                <a:effectLst/>
                <a:latin typeface="Arial" panose="020B0604020202020204" pitchFamily="34" charset="0"/>
              </a:rPr>
              <a:t>Musa paradisiaca</a:t>
            </a:r>
            <a:r>
              <a:rPr lang="id-ID" b="0" i="0" dirty="0" smtClean="0">
                <a:solidFill>
                  <a:srgbClr val="363635"/>
                </a:solidFill>
                <a:effectLst/>
                <a:latin typeface="Arial" panose="020B0604020202020204" pitchFamily="34" charset="0"/>
              </a:rPr>
              <a:t> (pisang) </a:t>
            </a:r>
          </a:p>
          <a:p>
            <a:pPr marL="342900" indent="-342900">
              <a:buAutoNum type="arabicPeriod"/>
            </a:pPr>
            <a:r>
              <a:rPr lang="id-ID" b="0" i="1" dirty="0" smtClean="0">
                <a:solidFill>
                  <a:srgbClr val="363635"/>
                </a:solidFill>
                <a:effectLst/>
                <a:latin typeface="Arial" panose="020B0604020202020204" pitchFamily="34" charset="0"/>
              </a:rPr>
              <a:t>Carica papaya </a:t>
            </a:r>
            <a:r>
              <a:rPr lang="id-ID" b="0" i="0" dirty="0" smtClean="0">
                <a:solidFill>
                  <a:srgbClr val="363635"/>
                </a:solidFill>
                <a:effectLst/>
                <a:latin typeface="Arial" panose="020B0604020202020204" pitchFamily="34" charset="0"/>
              </a:rPr>
              <a:t>(pepaya)  </a:t>
            </a:r>
          </a:p>
          <a:p>
            <a:pPr marL="342900" indent="-342900">
              <a:buAutoNum type="arabicPeriod"/>
            </a:pPr>
            <a:r>
              <a:rPr lang="id-ID" b="0" i="1" dirty="0" smtClean="0">
                <a:solidFill>
                  <a:srgbClr val="363635"/>
                </a:solidFill>
                <a:effectLst/>
                <a:latin typeface="Arial" panose="020B0604020202020204" pitchFamily="34" charset="0"/>
              </a:rPr>
              <a:t>Phalaenopsis amabilis </a:t>
            </a:r>
            <a:r>
              <a:rPr lang="id-ID" b="0" i="0" dirty="0" smtClean="0">
                <a:solidFill>
                  <a:srgbClr val="363635"/>
                </a:solidFill>
                <a:effectLst/>
                <a:latin typeface="Arial" panose="020B0604020202020204" pitchFamily="34" charset="0"/>
              </a:rPr>
              <a:t>(anggrek bulan) </a:t>
            </a:r>
          </a:p>
          <a:p>
            <a:pPr marL="342900" indent="-342900">
              <a:buAutoNum type="arabicPeriod"/>
            </a:pPr>
            <a:r>
              <a:rPr lang="id-ID" b="0" i="1" dirty="0" smtClean="0">
                <a:solidFill>
                  <a:srgbClr val="363635"/>
                </a:solidFill>
                <a:effectLst/>
                <a:latin typeface="Arial" panose="020B0604020202020204" pitchFamily="34" charset="0"/>
              </a:rPr>
              <a:t>Coelogyne pandurata </a:t>
            </a:r>
            <a:r>
              <a:rPr lang="id-ID" b="0" i="0" dirty="0" smtClean="0">
                <a:solidFill>
                  <a:srgbClr val="363635"/>
                </a:solidFill>
                <a:effectLst/>
                <a:latin typeface="Arial" panose="020B0604020202020204" pitchFamily="34" charset="0"/>
              </a:rPr>
              <a:t>(anggrek hitam) </a:t>
            </a:r>
          </a:p>
          <a:p>
            <a:pPr marL="342900" indent="-342900">
              <a:buAutoNum type="arabicPeriod"/>
            </a:pPr>
            <a:r>
              <a:rPr lang="id-ID" b="0" i="1" dirty="0" smtClean="0">
                <a:solidFill>
                  <a:srgbClr val="363635"/>
                </a:solidFill>
                <a:effectLst/>
                <a:latin typeface="Arial" panose="020B0604020202020204" pitchFamily="34" charset="0"/>
              </a:rPr>
              <a:t>Solanum melongena </a:t>
            </a:r>
            <a:r>
              <a:rPr lang="id-ID" b="0" i="0" dirty="0" smtClean="0">
                <a:solidFill>
                  <a:srgbClr val="363635"/>
                </a:solidFill>
                <a:effectLst/>
                <a:latin typeface="Arial" panose="020B0604020202020204" pitchFamily="34" charset="0"/>
              </a:rPr>
              <a:t>(terong) </a:t>
            </a:r>
          </a:p>
          <a:p>
            <a:pPr marL="342900" indent="-342900">
              <a:buAutoNum type="arabicPeriod"/>
            </a:pPr>
            <a:r>
              <a:rPr lang="id-ID" b="0" i="1" dirty="0" smtClean="0">
                <a:solidFill>
                  <a:srgbClr val="363635"/>
                </a:solidFill>
                <a:effectLst/>
                <a:latin typeface="Arial" panose="020B0604020202020204" pitchFamily="34" charset="0"/>
              </a:rPr>
              <a:t>Capsicum annum </a:t>
            </a:r>
            <a:r>
              <a:rPr lang="id-ID" b="0" i="0" dirty="0" smtClean="0">
                <a:solidFill>
                  <a:srgbClr val="363635"/>
                </a:solidFill>
                <a:effectLst/>
                <a:latin typeface="Arial" panose="020B0604020202020204" pitchFamily="34" charset="0"/>
              </a:rPr>
              <a:t>(cabai) </a:t>
            </a:r>
          </a:p>
          <a:p>
            <a:pPr marL="342900" indent="-342900">
              <a:buAutoNum type="arabicPeriod"/>
            </a:pPr>
            <a:r>
              <a:rPr lang="id-ID" b="0" i="1" dirty="0" smtClean="0">
                <a:solidFill>
                  <a:srgbClr val="363635"/>
                </a:solidFill>
                <a:effectLst/>
                <a:latin typeface="Arial" panose="020B0604020202020204" pitchFamily="34" charset="0"/>
              </a:rPr>
              <a:t>Kaempferia galanga </a:t>
            </a:r>
            <a:r>
              <a:rPr lang="id-ID" b="0" i="0" dirty="0" smtClean="0">
                <a:solidFill>
                  <a:srgbClr val="363635"/>
                </a:solidFill>
                <a:effectLst/>
                <a:latin typeface="Arial" panose="020B0604020202020204" pitchFamily="34" charset="0"/>
              </a:rPr>
              <a:t>(kencur) </a:t>
            </a:r>
          </a:p>
          <a:p>
            <a:pPr marL="342900" indent="-342900">
              <a:buAutoNum type="arabicPeriod"/>
            </a:pPr>
            <a:r>
              <a:rPr lang="id-ID" b="0" i="1" dirty="0" smtClean="0">
                <a:solidFill>
                  <a:srgbClr val="363635"/>
                </a:solidFill>
                <a:effectLst/>
                <a:latin typeface="Arial" panose="020B0604020202020204" pitchFamily="34" charset="0"/>
              </a:rPr>
              <a:t>Garcinia mangostana </a:t>
            </a:r>
            <a:r>
              <a:rPr lang="id-ID" b="0" i="0" dirty="0" smtClean="0">
                <a:solidFill>
                  <a:srgbClr val="363635"/>
                </a:solidFill>
                <a:effectLst/>
                <a:latin typeface="Arial" panose="020B0604020202020204" pitchFamily="34" charset="0"/>
              </a:rPr>
              <a:t>(manggis) </a:t>
            </a:r>
          </a:p>
          <a:p>
            <a:pPr marL="342900" indent="-342900">
              <a:buAutoNum type="arabicPeriod"/>
            </a:pPr>
            <a:r>
              <a:rPr lang="id-ID" b="0" i="1" dirty="0" smtClean="0">
                <a:solidFill>
                  <a:srgbClr val="363635"/>
                </a:solidFill>
                <a:effectLst/>
                <a:latin typeface="Arial" panose="020B0604020202020204" pitchFamily="34" charset="0"/>
              </a:rPr>
              <a:t>Salacca zalacca </a:t>
            </a:r>
            <a:r>
              <a:rPr lang="id-ID" b="0" i="0" dirty="0" smtClean="0">
                <a:solidFill>
                  <a:srgbClr val="363635"/>
                </a:solidFill>
                <a:effectLst/>
                <a:latin typeface="Arial" panose="020B0604020202020204" pitchFamily="34" charset="0"/>
              </a:rPr>
              <a:t>(salak) </a:t>
            </a:r>
          </a:p>
          <a:p>
            <a:pPr marL="342900" indent="-342900">
              <a:buAutoNum type="arabicPeriod"/>
            </a:pPr>
            <a:r>
              <a:rPr lang="id-ID" b="0" i="1" dirty="0" smtClean="0">
                <a:solidFill>
                  <a:srgbClr val="363635"/>
                </a:solidFill>
                <a:effectLst/>
                <a:latin typeface="Arial" panose="020B0604020202020204" pitchFamily="34" charset="0"/>
              </a:rPr>
              <a:t>Manilkara kauki </a:t>
            </a:r>
            <a:r>
              <a:rPr lang="id-ID" b="0" i="0" dirty="0" smtClean="0">
                <a:solidFill>
                  <a:srgbClr val="363635"/>
                </a:solidFill>
                <a:effectLst/>
                <a:latin typeface="Arial" panose="020B0604020202020204" pitchFamily="34" charset="0"/>
              </a:rPr>
              <a:t>(sawo kecik) </a:t>
            </a:r>
          </a:p>
          <a:p>
            <a:pPr marL="342900" indent="-342900">
              <a:buAutoNum type="arabicPeriod"/>
            </a:pPr>
            <a:r>
              <a:rPr lang="id-ID" b="0" i="1" dirty="0" smtClean="0">
                <a:solidFill>
                  <a:srgbClr val="363635"/>
                </a:solidFill>
                <a:effectLst/>
                <a:latin typeface="Arial" panose="020B0604020202020204" pitchFamily="34" charset="0"/>
              </a:rPr>
              <a:t>Schleichera oleosa </a:t>
            </a:r>
            <a:r>
              <a:rPr lang="id-ID" b="0" i="0" dirty="0" smtClean="0">
                <a:solidFill>
                  <a:srgbClr val="363635"/>
                </a:solidFill>
                <a:effectLst/>
                <a:latin typeface="Arial" panose="020B0604020202020204" pitchFamily="34" charset="0"/>
              </a:rPr>
              <a:t>(kesambi)</a:t>
            </a:r>
          </a:p>
          <a:p>
            <a:pPr marL="342900" indent="-342900">
              <a:buAutoNum type="arabicPeriod"/>
            </a:pPr>
            <a:r>
              <a:rPr lang="id-ID" i="1" dirty="0" smtClean="0">
                <a:solidFill>
                  <a:srgbClr val="363635"/>
                </a:solidFill>
                <a:latin typeface="Arial" panose="020B0604020202020204" pitchFamily="34" charset="0"/>
              </a:rPr>
              <a:t>Morinda citrifolia </a:t>
            </a:r>
            <a:r>
              <a:rPr lang="id-ID" dirty="0" smtClean="0">
                <a:solidFill>
                  <a:srgbClr val="363635"/>
                </a:solidFill>
                <a:latin typeface="Arial" panose="020B0604020202020204" pitchFamily="34" charset="0"/>
              </a:rPr>
              <a:t>(Mengkudu)</a:t>
            </a:r>
            <a:r>
              <a:rPr lang="id-ID" dirty="0" smtClean="0"/>
              <a:t/>
            </a:r>
            <a:br>
              <a:rPr lang="id-ID" dirty="0" smtClean="0"/>
            </a:br>
            <a:endParaRPr lang="id-ID" dirty="0" smtClean="0"/>
          </a:p>
        </p:txBody>
      </p:sp>
      <p:sp>
        <p:nvSpPr>
          <p:cNvPr id="3" name="Rectangle 2"/>
          <p:cNvSpPr/>
          <p:nvPr/>
        </p:nvSpPr>
        <p:spPr>
          <a:xfrm>
            <a:off x="5198772" y="204095"/>
            <a:ext cx="6096000" cy="5909310"/>
          </a:xfrm>
          <a:prstGeom prst="rect">
            <a:avLst/>
          </a:prstGeom>
        </p:spPr>
        <p:txBody>
          <a:bodyPr>
            <a:spAutoFit/>
          </a:bodyPr>
          <a:lstStyle/>
          <a:p>
            <a:r>
              <a:rPr lang="id-ID" b="1" i="0" dirty="0" smtClean="0">
                <a:solidFill>
                  <a:srgbClr val="363635"/>
                </a:solidFill>
                <a:effectLst/>
                <a:latin typeface="Arial" panose="020B0604020202020204" pitchFamily="34" charset="0"/>
              </a:rPr>
              <a:t>Daftar nama ilmiah hewan</a:t>
            </a:r>
            <a:r>
              <a:rPr lang="id-ID" b="0" i="0" dirty="0" smtClean="0">
                <a:solidFill>
                  <a:srgbClr val="363635"/>
                </a:solidFill>
                <a:effectLst/>
                <a:latin typeface="Arial" panose="020B0604020202020204" pitchFamily="34" charset="0"/>
              </a:rPr>
              <a:t> </a:t>
            </a:r>
          </a:p>
          <a:p>
            <a:pPr marL="342900" indent="-342900">
              <a:buAutoNum type="arabicPeriod"/>
            </a:pPr>
            <a:r>
              <a:rPr lang="id-ID" b="0" i="1" dirty="0" smtClean="0">
                <a:solidFill>
                  <a:srgbClr val="363635"/>
                </a:solidFill>
                <a:effectLst/>
                <a:latin typeface="Arial" panose="020B0604020202020204" pitchFamily="34" charset="0"/>
              </a:rPr>
              <a:t>Virgatus penerima </a:t>
            </a:r>
            <a:r>
              <a:rPr lang="id-ID" b="0" i="0" dirty="0" smtClean="0">
                <a:solidFill>
                  <a:srgbClr val="363635"/>
                </a:solidFill>
                <a:effectLst/>
                <a:latin typeface="Arial" panose="020B0604020202020204" pitchFamily="34" charset="0"/>
              </a:rPr>
              <a:t>(virgatus penerima) </a:t>
            </a:r>
          </a:p>
          <a:p>
            <a:pPr marL="342900" indent="-342900">
              <a:buAutoNum type="arabicPeriod"/>
            </a:pPr>
            <a:r>
              <a:rPr lang="id-ID" b="0" i="1" dirty="0" smtClean="0">
                <a:solidFill>
                  <a:srgbClr val="363635"/>
                </a:solidFill>
                <a:effectLst/>
                <a:latin typeface="Arial" panose="020B0604020202020204" pitchFamily="34" charset="0"/>
              </a:rPr>
              <a:t>Machairamphus aleinus </a:t>
            </a:r>
            <a:r>
              <a:rPr lang="id-ID" b="0" i="0" dirty="0" smtClean="0">
                <a:solidFill>
                  <a:srgbClr val="363635"/>
                </a:solidFill>
                <a:effectLst/>
                <a:latin typeface="Arial" panose="020B0604020202020204" pitchFamily="34" charset="0"/>
              </a:rPr>
              <a:t>(alap-alap kelelawar) </a:t>
            </a:r>
          </a:p>
          <a:p>
            <a:pPr marL="342900" indent="-342900">
              <a:buAutoNum type="arabicPeriod"/>
            </a:pPr>
            <a:r>
              <a:rPr lang="id-ID" b="0" i="1" dirty="0" smtClean="0">
                <a:solidFill>
                  <a:srgbClr val="363635"/>
                </a:solidFill>
                <a:effectLst/>
                <a:latin typeface="Arial" panose="020B0604020202020204" pitchFamily="34" charset="0"/>
              </a:rPr>
              <a:t>Pernis ptilorhynchus </a:t>
            </a:r>
            <a:r>
              <a:rPr lang="id-ID" b="0" i="0" dirty="0" smtClean="0">
                <a:solidFill>
                  <a:srgbClr val="363635"/>
                </a:solidFill>
                <a:effectLst/>
                <a:latin typeface="Arial" panose="020B0604020202020204" pitchFamily="34" charset="0"/>
              </a:rPr>
              <a:t>(alap-alap madu) </a:t>
            </a:r>
          </a:p>
          <a:p>
            <a:pPr marL="342900" indent="-342900">
              <a:buAutoNum type="arabicPeriod"/>
            </a:pPr>
            <a:r>
              <a:rPr lang="id-ID" b="0" i="1" dirty="0" smtClean="0">
                <a:solidFill>
                  <a:srgbClr val="363635"/>
                </a:solidFill>
                <a:effectLst/>
                <a:latin typeface="Arial" panose="020B0604020202020204" pitchFamily="34" charset="0"/>
              </a:rPr>
              <a:t>Aurellia aurita </a:t>
            </a:r>
            <a:r>
              <a:rPr lang="id-ID" b="0" i="0" dirty="0" smtClean="0">
                <a:solidFill>
                  <a:srgbClr val="363635"/>
                </a:solidFill>
                <a:effectLst/>
                <a:latin typeface="Arial" panose="020B0604020202020204" pitchFamily="34" charset="0"/>
              </a:rPr>
              <a:t>(Ubur-ubur) </a:t>
            </a:r>
          </a:p>
          <a:p>
            <a:pPr marL="342900" indent="-342900">
              <a:buAutoNum type="arabicPeriod"/>
            </a:pPr>
            <a:r>
              <a:rPr lang="id-ID" b="0" i="1" dirty="0" smtClean="0">
                <a:solidFill>
                  <a:srgbClr val="363635"/>
                </a:solidFill>
                <a:effectLst/>
                <a:latin typeface="Arial" panose="020B0604020202020204" pitchFamily="34" charset="0"/>
              </a:rPr>
              <a:t>Elanus hypoleucus </a:t>
            </a:r>
            <a:r>
              <a:rPr lang="id-ID" b="0" i="0" dirty="0" smtClean="0">
                <a:solidFill>
                  <a:srgbClr val="363635"/>
                </a:solidFill>
                <a:effectLst/>
                <a:latin typeface="Arial" panose="020B0604020202020204" pitchFamily="34" charset="0"/>
              </a:rPr>
              <a:t>(alap-alap tikus ) </a:t>
            </a:r>
          </a:p>
          <a:p>
            <a:pPr marL="342900" indent="-342900">
              <a:buAutoNum type="arabicPeriod"/>
            </a:pPr>
            <a:r>
              <a:rPr lang="id-ID" b="0" i="1" dirty="0" smtClean="0">
                <a:solidFill>
                  <a:srgbClr val="363635"/>
                </a:solidFill>
                <a:effectLst/>
                <a:latin typeface="Arial" panose="020B0604020202020204" pitchFamily="34" charset="0"/>
              </a:rPr>
              <a:t>Cygnus cygnus </a:t>
            </a:r>
            <a:r>
              <a:rPr lang="id-ID" b="0" i="0" dirty="0" smtClean="0">
                <a:solidFill>
                  <a:srgbClr val="363635"/>
                </a:solidFill>
                <a:effectLst/>
                <a:latin typeface="Arial" panose="020B0604020202020204" pitchFamily="34" charset="0"/>
              </a:rPr>
              <a:t>(angsa) </a:t>
            </a:r>
          </a:p>
          <a:p>
            <a:pPr marL="342900" indent="-342900">
              <a:buAutoNum type="arabicPeriod"/>
            </a:pPr>
            <a:r>
              <a:rPr lang="id-ID" b="0" i="1" dirty="0" smtClean="0">
                <a:solidFill>
                  <a:srgbClr val="363635"/>
                </a:solidFill>
                <a:effectLst/>
                <a:latin typeface="Arial" panose="020B0604020202020204" pitchFamily="34" charset="0"/>
              </a:rPr>
              <a:t>Canis lupus </a:t>
            </a:r>
            <a:r>
              <a:rPr lang="id-ID" b="0" i="0" dirty="0" smtClean="0">
                <a:solidFill>
                  <a:srgbClr val="363635"/>
                </a:solidFill>
                <a:effectLst/>
                <a:latin typeface="Arial" panose="020B0604020202020204" pitchFamily="34" charset="0"/>
              </a:rPr>
              <a:t>(anjing) </a:t>
            </a:r>
          </a:p>
          <a:p>
            <a:pPr marL="342900" indent="-342900">
              <a:buAutoNum type="arabicPeriod"/>
            </a:pPr>
            <a:r>
              <a:rPr lang="id-ID" b="0" i="1" dirty="0" smtClean="0">
                <a:solidFill>
                  <a:srgbClr val="363635"/>
                </a:solidFill>
                <a:effectLst/>
                <a:latin typeface="Arial" panose="020B0604020202020204" pitchFamily="34" charset="0"/>
              </a:rPr>
              <a:t>Gallus gallus_domestica </a:t>
            </a:r>
            <a:r>
              <a:rPr lang="id-ID" b="0" i="0" dirty="0" smtClean="0">
                <a:solidFill>
                  <a:srgbClr val="363635"/>
                </a:solidFill>
                <a:effectLst/>
                <a:latin typeface="Arial" panose="020B0604020202020204" pitchFamily="34" charset="0"/>
              </a:rPr>
              <a:t>(ayam) </a:t>
            </a:r>
          </a:p>
          <a:p>
            <a:pPr marL="342900" indent="-342900">
              <a:buAutoNum type="arabicPeriod"/>
            </a:pPr>
            <a:r>
              <a:rPr lang="id-ID" b="0" i="1" dirty="0" smtClean="0">
                <a:solidFill>
                  <a:srgbClr val="363635"/>
                </a:solidFill>
                <a:effectLst/>
                <a:latin typeface="Arial" panose="020B0604020202020204" pitchFamily="34" charset="0"/>
              </a:rPr>
              <a:t>Helmidactylus frenatus </a:t>
            </a:r>
            <a:r>
              <a:rPr lang="id-ID" b="0" i="0" dirty="0" smtClean="0">
                <a:solidFill>
                  <a:srgbClr val="363635"/>
                </a:solidFill>
                <a:effectLst/>
                <a:latin typeface="Arial" panose="020B0604020202020204" pitchFamily="34" charset="0"/>
              </a:rPr>
              <a:t>(cicak) </a:t>
            </a:r>
          </a:p>
          <a:p>
            <a:pPr marL="342900" indent="-342900">
              <a:buAutoNum type="arabicPeriod"/>
            </a:pPr>
            <a:r>
              <a:rPr lang="id-ID" b="0" i="1" dirty="0" smtClean="0">
                <a:solidFill>
                  <a:srgbClr val="363635"/>
                </a:solidFill>
                <a:effectLst/>
                <a:latin typeface="Arial" panose="020B0604020202020204" pitchFamily="34" charset="0"/>
              </a:rPr>
              <a:t>Loligo indica </a:t>
            </a:r>
            <a:r>
              <a:rPr lang="id-ID" b="0" i="0" dirty="0" smtClean="0">
                <a:solidFill>
                  <a:srgbClr val="363635"/>
                </a:solidFill>
                <a:effectLst/>
                <a:latin typeface="Arial" panose="020B0604020202020204" pitchFamily="34" charset="0"/>
              </a:rPr>
              <a:t>(cumi-cumi) </a:t>
            </a:r>
          </a:p>
          <a:p>
            <a:pPr marL="342900" indent="-342900">
              <a:buAutoNum type="arabicPeriod"/>
            </a:pPr>
            <a:r>
              <a:rPr lang="id-ID" b="0" i="1" dirty="0" smtClean="0">
                <a:solidFill>
                  <a:srgbClr val="363635"/>
                </a:solidFill>
                <a:effectLst/>
                <a:latin typeface="Arial" panose="020B0604020202020204" pitchFamily="34" charset="0"/>
              </a:rPr>
              <a:t>Ovis nivicola </a:t>
            </a:r>
            <a:r>
              <a:rPr lang="id-ID" b="0" i="0" dirty="0" smtClean="0">
                <a:solidFill>
                  <a:srgbClr val="363635"/>
                </a:solidFill>
                <a:effectLst/>
                <a:latin typeface="Arial" panose="020B0604020202020204" pitchFamily="34" charset="0"/>
              </a:rPr>
              <a:t>(domba salju) </a:t>
            </a:r>
          </a:p>
          <a:p>
            <a:pPr marL="342900" indent="-342900">
              <a:buAutoNum type="arabicPeriod"/>
            </a:pPr>
            <a:r>
              <a:rPr lang="id-ID" b="0" i="1" dirty="0" smtClean="0">
                <a:solidFill>
                  <a:srgbClr val="363635"/>
                </a:solidFill>
                <a:effectLst/>
                <a:latin typeface="Arial" panose="020B0604020202020204" pitchFamily="34" charset="0"/>
              </a:rPr>
              <a:t>Elephas indicus </a:t>
            </a:r>
            <a:r>
              <a:rPr lang="id-ID" b="0" i="0" dirty="0" smtClean="0">
                <a:solidFill>
                  <a:srgbClr val="363635"/>
                </a:solidFill>
                <a:effectLst/>
                <a:latin typeface="Arial" panose="020B0604020202020204" pitchFamily="34" charset="0"/>
              </a:rPr>
              <a:t>(gajah) </a:t>
            </a:r>
          </a:p>
          <a:p>
            <a:pPr marL="342900" indent="-342900">
              <a:buAutoNum type="arabicPeriod"/>
            </a:pPr>
            <a:r>
              <a:rPr lang="id-ID" b="0" i="1" dirty="0" smtClean="0">
                <a:solidFill>
                  <a:srgbClr val="363635"/>
                </a:solidFill>
                <a:effectLst/>
                <a:latin typeface="Arial" panose="020B0604020202020204" pitchFamily="34" charset="0"/>
              </a:rPr>
              <a:t>Clarias bathracus </a:t>
            </a:r>
            <a:r>
              <a:rPr lang="id-ID" b="0" i="0" dirty="0" smtClean="0">
                <a:solidFill>
                  <a:srgbClr val="363635"/>
                </a:solidFill>
                <a:effectLst/>
                <a:latin typeface="Arial" panose="020B0604020202020204" pitchFamily="34" charset="0"/>
              </a:rPr>
              <a:t>(ikan lele) </a:t>
            </a:r>
          </a:p>
          <a:p>
            <a:pPr marL="342900" indent="-342900">
              <a:buAutoNum type="arabicPeriod"/>
            </a:pPr>
            <a:r>
              <a:rPr lang="id-ID" b="0" i="1" dirty="0" smtClean="0">
                <a:solidFill>
                  <a:srgbClr val="363635"/>
                </a:solidFill>
                <a:effectLst/>
                <a:latin typeface="Arial" panose="020B0604020202020204" pitchFamily="34" charset="0"/>
              </a:rPr>
              <a:t>Jerapah cameliopardalis </a:t>
            </a:r>
            <a:r>
              <a:rPr lang="id-ID" b="0" i="0" dirty="0" smtClean="0">
                <a:solidFill>
                  <a:srgbClr val="363635"/>
                </a:solidFill>
                <a:effectLst/>
                <a:latin typeface="Arial" panose="020B0604020202020204" pitchFamily="34" charset="0"/>
              </a:rPr>
              <a:t>(jerapah) </a:t>
            </a:r>
          </a:p>
          <a:p>
            <a:pPr marL="342900" indent="-342900">
              <a:buAutoNum type="arabicPeriod"/>
            </a:pPr>
            <a:r>
              <a:rPr lang="id-ID" b="0" i="1" dirty="0" smtClean="0">
                <a:solidFill>
                  <a:srgbClr val="363635"/>
                </a:solidFill>
                <a:effectLst/>
                <a:latin typeface="Arial" panose="020B0604020202020204" pitchFamily="34" charset="0"/>
              </a:rPr>
              <a:t>Blattaria sp. </a:t>
            </a:r>
            <a:r>
              <a:rPr lang="id-ID" b="0" i="0" dirty="0" smtClean="0">
                <a:solidFill>
                  <a:srgbClr val="363635"/>
                </a:solidFill>
                <a:effectLst/>
                <a:latin typeface="Arial" panose="020B0604020202020204" pitchFamily="34" charset="0"/>
              </a:rPr>
              <a:t>(kecoa) </a:t>
            </a:r>
          </a:p>
          <a:p>
            <a:pPr marL="342900" indent="-342900">
              <a:buAutoNum type="arabicPeriod"/>
            </a:pPr>
            <a:r>
              <a:rPr lang="id-ID" b="0" i="1" dirty="0" smtClean="0">
                <a:solidFill>
                  <a:srgbClr val="363635"/>
                </a:solidFill>
                <a:effectLst/>
                <a:latin typeface="Arial" panose="020B0604020202020204" pitchFamily="34" charset="0"/>
              </a:rPr>
              <a:t>Hystrix brachyura </a:t>
            </a:r>
            <a:r>
              <a:rPr lang="id-ID" b="0" i="0" dirty="0" smtClean="0">
                <a:solidFill>
                  <a:srgbClr val="363635"/>
                </a:solidFill>
                <a:effectLst/>
                <a:latin typeface="Arial" panose="020B0604020202020204" pitchFamily="34" charset="0"/>
              </a:rPr>
              <a:t>(landak) </a:t>
            </a:r>
          </a:p>
          <a:p>
            <a:pPr marL="342900" indent="-342900">
              <a:buAutoNum type="arabicPeriod"/>
            </a:pPr>
            <a:r>
              <a:rPr lang="id-ID" b="0" i="1" dirty="0" smtClean="0">
                <a:solidFill>
                  <a:srgbClr val="363635"/>
                </a:solidFill>
                <a:effectLst/>
                <a:latin typeface="Arial" panose="020B0604020202020204" pitchFamily="34" charset="0"/>
              </a:rPr>
              <a:t>Coura sp</a:t>
            </a:r>
            <a:r>
              <a:rPr lang="id-ID" b="0" i="0" dirty="0" smtClean="0">
                <a:solidFill>
                  <a:srgbClr val="363635"/>
                </a:solidFill>
                <a:effectLst/>
                <a:latin typeface="Arial" panose="020B0604020202020204" pitchFamily="34" charset="0"/>
              </a:rPr>
              <a:t>. (kura-kura) </a:t>
            </a:r>
          </a:p>
          <a:p>
            <a:pPr marL="342900" indent="-342900">
              <a:buAutoNum type="arabicPeriod"/>
            </a:pPr>
            <a:r>
              <a:rPr lang="id-ID" b="0" i="1" dirty="0" smtClean="0">
                <a:solidFill>
                  <a:srgbClr val="363635"/>
                </a:solidFill>
                <a:effectLst/>
                <a:latin typeface="Arial" panose="020B0604020202020204" pitchFamily="34" charset="0"/>
              </a:rPr>
              <a:t>Troides sp. </a:t>
            </a:r>
            <a:r>
              <a:rPr lang="id-ID" b="0" i="0" dirty="0" smtClean="0">
                <a:solidFill>
                  <a:srgbClr val="363635"/>
                </a:solidFill>
                <a:effectLst/>
                <a:latin typeface="Arial" panose="020B0604020202020204" pitchFamily="34" charset="0"/>
              </a:rPr>
              <a:t>(kupu raja)</a:t>
            </a:r>
            <a:r>
              <a:rPr lang="id-ID" dirty="0" smtClean="0"/>
              <a:t/>
            </a:r>
            <a:br>
              <a:rPr lang="id-ID" dirty="0" smtClean="0"/>
            </a:br>
            <a:r>
              <a:rPr lang="id-ID" dirty="0" smtClean="0"/>
              <a:t/>
            </a:r>
            <a:br>
              <a:rPr lang="id-ID" dirty="0" smtClean="0"/>
            </a:br>
            <a:endParaRPr lang="id-ID" dirty="0"/>
          </a:p>
        </p:txBody>
      </p:sp>
    </p:spTree>
    <p:extLst>
      <p:ext uri="{BB962C8B-B14F-4D97-AF65-F5344CB8AC3E}">
        <p14:creationId xmlns:p14="http://schemas.microsoft.com/office/powerpoint/2010/main" val="239326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797" y="271849"/>
            <a:ext cx="3752101" cy="6064000"/>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id-ID" sz="1900" dirty="0" smtClean="0">
                <a:latin typeface="Arial" pitchFamily="34" charset="0"/>
                <a:cs typeface="Arial" pitchFamily="34" charset="0"/>
              </a:rPr>
              <a:t>Whittaker (1969) membagi makhluk hidup menjadi </a:t>
            </a:r>
            <a:r>
              <a:rPr lang="id-ID" sz="1900" dirty="0" smtClean="0">
                <a:solidFill>
                  <a:srgbClr val="FF0000"/>
                </a:solidFill>
                <a:latin typeface="Arial" pitchFamily="34" charset="0"/>
                <a:cs typeface="Arial" pitchFamily="34" charset="0"/>
              </a:rPr>
              <a:t>5 regnum/kingdom, dimana </a:t>
            </a:r>
            <a:r>
              <a:rPr lang="id-ID" sz="1900" dirty="0" smtClean="0">
                <a:latin typeface="Arial" pitchFamily="34" charset="0"/>
                <a:cs typeface="Arial" pitchFamily="34" charset="0"/>
              </a:rPr>
              <a:t>3 kingdom dibedakan berdasarkan kebutuhan dasar nutrisi (fotosintetik, mencerna makanan dan menyerap makanan dari larutan), ditambah 2 kelompok Protista yang dibedakan berdasarkan struktur selnya, sehingga menjadi :  </a:t>
            </a:r>
          </a:p>
          <a:p>
            <a:pPr marL="531813" lvl="1" indent="-354013">
              <a:buSzPct val="80000"/>
              <a:buFont typeface="+mj-lt"/>
              <a:buAutoNum type="arabicPeriod"/>
              <a:tabLst>
                <a:tab pos="531813" algn="l"/>
              </a:tabLst>
            </a:pPr>
            <a:r>
              <a:rPr lang="id-ID" sz="1900" dirty="0" smtClean="0">
                <a:latin typeface="Arial" pitchFamily="34" charset="0"/>
                <a:cs typeface="Arial" pitchFamily="34" charset="0"/>
              </a:rPr>
              <a:t>Monera </a:t>
            </a:r>
          </a:p>
          <a:p>
            <a:pPr marL="531813" lvl="1" indent="-354013">
              <a:buSzPct val="80000"/>
              <a:buFont typeface="+mj-lt"/>
              <a:buAutoNum type="arabicPeriod"/>
              <a:tabLst>
                <a:tab pos="531813" algn="l"/>
              </a:tabLst>
            </a:pPr>
            <a:r>
              <a:rPr lang="id-ID" sz="1900" dirty="0" smtClean="0">
                <a:latin typeface="Arial" pitchFamily="34" charset="0"/>
                <a:cs typeface="Arial" pitchFamily="34" charset="0"/>
              </a:rPr>
              <a:t>Protista</a:t>
            </a:r>
          </a:p>
          <a:p>
            <a:pPr marL="531813" lvl="1" indent="-354013">
              <a:buSzPct val="80000"/>
              <a:buFont typeface="+mj-lt"/>
              <a:buAutoNum type="arabicPeriod"/>
              <a:tabLst>
                <a:tab pos="531813" algn="l"/>
              </a:tabLst>
            </a:pPr>
            <a:r>
              <a:rPr lang="id-ID" sz="1900" dirty="0" smtClean="0">
                <a:latin typeface="Arial" pitchFamily="34" charset="0"/>
                <a:cs typeface="Arial" pitchFamily="34" charset="0"/>
              </a:rPr>
              <a:t>Fungi</a:t>
            </a:r>
          </a:p>
          <a:p>
            <a:pPr marL="531813" lvl="1" indent="-354013">
              <a:buSzPct val="80000"/>
              <a:buFont typeface="+mj-lt"/>
              <a:buAutoNum type="arabicPeriod"/>
              <a:tabLst>
                <a:tab pos="531813" algn="l"/>
              </a:tabLst>
            </a:pPr>
            <a:r>
              <a:rPr lang="id-ID" sz="1900" dirty="0" smtClean="0">
                <a:latin typeface="Arial" pitchFamily="34" charset="0"/>
                <a:cs typeface="Arial" pitchFamily="34" charset="0"/>
              </a:rPr>
              <a:t>Plantae</a:t>
            </a:r>
          </a:p>
          <a:p>
            <a:pPr marL="531813" lvl="1" indent="-354013">
              <a:buSzPct val="80000"/>
              <a:buFont typeface="+mj-lt"/>
              <a:buAutoNum type="arabicPeriod"/>
              <a:tabLst>
                <a:tab pos="531813" algn="l"/>
              </a:tabLst>
            </a:pPr>
            <a:r>
              <a:rPr lang="id-ID" sz="1900" dirty="0" smtClean="0">
                <a:latin typeface="Arial" pitchFamily="34" charset="0"/>
                <a:cs typeface="Arial" pitchFamily="34" charset="0"/>
              </a:rPr>
              <a:t>Animalia</a:t>
            </a:r>
            <a:endParaRPr lang="id-ID" sz="1900" dirty="0">
              <a:latin typeface="Arial" pitchFamily="34" charset="0"/>
              <a:cs typeface="Aria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867" y="271849"/>
            <a:ext cx="7774333" cy="60623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18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62316" y="327547"/>
            <a:ext cx="8119280" cy="750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mtClean="0">
                <a:latin typeface="Arial" pitchFamily="34" charset="0"/>
                <a:cs typeface="Arial" pitchFamily="34" charset="0"/>
              </a:rPr>
              <a:t>Kingdom: MONERA</a:t>
            </a:r>
            <a:endParaRPr lang="id-ID" dirty="0">
              <a:latin typeface="Arial" pitchFamily="34" charset="0"/>
              <a:cs typeface="Arial" pitchFamily="34" charset="0"/>
            </a:endParaRPr>
          </a:p>
        </p:txBody>
      </p:sp>
      <p:sp>
        <p:nvSpPr>
          <p:cNvPr id="5" name="Content Placeholder 2"/>
          <p:cNvSpPr txBox="1">
            <a:spLocks/>
          </p:cNvSpPr>
          <p:nvPr/>
        </p:nvSpPr>
        <p:spPr>
          <a:xfrm>
            <a:off x="469711" y="1188883"/>
            <a:ext cx="7964606" cy="48366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buFont typeface="Wingdings" pitchFamily="2" charset="2"/>
              <a:buChar char="§"/>
            </a:pPr>
            <a:r>
              <a:rPr lang="id-ID" dirty="0" smtClean="0">
                <a:latin typeface="Arial" pitchFamily="34" charset="0"/>
                <a:cs typeface="Arial" pitchFamily="34" charset="0"/>
              </a:rPr>
              <a:t>Ciri : </a:t>
            </a:r>
          </a:p>
          <a:p>
            <a:pPr marL="723900" lvl="1" indent="-368300">
              <a:buFont typeface="+mj-lt"/>
              <a:buAutoNum type="arabicPeriod"/>
            </a:pPr>
            <a:r>
              <a:rPr lang="id-ID" sz="2800" dirty="0" smtClean="0">
                <a:latin typeface="Arial" pitchFamily="34" charset="0"/>
                <a:cs typeface="Arial" pitchFamily="34" charset="0"/>
              </a:rPr>
              <a:t>Uniseluler, </a:t>
            </a:r>
          </a:p>
          <a:p>
            <a:pPr marL="723900" lvl="1" indent="-368300">
              <a:buFont typeface="+mj-lt"/>
              <a:buAutoNum type="arabicPeriod"/>
            </a:pPr>
            <a:r>
              <a:rPr lang="id-ID" sz="2800" dirty="0" smtClean="0">
                <a:latin typeface="Arial" pitchFamily="34" charset="0"/>
                <a:cs typeface="Arial" pitchFamily="34" charset="0"/>
              </a:rPr>
              <a:t>Prokariotik, struktur tubuh sangat sederhana, </a:t>
            </a:r>
          </a:p>
          <a:p>
            <a:pPr marL="723900" lvl="1" indent="-368300">
              <a:buFont typeface="+mj-lt"/>
              <a:buAutoNum type="arabicPeriod"/>
            </a:pPr>
            <a:r>
              <a:rPr lang="id-ID" sz="2800" dirty="0" smtClean="0">
                <a:latin typeface="Arial" pitchFamily="34" charset="0"/>
                <a:cs typeface="Arial" pitchFamily="34" charset="0"/>
              </a:rPr>
              <a:t>Autotrof, heterotrof</a:t>
            </a:r>
          </a:p>
          <a:p>
            <a:pPr marL="723900" lvl="1" indent="-368300">
              <a:buFont typeface="+mj-lt"/>
              <a:buAutoNum type="arabicPeriod"/>
            </a:pPr>
            <a:r>
              <a:rPr lang="id-ID" sz="2800" dirty="0" smtClean="0">
                <a:latin typeface="Arial" pitchFamily="34" charset="0"/>
                <a:cs typeface="Arial" pitchFamily="34" charset="0"/>
              </a:rPr>
              <a:t>berkembang biak dengan membelah diri secara langsung (pembelahan biner).</a:t>
            </a:r>
          </a:p>
          <a:p>
            <a:pPr marL="723900" lvl="1" indent="-368300">
              <a:buFont typeface="+mj-lt"/>
              <a:buAutoNum type="arabicPeriod"/>
            </a:pPr>
            <a:r>
              <a:rPr lang="id-ID" sz="2800" dirty="0" smtClean="0">
                <a:latin typeface="Arial" pitchFamily="34" charset="0"/>
                <a:cs typeface="Arial" pitchFamily="34" charset="0"/>
              </a:rPr>
              <a:t>Bisa merugikan atau menguntungkan bagi manusia.</a:t>
            </a:r>
          </a:p>
          <a:p>
            <a:pPr marL="723900" lvl="1" indent="-368300">
              <a:buFont typeface="+mj-lt"/>
              <a:buAutoNum type="arabicPeriod"/>
            </a:pPr>
            <a:r>
              <a:rPr lang="id-ID" sz="2800" dirty="0" smtClean="0">
                <a:latin typeface="Arial" pitchFamily="34" charset="0"/>
                <a:cs typeface="Arial" pitchFamily="34" charset="0"/>
              </a:rPr>
              <a:t>Secara evolusi merupakan organisme yang pertama kali hidup di bumi.</a:t>
            </a:r>
          </a:p>
          <a:p>
            <a:pPr>
              <a:buFont typeface="Wingdings" pitchFamily="2" charset="2"/>
              <a:buChar char="§"/>
            </a:pPr>
            <a:r>
              <a:rPr lang="id-ID" dirty="0" smtClean="0">
                <a:latin typeface="Arial" pitchFamily="34" charset="0"/>
                <a:cs typeface="Arial" pitchFamily="34" charset="0"/>
              </a:rPr>
              <a:t>Contoh organisme : </a:t>
            </a:r>
          </a:p>
          <a:p>
            <a:pPr lvl="1">
              <a:buFont typeface="Wingdings" pitchFamily="2" charset="2"/>
              <a:buChar char="§"/>
            </a:pPr>
            <a:r>
              <a:rPr lang="id-ID" sz="2800" dirty="0" smtClean="0">
                <a:latin typeface="Arial" pitchFamily="34" charset="0"/>
                <a:cs typeface="Arial" pitchFamily="34" charset="0"/>
              </a:rPr>
              <a:t>Bakteri: </a:t>
            </a:r>
            <a:r>
              <a:rPr lang="id-ID" sz="2800" i="1" dirty="0" smtClean="0">
                <a:latin typeface="Arial" pitchFamily="34" charset="0"/>
                <a:cs typeface="Arial" pitchFamily="34" charset="0"/>
              </a:rPr>
              <a:t>Escherichia</a:t>
            </a:r>
            <a:r>
              <a:rPr lang="id-ID" sz="2800" dirty="0" smtClean="0">
                <a:latin typeface="Arial" pitchFamily="34" charset="0"/>
                <a:cs typeface="Arial" pitchFamily="34" charset="0"/>
              </a:rPr>
              <a:t>, </a:t>
            </a:r>
            <a:r>
              <a:rPr lang="id-ID" sz="2800" i="1" dirty="0" smtClean="0">
                <a:latin typeface="Arial" pitchFamily="34" charset="0"/>
                <a:cs typeface="Arial" pitchFamily="34" charset="0"/>
              </a:rPr>
              <a:t>Bacillus</a:t>
            </a:r>
            <a:r>
              <a:rPr lang="id-ID" sz="2800" dirty="0" smtClean="0">
                <a:latin typeface="Arial" pitchFamily="34" charset="0"/>
                <a:cs typeface="Arial" pitchFamily="34" charset="0"/>
              </a:rPr>
              <a:t> dll</a:t>
            </a:r>
          </a:p>
          <a:p>
            <a:pPr lvl="1">
              <a:buFont typeface="Wingdings" pitchFamily="2" charset="2"/>
              <a:buChar char="§"/>
            </a:pPr>
            <a:r>
              <a:rPr lang="id-ID" sz="2800" dirty="0" smtClean="0">
                <a:latin typeface="Arial" pitchFamily="34" charset="0"/>
                <a:cs typeface="Arial" pitchFamily="34" charset="0"/>
              </a:rPr>
              <a:t>Ganggang biru (sianobakteri): </a:t>
            </a:r>
            <a:r>
              <a:rPr lang="id-ID" sz="2800" i="1" dirty="0" smtClean="0">
                <a:latin typeface="Arial" pitchFamily="34" charset="0"/>
                <a:cs typeface="Arial" pitchFamily="34" charset="0"/>
              </a:rPr>
              <a:t>Annabaena </a:t>
            </a:r>
            <a:r>
              <a:rPr lang="id-ID" sz="2800" dirty="0" smtClean="0">
                <a:latin typeface="Arial" pitchFamily="34" charset="0"/>
                <a:cs typeface="Arial" pitchFamily="34" charset="0"/>
              </a:rPr>
              <a:t>dan </a:t>
            </a:r>
            <a:r>
              <a:rPr lang="id-ID" sz="2800" i="1" dirty="0" smtClean="0">
                <a:latin typeface="Arial" pitchFamily="34" charset="0"/>
                <a:cs typeface="Arial" pitchFamily="34" charset="0"/>
              </a:rPr>
              <a:t>Spirulina</a:t>
            </a:r>
            <a:endParaRPr lang="id-ID" sz="2800" i="1" dirty="0">
              <a:latin typeface="Arial" pitchFamily="34" charset="0"/>
              <a:cs typeface="Arial" pitchFamily="34" charset="0"/>
            </a:endParaRPr>
          </a:p>
        </p:txBody>
      </p:sp>
      <p:pic>
        <p:nvPicPr>
          <p:cNvPr id="6" name="Picture 2" descr="Cyanobacteria the Blue-green Algae – BL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948" y="3712192"/>
            <a:ext cx="3256365" cy="23132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enggolongan Bakteri - Info Pendidikan dan Biolo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948" y="1296537"/>
            <a:ext cx="3260465" cy="227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6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neinabillionblog.files.wordpress.com/2013/05/bacteria-in-a-petri-dish-compress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18" y="3112730"/>
            <a:ext cx="3789007" cy="2841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stretch>
            <a:fillRect/>
          </a:stretch>
        </p:blipFill>
        <p:spPr>
          <a:xfrm>
            <a:off x="4100425" y="1169324"/>
            <a:ext cx="6924131" cy="2106181"/>
          </a:xfrm>
          <a:prstGeom prst="rect">
            <a:avLst/>
          </a:prstGeom>
        </p:spPr>
      </p:pic>
      <p:sp>
        <p:nvSpPr>
          <p:cNvPr id="4" name="TextBox 3"/>
          <p:cNvSpPr txBox="1"/>
          <p:nvPr/>
        </p:nvSpPr>
        <p:spPr>
          <a:xfrm>
            <a:off x="4458508" y="3602583"/>
            <a:ext cx="6207963" cy="2215991"/>
          </a:xfrm>
          <a:prstGeom prst="rect">
            <a:avLst/>
          </a:prstGeom>
          <a:noFill/>
        </p:spPr>
        <p:txBody>
          <a:bodyPr wrap="square" rtlCol="0">
            <a:spAutoFit/>
          </a:bodyPr>
          <a:lstStyle/>
          <a:p>
            <a:r>
              <a:rPr lang="id-ID" sz="2300" dirty="0" smtClean="0"/>
              <a:t>Ukuran dan bentuk dasar dari 3 genus bakteri (kiri ke kanan): </a:t>
            </a:r>
            <a:r>
              <a:rPr lang="id-ID" sz="2300" b="1" i="1" dirty="0" smtClean="0"/>
              <a:t>Staphylococcus </a:t>
            </a:r>
            <a:r>
              <a:rPr lang="id-ID" sz="2300" b="1" dirty="0" smtClean="0"/>
              <a:t>(</a:t>
            </a:r>
            <a:r>
              <a:rPr lang="id-ID" sz="2300" b="1" i="1" dirty="0" smtClean="0"/>
              <a:t>coccus</a:t>
            </a:r>
            <a:r>
              <a:rPr lang="id-ID" sz="2300" b="1" dirty="0" smtClean="0"/>
              <a:t>), </a:t>
            </a:r>
            <a:r>
              <a:rPr lang="id-ID" sz="2300" b="1" i="1" dirty="0" smtClean="0"/>
              <a:t>Lactobacillus </a:t>
            </a:r>
            <a:r>
              <a:rPr lang="id-ID" sz="2300" b="1" dirty="0" smtClean="0"/>
              <a:t>(</a:t>
            </a:r>
            <a:r>
              <a:rPr lang="id-ID" sz="2300" b="1" i="1" dirty="0" smtClean="0"/>
              <a:t>bacillus</a:t>
            </a:r>
            <a:r>
              <a:rPr lang="id-ID" sz="2300" b="1" dirty="0" smtClean="0"/>
              <a:t>), </a:t>
            </a:r>
            <a:r>
              <a:rPr lang="id-ID" sz="2300" dirty="0" smtClean="0"/>
              <a:t>dan </a:t>
            </a:r>
            <a:r>
              <a:rPr lang="id-ID" sz="2300" b="1" i="1" dirty="0" smtClean="0"/>
              <a:t>Aquaspirillum </a:t>
            </a:r>
            <a:r>
              <a:rPr lang="id-ID" sz="2300" b="1" dirty="0" smtClean="0"/>
              <a:t>(</a:t>
            </a:r>
            <a:r>
              <a:rPr lang="id-ID" sz="2300" b="1" i="1" dirty="0" smtClean="0"/>
              <a:t>spirilla</a:t>
            </a:r>
            <a:r>
              <a:rPr lang="id-ID" sz="2300" b="1" dirty="0" smtClean="0"/>
              <a:t>). </a:t>
            </a:r>
            <a:endParaRPr lang="en-US" sz="2300" b="1" dirty="0" smtClean="0"/>
          </a:p>
          <a:p>
            <a:endParaRPr lang="en-US" sz="2300" b="1" dirty="0" smtClean="0"/>
          </a:p>
          <a:p>
            <a:r>
              <a:rPr lang="id-ID" sz="2300" dirty="0" smtClean="0"/>
              <a:t>Sumber: Textbook of Bacteriology.pdf </a:t>
            </a:r>
            <a:endParaRPr lang="id-ID" sz="2300" dirty="0"/>
          </a:p>
        </p:txBody>
      </p:sp>
    </p:spTree>
    <p:extLst>
      <p:ext uri="{BB962C8B-B14F-4D97-AF65-F5344CB8AC3E}">
        <p14:creationId xmlns:p14="http://schemas.microsoft.com/office/powerpoint/2010/main" val="294902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3"/>
          <p:cNvSpPr/>
          <p:nvPr/>
        </p:nvSpPr>
        <p:spPr>
          <a:xfrm>
            <a:off x="444143" y="343435"/>
            <a:ext cx="6447936" cy="1660933"/>
          </a:xfrm>
          <a:prstGeom prst="rect">
            <a:avLst/>
          </a:prstGeom>
        </p:spPr>
        <p:txBody>
          <a:bodyPr>
            <a:prstTxWarp prst="textPlain">
              <a:avLst/>
            </a:prstTxWarp>
          </a:bodyPr>
          <a:lstStyle/>
          <a:p>
            <a:pPr lvl="0" algn="ctr"/>
            <a:r>
              <a:rPr lang="en-US" sz="2400" dirty="0">
                <a:ln w="38100" cap="flat" cmpd="sng">
                  <a:solidFill>
                    <a:srgbClr val="FFFFFF"/>
                  </a:solidFill>
                  <a:prstDash val="solid"/>
                  <a:miter lim="8000"/>
                  <a:headEnd type="none" w="med" len="med"/>
                  <a:tailEnd type="none" w="med" len="med"/>
                </a:ln>
                <a:solidFill>
                  <a:srgbClr val="001936">
                    <a:alpha val="21920"/>
                  </a:srgbClr>
                </a:solidFill>
                <a:latin typeface="Bangers"/>
              </a:rPr>
              <a:t>Protista</a:t>
            </a:r>
            <a:endParaRPr sz="2400" dirty="0">
              <a:ln w="38100" cap="flat" cmpd="sng">
                <a:solidFill>
                  <a:srgbClr val="FFFFFF"/>
                </a:solidFill>
                <a:prstDash val="solid"/>
                <a:miter lim="8000"/>
                <a:headEnd type="none" w="med" len="med"/>
                <a:tailEnd type="none" w="med" len="med"/>
              </a:ln>
              <a:solidFill>
                <a:srgbClr val="001936">
                  <a:alpha val="21920"/>
                </a:srgbClr>
              </a:solidFill>
              <a:latin typeface="Bangers"/>
            </a:endParaRPr>
          </a:p>
        </p:txBody>
      </p:sp>
      <p:pic>
        <p:nvPicPr>
          <p:cNvPr id="3" name="Content Placeholder 3" descr="images.jpeg"/>
          <p:cNvPicPr>
            <a:picLocks noChangeAspect="1"/>
          </p:cNvPicPr>
          <p:nvPr/>
        </p:nvPicPr>
        <p:blipFill>
          <a:blip r:embed="rId2"/>
          <a:srcRect/>
          <a:stretch>
            <a:fillRect/>
          </a:stretch>
        </p:blipFill>
        <p:spPr>
          <a:xfrm>
            <a:off x="6987808" y="828588"/>
            <a:ext cx="4685920" cy="2969296"/>
          </a:xfrm>
          <a:prstGeom prst="rect">
            <a:avLst/>
          </a:prstGeom>
          <a:ln>
            <a:noFill/>
          </a:ln>
          <a:effectLst>
            <a:outerShdw blurRad="292100" dist="139700" dir="2700000" algn="tl" rotWithShape="0">
              <a:srgbClr val="333333">
                <a:alpha val="65000"/>
              </a:srgbClr>
            </a:outerShdw>
          </a:effectLst>
        </p:spPr>
      </p:pic>
      <p:pic>
        <p:nvPicPr>
          <p:cNvPr id="4" name="Content Placeholder 3" descr="images.jpeg"/>
          <p:cNvPicPr>
            <a:picLocks noChangeAspect="1"/>
          </p:cNvPicPr>
          <p:nvPr/>
        </p:nvPicPr>
        <p:blipFill>
          <a:blip r:embed="rId3"/>
          <a:srcRect/>
          <a:stretch>
            <a:fillRect/>
          </a:stretch>
        </p:blipFill>
        <p:spPr>
          <a:xfrm>
            <a:off x="423111" y="3041589"/>
            <a:ext cx="4321584" cy="3288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ttp://www.studydroid.com/imageCards/06/ie/card-6896095-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680" y="3860233"/>
            <a:ext cx="3873048" cy="2840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5087525" y="5072474"/>
            <a:ext cx="2713155" cy="6651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333" dirty="0" err="1"/>
              <a:t>Sumber</a:t>
            </a:r>
            <a:r>
              <a:rPr lang="en-US" sz="1333" dirty="0"/>
              <a:t>: http://histologyatlasforstudent.blogspot.co.id/2013/02/balantidium-coli.html</a:t>
            </a:r>
          </a:p>
        </p:txBody>
      </p:sp>
    </p:spTree>
    <p:extLst>
      <p:ext uri="{BB962C8B-B14F-4D97-AF65-F5344CB8AC3E}">
        <p14:creationId xmlns:p14="http://schemas.microsoft.com/office/powerpoint/2010/main" val="378589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517" y="379562"/>
            <a:ext cx="5598416" cy="74034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  </a:t>
            </a:r>
            <a:r>
              <a:rPr lang="id-ID" smtClean="0">
                <a:latin typeface="Arial" pitchFamily="34" charset="0"/>
                <a:cs typeface="Arial" pitchFamily="34" charset="0"/>
              </a:rPr>
              <a:t>Kingdom</a:t>
            </a:r>
            <a:r>
              <a:rPr lang="en-US" smtClean="0">
                <a:latin typeface="Arial" pitchFamily="34" charset="0"/>
                <a:cs typeface="Arial" pitchFamily="34" charset="0"/>
              </a:rPr>
              <a:t> </a:t>
            </a:r>
            <a:r>
              <a:rPr lang="id-ID" smtClean="0">
                <a:latin typeface="Arial" pitchFamily="34" charset="0"/>
                <a:cs typeface="Arial" pitchFamily="34" charset="0"/>
              </a:rPr>
              <a:t>: PROTISTA</a:t>
            </a:r>
            <a:endParaRPr lang="id-ID" dirty="0">
              <a:latin typeface="Arial" pitchFamily="34" charset="0"/>
              <a:cs typeface="Arial" pitchFamily="34" charset="0"/>
            </a:endParaRPr>
          </a:p>
        </p:txBody>
      </p:sp>
      <p:sp>
        <p:nvSpPr>
          <p:cNvPr id="3" name="Content Placeholder 2"/>
          <p:cNvSpPr txBox="1">
            <a:spLocks/>
          </p:cNvSpPr>
          <p:nvPr/>
        </p:nvSpPr>
        <p:spPr>
          <a:xfrm>
            <a:off x="343790" y="1323833"/>
            <a:ext cx="6913727" cy="48995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sz="2300" smtClean="0">
                <a:latin typeface="Arial" pitchFamily="34" charset="0"/>
                <a:cs typeface="Arial" pitchFamily="34" charset="0"/>
              </a:rPr>
              <a:t>Ciri : </a:t>
            </a:r>
          </a:p>
          <a:p>
            <a:pPr marL="514350" indent="-514350">
              <a:buFont typeface="+mj-lt"/>
              <a:buAutoNum type="arabicPeriod"/>
            </a:pPr>
            <a:r>
              <a:rPr lang="id-ID" sz="2300" smtClean="0">
                <a:latin typeface="Arial" pitchFamily="34" charset="0"/>
                <a:cs typeface="Arial" pitchFamily="34" charset="0"/>
              </a:rPr>
              <a:t>Uniseluler (sebagian besar) atau multiseluler</a:t>
            </a:r>
          </a:p>
          <a:p>
            <a:pPr marL="514350" indent="-514350">
              <a:buFont typeface="+mj-lt"/>
              <a:buAutoNum type="arabicPeriod"/>
            </a:pPr>
            <a:r>
              <a:rPr lang="id-ID" sz="2300" smtClean="0">
                <a:latin typeface="Arial" pitchFamily="34" charset="0"/>
                <a:cs typeface="Arial" pitchFamily="34" charset="0"/>
              </a:rPr>
              <a:t>Eukariotik sederhana (merupakan nenek moyang bagi eukariotik lainnya yaitu tumbuhan, hewan, dan fungi)</a:t>
            </a:r>
          </a:p>
          <a:p>
            <a:pPr marL="514350" indent="-514350">
              <a:buFont typeface="+mj-lt"/>
              <a:buAutoNum type="arabicPeriod"/>
            </a:pPr>
            <a:r>
              <a:rPr lang="id-ID" sz="2300" smtClean="0">
                <a:latin typeface="Arial" pitchFamily="34" charset="0"/>
                <a:cs typeface="Arial" pitchFamily="34" charset="0"/>
              </a:rPr>
              <a:t>Habitat: di tempat basah (berair, lembap)</a:t>
            </a:r>
          </a:p>
          <a:p>
            <a:pPr marL="514350" indent="-514350">
              <a:buFont typeface="+mj-lt"/>
              <a:buAutoNum type="arabicPeriod"/>
            </a:pPr>
            <a:r>
              <a:rPr lang="id-ID" sz="2300" smtClean="0">
                <a:latin typeface="Arial" pitchFamily="34" charset="0"/>
                <a:cs typeface="Arial" pitchFamily="34" charset="0"/>
              </a:rPr>
              <a:t>Bersifat: parasit, saprofit, bersimbiosis dengan organisme lain</a:t>
            </a:r>
          </a:p>
          <a:p>
            <a:pPr marL="514350" indent="-514350">
              <a:buFont typeface="+mj-lt"/>
              <a:buAutoNum type="arabicPeriod"/>
            </a:pPr>
            <a:r>
              <a:rPr lang="id-ID" sz="2300" smtClean="0">
                <a:latin typeface="Arial" pitchFamily="34" charset="0"/>
                <a:cs typeface="Arial" pitchFamily="34" charset="0"/>
              </a:rPr>
              <a:t>Aerob</a:t>
            </a:r>
          </a:p>
          <a:p>
            <a:pPr marL="514350" indent="-514350">
              <a:buFont typeface="+mj-lt"/>
              <a:buAutoNum type="arabicPeriod"/>
            </a:pPr>
            <a:r>
              <a:rPr lang="id-ID" sz="2300" smtClean="0">
                <a:latin typeface="Arial" pitchFamily="34" charset="0"/>
                <a:cs typeface="Arial" pitchFamily="34" charset="0"/>
              </a:rPr>
              <a:t>Cara memperoleh makanan: </a:t>
            </a:r>
          </a:p>
          <a:p>
            <a:pPr marL="914400" lvl="1" indent="-457200">
              <a:buFont typeface="+mj-lt"/>
              <a:buAutoNum type="alphaLcParenR"/>
            </a:pPr>
            <a:r>
              <a:rPr lang="id-ID" sz="2300" smtClean="0">
                <a:latin typeface="Arial" pitchFamily="34" charset="0"/>
                <a:cs typeface="Arial" pitchFamily="34" charset="0"/>
              </a:rPr>
              <a:t>Melakukan fotosintesis: ganggang </a:t>
            </a:r>
          </a:p>
          <a:p>
            <a:pPr marL="914400" lvl="1" indent="-457200">
              <a:buFont typeface="+mj-lt"/>
              <a:buAutoNum type="alphaLcParenR"/>
            </a:pPr>
            <a:r>
              <a:rPr lang="id-ID" sz="2300" smtClean="0">
                <a:latin typeface="Arial" pitchFamily="34" charset="0"/>
                <a:cs typeface="Arial" pitchFamily="34" charset="0"/>
              </a:rPr>
              <a:t>Dari organisme lain: protozoa </a:t>
            </a:r>
          </a:p>
          <a:p>
            <a:pPr marL="457200" lvl="1" indent="0">
              <a:buFont typeface="Arial" panose="020B0604020202020204" pitchFamily="34" charset="0"/>
              <a:buNone/>
            </a:pPr>
            <a:endParaRPr lang="id-ID" sz="2300" smtClean="0">
              <a:latin typeface="Arial" pitchFamily="34" charset="0"/>
              <a:cs typeface="Arial" pitchFamily="34" charset="0"/>
            </a:endParaRPr>
          </a:p>
          <a:p>
            <a:pPr marL="457200" lvl="1" indent="0">
              <a:buFont typeface="Arial" panose="020B0604020202020204" pitchFamily="34" charset="0"/>
              <a:buNone/>
            </a:pPr>
            <a:endParaRPr lang="id-ID" sz="2300" dirty="0">
              <a:latin typeface="Arial" pitchFamily="34" charset="0"/>
              <a:cs typeface="Arial" pitchFamily="34" charset="0"/>
            </a:endParaRPr>
          </a:p>
        </p:txBody>
      </p:sp>
      <p:pic>
        <p:nvPicPr>
          <p:cNvPr id="4" name="Picture 2" descr="Kingdom Protista - Pengertian, Ciri-Ciri, Klasifikasi, dan Contoh Terbaru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211" y="1323833"/>
            <a:ext cx="4557580" cy="5008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5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381226" y="214290"/>
            <a:ext cx="7310911" cy="6072231"/>
          </a:xfrm>
          <a:prstGeom prst="rect">
            <a:avLst/>
          </a:prstGeom>
          <a:noFill/>
          <a:ln w="9525">
            <a:noFill/>
            <a:miter lim="800000"/>
            <a:headEnd/>
            <a:tailEnd/>
          </a:ln>
          <a:effectLst/>
        </p:spPr>
      </p:pic>
    </p:spTree>
    <p:extLst>
      <p:ext uri="{BB962C8B-B14F-4D97-AF65-F5344CB8AC3E}">
        <p14:creationId xmlns:p14="http://schemas.microsoft.com/office/powerpoint/2010/main" val="295471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1344</Words>
  <Application>Microsoft Office PowerPoint</Application>
  <PresentationFormat>Widescreen</PresentationFormat>
  <Paragraphs>272</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Bangers</vt:lpstr>
      <vt:lpstr>Calibri</vt:lpstr>
      <vt:lpstr>Calibri Light</vt:lpstr>
      <vt:lpstr>Symbol</vt:lpstr>
      <vt:lpstr>Times</vt:lpstr>
      <vt:lpstr>Wingdings</vt:lpstr>
      <vt:lpstr>Office Theme</vt:lpstr>
      <vt:lpstr>KLASIFIKASI MAKHLUK HIDUP</vt:lpstr>
      <vt:lpstr>Sejarah Pengelompokkan Makhluk Hidup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KLASIFIKASI MAKHLUK HIDUP</dc:title>
  <dc:creator>Windows User</dc:creator>
  <cp:lastModifiedBy>Windows User</cp:lastModifiedBy>
  <cp:revision>5</cp:revision>
  <dcterms:created xsi:type="dcterms:W3CDTF">2022-12-13T14:59:49Z</dcterms:created>
  <dcterms:modified xsi:type="dcterms:W3CDTF">2022-12-13T15:34:16Z</dcterms:modified>
</cp:coreProperties>
</file>